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318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16" r:id="rId12"/>
    <p:sldId id="325" r:id="rId13"/>
    <p:sldId id="327" r:id="rId14"/>
    <p:sldId id="328" r:id="rId15"/>
    <p:sldId id="329" r:id="rId16"/>
    <p:sldId id="331" r:id="rId17"/>
    <p:sldId id="330" r:id="rId18"/>
    <p:sldId id="326" r:id="rId19"/>
    <p:sldId id="332" r:id="rId20"/>
    <p:sldId id="334" r:id="rId21"/>
    <p:sldId id="335" r:id="rId22"/>
    <p:sldId id="336" r:id="rId23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 autoAdjust="0"/>
    <p:restoredTop sz="94660"/>
  </p:normalViewPr>
  <p:slideViewPr>
    <p:cSldViewPr>
      <p:cViewPr varScale="1">
        <p:scale>
          <a:sx n="104" d="100"/>
          <a:sy n="104" d="100"/>
        </p:scale>
        <p:origin x="127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50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0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01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53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64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24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707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37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11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04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26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156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20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60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31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72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48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35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58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34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15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 baseline="0">
                <a:solidFill>
                  <a:schemeClr val="tx1"/>
                </a:solidFill>
                <a:latin typeface="Times New Roman" panose="02020603050405020304" pitchFamily="18" charset="0"/>
                <a:cs typeface="微軟正黑體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40631"/>
            <a:ext cx="1066800" cy="184666"/>
          </a:xfrm>
        </p:spPr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0" dirty="0"/>
              <a:t>Wu</a:t>
            </a:r>
            <a:r>
              <a:rPr lang="en-US" spc="-5" dirty="0"/>
              <a:t>,</a:t>
            </a:r>
            <a:r>
              <a:rPr lang="en-US" dirty="0"/>
              <a:t> </a:t>
            </a:r>
            <a:r>
              <a:rPr lang="en-US" spc="-10" dirty="0" err="1"/>
              <a:t>Jyun</a:t>
            </a:r>
            <a:r>
              <a:rPr lang="en-US" spc="-15" dirty="0"/>
              <a:t> </a:t>
            </a:r>
            <a:r>
              <a:rPr lang="en-US" spc="-5" dirty="0"/>
              <a:t>Peng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 baseline="0">
                <a:solidFill>
                  <a:schemeClr val="tx1"/>
                </a:solidFill>
                <a:latin typeface="Times New Roman" panose="02020603050405020304" pitchFamily="18" charset="0"/>
                <a:cs typeface="微軟正黑體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aseline="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aseline="0"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955" y="135636"/>
            <a:ext cx="137160" cy="140335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0" y="140207"/>
                </a:moveTo>
                <a:lnTo>
                  <a:pt x="137159" y="140207"/>
                </a:lnTo>
                <a:lnTo>
                  <a:pt x="137159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116" y="0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4" h="139065">
                <a:moveTo>
                  <a:pt x="0" y="138683"/>
                </a:moveTo>
                <a:lnTo>
                  <a:pt x="140208" y="138683"/>
                </a:lnTo>
                <a:lnTo>
                  <a:pt x="14020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320" y="274320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60" y="138683"/>
                </a:lnTo>
                <a:lnTo>
                  <a:pt x="137160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779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09746"/>
            <a:ext cx="8072119" cy="515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307" y="2667000"/>
            <a:ext cx="82873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40631"/>
            <a:ext cx="1066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509009" y="6642559"/>
            <a:ext cx="212471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2943" y="6642536"/>
            <a:ext cx="255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0">
        <a:defRPr baseline="0"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7" Type="http://schemas.openxmlformats.org/officeDocument/2006/relationships/image" Target="../media/image48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7" Type="http://schemas.openxmlformats.org/officeDocument/2006/relationships/image" Target="../media/image5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tmp"/><Relationship Id="rId5" Type="http://schemas.openxmlformats.org/officeDocument/2006/relationships/image" Target="../media/image51.tmp"/><Relationship Id="rId4" Type="http://schemas.openxmlformats.org/officeDocument/2006/relationships/image" Target="../media/image50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tmp"/><Relationship Id="rId3" Type="http://schemas.openxmlformats.org/officeDocument/2006/relationships/image" Target="../media/image54.tmp"/><Relationship Id="rId7" Type="http://schemas.openxmlformats.org/officeDocument/2006/relationships/image" Target="../media/image58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tmp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925" y="-8182"/>
            <a:ext cx="3505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779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82923"/>
            <a:ext cx="576580" cy="641985"/>
          </a:xfrm>
          <a:custGeom>
            <a:avLst/>
            <a:gdLst/>
            <a:ahLst/>
            <a:cxnLst/>
            <a:rect l="l" t="t" r="r" b="b"/>
            <a:pathLst>
              <a:path w="576580" h="641985">
                <a:moveTo>
                  <a:pt x="0" y="641603"/>
                </a:moveTo>
                <a:lnTo>
                  <a:pt x="576071" y="641603"/>
                </a:lnTo>
                <a:lnTo>
                  <a:pt x="576071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74675" cy="643255"/>
          </a:xfrm>
          <a:custGeom>
            <a:avLst/>
            <a:gdLst/>
            <a:ahLst/>
            <a:cxnLst/>
            <a:rect l="l" t="t" r="r" b="b"/>
            <a:pathLst>
              <a:path w="574675" h="643255">
                <a:moveTo>
                  <a:pt x="0" y="643127"/>
                </a:moveTo>
                <a:lnTo>
                  <a:pt x="574548" y="643127"/>
                </a:lnTo>
                <a:lnTo>
                  <a:pt x="574548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35635"/>
          </a:xfrm>
          <a:custGeom>
            <a:avLst/>
            <a:gdLst/>
            <a:ahLst/>
            <a:cxnLst/>
            <a:rect l="l" t="t" r="r" b="b"/>
            <a:pathLst>
              <a:path w="585469" h="635635">
                <a:moveTo>
                  <a:pt x="0" y="635508"/>
                </a:moveTo>
                <a:lnTo>
                  <a:pt x="585215" y="635508"/>
                </a:lnTo>
                <a:lnTo>
                  <a:pt x="585215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82923"/>
            <a:ext cx="584200" cy="641985"/>
          </a:xfrm>
          <a:custGeom>
            <a:avLst/>
            <a:gdLst/>
            <a:ahLst/>
            <a:cxnLst/>
            <a:rect l="l" t="t" r="r" b="b"/>
            <a:pathLst>
              <a:path w="584200" h="641985">
                <a:moveTo>
                  <a:pt x="0" y="641603"/>
                </a:moveTo>
                <a:lnTo>
                  <a:pt x="583692" y="641603"/>
                </a:lnTo>
                <a:lnTo>
                  <a:pt x="583692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779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84200" cy="634365"/>
          </a:xfrm>
          <a:custGeom>
            <a:avLst/>
            <a:gdLst/>
            <a:ahLst/>
            <a:cxnLst/>
            <a:rect l="l" t="t" r="r" b="b"/>
            <a:pathLst>
              <a:path w="584200" h="634364">
                <a:moveTo>
                  <a:pt x="0" y="633984"/>
                </a:moveTo>
                <a:lnTo>
                  <a:pt x="583692" y="633984"/>
                </a:lnTo>
                <a:lnTo>
                  <a:pt x="583692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779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76580" cy="645160"/>
          </a:xfrm>
          <a:custGeom>
            <a:avLst/>
            <a:gdLst/>
            <a:ahLst/>
            <a:cxnLst/>
            <a:rect l="l" t="t" r="r" b="b"/>
            <a:pathLst>
              <a:path w="576580" h="645160">
                <a:moveTo>
                  <a:pt x="0" y="644651"/>
                </a:moveTo>
                <a:lnTo>
                  <a:pt x="576071" y="644651"/>
                </a:lnTo>
                <a:lnTo>
                  <a:pt x="576071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D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3476" y="2476753"/>
            <a:ext cx="307975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204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邏輯系統實習</a:t>
            </a:r>
            <a:endParaRPr sz="4200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7854" y="3494395"/>
            <a:ext cx="3184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z="4200" b="1" spc="-170" baseline="-20000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PYNQ Operation</a:t>
            </a:r>
            <a:endParaRPr sz="4200" baseline="-20000" dirty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0989" y="4697786"/>
            <a:ext cx="7344409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9"/>
              </a:spcBef>
            </a:pPr>
            <a:r>
              <a:rPr sz="2100" b="1" spc="-95" dirty="0" err="1">
                <a:latin typeface="微軟正黑體"/>
                <a:cs typeface="微軟正黑體"/>
              </a:rPr>
              <a:t>國立</a:t>
            </a:r>
            <a:r>
              <a:rPr sz="2100" b="1" spc="-105" dirty="0" err="1">
                <a:latin typeface="微軟正黑體"/>
                <a:cs typeface="微軟正黑體"/>
              </a:rPr>
              <a:t>成功</a:t>
            </a:r>
            <a:r>
              <a:rPr sz="2100" b="1" spc="-120" dirty="0" err="1">
                <a:latin typeface="微軟正黑體"/>
                <a:cs typeface="微軟正黑體"/>
              </a:rPr>
              <a:t>大</a:t>
            </a:r>
            <a:r>
              <a:rPr sz="2100" b="1" spc="-105" dirty="0" err="1">
                <a:latin typeface="微軟正黑體"/>
                <a:cs typeface="微軟正黑體"/>
              </a:rPr>
              <a:t>學</a:t>
            </a:r>
            <a:r>
              <a:rPr sz="2100" b="1" spc="-5" dirty="0">
                <a:latin typeface="微軟正黑體"/>
                <a:cs typeface="微軟正黑體"/>
              </a:rPr>
              <a:t> </a:t>
            </a:r>
            <a:r>
              <a:rPr sz="2100" b="1" spc="-95" dirty="0">
                <a:latin typeface="微軟正黑體"/>
                <a:cs typeface="微軟正黑體"/>
              </a:rPr>
              <a:t>電機系</a:t>
            </a:r>
            <a:endParaRPr sz="2100" dirty="0">
              <a:latin typeface="微軟正黑體"/>
              <a:cs typeface="微軟正黑體"/>
            </a:endParaRPr>
          </a:p>
          <a:p>
            <a:pPr marR="6985" algn="r">
              <a:lnSpc>
                <a:spcPct val="100000"/>
              </a:lnSpc>
              <a:spcBef>
                <a:spcPts val="470"/>
              </a:spcBef>
            </a:pPr>
            <a:r>
              <a:rPr sz="2000" b="1" i="1" dirty="0">
                <a:latin typeface="Arial"/>
                <a:cs typeface="Arial"/>
              </a:rPr>
              <a:t>2</a:t>
            </a:r>
            <a:r>
              <a:rPr lang="en-US" altLang="zh-TW" sz="2000" b="1" i="1" dirty="0">
                <a:latin typeface="Arial"/>
                <a:cs typeface="Arial"/>
              </a:rPr>
              <a:t>022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395" y="1100874"/>
            <a:ext cx="80321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滑鼠左鍵按著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top.v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拖移進右邊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diagram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變成如圖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block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在空白處右鍵選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create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port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，名稱設定要跟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一樣，然後按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OK(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一般的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input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的設定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)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但若是輸入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clock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那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type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要設定成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clock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且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125MHz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5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</a:t>
            </a:r>
            <a:r>
              <a:rPr lang="en-US" altLang="zh-TW" b="0" dirty="0"/>
              <a:t>Create Block Design (2/6) 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AE01BB-C56B-4E22-B16A-48B980947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1969127"/>
            <a:ext cx="4203245" cy="144222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063B6F2-2DE7-4941-BEC0-CB3A2A98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3" y="3594797"/>
            <a:ext cx="1488517" cy="276509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7C7F0E9-B43D-4457-9CC6-A81E482FB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46" y="4109854"/>
            <a:ext cx="2282900" cy="203467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9A07293-02BB-44FF-8EB9-8EE444203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71" y="4213968"/>
            <a:ext cx="3154953" cy="220237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946FFEB-DE01-4860-AEF0-50FE88C3620D}"/>
              </a:ext>
            </a:extLst>
          </p:cNvPr>
          <p:cNvSpPr/>
          <p:nvPr/>
        </p:nvSpPr>
        <p:spPr>
          <a:xfrm>
            <a:off x="612139" y="2417390"/>
            <a:ext cx="808605" cy="117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63CB81D-88A5-4939-BED6-D15D48004547}"/>
              </a:ext>
            </a:extLst>
          </p:cNvPr>
          <p:cNvCxnSpPr>
            <a:cxnSpLocks/>
          </p:cNvCxnSpPr>
          <p:nvPr/>
        </p:nvCxnSpPr>
        <p:spPr>
          <a:xfrm>
            <a:off x="1420744" y="2498240"/>
            <a:ext cx="2001527" cy="117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84143CB1-ACC4-4B9D-93CA-F2E8085FDAEC}"/>
              </a:ext>
            </a:extLst>
          </p:cNvPr>
          <p:cNvSpPr/>
          <p:nvPr/>
        </p:nvSpPr>
        <p:spPr>
          <a:xfrm>
            <a:off x="3567859" y="2231823"/>
            <a:ext cx="914400" cy="1125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819848C-1FBF-46D8-9435-360A86906FC2}"/>
              </a:ext>
            </a:extLst>
          </p:cNvPr>
          <p:cNvSpPr txBox="1"/>
          <p:nvPr/>
        </p:nvSpPr>
        <p:spPr>
          <a:xfrm>
            <a:off x="2458747" y="340128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2C9F0C1-3D6F-4026-B014-BBBDFA1F27D8}"/>
              </a:ext>
            </a:extLst>
          </p:cNvPr>
          <p:cNvSpPr/>
          <p:nvPr/>
        </p:nvSpPr>
        <p:spPr>
          <a:xfrm>
            <a:off x="488833" y="1910511"/>
            <a:ext cx="4616567" cy="1500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9B86092-EFE0-43C8-9BA2-CEA5EEF0B0A0}"/>
              </a:ext>
            </a:extLst>
          </p:cNvPr>
          <p:cNvSpPr/>
          <p:nvPr/>
        </p:nvSpPr>
        <p:spPr>
          <a:xfrm>
            <a:off x="568883" y="3615592"/>
            <a:ext cx="1488517" cy="2861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03C2412-3BEA-4D73-BCAA-8E96EE7017B3}"/>
              </a:ext>
            </a:extLst>
          </p:cNvPr>
          <p:cNvSpPr/>
          <p:nvPr/>
        </p:nvSpPr>
        <p:spPr>
          <a:xfrm>
            <a:off x="456026" y="5631892"/>
            <a:ext cx="1677573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D5D384C-1E76-4A92-80F4-8F52134818FC}"/>
              </a:ext>
            </a:extLst>
          </p:cNvPr>
          <p:cNvSpPr/>
          <p:nvPr/>
        </p:nvSpPr>
        <p:spPr>
          <a:xfrm>
            <a:off x="3200073" y="4580897"/>
            <a:ext cx="1677573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A426436-0D18-42D5-A48F-09F447F1C1BC}"/>
              </a:ext>
            </a:extLst>
          </p:cNvPr>
          <p:cNvSpPr/>
          <p:nvPr/>
        </p:nvSpPr>
        <p:spPr>
          <a:xfrm>
            <a:off x="2559456" y="4052717"/>
            <a:ext cx="2394389" cy="2090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C3C2A8B-88A4-4AEE-A3E6-219C213CDB41}"/>
              </a:ext>
            </a:extLst>
          </p:cNvPr>
          <p:cNvSpPr/>
          <p:nvPr/>
        </p:nvSpPr>
        <p:spPr>
          <a:xfrm>
            <a:off x="5494119" y="4264056"/>
            <a:ext cx="2912352" cy="22023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787FD37-3C77-4E2F-973B-FABE24DFC139}"/>
              </a:ext>
            </a:extLst>
          </p:cNvPr>
          <p:cNvSpPr txBox="1"/>
          <p:nvPr/>
        </p:nvSpPr>
        <p:spPr>
          <a:xfrm>
            <a:off x="1220082" y="643788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5AADAED-2E5D-43EC-881A-A8D98F170BB3}"/>
              </a:ext>
            </a:extLst>
          </p:cNvPr>
          <p:cNvSpPr txBox="1"/>
          <p:nvPr/>
        </p:nvSpPr>
        <p:spPr>
          <a:xfrm>
            <a:off x="3620786" y="620109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FAA4731-F9EB-4091-AAAD-E69A1ADA52BA}"/>
              </a:ext>
            </a:extLst>
          </p:cNvPr>
          <p:cNvSpPr txBox="1"/>
          <p:nvPr/>
        </p:nvSpPr>
        <p:spPr>
          <a:xfrm>
            <a:off x="6822088" y="647849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1365336-4534-439C-B63B-E01B59D1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65" y="1672337"/>
            <a:ext cx="2394389" cy="2156929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A6D7539-FC46-4300-A6C8-44929E7CB56B}"/>
              </a:ext>
            </a:extLst>
          </p:cNvPr>
          <p:cNvSpPr/>
          <p:nvPr/>
        </p:nvSpPr>
        <p:spPr>
          <a:xfrm>
            <a:off x="6039265" y="1668919"/>
            <a:ext cx="2394389" cy="22023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1AB122A-3CFD-461E-A66F-CFA03B97B74E}"/>
              </a:ext>
            </a:extLst>
          </p:cNvPr>
          <p:cNvSpPr txBox="1"/>
          <p:nvPr/>
        </p:nvSpPr>
        <p:spPr>
          <a:xfrm>
            <a:off x="7088347" y="38947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0B26779-9BAD-4981-92CC-104569347268}"/>
              </a:ext>
            </a:extLst>
          </p:cNvPr>
          <p:cNvSpPr/>
          <p:nvPr/>
        </p:nvSpPr>
        <p:spPr>
          <a:xfrm>
            <a:off x="5914005" y="2534826"/>
            <a:ext cx="1677573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04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點選創造好的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port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右鍵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make 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connectio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選擇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的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sysclk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按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</a:t>
            </a:r>
            <a:r>
              <a:rPr lang="en-US" altLang="zh-TW" b="0" dirty="0"/>
              <a:t>Create Block Design (3/6) 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E08C610-4B3F-4EDC-9683-2ED7BC296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9" y="2507089"/>
            <a:ext cx="2004744" cy="310880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CFB552B-5F4D-44AC-BDD4-119BA0C2E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91" y="2489297"/>
            <a:ext cx="2507145" cy="271355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A87C62A-337C-4459-AE85-84AF8C1E19A2}"/>
              </a:ext>
            </a:extLst>
          </p:cNvPr>
          <p:cNvSpPr/>
          <p:nvPr/>
        </p:nvSpPr>
        <p:spPr>
          <a:xfrm>
            <a:off x="3810000" y="2465277"/>
            <a:ext cx="2743200" cy="2938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B0EA6C-5EAF-4AB7-BCDC-1470E427B6D0}"/>
              </a:ext>
            </a:extLst>
          </p:cNvPr>
          <p:cNvSpPr/>
          <p:nvPr/>
        </p:nvSpPr>
        <p:spPr>
          <a:xfrm>
            <a:off x="459301" y="2439660"/>
            <a:ext cx="2283899" cy="3427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399DE6-0FD0-4C0A-8FF9-4C0F533D82F7}"/>
              </a:ext>
            </a:extLst>
          </p:cNvPr>
          <p:cNvSpPr txBox="1"/>
          <p:nvPr/>
        </p:nvSpPr>
        <p:spPr>
          <a:xfrm>
            <a:off x="1348252" y="589741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1A91FB-EB2E-4E6F-BDA5-C02565746E04}"/>
              </a:ext>
            </a:extLst>
          </p:cNvPr>
          <p:cNvSpPr txBox="1"/>
          <p:nvPr/>
        </p:nvSpPr>
        <p:spPr>
          <a:xfrm>
            <a:off x="4914704" y="535882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96EBB3C-D33F-4A4D-B0E6-4FE03D5F1D63}"/>
              </a:ext>
            </a:extLst>
          </p:cNvPr>
          <p:cNvSpPr/>
          <p:nvPr/>
        </p:nvSpPr>
        <p:spPr>
          <a:xfrm>
            <a:off x="4098482" y="3935024"/>
            <a:ext cx="1677573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65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若是超過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1bit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勾選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create vector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設定好值跟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一樣如圖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結果如圖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</a:t>
            </a:r>
            <a:r>
              <a:rPr lang="en-US" altLang="zh-TW" b="0" dirty="0"/>
              <a:t>Create Block Design</a:t>
            </a:r>
            <a:r>
              <a:rPr lang="en-US" altLang="zh-TW" sz="3200" b="0" dirty="0"/>
              <a:t>(4/6)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03B48D-3957-493C-A8A9-194C98BE4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40569"/>
            <a:ext cx="3150938" cy="283165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E64AF6E-C034-4EC9-A686-F82DEC17F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30" y="2623360"/>
            <a:ext cx="3109229" cy="237764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42D112-9BF8-4BA8-A069-6E360F27B7E8}"/>
              </a:ext>
            </a:extLst>
          </p:cNvPr>
          <p:cNvSpPr txBox="1"/>
          <p:nvPr/>
        </p:nvSpPr>
        <p:spPr>
          <a:xfrm>
            <a:off x="2040478" y="547556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1605DA-C031-4D34-A3C6-BE0FAA1A2F4B}"/>
              </a:ext>
            </a:extLst>
          </p:cNvPr>
          <p:cNvSpPr/>
          <p:nvPr/>
        </p:nvSpPr>
        <p:spPr>
          <a:xfrm>
            <a:off x="4882330" y="2821557"/>
            <a:ext cx="3109228" cy="237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DF67B93-4F12-44CC-9000-AAA2554E822A}"/>
              </a:ext>
            </a:extLst>
          </p:cNvPr>
          <p:cNvSpPr txBox="1"/>
          <p:nvPr/>
        </p:nvSpPr>
        <p:spPr>
          <a:xfrm>
            <a:off x="6436944" y="535335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6E65BDB-4A3E-4A82-AA13-0B6CD55588ED}"/>
              </a:ext>
            </a:extLst>
          </p:cNvPr>
          <p:cNvSpPr/>
          <p:nvPr/>
        </p:nvSpPr>
        <p:spPr>
          <a:xfrm>
            <a:off x="990600" y="2609357"/>
            <a:ext cx="3150938" cy="2862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830A888-0E8F-43E4-AE7C-1BEE47C65715}"/>
              </a:ext>
            </a:extLst>
          </p:cNvPr>
          <p:cNvSpPr/>
          <p:nvPr/>
        </p:nvSpPr>
        <p:spPr>
          <a:xfrm>
            <a:off x="1145539" y="4010380"/>
            <a:ext cx="2740661" cy="180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48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若是輸出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Direction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要改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Output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用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led[3:0]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為例，一樣有超過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1bit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要勾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create vector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點選創造好的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Output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用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led[3:0] port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右鍵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make 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connectio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， </a:t>
            </a:r>
            <a:r>
              <a:rPr lang="zh-TW" altLang="en-US" sz="16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最後結果如圖</a:t>
            </a:r>
            <a:r>
              <a:rPr lang="en-US" altLang="zh-TW" sz="16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3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</a:t>
            </a:r>
            <a:r>
              <a:rPr lang="en-US" altLang="zh-TW" b="0" dirty="0"/>
              <a:t>Create Block Design(5/6) 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12F96F-EAF1-4726-B224-82789ACAE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" y="2315652"/>
            <a:ext cx="2657730" cy="23849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5B5471D-8E01-4C75-A18F-BB4BAC31D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10" y="2352597"/>
            <a:ext cx="3235669" cy="222402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9B714E9-D3D9-4769-A66D-6EC712ABB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18378"/>
            <a:ext cx="2651137" cy="149245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9F1B03-EB78-4491-84CF-E612DC80F9FC}"/>
              </a:ext>
            </a:extLst>
          </p:cNvPr>
          <p:cNvSpPr txBox="1"/>
          <p:nvPr/>
        </p:nvSpPr>
        <p:spPr>
          <a:xfrm>
            <a:off x="1066800" y="4810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706830-9122-4868-98A7-1C2719ABDEAA}"/>
              </a:ext>
            </a:extLst>
          </p:cNvPr>
          <p:cNvSpPr/>
          <p:nvPr/>
        </p:nvSpPr>
        <p:spPr>
          <a:xfrm>
            <a:off x="6248400" y="2710030"/>
            <a:ext cx="2651137" cy="155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B967F4-197D-4642-B0C4-4336EC177F3E}"/>
              </a:ext>
            </a:extLst>
          </p:cNvPr>
          <p:cNvSpPr/>
          <p:nvPr/>
        </p:nvSpPr>
        <p:spPr>
          <a:xfrm>
            <a:off x="51030" y="2260867"/>
            <a:ext cx="2657730" cy="243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89F62B0-36A9-4DF7-989C-CF31630AA1DE}"/>
              </a:ext>
            </a:extLst>
          </p:cNvPr>
          <p:cNvSpPr/>
          <p:nvPr/>
        </p:nvSpPr>
        <p:spPr>
          <a:xfrm>
            <a:off x="2821709" y="2329782"/>
            <a:ext cx="3235669" cy="2166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2C857B6-277F-4645-BD54-CCCAC6B09F42}"/>
              </a:ext>
            </a:extLst>
          </p:cNvPr>
          <p:cNvSpPr/>
          <p:nvPr/>
        </p:nvSpPr>
        <p:spPr>
          <a:xfrm>
            <a:off x="76430" y="3431309"/>
            <a:ext cx="2589511" cy="180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70B509A-8311-4F7A-85BF-9ADF04DF4FAB}"/>
              </a:ext>
            </a:extLst>
          </p:cNvPr>
          <p:cNvSpPr/>
          <p:nvPr/>
        </p:nvSpPr>
        <p:spPr>
          <a:xfrm>
            <a:off x="2932991" y="3741811"/>
            <a:ext cx="1181810" cy="14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C48051F-D9F9-4E5D-A803-D64DCF9E8235}"/>
              </a:ext>
            </a:extLst>
          </p:cNvPr>
          <p:cNvSpPr/>
          <p:nvPr/>
        </p:nvSpPr>
        <p:spPr>
          <a:xfrm>
            <a:off x="168263" y="3093671"/>
            <a:ext cx="1584337" cy="180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E27AF24-06CF-481B-892A-898373A9FE6B}"/>
              </a:ext>
            </a:extLst>
          </p:cNvPr>
          <p:cNvSpPr/>
          <p:nvPr/>
        </p:nvSpPr>
        <p:spPr>
          <a:xfrm>
            <a:off x="3810000" y="4210835"/>
            <a:ext cx="496010" cy="238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69F2B31-0D15-4681-A4FD-6C844015B4E3}"/>
              </a:ext>
            </a:extLst>
          </p:cNvPr>
          <p:cNvSpPr txBox="1"/>
          <p:nvPr/>
        </p:nvSpPr>
        <p:spPr>
          <a:xfrm>
            <a:off x="4022487" y="459943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C85376E-B31B-4F9A-A81E-8EC1BA402F4B}"/>
              </a:ext>
            </a:extLst>
          </p:cNvPr>
          <p:cNvSpPr txBox="1"/>
          <p:nvPr/>
        </p:nvSpPr>
        <p:spPr>
          <a:xfrm>
            <a:off x="7307709" y="434384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379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連接好後如圖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，空白處右鍵選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Regenerate Layout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，結果如圖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3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</a:t>
            </a:r>
            <a:r>
              <a:rPr lang="en-US" altLang="zh-TW" b="0" dirty="0"/>
              <a:t>Create Block Design(6/6)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F056BD-3C70-44D8-B3C0-0A42404A9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7" y="2429837"/>
            <a:ext cx="2543719" cy="13867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34915A7-9D60-4D2F-9780-9994BFBB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5" y="2245171"/>
            <a:ext cx="1431440" cy="266314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921B213-5EF6-46C5-A596-326984C69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9" y="2583918"/>
            <a:ext cx="2717035" cy="154713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6803832-0776-4FD9-A64A-671245900A74}"/>
              </a:ext>
            </a:extLst>
          </p:cNvPr>
          <p:cNvSpPr txBox="1"/>
          <p:nvPr/>
        </p:nvSpPr>
        <p:spPr>
          <a:xfrm>
            <a:off x="4029004" y="490831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2ECC7A7-BCFB-4FC0-B7FF-3ADA5E7FFEE8}"/>
              </a:ext>
            </a:extLst>
          </p:cNvPr>
          <p:cNvSpPr/>
          <p:nvPr/>
        </p:nvSpPr>
        <p:spPr>
          <a:xfrm>
            <a:off x="5518347" y="2538671"/>
            <a:ext cx="3089712" cy="1739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D529012-6CB4-4E07-AB48-A0F3D33167FF}"/>
              </a:ext>
            </a:extLst>
          </p:cNvPr>
          <p:cNvSpPr/>
          <p:nvPr/>
        </p:nvSpPr>
        <p:spPr>
          <a:xfrm>
            <a:off x="204804" y="2381832"/>
            <a:ext cx="2843196" cy="1580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738646-FCB4-4A88-84F3-53319C76528E}"/>
              </a:ext>
            </a:extLst>
          </p:cNvPr>
          <p:cNvSpPr/>
          <p:nvPr/>
        </p:nvSpPr>
        <p:spPr>
          <a:xfrm>
            <a:off x="3536903" y="2245170"/>
            <a:ext cx="1453582" cy="2663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543520-5F43-407F-A1BE-764C00AEE5DC}"/>
              </a:ext>
            </a:extLst>
          </p:cNvPr>
          <p:cNvSpPr txBox="1"/>
          <p:nvPr/>
        </p:nvSpPr>
        <p:spPr>
          <a:xfrm>
            <a:off x="1360143" y="390835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6FB58A9-BF5D-4BF9-AEF3-2991E9E5AA71}"/>
              </a:ext>
            </a:extLst>
          </p:cNvPr>
          <p:cNvSpPr txBox="1"/>
          <p:nvPr/>
        </p:nvSpPr>
        <p:spPr>
          <a:xfrm>
            <a:off x="6725977" y="427768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08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點選左邊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Generate Block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Designb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直接按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等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Vivado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視窗右上角跑完。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E88EF7-3A51-44FF-B5F4-5D3CEE55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34489"/>
            <a:ext cx="2072820" cy="166130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14782A9-7C05-4B1B-A012-62450A0B4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27835"/>
            <a:ext cx="2124711" cy="291652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508BEFD-C54B-46F2-8B9E-2E20F30B6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3" y="2778825"/>
            <a:ext cx="3276930" cy="109449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2BE6CCD6-9E62-4C44-80EC-E12C5CE14A3E}"/>
              </a:ext>
            </a:extLst>
          </p:cNvPr>
          <p:cNvSpPr txBox="1"/>
          <p:nvPr/>
        </p:nvSpPr>
        <p:spPr>
          <a:xfrm>
            <a:off x="1072321" y="448454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C1DC559-9121-453A-A5E9-802A7752D931}"/>
              </a:ext>
            </a:extLst>
          </p:cNvPr>
          <p:cNvSpPr/>
          <p:nvPr/>
        </p:nvSpPr>
        <p:spPr>
          <a:xfrm>
            <a:off x="5546013" y="2687114"/>
            <a:ext cx="3321762" cy="1275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50C9EE-1E1C-4A8A-8CEA-40B843076D65}"/>
              </a:ext>
            </a:extLst>
          </p:cNvPr>
          <p:cNvSpPr/>
          <p:nvPr/>
        </p:nvSpPr>
        <p:spPr>
          <a:xfrm>
            <a:off x="276225" y="2834489"/>
            <a:ext cx="2124711" cy="1672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ABEFDC4-7A2D-48AD-AD48-3E68C645E63A}"/>
              </a:ext>
            </a:extLst>
          </p:cNvPr>
          <p:cNvSpPr/>
          <p:nvPr/>
        </p:nvSpPr>
        <p:spPr>
          <a:xfrm>
            <a:off x="3100884" y="2681586"/>
            <a:ext cx="2072821" cy="2962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186600-ECA5-47FD-8214-19425D672FCB}"/>
              </a:ext>
            </a:extLst>
          </p:cNvPr>
          <p:cNvSpPr txBox="1"/>
          <p:nvPr/>
        </p:nvSpPr>
        <p:spPr>
          <a:xfrm>
            <a:off x="3920296" y="56519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561D819-33EF-4DFF-A5FC-EB7EBA5A6E81}"/>
              </a:ext>
            </a:extLst>
          </p:cNvPr>
          <p:cNvSpPr txBox="1"/>
          <p:nvPr/>
        </p:nvSpPr>
        <p:spPr>
          <a:xfrm>
            <a:off x="7010400" y="39624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14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5B4D354-3E8E-4B57-ADC0-754EE463F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36042"/>
            <a:ext cx="2590800" cy="132645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9231A5D-02FB-400D-B25C-C124804F9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19" y="3446969"/>
            <a:ext cx="2743200" cy="159070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75AA559-CBA9-453F-B921-18359CC88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12" y="3310458"/>
            <a:ext cx="3277488" cy="184673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24D877D-D1C2-4A8C-BBED-3FD035B6147A}"/>
              </a:ext>
            </a:extLst>
          </p:cNvPr>
          <p:cNvSpPr txBox="1"/>
          <p:nvPr/>
        </p:nvSpPr>
        <p:spPr>
          <a:xfrm>
            <a:off x="457200" y="1452675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在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Source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視窗點選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design_1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右鍵</a:t>
            </a:r>
            <a:r>
              <a:rPr lang="zh-TW" altLang="en-US" sz="18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，創造</a:t>
            </a:r>
            <a:r>
              <a:rPr lang="en-US" altLang="zh-TW" sz="18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wrapper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直接按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結果如圖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3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CA22210-4ED6-4D33-8F6A-BD8886B3C028}"/>
              </a:ext>
            </a:extLst>
          </p:cNvPr>
          <p:cNvSpPr txBox="1"/>
          <p:nvPr/>
        </p:nvSpPr>
        <p:spPr>
          <a:xfrm>
            <a:off x="1180395" y="504691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5E01C03-7859-4C19-953B-2D3469D646AF}"/>
              </a:ext>
            </a:extLst>
          </p:cNvPr>
          <p:cNvSpPr/>
          <p:nvPr/>
        </p:nvSpPr>
        <p:spPr>
          <a:xfrm>
            <a:off x="83183" y="3446969"/>
            <a:ext cx="2726943" cy="1590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E81DC8-F09B-4792-9081-92B012A47655}"/>
              </a:ext>
            </a:extLst>
          </p:cNvPr>
          <p:cNvSpPr/>
          <p:nvPr/>
        </p:nvSpPr>
        <p:spPr>
          <a:xfrm>
            <a:off x="2887822" y="3429000"/>
            <a:ext cx="2743200" cy="1590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20E61F7-8503-4EFE-BD76-5FDFB0AB78F4}"/>
              </a:ext>
            </a:extLst>
          </p:cNvPr>
          <p:cNvSpPr/>
          <p:nvPr/>
        </p:nvSpPr>
        <p:spPr>
          <a:xfrm>
            <a:off x="5740840" y="3274592"/>
            <a:ext cx="3250759" cy="1822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58FB7FF-0375-4F0E-A118-C03BC3F5F8F5}"/>
              </a:ext>
            </a:extLst>
          </p:cNvPr>
          <p:cNvSpPr txBox="1"/>
          <p:nvPr/>
        </p:nvSpPr>
        <p:spPr>
          <a:xfrm>
            <a:off x="3972337" y="508400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FFEBE4-B3D5-4C95-B4BD-B720D4EC741F}"/>
              </a:ext>
            </a:extLst>
          </p:cNvPr>
          <p:cNvSpPr txBox="1"/>
          <p:nvPr/>
        </p:nvSpPr>
        <p:spPr>
          <a:xfrm>
            <a:off x="7099960" y="515719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8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點選左邊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run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systhesis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視窗直接按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然後等右上角跑完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結果按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view reports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和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4</a:t>
            </a: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右上角會顯示完成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七段顯示器編譯燒錄進板子</a:t>
            </a:r>
            <a:r>
              <a:rPr lang="en-US" altLang="zh-TW" b="0" dirty="0"/>
              <a:t>(1/5)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98B3C0F-414E-460C-A5F4-952A10B84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3" y="2773176"/>
            <a:ext cx="1686452" cy="80822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11055BA-48CA-446C-A322-AE5498EB9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" y="4044877"/>
            <a:ext cx="2500516" cy="200132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1081D58-2127-4FA1-9874-47D4C6752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19" y="2573302"/>
            <a:ext cx="1752672" cy="158940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E407026-1284-4577-94A7-ED6E7CB1C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24" y="4694796"/>
            <a:ext cx="1516451" cy="162324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8A5E149-F79A-475D-A738-108C8909A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44" y="2626455"/>
            <a:ext cx="2500516" cy="176111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FF53DF1-BD02-4078-97EE-DBE396AAF9BD}"/>
              </a:ext>
            </a:extLst>
          </p:cNvPr>
          <p:cNvSpPr/>
          <p:nvPr/>
        </p:nvSpPr>
        <p:spPr>
          <a:xfrm>
            <a:off x="451308" y="2745739"/>
            <a:ext cx="1752672" cy="835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50EDD3-5D90-486B-8482-0EB6A11691D7}"/>
              </a:ext>
            </a:extLst>
          </p:cNvPr>
          <p:cNvSpPr/>
          <p:nvPr/>
        </p:nvSpPr>
        <p:spPr>
          <a:xfrm>
            <a:off x="418183" y="3983595"/>
            <a:ext cx="2533873" cy="204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F55F3DF-DB1E-4CA1-88CB-FD117AFB49B8}"/>
              </a:ext>
            </a:extLst>
          </p:cNvPr>
          <p:cNvSpPr/>
          <p:nvPr/>
        </p:nvSpPr>
        <p:spPr>
          <a:xfrm>
            <a:off x="3659910" y="2560863"/>
            <a:ext cx="1824182" cy="1601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1D4EC29-3567-4A5A-BFD5-AEEA9908E704}"/>
              </a:ext>
            </a:extLst>
          </p:cNvPr>
          <p:cNvSpPr/>
          <p:nvPr/>
        </p:nvSpPr>
        <p:spPr>
          <a:xfrm>
            <a:off x="3731419" y="4693133"/>
            <a:ext cx="1536356" cy="1623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1D97D36-183B-4387-9F27-CA74EE64193A}"/>
              </a:ext>
            </a:extLst>
          </p:cNvPr>
          <p:cNvSpPr/>
          <p:nvPr/>
        </p:nvSpPr>
        <p:spPr>
          <a:xfrm>
            <a:off x="6076025" y="2602759"/>
            <a:ext cx="2606661" cy="1797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D46F6A4-2473-4920-97FB-006899A66BB5}"/>
              </a:ext>
            </a:extLst>
          </p:cNvPr>
          <p:cNvSpPr txBox="1"/>
          <p:nvPr/>
        </p:nvSpPr>
        <p:spPr>
          <a:xfrm>
            <a:off x="643039" y="35629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C69BEEC-D1B9-4A62-B308-768F592BF3AE}"/>
              </a:ext>
            </a:extLst>
          </p:cNvPr>
          <p:cNvSpPr txBox="1"/>
          <p:nvPr/>
        </p:nvSpPr>
        <p:spPr>
          <a:xfrm>
            <a:off x="570974" y="597892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5F1C8AC-97A6-4D78-80FF-2248D3D6E79B}"/>
              </a:ext>
            </a:extLst>
          </p:cNvPr>
          <p:cNvSpPr txBox="1"/>
          <p:nvPr/>
        </p:nvSpPr>
        <p:spPr>
          <a:xfrm>
            <a:off x="4197942" y="416070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BB2D34C-67A1-45EA-94EF-DF48B436F88D}"/>
              </a:ext>
            </a:extLst>
          </p:cNvPr>
          <p:cNvSpPr txBox="1"/>
          <p:nvPr/>
        </p:nvSpPr>
        <p:spPr>
          <a:xfrm>
            <a:off x="4197942" y="631183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44CECE3-AF5E-4847-B81D-0743EC6833B5}"/>
              </a:ext>
            </a:extLst>
          </p:cNvPr>
          <p:cNvSpPr txBox="1"/>
          <p:nvPr/>
        </p:nvSpPr>
        <p:spPr>
          <a:xfrm>
            <a:off x="7175943" y="442345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268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七段顯示器編譯燒錄進板子</a:t>
            </a:r>
            <a:r>
              <a:rPr lang="en-US" altLang="zh-TW" b="0" dirty="0"/>
              <a:t>(2/5)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EB5FEE5-E4BF-4D8F-A84C-81F6F70BD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4" y="2419713"/>
            <a:ext cx="2049958" cy="10059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7F6BB53-A4AE-42FD-BC74-78689FC8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7" y="3832951"/>
            <a:ext cx="2554312" cy="20730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185BEE7-0340-48AF-8090-494C9A80D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21" y="2329010"/>
            <a:ext cx="2156179" cy="128480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73314B6-AE58-4FD9-8B99-21D7C8349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8" y="4276816"/>
            <a:ext cx="1808421" cy="176614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9D485F7-AB13-450B-92E9-9E831626A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88" y="2329009"/>
            <a:ext cx="2583404" cy="1481392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9EDB7841-1C0E-4D1B-B2C3-48E9F47C5494}"/>
              </a:ext>
            </a:extLst>
          </p:cNvPr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點選左邊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run Implementation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如圖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剩下步驟跟前一頁一樣。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A54EB88-5B60-4D20-89DA-095F3CF3A3F2}"/>
              </a:ext>
            </a:extLst>
          </p:cNvPr>
          <p:cNvSpPr/>
          <p:nvPr/>
        </p:nvSpPr>
        <p:spPr>
          <a:xfrm>
            <a:off x="600594" y="2281702"/>
            <a:ext cx="2219008" cy="1071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AC5F560-26B6-465B-98E1-3D30A3F82B10}"/>
              </a:ext>
            </a:extLst>
          </p:cNvPr>
          <p:cNvSpPr/>
          <p:nvPr/>
        </p:nvSpPr>
        <p:spPr>
          <a:xfrm>
            <a:off x="517466" y="3819096"/>
            <a:ext cx="2606733" cy="2073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8BF4201-A951-4E7C-BCAC-9A193BDA68D4}"/>
              </a:ext>
            </a:extLst>
          </p:cNvPr>
          <p:cNvSpPr/>
          <p:nvPr/>
        </p:nvSpPr>
        <p:spPr>
          <a:xfrm>
            <a:off x="3604205" y="2281702"/>
            <a:ext cx="2186995" cy="1395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45B3864-29F8-4347-8AF4-22A01E7B3D9F}"/>
              </a:ext>
            </a:extLst>
          </p:cNvPr>
          <p:cNvSpPr/>
          <p:nvPr/>
        </p:nvSpPr>
        <p:spPr>
          <a:xfrm>
            <a:off x="3825298" y="4213409"/>
            <a:ext cx="1808421" cy="1882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3576BE-142D-4B12-A6A7-A07577D9FA6A}"/>
              </a:ext>
            </a:extLst>
          </p:cNvPr>
          <p:cNvSpPr/>
          <p:nvPr/>
        </p:nvSpPr>
        <p:spPr>
          <a:xfrm>
            <a:off x="6420148" y="2329010"/>
            <a:ext cx="2654444" cy="1528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9B3F1FC-C30F-409A-BF8D-C23B1BF823E5}"/>
              </a:ext>
            </a:extLst>
          </p:cNvPr>
          <p:cNvSpPr txBox="1"/>
          <p:nvPr/>
        </p:nvSpPr>
        <p:spPr>
          <a:xfrm>
            <a:off x="1454529" y="330788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599BF24-7B0B-4796-87CD-D33451A94FD5}"/>
              </a:ext>
            </a:extLst>
          </p:cNvPr>
          <p:cNvSpPr txBox="1"/>
          <p:nvPr/>
        </p:nvSpPr>
        <p:spPr>
          <a:xfrm>
            <a:off x="1443839" y="590601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8A1ECB4-C22E-44B3-B4F6-500F877C0A0D}"/>
              </a:ext>
            </a:extLst>
          </p:cNvPr>
          <p:cNvSpPr txBox="1"/>
          <p:nvPr/>
        </p:nvSpPr>
        <p:spPr>
          <a:xfrm>
            <a:off x="4422678" y="366112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9D4B6C4-C739-43C9-B759-BE3372EC0A26}"/>
              </a:ext>
            </a:extLst>
          </p:cNvPr>
          <p:cNvSpPr txBox="1"/>
          <p:nvPr/>
        </p:nvSpPr>
        <p:spPr>
          <a:xfrm>
            <a:off x="4446851" y="603773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EB11F1D-C565-416D-8242-F32BEA7DCF17}"/>
              </a:ext>
            </a:extLst>
          </p:cNvPr>
          <p:cNvSpPr txBox="1"/>
          <p:nvPr/>
        </p:nvSpPr>
        <p:spPr>
          <a:xfrm>
            <a:off x="7415767" y="382770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4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9C65B722-D883-4BA6-9EDC-89E17E6E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81" y="3228372"/>
            <a:ext cx="3355332" cy="9632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55306" y="1255014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點左邊的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Generate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Bitstream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剩下步驟跟前一頁一樣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， 但若有圖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5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出現按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Remid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me later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七段顯示器編譯燒錄進板子</a:t>
            </a:r>
            <a:r>
              <a:rPr lang="en-US" altLang="zh-TW" b="0" dirty="0"/>
              <a:t>(3/5)</a:t>
            </a:r>
            <a:endParaRPr sz="3200" b="0" dirty="0">
              <a:latin typeface="Arial"/>
              <a:cs typeface="Arial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5EBB94D-5CCF-4BC5-9C66-09FD940821AA}"/>
              </a:ext>
            </a:extLst>
          </p:cNvPr>
          <p:cNvSpPr/>
          <p:nvPr/>
        </p:nvSpPr>
        <p:spPr>
          <a:xfrm>
            <a:off x="7448945" y="3848074"/>
            <a:ext cx="1009255" cy="207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4A2579F-D7A3-4F42-A258-6322E0F14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9" y="2161174"/>
            <a:ext cx="1828799" cy="8209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5AA4D10-98BE-484A-8F34-3C38D227F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4" y="3478944"/>
            <a:ext cx="2564129" cy="207352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B9F4237-8227-413D-91B0-25A1817E5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49" y="2161174"/>
            <a:ext cx="2476715" cy="84589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9305AD2-FD61-422E-A456-5449090B4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92" y="3434732"/>
            <a:ext cx="2051570" cy="202253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2E4B9BB-26B5-4E1E-8ADA-B2F12F16C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10" y="4742864"/>
            <a:ext cx="2423370" cy="1196444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934564F2-6F3E-4CCE-9D3C-E206FFE30942}"/>
              </a:ext>
            </a:extLst>
          </p:cNvPr>
          <p:cNvSpPr txBox="1"/>
          <p:nvPr/>
        </p:nvSpPr>
        <p:spPr>
          <a:xfrm>
            <a:off x="1260279" y="304370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D8A997D-B5FD-4398-94E9-32C05BEDE1F7}"/>
              </a:ext>
            </a:extLst>
          </p:cNvPr>
          <p:cNvSpPr/>
          <p:nvPr/>
        </p:nvSpPr>
        <p:spPr>
          <a:xfrm>
            <a:off x="459301" y="2000455"/>
            <a:ext cx="2131499" cy="1006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513DFE7-8837-4D6F-90F0-B41ECB889541}"/>
              </a:ext>
            </a:extLst>
          </p:cNvPr>
          <p:cNvSpPr/>
          <p:nvPr/>
        </p:nvSpPr>
        <p:spPr>
          <a:xfrm>
            <a:off x="459302" y="3478944"/>
            <a:ext cx="2603612" cy="21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7A544C7-1EF7-4F1E-914B-48531D96023A}"/>
              </a:ext>
            </a:extLst>
          </p:cNvPr>
          <p:cNvSpPr/>
          <p:nvPr/>
        </p:nvSpPr>
        <p:spPr>
          <a:xfrm>
            <a:off x="3154028" y="2122398"/>
            <a:ext cx="2543698" cy="884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72BEA58-B720-402E-B94A-28FE5701D546}"/>
              </a:ext>
            </a:extLst>
          </p:cNvPr>
          <p:cNvSpPr/>
          <p:nvPr/>
        </p:nvSpPr>
        <p:spPr>
          <a:xfrm>
            <a:off x="3355333" y="3429000"/>
            <a:ext cx="2124710" cy="2073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FBA4244-9BAA-49DE-841B-A3D30FC95C95}"/>
              </a:ext>
            </a:extLst>
          </p:cNvPr>
          <p:cNvSpPr/>
          <p:nvPr/>
        </p:nvSpPr>
        <p:spPr>
          <a:xfrm>
            <a:off x="5654775" y="3164472"/>
            <a:ext cx="3423438" cy="1027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DFB54B1-F478-4001-9927-AA9F8B4C5D00}"/>
              </a:ext>
            </a:extLst>
          </p:cNvPr>
          <p:cNvSpPr/>
          <p:nvPr/>
        </p:nvSpPr>
        <p:spPr>
          <a:xfrm>
            <a:off x="6162964" y="4695954"/>
            <a:ext cx="2512498" cy="1243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4CA6871-69F0-4335-84D3-9688A447A20A}"/>
              </a:ext>
            </a:extLst>
          </p:cNvPr>
          <p:cNvSpPr txBox="1"/>
          <p:nvPr/>
        </p:nvSpPr>
        <p:spPr>
          <a:xfrm>
            <a:off x="1494849" y="560009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7F7C60C-044A-42FE-AD78-5D77E8B7799D}"/>
              </a:ext>
            </a:extLst>
          </p:cNvPr>
          <p:cNvSpPr txBox="1"/>
          <p:nvPr/>
        </p:nvSpPr>
        <p:spPr>
          <a:xfrm>
            <a:off x="4175647" y="296500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CA16B72-102F-42FC-9BD3-9CAEE4094A20}"/>
              </a:ext>
            </a:extLst>
          </p:cNvPr>
          <p:cNvSpPr txBox="1"/>
          <p:nvPr/>
        </p:nvSpPr>
        <p:spPr>
          <a:xfrm>
            <a:off x="4175647" y="550252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37E8AEB-3D7E-4F79-8565-43CF8D597F84}"/>
              </a:ext>
            </a:extLst>
          </p:cNvPr>
          <p:cNvSpPr txBox="1"/>
          <p:nvPr/>
        </p:nvSpPr>
        <p:spPr>
          <a:xfrm>
            <a:off x="7162190" y="416436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69EAC833-8E8F-4ED6-A268-9407738972CF}"/>
              </a:ext>
            </a:extLst>
          </p:cNvPr>
          <p:cNvSpPr txBox="1"/>
          <p:nvPr/>
        </p:nvSpPr>
        <p:spPr>
          <a:xfrm>
            <a:off x="7306384" y="596943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636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43912A8B-4766-46A4-A275-C8CA1DB79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3110058"/>
            <a:ext cx="4645660" cy="326482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DA553C0-A207-4957-AF03-313F1D376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" y="2414933"/>
            <a:ext cx="5875529" cy="42675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解壓縮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package_code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會有兩個檔案如圖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Vivado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創一個新的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project</a:t>
            </a:r>
            <a:r>
              <a:rPr lang="zh-TW" altLang="en-US" sz="16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，設定好路徑和名稱如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 </a:t>
            </a:r>
            <a:r>
              <a:rPr lang="zh-TW" altLang="en-US" sz="16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43E641-171D-4196-97EF-AEBE8A1D0572}"/>
              </a:ext>
            </a:extLst>
          </p:cNvPr>
          <p:cNvSpPr/>
          <p:nvPr/>
        </p:nvSpPr>
        <p:spPr>
          <a:xfrm>
            <a:off x="448010" y="2371888"/>
            <a:ext cx="6048109" cy="524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DF9B42F-1ED1-451D-B3B5-C034FD7A4EDB}"/>
              </a:ext>
            </a:extLst>
          </p:cNvPr>
          <p:cNvSpPr/>
          <p:nvPr/>
        </p:nvSpPr>
        <p:spPr>
          <a:xfrm>
            <a:off x="484955" y="3048000"/>
            <a:ext cx="4772845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E94FD5-4204-489F-BCBF-5EC875308843}"/>
              </a:ext>
            </a:extLst>
          </p:cNvPr>
          <p:cNvSpPr txBox="1"/>
          <p:nvPr/>
        </p:nvSpPr>
        <p:spPr>
          <a:xfrm>
            <a:off x="6542274" y="248679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E6DD116-FEAE-4A63-85DA-6CE9882467F5}"/>
              </a:ext>
            </a:extLst>
          </p:cNvPr>
          <p:cNvSpPr txBox="1"/>
          <p:nvPr/>
        </p:nvSpPr>
        <p:spPr>
          <a:xfrm>
            <a:off x="5238357" y="612671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731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06" y="1255014"/>
            <a:ext cx="80321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確認是否有皆的跟圖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一樣且開關有開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點開左邊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Open Hardware Manager</a:t>
            </a:r>
          </a:p>
          <a:p>
            <a:pPr marL="755650" lvl="1" indent="-285750">
              <a:buClr>
                <a:srgbClr val="0070C0"/>
              </a:buClr>
              <a:buFont typeface="Wingdings" panose="05000000000000000000" pitchFamily="2" charset="2"/>
              <a:buChar char="p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Open Target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的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Auto connect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確定連到板子後點下面的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Program Device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七段顯示器編譯燒錄進板子</a:t>
            </a:r>
            <a:r>
              <a:rPr lang="en-US" altLang="zh-TW" b="0" dirty="0"/>
              <a:t>(4/5)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6A2FE17-4CBC-4609-A5C6-1BBC44B59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324" y="2684477"/>
            <a:ext cx="2667224" cy="355629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F32BFDD-847D-4D71-A801-4F868BA35F0E}"/>
              </a:ext>
            </a:extLst>
          </p:cNvPr>
          <p:cNvSpPr/>
          <p:nvPr/>
        </p:nvSpPr>
        <p:spPr>
          <a:xfrm>
            <a:off x="246786" y="3124200"/>
            <a:ext cx="3556299" cy="266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789BAB9-ED87-4927-9779-CF41D8A59AF3}"/>
              </a:ext>
            </a:extLst>
          </p:cNvPr>
          <p:cNvSpPr txBox="1"/>
          <p:nvPr/>
        </p:nvSpPr>
        <p:spPr>
          <a:xfrm>
            <a:off x="1758676" y="580105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ED93C8C-9750-448C-B9DC-E655F0E65E92}"/>
              </a:ext>
            </a:extLst>
          </p:cNvPr>
          <p:cNvSpPr/>
          <p:nvPr/>
        </p:nvSpPr>
        <p:spPr>
          <a:xfrm>
            <a:off x="3241350" y="4157412"/>
            <a:ext cx="561735" cy="25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E53AFA4-684B-447E-91A1-AF9FDA7B3014}"/>
              </a:ext>
            </a:extLst>
          </p:cNvPr>
          <p:cNvSpPr/>
          <p:nvPr/>
        </p:nvSpPr>
        <p:spPr>
          <a:xfrm>
            <a:off x="197058" y="4565444"/>
            <a:ext cx="88792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F26E6C-ACA5-4B9D-BA11-7E3A188BED93}"/>
              </a:ext>
            </a:extLst>
          </p:cNvPr>
          <p:cNvSpPr/>
          <p:nvPr/>
        </p:nvSpPr>
        <p:spPr>
          <a:xfrm>
            <a:off x="627787" y="4793862"/>
            <a:ext cx="45719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FFD22F3-C061-42CF-A1EA-2CF40DADA8A5}"/>
              </a:ext>
            </a:extLst>
          </p:cNvPr>
          <p:cNvSpPr/>
          <p:nvPr/>
        </p:nvSpPr>
        <p:spPr>
          <a:xfrm>
            <a:off x="160196" y="5006304"/>
            <a:ext cx="887929" cy="32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6966EF75-F7AF-4E26-AD8E-AC2A290C0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10" y="3603163"/>
            <a:ext cx="2286000" cy="172958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3D0905C-7548-40AF-8ECD-86834F214151}"/>
              </a:ext>
            </a:extLst>
          </p:cNvPr>
          <p:cNvSpPr/>
          <p:nvPr/>
        </p:nvSpPr>
        <p:spPr>
          <a:xfrm>
            <a:off x="3921012" y="3532750"/>
            <a:ext cx="2543698" cy="1877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3783C8-480B-47EE-B5E0-C24DB09457FC}"/>
              </a:ext>
            </a:extLst>
          </p:cNvPr>
          <p:cNvSpPr/>
          <p:nvPr/>
        </p:nvSpPr>
        <p:spPr>
          <a:xfrm>
            <a:off x="6541442" y="3532750"/>
            <a:ext cx="2543698" cy="1877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FF1DBE7D-7E6E-425D-83F2-FDDDD846C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74" y="3557285"/>
            <a:ext cx="2225233" cy="182133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E196E22-6EF6-4D9E-A5EE-C902BA73E0D6}"/>
              </a:ext>
            </a:extLst>
          </p:cNvPr>
          <p:cNvSpPr/>
          <p:nvPr/>
        </p:nvSpPr>
        <p:spPr>
          <a:xfrm>
            <a:off x="4587554" y="4615167"/>
            <a:ext cx="1724756" cy="207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714A028-B75D-4804-BD52-464B675A3119}"/>
              </a:ext>
            </a:extLst>
          </p:cNvPr>
          <p:cNvSpPr/>
          <p:nvPr/>
        </p:nvSpPr>
        <p:spPr>
          <a:xfrm>
            <a:off x="6950912" y="4859852"/>
            <a:ext cx="1724756" cy="207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4D5BC46-454A-481F-8EB7-C831CE82D6E8}"/>
              </a:ext>
            </a:extLst>
          </p:cNvPr>
          <p:cNvSpPr txBox="1"/>
          <p:nvPr/>
        </p:nvSpPr>
        <p:spPr>
          <a:xfrm>
            <a:off x="4926602" y="543317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7AB92A1-C9E2-446C-BA53-187A64B48F76}"/>
              </a:ext>
            </a:extLst>
          </p:cNvPr>
          <p:cNvSpPr txBox="1"/>
          <p:nvPr/>
        </p:nvSpPr>
        <p:spPr>
          <a:xfrm>
            <a:off x="7562010" y="544111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25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ndicam 2022-04-20 15-06-09-695">
            <a:hlinkClick r:id="" action="ppaction://media"/>
            <a:extLst>
              <a:ext uri="{FF2B5EF4-FFF2-40B4-BE49-F238E27FC236}">
                <a16:creationId xmlns:a16="http://schemas.microsoft.com/office/drawing/2014/main" id="{D3D1B3FF-F6AC-425D-A287-9F940102E8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786" y="2834520"/>
            <a:ext cx="4638984" cy="196915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55306" y="1255014"/>
            <a:ext cx="803211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確認功能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之後若有改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top.v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但板子沒有斷開連接，做</a:t>
            </a:r>
            <a:r>
              <a:rPr lang="zh-TW" altLang="en-US" sz="16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燒板子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1~4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步驟但不用做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Auto connect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的動作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endParaRPr lang="en-US" altLang="zh-TW" sz="20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七段顯示器編譯燒錄進板子</a:t>
            </a:r>
            <a:r>
              <a:rPr lang="en-US" altLang="zh-TW" b="0" dirty="0"/>
              <a:t>(5/5)</a:t>
            </a:r>
            <a:endParaRPr sz="3200" b="0" dirty="0">
              <a:latin typeface="Arial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5DEBEC-D3D8-47F3-81B6-EDD66CF1BF8B}"/>
              </a:ext>
            </a:extLst>
          </p:cNvPr>
          <p:cNvSpPr/>
          <p:nvPr/>
        </p:nvSpPr>
        <p:spPr>
          <a:xfrm>
            <a:off x="780786" y="2768942"/>
            <a:ext cx="4638984" cy="2034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3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DC9EBC-B598-4D9B-8153-285B8228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40" y="2989674"/>
            <a:ext cx="8072119" cy="515526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END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1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359642-20B7-4202-8E3F-2365FF87F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" y="2662864"/>
            <a:ext cx="4169978" cy="239559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43E641-171D-4196-97EF-AEBE8A1D0572}"/>
              </a:ext>
            </a:extLst>
          </p:cNvPr>
          <p:cNvSpPr/>
          <p:nvPr/>
        </p:nvSpPr>
        <p:spPr>
          <a:xfrm>
            <a:off x="142623" y="2684027"/>
            <a:ext cx="4066764" cy="2346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D374DC8-DEB6-4686-ACB7-DB5E2FD15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79114"/>
            <a:ext cx="4572000" cy="319965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DBAB2A9-D3C6-4B80-9A66-EAD3BF7F7727}"/>
              </a:ext>
            </a:extLst>
          </p:cNvPr>
          <p:cNvSpPr/>
          <p:nvPr/>
        </p:nvSpPr>
        <p:spPr>
          <a:xfrm>
            <a:off x="4312600" y="2263874"/>
            <a:ext cx="4602799" cy="32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0FAF4F-2F4E-4B02-B76C-E14B85C7B0FD}"/>
              </a:ext>
            </a:extLst>
          </p:cNvPr>
          <p:cNvSpPr/>
          <p:nvPr/>
        </p:nvSpPr>
        <p:spPr>
          <a:xfrm>
            <a:off x="188151" y="2743200"/>
            <a:ext cx="125965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0CE3A4-8763-4EA9-A3D4-DB4F7D22518E}"/>
              </a:ext>
            </a:extLst>
          </p:cNvPr>
          <p:cNvSpPr/>
          <p:nvPr/>
        </p:nvSpPr>
        <p:spPr>
          <a:xfrm>
            <a:off x="4648200" y="2933700"/>
            <a:ext cx="762000" cy="15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D7AD275-3756-4AA5-B7F0-DF92ABF9A620}"/>
              </a:ext>
            </a:extLst>
          </p:cNvPr>
          <p:cNvSpPr/>
          <p:nvPr/>
        </p:nvSpPr>
        <p:spPr>
          <a:xfrm>
            <a:off x="4419599" y="4097490"/>
            <a:ext cx="4495799" cy="322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E2851F-F5E2-4660-90CE-349E46EE25CE}"/>
              </a:ext>
            </a:extLst>
          </p:cNvPr>
          <p:cNvSpPr/>
          <p:nvPr/>
        </p:nvSpPr>
        <p:spPr>
          <a:xfrm>
            <a:off x="7620000" y="5170513"/>
            <a:ext cx="533399" cy="322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0EAD78A-D3CA-4DA3-BC86-C8AAE6378ECB}"/>
              </a:ext>
            </a:extLst>
          </p:cNvPr>
          <p:cNvSpPr/>
          <p:nvPr/>
        </p:nvSpPr>
        <p:spPr>
          <a:xfrm>
            <a:off x="2975610" y="4736348"/>
            <a:ext cx="533399" cy="322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1BAFE06-0A82-477A-B3CF-330C92B41AEF}"/>
              </a:ext>
            </a:extLst>
          </p:cNvPr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紅框中三個都打勾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選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board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在下面欄位選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pynq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 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z2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最後按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next </a:t>
            </a:r>
            <a:r>
              <a:rPr lang="zh-TW" altLang="en-US" sz="16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6B384BB-4E03-485F-91FA-6145BAC898F3}"/>
              </a:ext>
            </a:extLst>
          </p:cNvPr>
          <p:cNvSpPr txBox="1"/>
          <p:nvPr/>
        </p:nvSpPr>
        <p:spPr>
          <a:xfrm>
            <a:off x="1860123" y="508703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5CCD37F-B867-41E3-801E-F3F02E8CCCBA}"/>
              </a:ext>
            </a:extLst>
          </p:cNvPr>
          <p:cNvSpPr txBox="1"/>
          <p:nvPr/>
        </p:nvSpPr>
        <p:spPr>
          <a:xfrm>
            <a:off x="6419428" y="551437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682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6720C3CB-8ECD-478F-AEE6-041B03F90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6" y="2185732"/>
            <a:ext cx="3762995" cy="154806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5940" y="1519959"/>
            <a:ext cx="8032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在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source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欄位按加號後選擇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add or create design source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FAD7BB9-B035-4A38-AE7A-646A2EDF0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51" y="2014647"/>
            <a:ext cx="4539808" cy="307717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8A69112-7760-463A-8C2B-130D69442391}"/>
              </a:ext>
            </a:extLst>
          </p:cNvPr>
          <p:cNvSpPr/>
          <p:nvPr/>
        </p:nvSpPr>
        <p:spPr>
          <a:xfrm>
            <a:off x="878839" y="2327158"/>
            <a:ext cx="1178561" cy="599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082202D-DD7E-4196-8F71-0462ACF9DE2B}"/>
              </a:ext>
            </a:extLst>
          </p:cNvPr>
          <p:cNvSpPr/>
          <p:nvPr/>
        </p:nvSpPr>
        <p:spPr>
          <a:xfrm>
            <a:off x="7010400" y="4800600"/>
            <a:ext cx="685800" cy="217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C75B6C6-ED68-4E13-A097-719E55F3DF9C}"/>
              </a:ext>
            </a:extLst>
          </p:cNvPr>
          <p:cNvSpPr/>
          <p:nvPr/>
        </p:nvSpPr>
        <p:spPr>
          <a:xfrm>
            <a:off x="4876800" y="2758366"/>
            <a:ext cx="1295400" cy="168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4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35DC9F0-BC83-4BF2-9BFB-AE4EFBFDA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" y="2844182"/>
            <a:ext cx="5207687" cy="266481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5940" y="1150064"/>
            <a:ext cx="80321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sz="1600" dirty="0">
                <a:solidFill>
                  <a:srgbClr val="779F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	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選擇剛剛解壓所完的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top.v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按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和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finish</a:t>
            </a:r>
            <a:r>
              <a:rPr lang="zh-TW" altLang="en-US" sz="1600" dirty="0">
                <a:latin typeface="新細明體"/>
                <a:cs typeface="新細明體"/>
              </a:rPr>
              <a:t>。</a:t>
            </a:r>
            <a:endParaRPr lang="en-US" altLang="zh-TW" sz="1600" dirty="0">
              <a:latin typeface="新細明體"/>
              <a:cs typeface="新細明體"/>
            </a:endParaRP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endParaRPr lang="en-US" altLang="zh-TW" sz="1600" dirty="0">
              <a:latin typeface="新細明體"/>
              <a:cs typeface="新細明體"/>
            </a:endParaRPr>
          </a:p>
          <a:p>
            <a:pPr marL="298450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endParaRPr lang="en-US" altLang="zh-TW" sz="1600" dirty="0">
              <a:latin typeface="新細明體"/>
              <a:cs typeface="新細明體"/>
            </a:endParaRPr>
          </a:p>
          <a:p>
            <a:pPr marL="12700">
              <a:lnSpc>
                <a:spcPct val="100000"/>
              </a:lnSpc>
              <a:buClr>
                <a:srgbClr val="0070C0"/>
              </a:buClr>
              <a:tabLst>
                <a:tab pos="355600" algn="l"/>
              </a:tabLst>
            </a:pPr>
            <a:endParaRPr lang="en-US" altLang="zh-TW" sz="1600" spc="-5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43E641-171D-4196-97EF-AEBE8A1D0572}"/>
              </a:ext>
            </a:extLst>
          </p:cNvPr>
          <p:cNvSpPr/>
          <p:nvPr/>
        </p:nvSpPr>
        <p:spPr>
          <a:xfrm>
            <a:off x="50215" y="2816645"/>
            <a:ext cx="5236211" cy="2692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E567D9D-F0F3-4489-A826-9BCE21B62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2923715"/>
            <a:ext cx="3769310" cy="25757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4AA56D2-1B3E-4AF7-8343-2E0EFBD8E76F}"/>
              </a:ext>
            </a:extLst>
          </p:cNvPr>
          <p:cNvSpPr/>
          <p:nvPr/>
        </p:nvSpPr>
        <p:spPr>
          <a:xfrm>
            <a:off x="5324475" y="2923715"/>
            <a:ext cx="3769310" cy="2575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A11DF0-42A1-4737-8269-ED42EB639984}"/>
              </a:ext>
            </a:extLst>
          </p:cNvPr>
          <p:cNvSpPr/>
          <p:nvPr/>
        </p:nvSpPr>
        <p:spPr>
          <a:xfrm>
            <a:off x="1145539" y="4595739"/>
            <a:ext cx="530861" cy="204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7AE5998-4408-43C8-8432-BFC43C4A7622}"/>
              </a:ext>
            </a:extLst>
          </p:cNvPr>
          <p:cNvSpPr/>
          <p:nvPr/>
        </p:nvSpPr>
        <p:spPr>
          <a:xfrm>
            <a:off x="346708" y="3326569"/>
            <a:ext cx="530861" cy="204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9DA93E-AAA4-4672-B4D5-E4E669C9918F}"/>
              </a:ext>
            </a:extLst>
          </p:cNvPr>
          <p:cNvSpPr/>
          <p:nvPr/>
        </p:nvSpPr>
        <p:spPr>
          <a:xfrm>
            <a:off x="4419600" y="4292680"/>
            <a:ext cx="530861" cy="204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49AA081-2B19-4816-8CAF-0509B15559CD}"/>
              </a:ext>
            </a:extLst>
          </p:cNvPr>
          <p:cNvSpPr/>
          <p:nvPr/>
        </p:nvSpPr>
        <p:spPr>
          <a:xfrm>
            <a:off x="8153400" y="5216636"/>
            <a:ext cx="530861" cy="204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01D6A37-E056-4B12-9B2B-7DB2CE560533}"/>
              </a:ext>
            </a:extLst>
          </p:cNvPr>
          <p:cNvSpPr txBox="1"/>
          <p:nvPr/>
        </p:nvSpPr>
        <p:spPr>
          <a:xfrm>
            <a:off x="783589" y="451350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23010EC-742B-4925-901D-318171B9D02C}"/>
              </a:ext>
            </a:extLst>
          </p:cNvPr>
          <p:cNvSpPr txBox="1"/>
          <p:nvPr/>
        </p:nvSpPr>
        <p:spPr>
          <a:xfrm>
            <a:off x="-23498" y="33467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1770D35-9DF1-43C6-A21F-EEEF3791A656}"/>
              </a:ext>
            </a:extLst>
          </p:cNvPr>
          <p:cNvSpPr txBox="1"/>
          <p:nvPr/>
        </p:nvSpPr>
        <p:spPr>
          <a:xfrm>
            <a:off x="4019576" y="420408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ABC102-7AEA-487D-A906-476A8C5DF3A9}"/>
              </a:ext>
            </a:extLst>
          </p:cNvPr>
          <p:cNvSpPr txBox="1"/>
          <p:nvPr/>
        </p:nvSpPr>
        <p:spPr>
          <a:xfrm>
            <a:off x="7788989" y="49844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5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en-US" altLang="zh-TW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Source </a:t>
            </a:r>
            <a:r>
              <a:rPr lang="zh-TW" altLang="en-US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打開</a:t>
            </a:r>
            <a:r>
              <a:rPr lang="en-US" altLang="zh-TW" sz="15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top.v</a:t>
            </a:r>
            <a:r>
              <a:rPr lang="zh-TW" altLang="en-US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會看到此</a:t>
            </a:r>
            <a:r>
              <a:rPr lang="en-US" altLang="zh-TW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code</a:t>
            </a:r>
            <a:r>
              <a:rPr lang="zh-TW" altLang="en-US" sz="1800" dirty="0">
                <a:latin typeface="新細明體"/>
                <a:cs typeface="新細明體"/>
              </a:rPr>
              <a:t> 。</a:t>
            </a:r>
            <a:endParaRPr lang="en-US" altLang="zh-TW" sz="1800" dirty="0">
              <a:latin typeface="新細明體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CDB276C-8E74-45E6-9A9B-99C0D638D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" y="1958331"/>
            <a:ext cx="2697714" cy="25834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29E7771-18F1-4557-AC9F-66BE580BA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3962743" cy="238526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649B30F-CF57-4DD7-9961-2E616140F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939" y="3444087"/>
            <a:ext cx="4430013" cy="302240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42CA88F-EEBA-4938-A081-C37C9F29F88C}"/>
              </a:ext>
            </a:extLst>
          </p:cNvPr>
          <p:cNvSpPr/>
          <p:nvPr/>
        </p:nvSpPr>
        <p:spPr>
          <a:xfrm>
            <a:off x="596899" y="2387474"/>
            <a:ext cx="835661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A3DFE82-A7CE-4815-853E-BE815639FA1C}"/>
              </a:ext>
            </a:extLst>
          </p:cNvPr>
          <p:cNvSpPr/>
          <p:nvPr/>
        </p:nvSpPr>
        <p:spPr>
          <a:xfrm>
            <a:off x="596899" y="2566549"/>
            <a:ext cx="882016" cy="11730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AA4325-2297-4CBC-B898-244901927FD2}"/>
              </a:ext>
            </a:extLst>
          </p:cNvPr>
          <p:cNvSpPr/>
          <p:nvPr/>
        </p:nvSpPr>
        <p:spPr>
          <a:xfrm>
            <a:off x="446867" y="2705367"/>
            <a:ext cx="1411778" cy="1228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A8F8E7-750C-4EC1-8849-F2F8304FC486}"/>
              </a:ext>
            </a:extLst>
          </p:cNvPr>
          <p:cNvSpPr/>
          <p:nvPr/>
        </p:nvSpPr>
        <p:spPr>
          <a:xfrm>
            <a:off x="487045" y="4152215"/>
            <a:ext cx="1371600" cy="266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ACEA14D-4D26-430D-A60E-8795743F2C98}"/>
              </a:ext>
            </a:extLst>
          </p:cNvPr>
          <p:cNvSpPr/>
          <p:nvPr/>
        </p:nvSpPr>
        <p:spPr>
          <a:xfrm>
            <a:off x="535940" y="2885813"/>
            <a:ext cx="1064260" cy="1085956"/>
          </a:xfrm>
          <a:prstGeom prst="rect">
            <a:avLst/>
          </a:prstGeom>
          <a:noFill/>
          <a:ln>
            <a:solidFill>
              <a:srgbClr val="102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376AFF0-4A54-4C67-B073-933E56315BEE}"/>
              </a:ext>
            </a:extLst>
          </p:cNvPr>
          <p:cNvCxnSpPr>
            <a:cxnSpLocks/>
          </p:cNvCxnSpPr>
          <p:nvPr/>
        </p:nvCxnSpPr>
        <p:spPr>
          <a:xfrm>
            <a:off x="1458415" y="2414033"/>
            <a:ext cx="4818098" cy="34952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2B518AC-F3D3-482D-9ECF-B7FD5BFA978E}"/>
              </a:ext>
            </a:extLst>
          </p:cNvPr>
          <p:cNvCxnSpPr>
            <a:cxnSpLocks/>
          </p:cNvCxnSpPr>
          <p:nvPr/>
        </p:nvCxnSpPr>
        <p:spPr>
          <a:xfrm>
            <a:off x="1508111" y="2625199"/>
            <a:ext cx="5883289" cy="3394601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43D5EF0-223C-4CD4-82F5-F6FE3EA9F6DE}"/>
              </a:ext>
            </a:extLst>
          </p:cNvPr>
          <p:cNvCxnSpPr>
            <a:cxnSpLocks/>
          </p:cNvCxnSpPr>
          <p:nvPr/>
        </p:nvCxnSpPr>
        <p:spPr>
          <a:xfrm>
            <a:off x="1700400" y="2855648"/>
            <a:ext cx="5587661" cy="2988508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A0B92CB-C01A-4FB1-BD27-35D3B53ED90A}"/>
              </a:ext>
            </a:extLst>
          </p:cNvPr>
          <p:cNvCxnSpPr>
            <a:cxnSpLocks/>
          </p:cNvCxnSpPr>
          <p:nvPr/>
        </p:nvCxnSpPr>
        <p:spPr>
          <a:xfrm>
            <a:off x="1669920" y="3451874"/>
            <a:ext cx="4606593" cy="2258581"/>
          </a:xfrm>
          <a:prstGeom prst="straightConnector1">
            <a:avLst/>
          </a:prstGeom>
          <a:ln>
            <a:solidFill>
              <a:srgbClr val="1028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DC9E727-ACAC-4A3E-8779-B69844400050}"/>
              </a:ext>
            </a:extLst>
          </p:cNvPr>
          <p:cNvCxnSpPr>
            <a:cxnSpLocks/>
          </p:cNvCxnSpPr>
          <p:nvPr/>
        </p:nvCxnSpPr>
        <p:spPr>
          <a:xfrm>
            <a:off x="1909113" y="4355242"/>
            <a:ext cx="4948887" cy="4440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3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sz="1600" dirty="0">
                <a:solidFill>
                  <a:srgbClr val="779F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/>
              </a:rPr>
              <a:t>	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在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source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欄位按加號後選擇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add or create constraints</a:t>
            </a:r>
            <a:r>
              <a:rPr lang="zh-TW" altLang="en-US" sz="1600" dirty="0">
                <a:latin typeface="新細明體"/>
                <a:cs typeface="新細明體"/>
              </a:rPr>
              <a:t> 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選擇剛剛解壓縮的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.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xdc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檔</a:t>
            </a:r>
            <a:r>
              <a:rPr lang="zh-TW" altLang="en-US" sz="1600" dirty="0">
                <a:latin typeface="新細明體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C474034-407D-4EDE-B624-19B3C40FF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51123"/>
            <a:ext cx="3681960" cy="25636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A02AF43-D30D-42BB-87BE-D03446D74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42" y="2388636"/>
            <a:ext cx="5267958" cy="288862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793C743-159D-4816-804C-9A87DEDFC9D0}"/>
              </a:ext>
            </a:extLst>
          </p:cNvPr>
          <p:cNvSpPr/>
          <p:nvPr/>
        </p:nvSpPr>
        <p:spPr>
          <a:xfrm>
            <a:off x="0" y="2539024"/>
            <a:ext cx="3769310" cy="2575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E13F08-4440-45D2-9361-4B7A9D2667BD}"/>
              </a:ext>
            </a:extLst>
          </p:cNvPr>
          <p:cNvSpPr/>
          <p:nvPr/>
        </p:nvSpPr>
        <p:spPr>
          <a:xfrm>
            <a:off x="3851152" y="2332362"/>
            <a:ext cx="5292848" cy="3077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568CE9-5DF7-4DE4-8A4E-21CC1782BDFB}"/>
              </a:ext>
            </a:extLst>
          </p:cNvPr>
          <p:cNvSpPr/>
          <p:nvPr/>
        </p:nvSpPr>
        <p:spPr>
          <a:xfrm>
            <a:off x="228600" y="2971800"/>
            <a:ext cx="2819400" cy="28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24199A7-42E8-4E99-90DF-4406E935F854}"/>
              </a:ext>
            </a:extLst>
          </p:cNvPr>
          <p:cNvSpPr/>
          <p:nvPr/>
        </p:nvSpPr>
        <p:spPr>
          <a:xfrm>
            <a:off x="3900402" y="2831612"/>
            <a:ext cx="1128798" cy="216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4F3422-FBE9-4AAA-BCD4-75B3A4A5CC6D}"/>
              </a:ext>
            </a:extLst>
          </p:cNvPr>
          <p:cNvSpPr/>
          <p:nvPr/>
        </p:nvSpPr>
        <p:spPr>
          <a:xfrm>
            <a:off x="5867400" y="4495800"/>
            <a:ext cx="44299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DAFFDA6-3E13-4F00-BB0E-D771CB6C8EF0}"/>
              </a:ext>
            </a:extLst>
          </p:cNvPr>
          <p:cNvSpPr/>
          <p:nvPr/>
        </p:nvSpPr>
        <p:spPr>
          <a:xfrm>
            <a:off x="8346556" y="4098880"/>
            <a:ext cx="44299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0609D69-922C-4EB6-9C1F-7A17B38BBEEB}"/>
              </a:ext>
            </a:extLst>
          </p:cNvPr>
          <p:cNvSpPr/>
          <p:nvPr/>
        </p:nvSpPr>
        <p:spPr>
          <a:xfrm>
            <a:off x="7543800" y="5038580"/>
            <a:ext cx="44299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A9ABE2-B89E-47BC-A63A-A8A39B408D33}"/>
              </a:ext>
            </a:extLst>
          </p:cNvPr>
          <p:cNvSpPr txBox="1"/>
          <p:nvPr/>
        </p:nvSpPr>
        <p:spPr>
          <a:xfrm>
            <a:off x="-72317" y="28633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E3D109B-B44A-4DE9-9DA0-41225A84AB12}"/>
              </a:ext>
            </a:extLst>
          </p:cNvPr>
          <p:cNvSpPr txBox="1"/>
          <p:nvPr/>
        </p:nvSpPr>
        <p:spPr>
          <a:xfrm>
            <a:off x="5570168" y="43074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EB2F387-ADE3-4328-83A7-13B7B7E8388B}"/>
              </a:ext>
            </a:extLst>
          </p:cNvPr>
          <p:cNvSpPr txBox="1"/>
          <p:nvPr/>
        </p:nvSpPr>
        <p:spPr>
          <a:xfrm>
            <a:off x="5023558" y="28633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D6EFAF1-8E4E-48BE-B4A1-203CB5342285}"/>
              </a:ext>
            </a:extLst>
          </p:cNvPr>
          <p:cNvSpPr txBox="1"/>
          <p:nvPr/>
        </p:nvSpPr>
        <p:spPr>
          <a:xfrm>
            <a:off x="7924635" y="385008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626758D-9CD0-4D21-BE8C-D49247072D7F}"/>
              </a:ext>
            </a:extLst>
          </p:cNvPr>
          <p:cNvSpPr txBox="1"/>
          <p:nvPr/>
        </p:nvSpPr>
        <p:spPr>
          <a:xfrm>
            <a:off x="7197318" y="48749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點開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.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xdc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檔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755650" lvl="1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沒被註解是可以使用的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port</a:t>
            </a:r>
          </a:p>
          <a:p>
            <a:pPr marL="755650" lvl="1" indent="-285750"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在做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block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要按照這裡的名稱設定輸入輸出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EB32AC-55F4-48BB-ACA9-4B7BCE01D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" y="3059910"/>
            <a:ext cx="3252796" cy="222529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10BB01E-C101-4DC2-8BF2-236E44CC8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67" y="2360565"/>
            <a:ext cx="4758099" cy="223598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23B04A5-C77E-484F-B1C6-B8D221689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92" y="4596554"/>
            <a:ext cx="4964234" cy="204599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D431991-B9FD-42C8-86BC-F7CBBA393A8C}"/>
              </a:ext>
            </a:extLst>
          </p:cNvPr>
          <p:cNvSpPr/>
          <p:nvPr/>
        </p:nvSpPr>
        <p:spPr>
          <a:xfrm>
            <a:off x="3427292" y="2360565"/>
            <a:ext cx="4834806" cy="428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53ABC46-6F55-4201-9C75-3B79A3D25167}"/>
              </a:ext>
            </a:extLst>
          </p:cNvPr>
          <p:cNvSpPr/>
          <p:nvPr/>
        </p:nvSpPr>
        <p:spPr>
          <a:xfrm>
            <a:off x="24568" y="3059910"/>
            <a:ext cx="3306967" cy="2225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6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9959"/>
            <a:ext cx="803211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先跑看看</a:t>
            </a:r>
            <a:r>
              <a:rPr lang="en-US" altLang="zh-TW" sz="1600" spc="-5" dirty="0" err="1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top.v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是否有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error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沒問題後碘顯左邊的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Create Block Design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然後直接按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OK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如圖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1</a:t>
            </a:r>
            <a:r>
              <a:rPr lang="zh-TW" altLang="en-US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和</a:t>
            </a:r>
            <a:r>
              <a:rPr lang="en-US" altLang="zh-TW" sz="1600" spc="-5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2 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新細明體"/>
            </a:endParaRPr>
          </a:p>
          <a:p>
            <a:pPr marL="29845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tabLst>
                <a:tab pos="355600" algn="l"/>
              </a:tabLst>
            </a:pPr>
            <a:endParaRPr lang="en-US" altLang="zh-TW" sz="1800" dirty="0">
              <a:latin typeface="新細明體"/>
              <a:cs typeface="新細明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-10" dirty="0"/>
              <a:t>Wu</a:t>
            </a:r>
            <a:r>
              <a:rPr lang="en-US" altLang="zh-TW" spc="-5" dirty="0"/>
              <a:t>,</a:t>
            </a:r>
            <a:r>
              <a:rPr lang="en-US" altLang="zh-TW" dirty="0"/>
              <a:t> </a:t>
            </a:r>
            <a:r>
              <a:rPr lang="en-US" altLang="zh-TW" spc="-10" dirty="0" err="1"/>
              <a:t>Jyun</a:t>
            </a:r>
            <a:r>
              <a:rPr lang="en-US" altLang="zh-TW" spc="-15" dirty="0"/>
              <a:t> </a:t>
            </a:r>
            <a:r>
              <a:rPr lang="en-US" altLang="zh-TW" spc="-5" dirty="0"/>
              <a:t>Peng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5" dirty="0"/>
              <a:t>C</a:t>
            </a:r>
            <a:r>
              <a:rPr dirty="0"/>
              <a:t>KU</a:t>
            </a:r>
            <a:r>
              <a:rPr spc="-15" dirty="0"/>
              <a:t> </a:t>
            </a:r>
            <a:r>
              <a:rPr dirty="0"/>
              <a:t>EE VLSI/CAD</a:t>
            </a:r>
            <a:r>
              <a:rPr spc="-85" dirty="0"/>
              <a:t> </a:t>
            </a:r>
            <a:r>
              <a:rPr dirty="0"/>
              <a:t>ASIC</a:t>
            </a:r>
            <a:r>
              <a:rPr spc="-10" dirty="0"/>
              <a:t> </a:t>
            </a:r>
            <a:r>
              <a:rPr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b="0" dirty="0"/>
              <a:t>PYNQ</a:t>
            </a:r>
            <a:r>
              <a:rPr lang="zh-TW" altLang="en-US" b="0" dirty="0"/>
              <a:t> </a:t>
            </a:r>
            <a:r>
              <a:rPr lang="en-US" altLang="zh-TW" b="0" dirty="0"/>
              <a:t>Create Block Design (1/6) </a:t>
            </a:r>
            <a:endParaRPr sz="3200" b="0" dirty="0">
              <a:latin typeface="Arial"/>
              <a:cs typeface="Arial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BED2831-768F-41C4-BA82-1CE77C0E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" y="2824302"/>
            <a:ext cx="3977985" cy="180609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1D1B342-5A7E-4B34-9068-209BD9863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03" y="3126521"/>
            <a:ext cx="1629761" cy="128665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CB62CDD-D688-48D0-BE86-BEA05DFD2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5" y="2732206"/>
            <a:ext cx="2438400" cy="181856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812ED02-55BA-4B2D-AACF-FE43DC63CDE0}"/>
              </a:ext>
            </a:extLst>
          </p:cNvPr>
          <p:cNvSpPr/>
          <p:nvPr/>
        </p:nvSpPr>
        <p:spPr>
          <a:xfrm>
            <a:off x="59689" y="2787666"/>
            <a:ext cx="3968460" cy="1842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FFE05C0-FB4B-4CBB-A7DE-6B36F256C0F7}"/>
              </a:ext>
            </a:extLst>
          </p:cNvPr>
          <p:cNvSpPr/>
          <p:nvPr/>
        </p:nvSpPr>
        <p:spPr>
          <a:xfrm>
            <a:off x="4180604" y="3117334"/>
            <a:ext cx="1507743" cy="1219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494D0B9-D55D-440C-B91B-C4F338BBE888}"/>
              </a:ext>
            </a:extLst>
          </p:cNvPr>
          <p:cNvSpPr/>
          <p:nvPr/>
        </p:nvSpPr>
        <p:spPr>
          <a:xfrm>
            <a:off x="4395488" y="3340582"/>
            <a:ext cx="1064260" cy="234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2FD3E46-7183-481C-B19B-70E360A08E8F}"/>
              </a:ext>
            </a:extLst>
          </p:cNvPr>
          <p:cNvSpPr/>
          <p:nvPr/>
        </p:nvSpPr>
        <p:spPr>
          <a:xfrm>
            <a:off x="7049136" y="4221237"/>
            <a:ext cx="762000" cy="219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24AFD23-4DA8-4E99-9F28-8201C137AE51}"/>
              </a:ext>
            </a:extLst>
          </p:cNvPr>
          <p:cNvSpPr/>
          <p:nvPr/>
        </p:nvSpPr>
        <p:spPr>
          <a:xfrm>
            <a:off x="6077117" y="2666096"/>
            <a:ext cx="2572219" cy="2002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6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997</Words>
  <Application>Microsoft Office PowerPoint</Application>
  <PresentationFormat>如螢幕大小 (4:3)</PresentationFormat>
  <Paragraphs>183</Paragraphs>
  <Slides>22</Slides>
  <Notes>21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Arial Black</vt:lpstr>
      <vt:lpstr>Calibri</vt:lpstr>
      <vt:lpstr>Monotype Corsiva</vt:lpstr>
      <vt:lpstr>Times New Roman</vt:lpstr>
      <vt:lpstr>Wingdings</vt:lpstr>
      <vt:lpstr>Office Theme</vt:lpstr>
      <vt:lpstr>PowerPoint 簡報</vt:lpstr>
      <vt:lpstr>PYNQ</vt:lpstr>
      <vt:lpstr>PYNQ</vt:lpstr>
      <vt:lpstr>PYNQ</vt:lpstr>
      <vt:lpstr>PYNQ</vt:lpstr>
      <vt:lpstr>PYNQ</vt:lpstr>
      <vt:lpstr>PYNQ</vt:lpstr>
      <vt:lpstr>PYNQ</vt:lpstr>
      <vt:lpstr>PYNQ Create Block Design (1/6) </vt:lpstr>
      <vt:lpstr>PYNQ Create Block Design (2/6) </vt:lpstr>
      <vt:lpstr>PYNQ Create Block Design (3/6) </vt:lpstr>
      <vt:lpstr>PYNQ Create Block Design(4/6)</vt:lpstr>
      <vt:lpstr>PYNQ Create Block Design(5/6) </vt:lpstr>
      <vt:lpstr>PYNQ Create Block Design(6/6)</vt:lpstr>
      <vt:lpstr>PYNQ</vt:lpstr>
      <vt:lpstr>PYNQ</vt:lpstr>
      <vt:lpstr>PYNQ 七段顯示器編譯燒錄進板子(1/5)</vt:lpstr>
      <vt:lpstr>PYNQ 七段顯示器編譯燒錄進板子(2/5)</vt:lpstr>
      <vt:lpstr>PYNQ 七段顯示器編譯燒錄進板子(3/5)</vt:lpstr>
      <vt:lpstr>PYNQ 七段顯示器編譯燒錄進板子(4/5)</vt:lpstr>
      <vt:lpstr>PYNQ 七段顯示器編譯燒錄進板子(5/5)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PP-Cloud</dc:creator>
  <cp:lastModifiedBy>KevinWu</cp:lastModifiedBy>
  <cp:revision>91</cp:revision>
  <dcterms:created xsi:type="dcterms:W3CDTF">2022-03-05T23:03:32Z</dcterms:created>
  <dcterms:modified xsi:type="dcterms:W3CDTF">2022-04-23T07:15:25Z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2016-04-06T00:00:00Z</vt:filetime>
  </property>
  <property fmtid="{D5CDD505-2E9C-101B-9397-08002B2CF9AE}" pid="3" name="LastSaved">
    <vt:filetime>2022-03-05T00:00:00Z</vt:filetime>
  </property>
</Properties>
</file>