
<file path=[Content_Types].xml><?xml version="1.0" encoding="utf-8"?>
<Types xmlns="http://schemas.openxmlformats.org/package/2006/content-types"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6" r:id="rId5"/>
    <p:sldId id="260" r:id="rId6"/>
    <p:sldId id="261" r:id="rId7"/>
    <p:sldId id="262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76" r:id="rId22"/>
    <p:sldId id="279" r:id="rId23"/>
    <p:sldId id="280" r:id="rId24"/>
    <p:sldId id="281" r:id="rId25"/>
    <p:sldId id="277" r:id="rId26"/>
    <p:sldId id="278" r:id="rId27"/>
    <p:sldId id="282" r:id="rId28"/>
    <p:sldId id="283" r:id="rId29"/>
    <p:sldId id="284" r:id="rId30"/>
    <p:sldId id="285" r:id="rId31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CidK2QrfjtDp7f///1LRkrAnM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0C2CEB-8478-480F-823E-9D99ACF8CA04}">
  <a:tblStyle styleId="{130C2CEB-8478-480F-823E-9D99ACF8CA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baa1f10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baa1f101b_0_16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1baa1f101b_0_16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712fcb43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712fcb43e_0_185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2712fcb43e_0_185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712fcb4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2712fcb43e_0_0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2712fcb43e_0_0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2712fcb43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2712fcb43e_0_85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12712fcb43e_0_85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2712fcb43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2712fcb43e_0_146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2712fcb43e_0_146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80b22ab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180b22abbb_0_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80b22abbb_0_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659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83a26800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283a26800d_0_1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283a26800d_0_1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8e41322dc_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28e41322dc_7_12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128e41322dc_7_12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28e41322dc_7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28e41322dc_7_2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128e41322dc_7_2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8e41322dc_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28e41322dc_7_21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128e41322dc_7_21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165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831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baa1f101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1baa1f101b_0_63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1baa1f101b_0_63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85d48d900_0_2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1185d48d90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80b22ab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180b22abbb_0_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80b22abbb_0_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80b22ab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180b22abbb_0_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80b22abbb_0_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77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baa1f10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baa1f101b_0_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1baa1f101b_0_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83a26800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83a26800d_1_84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283a26800d_1_84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80b22ab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180b22abbb_0_8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80b22abbb_0_8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62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711200" y="4859338"/>
            <a:ext cx="5676900" cy="4605337"/>
          </a:xfrm>
          <a:prstGeom prst="rect">
            <a:avLst/>
          </a:prstGeom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8312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390652" y="1339850"/>
            <a:ext cx="9886949" cy="237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9012767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5653" y="4433891"/>
            <a:ext cx="740833" cy="5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/>
          <p:nvPr/>
        </p:nvSpPr>
        <p:spPr>
          <a:xfrm>
            <a:off x="814919" y="5084766"/>
            <a:ext cx="107505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Electrical Engineering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Cheng Kung University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23"/>
          <p:cNvSpPr txBox="1"/>
          <p:nvPr/>
        </p:nvSpPr>
        <p:spPr>
          <a:xfrm rot="5400000">
            <a:off x="-2734447" y="3152001"/>
            <a:ext cx="6858000" cy="553998"/>
          </a:xfrm>
          <a:prstGeom prst="rect">
            <a:avLst/>
          </a:prstGeom>
          <a:solidFill>
            <a:srgbClr val="1616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Architecture and System Laboratory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8735486" y="6491288"/>
            <a:ext cx="3456516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國立成功大學電機系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 rot="5400000">
            <a:off x="7028657" y="1847060"/>
            <a:ext cx="5907087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 rot="5400000">
            <a:off x="1745456" y="-642140"/>
            <a:ext cx="5907087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TEXT_AND_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>
            <a:off x="1390651" y="1484316"/>
            <a:ext cx="4840816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2"/>
          </p:nvPr>
        </p:nvSpPr>
        <p:spPr>
          <a:xfrm>
            <a:off x="6434668" y="1484316"/>
            <a:ext cx="4842933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兩項物件" type="txAndTwoObj">
  <p:cSld name="TEXT_AND_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>
            <a:off x="1390651" y="1484316"/>
            <a:ext cx="4840816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2"/>
          </p:nvPr>
        </p:nvSpPr>
        <p:spPr>
          <a:xfrm>
            <a:off x="6434668" y="1484313"/>
            <a:ext cx="4842933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3"/>
          </p:nvPr>
        </p:nvSpPr>
        <p:spPr>
          <a:xfrm>
            <a:off x="6434668" y="3865566"/>
            <a:ext cx="4842933" cy="223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1 個大物件與 2 個小物件" type="objAndTwoObj">
  <p:cSld name="OBJECT_AND_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1"/>
          </p:nvPr>
        </p:nvSpPr>
        <p:spPr>
          <a:xfrm>
            <a:off x="1390651" y="1484316"/>
            <a:ext cx="4840816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2"/>
          </p:nvPr>
        </p:nvSpPr>
        <p:spPr>
          <a:xfrm>
            <a:off x="6434668" y="1484313"/>
            <a:ext cx="4842933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3"/>
          </p:nvPr>
        </p:nvSpPr>
        <p:spPr>
          <a:xfrm>
            <a:off x="6434668" y="3865566"/>
            <a:ext cx="4842933" cy="223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949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⮚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FKai-SB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2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FKai-SB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 rot="5400000">
            <a:off x="4028283" y="-1153315"/>
            <a:ext cx="4611687" cy="988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1616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949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Char char="•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2"/>
          <p:cNvSpPr txBox="1"/>
          <p:nvPr/>
        </p:nvSpPr>
        <p:spPr>
          <a:xfrm rot="5400000">
            <a:off x="-2734447" y="3152001"/>
            <a:ext cx="6858000" cy="553998"/>
          </a:xfrm>
          <a:prstGeom prst="rect">
            <a:avLst/>
          </a:prstGeom>
          <a:solidFill>
            <a:srgbClr val="16165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Architecture and System Laboratory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1390652" y="1339850"/>
            <a:ext cx="9886949" cy="237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Laboratory 10</a:t>
            </a:r>
            <a:br>
              <a:rPr lang="en-US"/>
            </a:br>
            <a:r>
              <a:rPr lang="en-US"/>
              <a:t>PWM Breathing Light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Pulse Width Modulation</a:t>
            </a: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949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PWM is the mechanism of representing analog signals with digital signals by controlling the duty cycle of the periods.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Analog Signal : Continuous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Digital Signal : Discrete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15739"/>
          <a:stretch/>
        </p:blipFill>
        <p:spPr>
          <a:xfrm>
            <a:off x="1390650" y="4637725"/>
            <a:ext cx="4252699" cy="1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225" y="4501850"/>
            <a:ext cx="4120024" cy="14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2524975" y="5987700"/>
            <a:ext cx="166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Analog signal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7460738" y="5921525"/>
            <a:ext cx="166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Digital signal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9050375" y="3738450"/>
            <a:ext cx="2183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Figure source : https://www.monolithicpower.com/en/analog-vs-digital-signal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baa1f101b_0_16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Pulse Width Modulation - Cont.</a:t>
            </a:r>
            <a:endParaRPr/>
          </a:p>
        </p:txBody>
      </p:sp>
      <p:sp>
        <p:nvSpPr>
          <p:cNvPr id="233" name="Google Shape;233;g11baa1f101b_0_16"/>
          <p:cNvSpPr txBox="1">
            <a:spLocks noGrp="1"/>
          </p:cNvSpPr>
          <p:nvPr>
            <p:ph type="body" idx="1"/>
          </p:nvPr>
        </p:nvSpPr>
        <p:spPr>
          <a:xfrm>
            <a:off x="1390802" y="1484354"/>
            <a:ext cx="9886800" cy="461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Digital signal ACTIVATE/OFF represents switch ON/OFF of the circuit, controlling the average current of each period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general VL is zero;  D is the duty;   V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avg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D x V</a:t>
            </a:r>
            <a:r>
              <a:rPr lang="en-US" baseline="-25000"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average value of the signal is directly dependent on the duty cycle 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g11baa1f101b_0_1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35" name="Google Shape;235;g11baa1f101b_0_16"/>
          <p:cNvPicPr preferRelativeResize="0"/>
          <p:nvPr/>
        </p:nvPicPr>
        <p:blipFill rotWithShape="1">
          <a:blip r:embed="rId3">
            <a:alphaModFix/>
          </a:blip>
          <a:srcRect l="47008"/>
          <a:stretch/>
        </p:blipFill>
        <p:spPr>
          <a:xfrm>
            <a:off x="6494320" y="4654675"/>
            <a:ext cx="3339649" cy="18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1baa1f101b_0_16"/>
          <p:cNvPicPr preferRelativeResize="0"/>
          <p:nvPr/>
        </p:nvPicPr>
        <p:blipFill rotWithShape="1">
          <a:blip r:embed="rId3">
            <a:alphaModFix/>
          </a:blip>
          <a:srcRect t="41696" r="53163" b="20943"/>
          <a:stretch/>
        </p:blipFill>
        <p:spPr>
          <a:xfrm>
            <a:off x="2627525" y="5143800"/>
            <a:ext cx="2951650" cy="6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Clock Divider - 1 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609" y="1832750"/>
            <a:ext cx="8693781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2349510" y="3492672"/>
            <a:ext cx="70104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 clock </a:t>
            </a:r>
            <a:r>
              <a:rPr lang="en-US" sz="2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en-US" sz="24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2</a:t>
            </a:r>
            <a:endParaRPr sz="2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38"/>
          <p:cNvGrpSpPr/>
          <p:nvPr/>
        </p:nvGrpSpPr>
        <p:grpSpPr>
          <a:xfrm>
            <a:off x="2471455" y="4067000"/>
            <a:ext cx="3150067" cy="2497067"/>
            <a:chOff x="-1017761" y="3914643"/>
            <a:chExt cx="3150067" cy="2497067"/>
          </a:xfrm>
        </p:grpSpPr>
        <p:pic>
          <p:nvPicPr>
            <p:cNvPr id="246" name="Google Shape;246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017761" y="3914643"/>
              <a:ext cx="2782986" cy="2497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8"/>
            <p:cNvSpPr/>
            <p:nvPr/>
          </p:nvSpPr>
          <p:spPr>
            <a:xfrm>
              <a:off x="1668806" y="4588727"/>
              <a:ext cx="463500" cy="3693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63685" y="4219418"/>
              <a:ext cx="912900" cy="3693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trigg</a:t>
              </a: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32211" y="5149334"/>
              <a:ext cx="717000" cy="369300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n_rst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3076" y="3628976"/>
            <a:ext cx="4172650" cy="2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Clock Divider - 2</a:t>
            </a:r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640" y="2186275"/>
            <a:ext cx="6647984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2134613" y="1712299"/>
            <a:ext cx="48006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809" t="-24588" b="-491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9"/>
          <p:cNvSpPr/>
          <p:nvPr/>
        </p:nvSpPr>
        <p:spPr>
          <a:xfrm>
            <a:off x="8579159" y="2521901"/>
            <a:ext cx="2422800" cy="1079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269" t="-2819" r="-2009" b="-79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6900" y="4195960"/>
            <a:ext cx="10985501" cy="211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712fcb43e_0_185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Ripple Counter</a:t>
            </a:r>
            <a:endParaRPr/>
          </a:p>
        </p:txBody>
      </p:sp>
      <p:sp>
        <p:nvSpPr>
          <p:cNvPr id="267" name="Google Shape;267;g12712fcb43e_0_185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68" name="Google Shape;268;g12712fcb43e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050" y="2893000"/>
            <a:ext cx="5568801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2712fcb43e_0_185"/>
          <p:cNvSpPr txBox="1"/>
          <p:nvPr/>
        </p:nvSpPr>
        <p:spPr>
          <a:xfrm>
            <a:off x="2030475" y="4961025"/>
            <a:ext cx="56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LSB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0" name="Google Shape;270;g12712fcb43e_0_185"/>
          <p:cNvSpPr txBox="1"/>
          <p:nvPr/>
        </p:nvSpPr>
        <p:spPr>
          <a:xfrm>
            <a:off x="5623925" y="4961025"/>
            <a:ext cx="56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MSB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1" name="Google Shape;271;g12712fcb43e_0_185"/>
          <p:cNvSpPr/>
          <p:nvPr/>
        </p:nvSpPr>
        <p:spPr>
          <a:xfrm>
            <a:off x="1957725" y="3410100"/>
            <a:ext cx="714900" cy="653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2712fcb43e_0_185"/>
          <p:cNvSpPr/>
          <p:nvPr/>
        </p:nvSpPr>
        <p:spPr>
          <a:xfrm>
            <a:off x="5551175" y="3736900"/>
            <a:ext cx="714900" cy="653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g12712fcb43e_0_185"/>
          <p:cNvCxnSpPr>
            <a:stCxn id="271" idx="2"/>
            <a:endCxn id="269" idx="0"/>
          </p:cNvCxnSpPr>
          <p:nvPr/>
        </p:nvCxnSpPr>
        <p:spPr>
          <a:xfrm>
            <a:off x="2315175" y="4063500"/>
            <a:ext cx="0" cy="89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g12712fcb43e_0_185"/>
          <p:cNvCxnSpPr>
            <a:stCxn id="272" idx="2"/>
            <a:endCxn id="270" idx="0"/>
          </p:cNvCxnSpPr>
          <p:nvPr/>
        </p:nvCxnSpPr>
        <p:spPr>
          <a:xfrm>
            <a:off x="5908625" y="4390300"/>
            <a:ext cx="0" cy="5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75" name="Google Shape;275;g12712fcb43e_0_185"/>
          <p:cNvGraphicFramePr/>
          <p:nvPr/>
        </p:nvGraphicFramePr>
        <p:xfrm>
          <a:off x="7059250" y="1451388"/>
          <a:ext cx="4697175" cy="3764375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6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Cycle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dff5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dff4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dff3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dff2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dff1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Value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" name="Google Shape;276;g12712fcb43e_0_185"/>
          <p:cNvSpPr txBox="1"/>
          <p:nvPr/>
        </p:nvSpPr>
        <p:spPr>
          <a:xfrm>
            <a:off x="2047650" y="3100900"/>
            <a:ext cx="56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dff 1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7" name="Google Shape;277;g12712fcb43e_0_185"/>
          <p:cNvSpPr txBox="1"/>
          <p:nvPr/>
        </p:nvSpPr>
        <p:spPr>
          <a:xfrm>
            <a:off x="5679375" y="3410100"/>
            <a:ext cx="56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dff 5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8" name="Google Shape;278;g12712fcb43e_0_185"/>
          <p:cNvSpPr txBox="1"/>
          <p:nvPr/>
        </p:nvSpPr>
        <p:spPr>
          <a:xfrm>
            <a:off x="2987625" y="3119650"/>
            <a:ext cx="56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dff 2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79" name="Google Shape;279;g12712fcb43e_0_185"/>
          <p:cNvSpPr txBox="1"/>
          <p:nvPr/>
        </p:nvSpPr>
        <p:spPr>
          <a:xfrm>
            <a:off x="3927600" y="3336700"/>
            <a:ext cx="56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dff 3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0" name="Google Shape;280;g12712fcb43e_0_185"/>
          <p:cNvSpPr txBox="1"/>
          <p:nvPr/>
        </p:nvSpPr>
        <p:spPr>
          <a:xfrm>
            <a:off x="4824275" y="3410100"/>
            <a:ext cx="56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dff 4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cxnSp>
        <p:nvCxnSpPr>
          <p:cNvPr id="281" name="Google Shape;281;g12712fcb43e_0_185"/>
          <p:cNvCxnSpPr/>
          <p:nvPr/>
        </p:nvCxnSpPr>
        <p:spPr>
          <a:xfrm>
            <a:off x="9511750" y="5307875"/>
            <a:ext cx="0" cy="6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82" name="Google Shape;282;g12712fcb43e_0_185"/>
          <p:cNvSpPr txBox="1"/>
          <p:nvPr/>
        </p:nvSpPr>
        <p:spPr>
          <a:xfrm>
            <a:off x="1878775" y="1451400"/>
            <a:ext cx="4073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l"/>
            </a:pPr>
            <a:r>
              <a:rPr lang="en-US" dirty="0" err="1">
                <a:latin typeface="DFKai-SB"/>
                <a:ea typeface="DFKai-SB"/>
                <a:cs typeface="DFKai-SB"/>
                <a:sym typeface="DFKai-SB"/>
              </a:rPr>
              <a:t>多個Clock</a:t>
            </a:r>
            <a:r>
              <a:rPr lang="en-US" dirty="0">
                <a:latin typeface="DFKai-SB"/>
                <a:ea typeface="DFKai-SB"/>
                <a:cs typeface="DFKai-SB"/>
                <a:sym typeface="DFKai-SB"/>
              </a:rPr>
              <a:t> Divider 串接，可以利用dff之間有著propagate的效果，將多個串接的dff視為一個counter；第一個的divider的output為LSB，而最後一個dff的output為MSB。</a:t>
            </a:r>
            <a:endParaRPr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PWM Implementation</a:t>
            </a:r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5298898" y="1331914"/>
            <a:ext cx="24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Modulation Wave</a:t>
            </a:r>
            <a:endParaRPr sz="2400" b="0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19"/>
          <p:cNvGrpSpPr/>
          <p:nvPr/>
        </p:nvGrpSpPr>
        <p:grpSpPr>
          <a:xfrm>
            <a:off x="1535483" y="1778597"/>
            <a:ext cx="8991600" cy="2927020"/>
            <a:chOff x="-342901" y="2342120"/>
            <a:chExt cx="8991600" cy="2927020"/>
          </a:xfrm>
        </p:grpSpPr>
        <p:pic>
          <p:nvPicPr>
            <p:cNvPr id="291" name="Google Shape;291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42901" y="2342120"/>
              <a:ext cx="8991600" cy="2639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2" name="Google Shape;292;p19"/>
            <p:cNvCxnSpPr/>
            <p:nvPr/>
          </p:nvCxnSpPr>
          <p:spPr>
            <a:xfrm>
              <a:off x="1981973" y="3218420"/>
              <a:ext cx="6858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3" name="Google Shape;293;p19"/>
            <p:cNvCxnSpPr/>
            <p:nvPr/>
          </p:nvCxnSpPr>
          <p:spPr>
            <a:xfrm>
              <a:off x="1295399" y="3218420"/>
              <a:ext cx="647700" cy="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94" name="Google Shape;294;p19"/>
            <p:cNvSpPr/>
            <p:nvPr/>
          </p:nvSpPr>
          <p:spPr>
            <a:xfrm>
              <a:off x="185569" y="2521611"/>
              <a:ext cx="990600" cy="64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Analog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-233249" y="3496282"/>
              <a:ext cx="1385400" cy="64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Discrete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Sample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-161697" y="4068840"/>
              <a:ext cx="1385400" cy="120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PWM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Signal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7" name="Google Shape;297;p19"/>
          <p:cNvCxnSpPr/>
          <p:nvPr/>
        </p:nvCxnSpPr>
        <p:spPr>
          <a:xfrm>
            <a:off x="3173783" y="1854797"/>
            <a:ext cx="69723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8" name="Google Shape;298;p19"/>
          <p:cNvCxnSpPr/>
          <p:nvPr/>
        </p:nvCxnSpPr>
        <p:spPr>
          <a:xfrm>
            <a:off x="4546157" y="2683472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9" name="Google Shape;299;p19"/>
          <p:cNvCxnSpPr/>
          <p:nvPr/>
        </p:nvCxnSpPr>
        <p:spPr>
          <a:xfrm>
            <a:off x="5231957" y="2683472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0" name="Google Shape;300;p19"/>
          <p:cNvCxnSpPr/>
          <p:nvPr/>
        </p:nvCxnSpPr>
        <p:spPr>
          <a:xfrm>
            <a:off x="5917757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1" name="Google Shape;301;p19"/>
          <p:cNvCxnSpPr/>
          <p:nvPr/>
        </p:nvCxnSpPr>
        <p:spPr>
          <a:xfrm>
            <a:off x="6613856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2" name="Google Shape;302;p19"/>
          <p:cNvCxnSpPr/>
          <p:nvPr/>
        </p:nvCxnSpPr>
        <p:spPr>
          <a:xfrm>
            <a:off x="7299656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3" name="Google Shape;303;p19"/>
          <p:cNvCxnSpPr/>
          <p:nvPr/>
        </p:nvCxnSpPr>
        <p:spPr>
          <a:xfrm>
            <a:off x="7985456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4" name="Google Shape;304;p19"/>
          <p:cNvCxnSpPr/>
          <p:nvPr/>
        </p:nvCxnSpPr>
        <p:spPr>
          <a:xfrm>
            <a:off x="8671256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5" name="Google Shape;305;p19"/>
          <p:cNvCxnSpPr/>
          <p:nvPr/>
        </p:nvCxnSpPr>
        <p:spPr>
          <a:xfrm>
            <a:off x="9357056" y="2692997"/>
            <a:ext cx="6858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06" name="Google Shape;306;p19"/>
          <p:cNvSpPr/>
          <p:nvPr/>
        </p:nvSpPr>
        <p:spPr>
          <a:xfrm>
            <a:off x="3111649" y="2301481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phase0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3821483" y="2284232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phase1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4519903" y="2301481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phase2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5912197" y="2301481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phase4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5196242" y="2301481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phase3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609801" y="2748661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phase5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7299656" y="2767426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phase6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7959202" y="2757337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phase7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8672449" y="2757834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phase8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9330802" y="2767426"/>
            <a:ext cx="7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phase9</a:t>
            </a:r>
            <a:endParaRPr sz="1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10046553" y="2341838"/>
            <a:ext cx="949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Wave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19"/>
          <p:cNvGrpSpPr/>
          <p:nvPr/>
        </p:nvGrpSpPr>
        <p:grpSpPr>
          <a:xfrm>
            <a:off x="2113773" y="3568256"/>
            <a:ext cx="8838427" cy="3154760"/>
            <a:chOff x="261473" y="3447256"/>
            <a:chExt cx="8838427" cy="3154760"/>
          </a:xfrm>
        </p:grpSpPr>
        <p:sp>
          <p:nvSpPr>
            <p:cNvPr id="318" name="Google Shape;318;p19"/>
            <p:cNvSpPr/>
            <p:nvPr/>
          </p:nvSpPr>
          <p:spPr>
            <a:xfrm>
              <a:off x="3955080" y="6232716"/>
              <a:ext cx="201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hase_trig n+1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4995354" y="4815879"/>
              <a:ext cx="685800" cy="6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747721" y="3447256"/>
              <a:ext cx="1385400" cy="739500"/>
            </a:xfrm>
            <a:prstGeom prst="rect">
              <a:avLst/>
            </a:prstGeom>
            <a:noFill/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1911591" y="4830994"/>
              <a:ext cx="1557300" cy="6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2" name="Google Shape;322;p19"/>
            <p:cNvCxnSpPr/>
            <p:nvPr/>
          </p:nvCxnSpPr>
          <p:spPr>
            <a:xfrm rot="10800000" flipH="1">
              <a:off x="1903744" y="5439669"/>
              <a:ext cx="6286800" cy="513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3" name="Google Shape;323;p19"/>
            <p:cNvCxnSpPr/>
            <p:nvPr/>
          </p:nvCxnSpPr>
          <p:spPr>
            <a:xfrm rot="10800000">
              <a:off x="1903744" y="4500367"/>
              <a:ext cx="0" cy="9906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4" name="Google Shape;324;p19"/>
            <p:cNvCxnSpPr/>
            <p:nvPr/>
          </p:nvCxnSpPr>
          <p:spPr>
            <a:xfrm>
              <a:off x="2252169" y="5338567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p19"/>
            <p:cNvCxnSpPr/>
            <p:nvPr/>
          </p:nvCxnSpPr>
          <p:spPr>
            <a:xfrm>
              <a:off x="2645789" y="5338567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" name="Google Shape;326;p19"/>
            <p:cNvCxnSpPr/>
            <p:nvPr/>
          </p:nvCxnSpPr>
          <p:spPr>
            <a:xfrm>
              <a:off x="3030456" y="5338567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19"/>
            <p:cNvCxnSpPr/>
            <p:nvPr/>
          </p:nvCxnSpPr>
          <p:spPr>
            <a:xfrm>
              <a:off x="3471369" y="5338567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19"/>
            <p:cNvCxnSpPr/>
            <p:nvPr/>
          </p:nvCxnSpPr>
          <p:spPr>
            <a:xfrm rot="10800000">
              <a:off x="4995355" y="4472897"/>
              <a:ext cx="0" cy="9906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9" name="Google Shape;329;p19"/>
            <p:cNvCxnSpPr/>
            <p:nvPr/>
          </p:nvCxnSpPr>
          <p:spPr>
            <a:xfrm>
              <a:off x="7086600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19"/>
            <p:cNvCxnSpPr/>
            <p:nvPr/>
          </p:nvCxnSpPr>
          <p:spPr>
            <a:xfrm>
              <a:off x="5684002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19"/>
            <p:cNvSpPr/>
            <p:nvPr/>
          </p:nvSpPr>
          <p:spPr>
            <a:xfrm>
              <a:off x="2107750" y="4227989"/>
              <a:ext cx="1272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Duty = 50%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5014951" y="4156869"/>
              <a:ext cx="1272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Duty = 25%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19"/>
            <p:cNvCxnSpPr/>
            <p:nvPr/>
          </p:nvCxnSpPr>
          <p:spPr>
            <a:xfrm rot="10800000" flipH="1">
              <a:off x="1598398" y="5490868"/>
              <a:ext cx="305400" cy="327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34" name="Google Shape;334;p19"/>
            <p:cNvSpPr/>
            <p:nvPr/>
          </p:nvSpPr>
          <p:spPr>
            <a:xfrm>
              <a:off x="261473" y="5839101"/>
              <a:ext cx="165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hase_trig n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5" name="Google Shape;335;p19"/>
            <p:cNvCxnSpPr/>
            <p:nvPr/>
          </p:nvCxnSpPr>
          <p:spPr>
            <a:xfrm>
              <a:off x="3868926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p19"/>
            <p:cNvCxnSpPr/>
            <p:nvPr/>
          </p:nvCxnSpPr>
          <p:spPr>
            <a:xfrm>
              <a:off x="4267200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" name="Google Shape;337;p19"/>
            <p:cNvCxnSpPr/>
            <p:nvPr/>
          </p:nvCxnSpPr>
          <p:spPr>
            <a:xfrm>
              <a:off x="5334000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8" name="Google Shape;338;p19"/>
            <p:cNvCxnSpPr/>
            <p:nvPr/>
          </p:nvCxnSpPr>
          <p:spPr>
            <a:xfrm rot="10800000">
              <a:off x="4961711" y="5813439"/>
              <a:ext cx="0" cy="445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9" name="Google Shape;339;p19"/>
            <p:cNvCxnSpPr/>
            <p:nvPr/>
          </p:nvCxnSpPr>
          <p:spPr>
            <a:xfrm>
              <a:off x="6063804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19"/>
            <p:cNvCxnSpPr/>
            <p:nvPr/>
          </p:nvCxnSpPr>
          <p:spPr>
            <a:xfrm>
              <a:off x="6400800" y="5338563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" name="Google Shape;341;p19"/>
            <p:cNvCxnSpPr/>
            <p:nvPr/>
          </p:nvCxnSpPr>
          <p:spPr>
            <a:xfrm>
              <a:off x="6705600" y="5323448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2" name="Google Shape;342;p19"/>
            <p:cNvSpPr/>
            <p:nvPr/>
          </p:nvSpPr>
          <p:spPr>
            <a:xfrm rot="-5400000">
              <a:off x="3323518" y="4209747"/>
              <a:ext cx="206400" cy="30927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 rot="-5400000">
              <a:off x="6256853" y="4437093"/>
              <a:ext cx="227100" cy="27009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4" name="Google Shape;344;p19"/>
            <p:cNvCxnSpPr/>
            <p:nvPr/>
          </p:nvCxnSpPr>
          <p:spPr>
            <a:xfrm>
              <a:off x="7391400" y="5323448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5" name="Google Shape;345;p19"/>
            <p:cNvCxnSpPr/>
            <p:nvPr/>
          </p:nvCxnSpPr>
          <p:spPr>
            <a:xfrm rot="10800000">
              <a:off x="7696197" y="4448930"/>
              <a:ext cx="0" cy="9906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46" name="Google Shape;346;p19"/>
            <p:cNvSpPr/>
            <p:nvPr/>
          </p:nvSpPr>
          <p:spPr>
            <a:xfrm>
              <a:off x="7086600" y="5942214"/>
              <a:ext cx="201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hase_trig n+2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2595342" y="5885627"/>
              <a:ext cx="1430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duty</a:t>
              </a:r>
              <a:r>
                <a:rPr lang="en-US" sz="1800" b="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_trig</a:t>
              </a:r>
              <a:endParaRPr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8" name="Google Shape;348;p19"/>
            <p:cNvCxnSpPr/>
            <p:nvPr/>
          </p:nvCxnSpPr>
          <p:spPr>
            <a:xfrm>
              <a:off x="4667332" y="5323448"/>
              <a:ext cx="0" cy="288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9" name="Google Shape;349;p19"/>
            <p:cNvCxnSpPr/>
            <p:nvPr/>
          </p:nvCxnSpPr>
          <p:spPr>
            <a:xfrm>
              <a:off x="7696200" y="5297550"/>
              <a:ext cx="0" cy="3048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19"/>
            <p:cNvCxnSpPr/>
            <p:nvPr/>
          </p:nvCxnSpPr>
          <p:spPr>
            <a:xfrm flipH="1">
              <a:off x="1887338" y="4216134"/>
              <a:ext cx="2846400" cy="283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19"/>
            <p:cNvCxnSpPr/>
            <p:nvPr/>
          </p:nvCxnSpPr>
          <p:spPr>
            <a:xfrm rot="10800000">
              <a:off x="6157182" y="4236628"/>
              <a:ext cx="1528500" cy="2328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352" name="Google Shape;352;p19"/>
          <p:cNvSpPr/>
          <p:nvPr/>
        </p:nvSpPr>
        <p:spPr>
          <a:xfrm>
            <a:off x="7576077" y="6023574"/>
            <a:ext cx="143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duty</a:t>
            </a:r>
            <a:r>
              <a:rPr lang="en-US" sz="1800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_trig</a:t>
            </a:r>
            <a:endParaRPr sz="1800" b="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PWM</a:t>
            </a:r>
            <a:endParaRPr/>
          </a:p>
        </p:txBody>
      </p:sp>
      <p:sp>
        <p:nvSpPr>
          <p:cNvPr id="358" name="Google Shape;358;p37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59" name="Google Shape;35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063" y="4802801"/>
            <a:ext cx="5922905" cy="190279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7"/>
          <p:cNvSpPr txBox="1"/>
          <p:nvPr/>
        </p:nvSpPr>
        <p:spPr>
          <a:xfrm>
            <a:off x="6036775" y="1331925"/>
            <a:ext cx="44799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</a:pP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由於</a:t>
            </a:r>
            <a:r>
              <a:rPr lang="en-US" sz="2000" b="1" dirty="0">
                <a:latin typeface="DFKai-SB"/>
                <a:ea typeface="DFKai-SB"/>
                <a:cs typeface="DFKai-SB"/>
                <a:sym typeface="DFKai-SB"/>
              </a:rPr>
              <a:t>sysclk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的頻率為</a:t>
            </a:r>
            <a:r>
              <a:rPr lang="en-US" sz="2000" b="1" dirty="0">
                <a:latin typeface="DFKai-SB"/>
                <a:ea typeface="DFKai-SB"/>
                <a:cs typeface="DFKai-SB"/>
                <a:sym typeface="DFKai-SB"/>
              </a:rPr>
              <a:t>125MHZ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，請先嘗試以clock </a:t>
            </a: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divider將頻率降至適合操作的頻率</a:t>
            </a:r>
            <a:endParaRPr sz="2000" dirty="0">
              <a:latin typeface="DFKai-SB"/>
              <a:ea typeface="DFKai-SB"/>
              <a:cs typeface="DFKai-SB"/>
              <a:sym typeface="DFKai-SB"/>
            </a:endParaRP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</a:pP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當phase的週期小於人眼圖像滯留的時間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(約為40ms)，</a:t>
            </a: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可以減少燈光閃爍的現象</a:t>
            </a:r>
            <a:endParaRPr sz="2000" dirty="0">
              <a:latin typeface="DFKai-SB"/>
              <a:ea typeface="DFKai-SB"/>
              <a:cs typeface="DFKai-SB"/>
              <a:sym typeface="DFKai-SB"/>
            </a:endParaRPr>
          </a:p>
          <a:p>
            <a:pPr marL="444500" lvl="0" indent="-342900" algn="l" rtl="0"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</a:pP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Duty </a:t>
            </a: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為每次phase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trigger之後set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 high的cycles，下圖的一個phase有八個cycle，duty分別為4和2，因此兩個phase的duty ratio分別為50%和25%</a:t>
            </a:r>
            <a:endParaRPr sz="2000" dirty="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61" name="Google Shape;3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200" y="1331928"/>
            <a:ext cx="3827125" cy="469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712fcb43e_0_0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PWM - Clock Divider</a:t>
            </a:r>
            <a:endParaRPr/>
          </a:p>
        </p:txBody>
      </p:sp>
      <p:sp>
        <p:nvSpPr>
          <p:cNvPr id="368" name="Google Shape;368;g12712fcb43e_0_0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69" name="Google Shape;369;g12712fcb43e_0_0"/>
          <p:cNvSpPr/>
          <p:nvPr/>
        </p:nvSpPr>
        <p:spPr>
          <a:xfrm>
            <a:off x="5843814" y="2414692"/>
            <a:ext cx="5019600" cy="234373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ripple_div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input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rst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input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sysclk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output wire [31:0] div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);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cs typeface="Calibri"/>
                <a:sym typeface="Calibri"/>
              </a:rPr>
              <a:t>//Implement your code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endmodule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12712fcb4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100" y="1526925"/>
            <a:ext cx="3794026" cy="46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712fcb43e_0_85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PWM - Phase Counter</a:t>
            </a:r>
            <a:endParaRPr/>
          </a:p>
        </p:txBody>
      </p:sp>
      <p:sp>
        <p:nvSpPr>
          <p:cNvPr id="377" name="Google Shape;377;g12712fcb43e_0_85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78" name="Google Shape;378;g12712fcb43e_0_85"/>
          <p:cNvSpPr/>
          <p:nvPr/>
        </p:nvSpPr>
        <p:spPr>
          <a:xfrm>
            <a:off x="5753150" y="2216426"/>
            <a:ext cx="4876800" cy="358630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phase_counter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input enable,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input [7:0]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phase_shift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input[31:0] div,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output wire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duty_trig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output wire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phase_trig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  output wire [7:0]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duty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//Implement your code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endmodule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12712fcb43e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600" y="1710078"/>
            <a:ext cx="3745575" cy="45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712fcb43e_0_146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PWM - 8 bit phase PWM</a:t>
            </a:r>
            <a:endParaRPr/>
          </a:p>
        </p:txBody>
      </p:sp>
      <p:sp>
        <p:nvSpPr>
          <p:cNvPr id="386" name="Google Shape;386;g12712fcb43e_0_14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87" name="Google Shape;387;g12712fcb43e_0_146"/>
          <p:cNvSpPr txBox="1"/>
          <p:nvPr/>
        </p:nvSpPr>
        <p:spPr>
          <a:xfrm>
            <a:off x="5658675" y="1450000"/>
            <a:ext cx="5619000" cy="5079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pwm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input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rst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input enable,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input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duty_trig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input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input [7:0] 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duty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output wire out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reg[7:0] count;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 out = ((count &lt; 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duty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|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&amp; enable;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always@(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posedge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duty_trig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posedge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rst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)begin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if(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rst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)begin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count &lt;= 8'b0;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end else if(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)begin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count &lt;= 8'b0;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end else if(</a:t>
            </a: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duty_trig</a:t>
            </a: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)begin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count &lt;= count + 1; 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end else begin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count &lt;= count;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end 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  <a:endParaRPr sz="19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endmodule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8" name="Google Shape;388;g12712fcb43e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450" y="1450000"/>
            <a:ext cx="3989300" cy="4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12712fcb43e_0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8625" y="4932650"/>
            <a:ext cx="2697800" cy="14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949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 err="1"/>
              <a:t>熟悉</a:t>
            </a:r>
            <a:r>
              <a:rPr lang="en-US" dirty="0"/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PYNQ-Z2 Board</a:t>
            </a:r>
            <a:r>
              <a:rPr lang="en-US" dirty="0"/>
              <a:t> </a:t>
            </a:r>
            <a:endParaRPr dirty="0"/>
          </a:p>
          <a:p>
            <a:pPr marL="45720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 err="1"/>
              <a:t>了解</a:t>
            </a:r>
            <a:r>
              <a:rPr lang="en-US" dirty="0"/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PWM (Pulse Width Modulation)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0b22abbb_0_8"/>
          <p:cNvSpPr txBox="1">
            <a:spLocks noGrp="1"/>
          </p:cNvSpPr>
          <p:nvPr>
            <p:ph type="title"/>
          </p:nvPr>
        </p:nvSpPr>
        <p:spPr>
          <a:xfrm>
            <a:off x="1152450" y="1888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3" name="Google Shape;123;g1180b22abbb_0_8"/>
          <p:cNvSpPr txBox="1">
            <a:spLocks noGrp="1"/>
          </p:cNvSpPr>
          <p:nvPr>
            <p:ph type="body" idx="1"/>
          </p:nvPr>
        </p:nvSpPr>
        <p:spPr>
          <a:xfrm>
            <a:off x="1390650" y="1484326"/>
            <a:ext cx="98568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PYNQ-Z2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PWM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Lab Problem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Part 1 - Behavioral Simulation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Part 2 - PYNQ Board Implementation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1180b22abbb_0_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46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83a26800d_0_1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Configurations</a:t>
            </a:r>
            <a:endParaRPr/>
          </a:p>
        </p:txBody>
      </p:sp>
      <p:sp>
        <p:nvSpPr>
          <p:cNvPr id="404" name="Google Shape;404;g1283a26800d_0_1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05" name="Google Shape;405;g1283a26800d_0_1"/>
          <p:cNvSpPr txBox="1"/>
          <p:nvPr/>
        </p:nvSpPr>
        <p:spPr>
          <a:xfrm>
            <a:off x="1716950" y="1282600"/>
            <a:ext cx="3888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Behavioral Simulation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Disable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Disable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design_1_wrapper.v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Enable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top_tb.v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Set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top_tb.v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top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06" name="Google Shape;406;g1283a26800d_0_1"/>
          <p:cNvSpPr txBox="1"/>
          <p:nvPr/>
        </p:nvSpPr>
        <p:spPr>
          <a:xfrm>
            <a:off x="6640900" y="1167250"/>
            <a:ext cx="42036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PYNQ Board Implementation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Disable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top_tb.v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Enable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Enable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design_1_wrapper.v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Set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design_1_wrapper.v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top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7" name="Google Shape;407;g1283a26800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425" y="3428991"/>
            <a:ext cx="5078575" cy="1855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g1283a26800d_0_1"/>
          <p:cNvCxnSpPr/>
          <p:nvPr/>
        </p:nvCxnSpPr>
        <p:spPr>
          <a:xfrm flipH="1">
            <a:off x="6186975" y="2269550"/>
            <a:ext cx="9900" cy="319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9" name="Google Shape;409;g1283a26800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901" y="3153025"/>
            <a:ext cx="4356200" cy="28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28e41322dc_7_12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I/O port of module </a:t>
            </a:r>
            <a:endParaRPr/>
          </a:p>
        </p:txBody>
      </p:sp>
      <p:sp>
        <p:nvSpPr>
          <p:cNvPr id="434" name="Google Shape;434;g128e41322dc_7_12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800" cy="461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I/O port of module dff_div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I/O port of module ripple_div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128e41322dc_7_1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436" name="Google Shape;436;g128e41322dc_7_12"/>
          <p:cNvGraphicFramePr/>
          <p:nvPr/>
        </p:nvGraphicFramePr>
        <p:xfrm>
          <a:off x="1190550" y="2103775"/>
          <a:ext cx="10287000" cy="1706760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14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I/O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Width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Description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n_rst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Active-low asynchronous reset signal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trigger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 clock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div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Divided result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7" name="Google Shape;437;g128e41322dc_7_12"/>
          <p:cNvGraphicFramePr/>
          <p:nvPr/>
        </p:nvGraphicFramePr>
        <p:xfrm>
          <a:off x="1190550" y="4674700"/>
          <a:ext cx="10287000" cy="1706760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14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I/O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Width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Description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n_rst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Active-low asynchronous reset signal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sysclk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System clock ( 125 MHZ )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div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Divided result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8e41322dc_7_2"/>
          <p:cNvSpPr txBox="1">
            <a:spLocks noGrp="1"/>
          </p:cNvSpPr>
          <p:nvPr>
            <p:ph type="title"/>
          </p:nvPr>
        </p:nvSpPr>
        <p:spPr>
          <a:xfrm>
            <a:off x="914400" y="188838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I/O port of module</a:t>
            </a:r>
            <a:endParaRPr/>
          </a:p>
        </p:txBody>
      </p:sp>
      <p:sp>
        <p:nvSpPr>
          <p:cNvPr id="444" name="Google Shape;444;g128e41322dc_7_2"/>
          <p:cNvSpPr txBox="1">
            <a:spLocks noGrp="1"/>
          </p:cNvSpPr>
          <p:nvPr>
            <p:ph type="body" idx="1"/>
          </p:nvPr>
        </p:nvSpPr>
        <p:spPr>
          <a:xfrm>
            <a:off x="1390650" y="1235850"/>
            <a:ext cx="9886800" cy="53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I/O port of module phase counter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I/O port of module LUT_sin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128e41322dc_7_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446" name="Google Shape;446;g128e41322dc_7_2"/>
          <p:cNvGraphicFramePr/>
          <p:nvPr/>
        </p:nvGraphicFramePr>
        <p:xfrm>
          <a:off x="1190550" y="1852763"/>
          <a:ext cx="10287000" cy="2986830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14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I/O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Width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Description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enable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SW[0] | SW[1] on FPGA board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phase_shift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Offset of duty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div_clk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32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Ripple Counter Result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duty_trig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Trigger on every 256 cycles of sysclk 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phase_trig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Triggered when the startup of phase ( every 256 duty trig cycles )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duty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Threshold of phase (Duty ratio)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47" name="Google Shape;447;g128e41322dc_7_2"/>
          <p:cNvGraphicFramePr/>
          <p:nvPr/>
        </p:nvGraphicFramePr>
        <p:xfrm>
          <a:off x="1152450" y="5577925"/>
          <a:ext cx="10363200" cy="1280070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147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I/O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Width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Description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phase_idx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 of signal duty in phase counter 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data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Transform the threshold from linear to sine wave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8e41322dc_7_21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I/O port of module</a:t>
            </a:r>
            <a:endParaRPr/>
          </a:p>
        </p:txBody>
      </p:sp>
      <p:sp>
        <p:nvSpPr>
          <p:cNvPr id="454" name="Google Shape;454;g128e41322dc_7_21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800" cy="461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I/O port of module pwm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28e41322dc_7_21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456" name="Google Shape;456;g128e41322dc_7_21"/>
          <p:cNvGraphicFramePr/>
          <p:nvPr/>
        </p:nvGraphicFramePr>
        <p:xfrm>
          <a:off x="1190550" y="2103775"/>
          <a:ext cx="10287000" cy="2986830"/>
        </p:xfrm>
        <a:graphic>
          <a:graphicData uri="http://schemas.openxmlformats.org/drawingml/2006/table">
            <a:tbl>
              <a:tblPr>
                <a:noFill/>
                <a:tableStyleId>{130C2CEB-8478-480F-823E-9D99ACF8CA04}</a:tableStyleId>
              </a:tblPr>
              <a:tblGrid>
                <a:gridCol w="14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I/O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Width</a:t>
                      </a:r>
                      <a:endParaRPr sz="1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Description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rst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Active-high asynchronous reset signal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enable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SW[0] | SW[1] on FPGA board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duty_trig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High every 256 cycles of sysclk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phase_trig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High when the startup of phase ( every 256 duty trig cycles )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duty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Threshold of phase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Switch ON/OFF of led on FPGA board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Behavioral Simulation - Problem 1 </a:t>
            </a:r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body" idx="1"/>
          </p:nvPr>
        </p:nvSpPr>
        <p:spPr>
          <a:xfrm>
            <a:off x="1367375" y="1484318"/>
            <a:ext cx="99102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09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產生一組週期性的三角波，結報需解釋波型的產生方法與波型圖截圖(如下圖)。</a:t>
            </a:r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17" name="Google Shape;417;p42"/>
          <p:cNvPicPr preferRelativeResize="0"/>
          <p:nvPr/>
        </p:nvPicPr>
        <p:blipFill rotWithShape="1">
          <a:blip r:embed="rId3">
            <a:alphaModFix/>
          </a:blip>
          <a:srcRect r="44046"/>
          <a:stretch/>
        </p:blipFill>
        <p:spPr>
          <a:xfrm>
            <a:off x="2315575" y="2547525"/>
            <a:ext cx="8013801" cy="287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42"/>
          <p:cNvCxnSpPr/>
          <p:nvPr/>
        </p:nvCxnSpPr>
        <p:spPr>
          <a:xfrm>
            <a:off x="3048000" y="4721100"/>
            <a:ext cx="16500" cy="127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9" name="Google Shape;419;p42"/>
          <p:cNvSpPr txBox="1"/>
          <p:nvPr/>
        </p:nvSpPr>
        <p:spPr>
          <a:xfrm>
            <a:off x="2915500" y="6079425"/>
            <a:ext cx="425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FKai-SB"/>
                <a:ea typeface="DFKai-SB"/>
                <a:cs typeface="DFKai-SB"/>
                <a:sym typeface="DFKai-SB"/>
              </a:rPr>
              <a:t>右鍵</a:t>
            </a:r>
            <a:r>
              <a:rPr lang="en-US" sz="2000" dirty="0">
                <a:latin typeface="DFKai-SB"/>
                <a:ea typeface="DFKai-SB"/>
                <a:cs typeface="DFKai-SB"/>
                <a:sym typeface="DFKai-SB"/>
              </a:rPr>
              <a:t> &gt; Waveform Style &gt; Analog </a:t>
            </a:r>
            <a:endParaRPr sz="20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31652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Behavioral Simulation - Problem 2</a:t>
            </a:r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body" idx="1"/>
          </p:nvPr>
        </p:nvSpPr>
        <p:spPr>
          <a:xfrm>
            <a:off x="1390650" y="1484319"/>
            <a:ext cx="9061800" cy="1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09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請利用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LUT_sin module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產生一組正弦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409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結報需解釋波型的產生方法與波型圖截圖(如下圖)。</a:t>
            </a:r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r="37562"/>
          <a:stretch/>
        </p:blipFill>
        <p:spPr>
          <a:xfrm>
            <a:off x="1814400" y="2999625"/>
            <a:ext cx="9463198" cy="287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2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PYNQ Implementation - Breathing Light</a:t>
            </a:r>
            <a:endParaRPr/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1390650" y="1484317"/>
            <a:ext cx="9624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zh-TW" altLang="en-US" sz="2000" dirty="0"/>
              <a:t>白光呼吸燈</a:t>
            </a: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 err="1"/>
              <a:t>混色光呼吸燈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463" name="Google Shape;463;p44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6" name="breath">
            <a:hlinkClick r:id="" action="ppaction://media"/>
            <a:extLst>
              <a:ext uri="{FF2B5EF4-FFF2-40B4-BE49-F238E27FC236}">
                <a16:creationId xmlns:a16="http://schemas.microsoft.com/office/drawing/2014/main" id="{5588B5E0-ED62-DDB7-8B84-03A4559D66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-5400000">
            <a:off x="3885891" y="360562"/>
            <a:ext cx="4420217" cy="8078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baa1f101b_0_63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PYNQ Implementation - Breathing Light</a:t>
            </a:r>
            <a:endParaRPr/>
          </a:p>
        </p:txBody>
      </p:sp>
      <p:sp>
        <p:nvSpPr>
          <p:cNvPr id="471" name="Google Shape;471;g11baa1f101b_0_63"/>
          <p:cNvSpPr txBox="1">
            <a:spLocks noGrp="1"/>
          </p:cNvSpPr>
          <p:nvPr>
            <p:ph type="body" idx="1"/>
          </p:nvPr>
        </p:nvSpPr>
        <p:spPr>
          <a:xfrm>
            <a:off x="1390650" y="1484325"/>
            <a:ext cx="10076400" cy="19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49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實作top.v檔實作呼吸燈電路。可依需求修改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top檔案內非port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name的部分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切記不可修改top.v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的port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name，不然會合成失敗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)。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接著合成Bitstream檔並燒入到FPGA內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。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Note : FPGA內LED4、LED5內有三種獨立RGB </a:t>
            </a:r>
            <a:r>
              <a:rPr lang="en-US" sz="2300" dirty="0" err="1">
                <a:latin typeface="Calibri"/>
                <a:ea typeface="Calibri"/>
                <a:cs typeface="Calibri"/>
                <a:sym typeface="Calibri"/>
              </a:rPr>
              <a:t>LED燈。可自行挑選。沒有使用的output線路記得要在top</a:t>
            </a: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 err="1">
                <a:latin typeface="Calibri"/>
                <a:ea typeface="Calibri"/>
                <a:cs typeface="Calibri"/>
                <a:sym typeface="Calibri"/>
              </a:rPr>
              <a:t>module內接地</a:t>
            </a: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。(Assign to  0)。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1baa1f101b_0_63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73" name="Google Shape;473;g11baa1f101b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781" y="3737687"/>
            <a:ext cx="5603216" cy="222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11baa1f101b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7808" y="3369912"/>
            <a:ext cx="2405616" cy="2956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g11baa1f101b_0_63"/>
          <p:cNvCxnSpPr/>
          <p:nvPr/>
        </p:nvCxnSpPr>
        <p:spPr>
          <a:xfrm>
            <a:off x="7592108" y="4839062"/>
            <a:ext cx="699300" cy="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85d48d900_0_28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800" cy="4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Behavioral Simulation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65200" lvl="1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dirty="0" err="1"/>
              <a:t>波形產生解釋和截圖波形</a:t>
            </a:r>
            <a:endParaRPr dirty="0"/>
          </a:p>
          <a:p>
            <a:pPr marL="965200" lvl="1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dirty="0" err="1"/>
              <a:t>實驗心得</a:t>
            </a:r>
            <a:endParaRPr dirty="0"/>
          </a:p>
          <a:p>
            <a:pPr marL="508000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PYNQ Board Implementation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65200" lvl="1" indent="-457200">
              <a:spcBef>
                <a:spcPts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dirty="0" err="1"/>
              <a:t>實驗心得</a:t>
            </a:r>
            <a:r>
              <a:rPr lang="en-US" dirty="0"/>
              <a:t>(</a:t>
            </a:r>
            <a:r>
              <a:rPr lang="en-US" dirty="0" err="1"/>
              <a:t>實作遇到什麼困難等等</a:t>
            </a:r>
            <a:r>
              <a:rPr lang="en-US" dirty="0"/>
              <a:t>...)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</a:pPr>
            <a:endParaRPr sz="2400" dirty="0"/>
          </a:p>
          <a:p>
            <a:pPr marL="4572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None/>
            </a:pPr>
            <a:endParaRPr sz="2400" dirty="0"/>
          </a:p>
        </p:txBody>
      </p:sp>
      <p:sp>
        <p:nvSpPr>
          <p:cNvPr id="481" name="Google Shape;481;g1185d48d900_0_2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82" name="Google Shape;482;g1185d48d900_0_28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本次結報需要附上的內容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0b22abbb_0_8"/>
          <p:cNvSpPr txBox="1">
            <a:spLocks noGrp="1"/>
          </p:cNvSpPr>
          <p:nvPr>
            <p:ph type="title"/>
          </p:nvPr>
        </p:nvSpPr>
        <p:spPr>
          <a:xfrm>
            <a:off x="1152450" y="1888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3" name="Google Shape;123;g1180b22abbb_0_8"/>
          <p:cNvSpPr txBox="1">
            <a:spLocks noGrp="1"/>
          </p:cNvSpPr>
          <p:nvPr>
            <p:ph type="body" idx="1"/>
          </p:nvPr>
        </p:nvSpPr>
        <p:spPr>
          <a:xfrm>
            <a:off x="1390650" y="1484326"/>
            <a:ext cx="98568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Introduction to PYNQ-Z2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Introduction to PWM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Lab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Part 1 - Behavioral Simulation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Part 2 - PYNQ Board Implementation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1180b22abbb_0_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本次結報注意事項</a:t>
            </a:r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body" idx="1"/>
          </p:nvPr>
        </p:nvSpPr>
        <p:spPr>
          <a:xfrm>
            <a:off x="1390652" y="1484316"/>
            <a:ext cx="9886800" cy="4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以 Lab10_Groupx 作為結報名稱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5/17 23:59 前於 moodle 上繳交結報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5/24 23:59 前於 moodle 接受補交，分數以 7 折計算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0b22abbb_0_8"/>
          <p:cNvSpPr txBox="1">
            <a:spLocks noGrp="1"/>
          </p:cNvSpPr>
          <p:nvPr>
            <p:ph type="title"/>
          </p:nvPr>
        </p:nvSpPr>
        <p:spPr>
          <a:xfrm>
            <a:off x="1152450" y="1888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3" name="Google Shape;123;g1180b22abbb_0_8"/>
          <p:cNvSpPr txBox="1">
            <a:spLocks noGrp="1"/>
          </p:cNvSpPr>
          <p:nvPr>
            <p:ph type="body" idx="1"/>
          </p:nvPr>
        </p:nvSpPr>
        <p:spPr>
          <a:xfrm>
            <a:off x="1390650" y="1484326"/>
            <a:ext cx="98568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Introduction to PYNQ-Z2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PWM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Problem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1 - Behavioral Simulation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2 - PYNQ Board Implementation</a:t>
            </a:r>
            <a:endParaRPr sz="2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1180b22abbb_0_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3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baa1f101b_0_8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FPGA (Field Programmable Gate Array)</a:t>
            </a:r>
            <a:endParaRPr/>
          </a:p>
        </p:txBody>
      </p:sp>
      <p:sp>
        <p:nvSpPr>
          <p:cNvPr id="139" name="Google Shape;139;g11baa1f101b_0_8"/>
          <p:cNvSpPr txBox="1">
            <a:spLocks noGrp="1"/>
          </p:cNvSpPr>
          <p:nvPr>
            <p:ph type="body" idx="1"/>
          </p:nvPr>
        </p:nvSpPr>
        <p:spPr>
          <a:xfrm>
            <a:off x="1390650" y="1629448"/>
            <a:ext cx="9613200" cy="35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前幾次Lab中我們所完成的Verilog電路，若要被製作成真的電路，還必須經過幾個步驟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8001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邏輯合成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(Logic Synthesis)，</a:t>
            </a: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是將電路轉換為製造商可支援的標準元件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(standard cell)</a:t>
            </a: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型式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8001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布局和布線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(Place &amp; Route)，</a:t>
            </a: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將轉換完的元件擺放和排線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現場可程式化邏輯閘陣列</a:t>
            </a:r>
            <a:r>
              <a:rPr 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 (Field Programmable Gate Array, FPGA)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</a:t>
            </a: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是由許多的Logic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block和接點組成的電路，透過燒錄的方式改變接點的開關，將其轉變為我們設計的電路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過去幾周Lab所使用的Vivado，除了可以模擬電路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最主要的功能其實是將電路合成和PR後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，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燒錄至FPGA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sym typeface="Times New Roman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11baa1f101b_0_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1" name="Google Shape;141;g11baa1f101b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450" y="4181925"/>
            <a:ext cx="2802751" cy="218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PYNQ-Z2 Board Connection Check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950" y="4213693"/>
            <a:ext cx="3600740" cy="239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073" y="4594126"/>
            <a:ext cx="2438400" cy="214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125" y="1331925"/>
            <a:ext cx="3600740" cy="267245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9706810" y="3124200"/>
            <a:ext cx="496800" cy="30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944828" y="1254750"/>
            <a:ext cx="44061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17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plug micro USB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USB port as power supply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Turn on power switch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Connect to device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Check hardware panel 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8133458" y="3077322"/>
            <a:ext cx="1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switch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7765017" y="4223876"/>
            <a:ext cx="173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Hardware panel 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854863" y="3813419"/>
            <a:ext cx="40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to device(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down manual )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2003950" y="4418900"/>
            <a:ext cx="2286000" cy="508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2462267" y="5118126"/>
            <a:ext cx="1219200" cy="4095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530184" y="5497425"/>
            <a:ext cx="1598100" cy="4095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9144700" y="2810625"/>
            <a:ext cx="844800" cy="30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487600" y="2468050"/>
            <a:ext cx="1219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Plug-in USB</a:t>
            </a:r>
            <a:endParaRPr sz="15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10322301" y="3495875"/>
            <a:ext cx="450000" cy="250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8745700" y="3518625"/>
            <a:ext cx="164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Set power mode to USB</a:t>
            </a:r>
            <a:endParaRPr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83a26800d_1_84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PYNQ Synthesis Procedure</a:t>
            </a:r>
            <a:endParaRPr/>
          </a:p>
        </p:txBody>
      </p:sp>
      <p:sp>
        <p:nvSpPr>
          <p:cNvPr id="169" name="Google Shape;169;g1283a26800d_1_84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0" name="Google Shape;170;g1283a26800d_1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991" y="1535725"/>
            <a:ext cx="3402634" cy="2256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1283a26800d_1_84"/>
          <p:cNvGrpSpPr/>
          <p:nvPr/>
        </p:nvGrpSpPr>
        <p:grpSpPr>
          <a:xfrm>
            <a:off x="2069285" y="4703398"/>
            <a:ext cx="2962003" cy="1913845"/>
            <a:chOff x="4585679" y="1142630"/>
            <a:chExt cx="3105150" cy="2257425"/>
          </a:xfrm>
        </p:grpSpPr>
        <p:pic>
          <p:nvPicPr>
            <p:cNvPr id="172" name="Google Shape;172;g1283a26800d_1_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85679" y="1142630"/>
              <a:ext cx="3105150" cy="225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1283a26800d_1_84"/>
            <p:cNvSpPr/>
            <p:nvPr/>
          </p:nvSpPr>
          <p:spPr>
            <a:xfrm>
              <a:off x="4754696" y="1828800"/>
              <a:ext cx="1729500" cy="3048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1283a26800d_1_84"/>
            <p:cNvSpPr/>
            <p:nvPr/>
          </p:nvSpPr>
          <p:spPr>
            <a:xfrm>
              <a:off x="4876800" y="2214932"/>
              <a:ext cx="1340100" cy="2283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1283a26800d_1_84"/>
            <p:cNvSpPr/>
            <p:nvPr/>
          </p:nvSpPr>
          <p:spPr>
            <a:xfrm>
              <a:off x="5813971" y="2398219"/>
              <a:ext cx="1340100" cy="2283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g1283a26800d_1_84"/>
          <p:cNvSpPr/>
          <p:nvPr/>
        </p:nvSpPr>
        <p:spPr>
          <a:xfrm>
            <a:off x="6070949" y="2805872"/>
            <a:ext cx="1382700" cy="2583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283a26800d_1_84"/>
          <p:cNvSpPr/>
          <p:nvPr/>
        </p:nvSpPr>
        <p:spPr>
          <a:xfrm>
            <a:off x="7518055" y="3193472"/>
            <a:ext cx="1382700" cy="2583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1283a26800d_1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039" y="4829052"/>
            <a:ext cx="1936763" cy="1126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g1283a26800d_1_84"/>
          <p:cNvGrpSpPr/>
          <p:nvPr/>
        </p:nvGrpSpPr>
        <p:grpSpPr>
          <a:xfrm>
            <a:off x="2302326" y="1331963"/>
            <a:ext cx="2495922" cy="3371436"/>
            <a:chOff x="503104" y="1281112"/>
            <a:chExt cx="2616545" cy="3976688"/>
          </a:xfrm>
        </p:grpSpPr>
        <p:pic>
          <p:nvPicPr>
            <p:cNvPr id="180" name="Google Shape;180;g1283a26800d_1_8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3104" y="1281112"/>
              <a:ext cx="2616545" cy="3976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g1283a26800d_1_84"/>
            <p:cNvSpPr/>
            <p:nvPr/>
          </p:nvSpPr>
          <p:spPr>
            <a:xfrm>
              <a:off x="728154" y="2921584"/>
              <a:ext cx="1600200" cy="5478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1283a26800d_1_84"/>
            <p:cNvSpPr/>
            <p:nvPr/>
          </p:nvSpPr>
          <p:spPr>
            <a:xfrm>
              <a:off x="533400" y="1647339"/>
              <a:ext cx="1600200" cy="5478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1283a26800d_1_84"/>
            <p:cNvSpPr/>
            <p:nvPr/>
          </p:nvSpPr>
          <p:spPr>
            <a:xfrm>
              <a:off x="643644" y="4127863"/>
              <a:ext cx="1794900" cy="5478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g1283a26800d_1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2987" y="4829047"/>
            <a:ext cx="2117018" cy="91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283a26800d_1_84"/>
          <p:cNvSpPr/>
          <p:nvPr/>
        </p:nvSpPr>
        <p:spPr>
          <a:xfrm>
            <a:off x="8026837" y="5428325"/>
            <a:ext cx="919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Busy</a:t>
            </a:r>
            <a:endParaRPr sz="18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283a26800d_1_84"/>
          <p:cNvSpPr/>
          <p:nvPr/>
        </p:nvSpPr>
        <p:spPr>
          <a:xfrm>
            <a:off x="10522284" y="5428325"/>
            <a:ext cx="919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sz="18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283a26800d_1_84"/>
          <p:cNvSpPr/>
          <p:nvPr/>
        </p:nvSpPr>
        <p:spPr>
          <a:xfrm>
            <a:off x="1977850" y="1642396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83a26800d_1_84"/>
          <p:cNvSpPr/>
          <p:nvPr/>
        </p:nvSpPr>
        <p:spPr>
          <a:xfrm>
            <a:off x="1977850" y="2704196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283a26800d_1_84"/>
          <p:cNvSpPr/>
          <p:nvPr/>
        </p:nvSpPr>
        <p:spPr>
          <a:xfrm>
            <a:off x="2023973" y="3745303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283a26800d_1_84"/>
          <p:cNvSpPr/>
          <p:nvPr/>
        </p:nvSpPr>
        <p:spPr>
          <a:xfrm>
            <a:off x="1896189" y="5196555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283a26800d_1_84"/>
          <p:cNvSpPr/>
          <p:nvPr/>
        </p:nvSpPr>
        <p:spPr>
          <a:xfrm>
            <a:off x="1977853" y="5587753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283a26800d_1_84"/>
          <p:cNvSpPr/>
          <p:nvPr/>
        </p:nvSpPr>
        <p:spPr>
          <a:xfrm>
            <a:off x="4473662" y="5708670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283a26800d_1_84"/>
          <p:cNvSpPr/>
          <p:nvPr/>
        </p:nvSpPr>
        <p:spPr>
          <a:xfrm>
            <a:off x="6496857" y="3058229"/>
            <a:ext cx="3990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283a26800d_1_84"/>
          <p:cNvSpPr/>
          <p:nvPr/>
        </p:nvSpPr>
        <p:spPr>
          <a:xfrm>
            <a:off x="8608171" y="3375869"/>
            <a:ext cx="324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0b22abbb_0_8"/>
          <p:cNvSpPr txBox="1">
            <a:spLocks noGrp="1"/>
          </p:cNvSpPr>
          <p:nvPr>
            <p:ph type="title"/>
          </p:nvPr>
        </p:nvSpPr>
        <p:spPr>
          <a:xfrm>
            <a:off x="1152450" y="1888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23" name="Google Shape;123;g1180b22abbb_0_8"/>
          <p:cNvSpPr txBox="1">
            <a:spLocks noGrp="1"/>
          </p:cNvSpPr>
          <p:nvPr>
            <p:ph type="body" idx="1"/>
          </p:nvPr>
        </p:nvSpPr>
        <p:spPr>
          <a:xfrm>
            <a:off x="1390650" y="1484326"/>
            <a:ext cx="9856800" cy="5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PYNQ-Z2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Introduction to PWM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Problem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1 - Behavioral Simulation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2 - PYNQ Board Implementation</a:t>
            </a:r>
            <a:endParaRPr sz="26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1180b22abbb_0_8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3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Duty Cycle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1412700" y="1688184"/>
            <a:ext cx="8940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Duty cycle : </a:t>
            </a:r>
            <a:r>
              <a:rPr lang="en-US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Ratio of  cycle period is ON compared to the time is OFF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3"/>
          <p:cNvSpPr txBox="1">
            <a:spLocks noGrp="1"/>
          </p:cNvSpPr>
          <p:nvPr>
            <p:ph type="sldNum" idx="12"/>
          </p:nvPr>
        </p:nvSpPr>
        <p:spPr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10" name="Google Shape;210;p13"/>
          <p:cNvGrpSpPr/>
          <p:nvPr/>
        </p:nvGrpSpPr>
        <p:grpSpPr>
          <a:xfrm>
            <a:off x="2953500" y="2410575"/>
            <a:ext cx="6639076" cy="3837825"/>
            <a:chOff x="1457112" y="1384726"/>
            <a:chExt cx="6400960" cy="4022456"/>
          </a:xfrm>
        </p:grpSpPr>
        <p:pic>
          <p:nvPicPr>
            <p:cNvPr id="211" name="Google Shape;2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57112" y="1384726"/>
              <a:ext cx="6400960" cy="4022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3"/>
            <p:cNvSpPr/>
            <p:nvPr/>
          </p:nvSpPr>
          <p:spPr>
            <a:xfrm>
              <a:off x="2642312" y="2622932"/>
              <a:ext cx="78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Period T</a:t>
              </a:r>
              <a:endParaRPr sz="1400" b="0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" name="Google Shape;213;p13"/>
            <p:cNvCxnSpPr/>
            <p:nvPr/>
          </p:nvCxnSpPr>
          <p:spPr>
            <a:xfrm>
              <a:off x="2249472" y="2622932"/>
              <a:ext cx="1571100" cy="0"/>
            </a:xfrm>
            <a:prstGeom prst="straightConnector1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214" name="Google Shape;2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8325" y="1613600"/>
            <a:ext cx="3443150" cy="5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1344</Words>
  <Application>Microsoft Office PowerPoint</Application>
  <PresentationFormat>寬螢幕</PresentationFormat>
  <Paragraphs>425</Paragraphs>
  <Slides>30</Slides>
  <Notes>30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Noto Sans Symbols</vt:lpstr>
      <vt:lpstr>DFKai-SB</vt:lpstr>
      <vt:lpstr>DFKai-SB</vt:lpstr>
      <vt:lpstr>Arial</vt:lpstr>
      <vt:lpstr>Calibri</vt:lpstr>
      <vt:lpstr>Times New Roman</vt:lpstr>
      <vt:lpstr>Wingdings</vt:lpstr>
      <vt:lpstr>1_預設簡報設計</vt:lpstr>
      <vt:lpstr>Laboratory 10 PWM Breathing Light</vt:lpstr>
      <vt:lpstr>Purpose</vt:lpstr>
      <vt:lpstr>Outline</vt:lpstr>
      <vt:lpstr>Outline</vt:lpstr>
      <vt:lpstr>FPGA (Field Programmable Gate Array)</vt:lpstr>
      <vt:lpstr>PYNQ-Z2 Board Connection Check</vt:lpstr>
      <vt:lpstr>PYNQ Synthesis Procedure</vt:lpstr>
      <vt:lpstr>Outline</vt:lpstr>
      <vt:lpstr>Duty Cycle</vt:lpstr>
      <vt:lpstr>Pulse Width Modulation</vt:lpstr>
      <vt:lpstr>Pulse Width Modulation - Cont.</vt:lpstr>
      <vt:lpstr>Clock Divider - 1 </vt:lpstr>
      <vt:lpstr>Clock Divider - 2</vt:lpstr>
      <vt:lpstr>Ripple Counter</vt:lpstr>
      <vt:lpstr>PWM Implementation</vt:lpstr>
      <vt:lpstr>Simple PWM</vt:lpstr>
      <vt:lpstr>Simple PWM - Clock Divider</vt:lpstr>
      <vt:lpstr>Simple PWM - Phase Counter</vt:lpstr>
      <vt:lpstr>Simple PWM - 8 bit phase PWM</vt:lpstr>
      <vt:lpstr>Outline</vt:lpstr>
      <vt:lpstr>Configurations</vt:lpstr>
      <vt:lpstr>I/O port of module </vt:lpstr>
      <vt:lpstr>I/O port of module</vt:lpstr>
      <vt:lpstr>I/O port of module</vt:lpstr>
      <vt:lpstr>Behavioral Simulation - Problem 1 </vt:lpstr>
      <vt:lpstr>Behavioral Simulation - Problem 2</vt:lpstr>
      <vt:lpstr>PYNQ Implementation - Breathing Light</vt:lpstr>
      <vt:lpstr>PYNQ Implementation - Breathing Light</vt:lpstr>
      <vt:lpstr>本次結報需要附上的內容</vt:lpstr>
      <vt:lpstr>本次結報注意事項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10 PWM Breathing Light</dc:title>
  <dc:creator>Tai Dell</dc:creator>
  <cp:lastModifiedBy>戴源</cp:lastModifiedBy>
  <cp:revision>2</cp:revision>
  <dcterms:created xsi:type="dcterms:W3CDTF">1601-01-01T00:00:00Z</dcterms:created>
  <dcterms:modified xsi:type="dcterms:W3CDTF">2022-05-09T13:49:39Z</dcterms:modified>
</cp:coreProperties>
</file>