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68" r:id="rId2"/>
    <p:sldId id="257" r:id="rId3"/>
    <p:sldId id="284" r:id="rId4"/>
    <p:sldId id="285" r:id="rId5"/>
    <p:sldId id="288" r:id="rId6"/>
    <p:sldId id="286" r:id="rId7"/>
    <p:sldId id="287" r:id="rId8"/>
    <p:sldId id="289" r:id="rId9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3300"/>
    <a:srgbClr val="FFCC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49" autoAdjust="0"/>
  </p:normalViewPr>
  <p:slideViewPr>
    <p:cSldViewPr>
      <p:cViewPr varScale="1">
        <p:scale>
          <a:sx n="60" d="100"/>
          <a:sy n="60" d="100"/>
        </p:scale>
        <p:origin x="78" y="12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8" y="120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1DB974-BEE8-44D3-B70B-B33E977B38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t" anchorCtr="0" compatLnSpc="1">
            <a:prstTxWarp prst="textNoShape">
              <a:avLst/>
            </a:prstTxWarp>
          </a:bodyPr>
          <a:lstStyle>
            <a:lvl1pPr defTabSz="954088">
              <a:defRPr sz="12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C205C6-BCF7-4518-915B-70E0ADCC98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t" anchorCtr="0" compatLnSpc="1">
            <a:prstTxWarp prst="textNoShape">
              <a:avLst/>
            </a:prstTxWarp>
          </a:bodyPr>
          <a:lstStyle>
            <a:lvl1pPr algn="r" defTabSz="954088">
              <a:defRPr sz="12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93B51EF-88A7-440E-BBE6-DC1875E417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b" anchorCtr="0" compatLnSpc="1">
            <a:prstTxWarp prst="textNoShape">
              <a:avLst/>
            </a:prstTxWarp>
          </a:bodyPr>
          <a:lstStyle>
            <a:lvl1pPr defTabSz="954088">
              <a:defRPr sz="12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7185348-2240-418E-A045-D56D359118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b" anchorCtr="0" compatLnSpc="1">
            <a:prstTxWarp prst="textNoShape">
              <a:avLst/>
            </a:prstTxWarp>
          </a:bodyPr>
          <a:lstStyle>
            <a:lvl1pPr algn="r" defTabSz="954088">
              <a:defRPr sz="1200">
                <a:ea typeface="新細明體" panose="02020500000000000000" pitchFamily="18" charset="-120"/>
              </a:defRPr>
            </a:lvl1pPr>
          </a:lstStyle>
          <a:p>
            <a:fld id="{C2C6DB84-7811-426B-8601-F328E9CF3B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F8B3DE-C528-4665-816C-BFB50A0978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t" anchorCtr="0" compatLnSpc="1">
            <a:prstTxWarp prst="textNoShape">
              <a:avLst/>
            </a:prstTxWarp>
          </a:bodyPr>
          <a:lstStyle>
            <a:lvl1pPr defTabSz="954088">
              <a:defRPr sz="12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77F867A-EDB3-4067-9B6D-CE2DAFDBA2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t" anchorCtr="0" compatLnSpc="1">
            <a:prstTxWarp prst="textNoShape">
              <a:avLst/>
            </a:prstTxWarp>
          </a:bodyPr>
          <a:lstStyle>
            <a:lvl1pPr algn="r" defTabSz="954088">
              <a:defRPr sz="12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C5D1FAB-4AFB-493E-A6CC-94C5FDE8DB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9938"/>
            <a:ext cx="6818312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BFE195-7CBC-4EB2-9E3B-76976BD3FC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59338"/>
            <a:ext cx="5676900" cy="460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F0D0BB8C-09C9-4E04-9565-273C0BAC9A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b" anchorCtr="0" compatLnSpc="1">
            <a:prstTxWarp prst="textNoShape">
              <a:avLst/>
            </a:prstTxWarp>
          </a:bodyPr>
          <a:lstStyle>
            <a:lvl1pPr defTabSz="954088">
              <a:defRPr sz="12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77B93108-FB33-4ACD-A960-BDD223BD5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2" rIns="95425" bIns="47712" numCol="1" anchor="b" anchorCtr="0" compatLnSpc="1">
            <a:prstTxWarp prst="textNoShape">
              <a:avLst/>
            </a:prstTxWarp>
          </a:bodyPr>
          <a:lstStyle>
            <a:lvl1pPr algn="r" defTabSz="954088">
              <a:defRPr sz="1200">
                <a:ea typeface="新細明體" panose="02020500000000000000" pitchFamily="18" charset="-120"/>
              </a:defRPr>
            </a:lvl1pPr>
          </a:lstStyle>
          <a:p>
            <a:fld id="{57F33277-CB0D-4301-ADC5-9D83DF17666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2A18A0-44D6-489A-BDD0-C3A9694603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2ECDD-3C63-45A5-BD01-C9D85BB41BDC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0D200DAF-A794-4C5C-BEA9-E89D4C5EC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9938"/>
            <a:ext cx="6818312" cy="3835400"/>
          </a:xfrm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B89DA78-6A26-4F87-BA0B-F071A5E976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9D4DB69-1BDD-478F-ADFD-226486161B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90652" y="1339850"/>
            <a:ext cx="9886949" cy="23764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96DD4F8-B2A6-4800-A5EF-1D2D077E95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D556ECFD-DBB4-465D-A406-104687E26E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E340796E-5EC8-4F7C-8718-B293BE9706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9012767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5EC38DF-CEF9-451B-A23F-8565B8313D47}" type="slidenum">
              <a:rPr lang="zh-TW" altLang="en-US"/>
              <a:pPr/>
              <a:t>‹#›</a:t>
            </a:fld>
            <a:endParaRPr lang="en-US" altLang="zh-TW"/>
          </a:p>
        </p:txBody>
      </p:sp>
      <p:pic>
        <p:nvPicPr>
          <p:cNvPr id="37896" name="Picture 8">
            <a:extLst>
              <a:ext uri="{FF2B5EF4-FFF2-40B4-BE49-F238E27FC236}">
                <a16:creationId xmlns:a16="http://schemas.microsoft.com/office/drawing/2014/main" id="{672E9F6A-B71D-4502-8074-2FE320F9D8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EDC4"/>
              </a:clrFrom>
              <a:clrTo>
                <a:srgbClr val="FFEDC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4" y="4433893"/>
            <a:ext cx="74083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Text Box 9">
            <a:extLst>
              <a:ext uri="{FF2B5EF4-FFF2-40B4-BE49-F238E27FC236}">
                <a16:creationId xmlns:a16="http://schemas.microsoft.com/office/drawing/2014/main" id="{C9CBA74D-3448-4BDC-8C73-6F44BAF33F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4920" y="5084768"/>
            <a:ext cx="107505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Department of Electrical Engineering</a:t>
            </a:r>
            <a:br>
              <a:rPr lang="en-US" altLang="zh-TW" sz="2400">
                <a:ea typeface="新細明體" panose="02020500000000000000" pitchFamily="18" charset="-120"/>
              </a:rPr>
            </a:br>
            <a:r>
              <a:rPr lang="en-US" altLang="zh-TW" sz="2400">
                <a:ea typeface="新細明體" panose="02020500000000000000" pitchFamily="18" charset="-120"/>
              </a:rPr>
              <a:t>National Cheng Kung University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81B9E01D-45FE-4EFB-AAA7-2338B5A2C9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7554" y="0"/>
            <a:ext cx="55399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Computer Architecture and System Laboratory</a:t>
            </a:r>
            <a:r>
              <a:rPr lang="en-US" altLang="zh-TW" sz="2400">
                <a:ea typeface="新細明體" panose="02020500000000000000" pitchFamily="18" charset="-120"/>
              </a:rPr>
              <a:t> 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D0C4D097-5903-4582-9370-75E45CE581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35487" y="6491288"/>
            <a:ext cx="3456516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TW" altLang="en-US" sz="1800"/>
              <a:t>國立成功大學電機系</a:t>
            </a:r>
          </a:p>
        </p:txBody>
      </p:sp>
    </p:spTree>
    <p:extLst>
      <p:ext uri="{BB962C8B-B14F-4D97-AF65-F5344CB8AC3E}">
        <p14:creationId xmlns:p14="http://schemas.microsoft.com/office/powerpoint/2010/main" val="409602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14D36C-168C-447D-90AD-F0DE8F5AE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14D8D40-3880-41B3-B009-1A6251A38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D96EC5-4A6A-4579-BF9A-47E1E1EB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882402-D6FC-4971-812D-968C24E10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2ED260-654B-4AF2-AB36-8FED15CB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EE1F-646D-454B-8A1B-F85D4AA76FE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66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C0B3631-83F8-489A-B1FB-395C869D9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188918"/>
            <a:ext cx="2590800" cy="590708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36EBD4-5664-436A-937F-98F6DF3D4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188918"/>
            <a:ext cx="7569200" cy="590708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2A3714-3606-4C24-BB25-C8C7E9DB4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00EA3D-89D1-4EB1-8202-5647C25A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042565-2929-4DA5-8F46-5D1C9F4E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D0449-86ED-4243-8313-665A5D169B8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776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2E2AF7-9D74-40D1-A33F-EB58A0BA6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88913"/>
            <a:ext cx="10363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5EDACFE-1825-47EA-BD7A-4881F015863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390651" y="1484316"/>
            <a:ext cx="4840816" cy="46116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89551C2-25EC-413C-BE53-6236E2AE8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668" y="1484316"/>
            <a:ext cx="4842933" cy="46116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96CF5AA-8FBD-42F9-BAD1-537398110F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016775D-7D05-4EFB-8A6A-56F3E77B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5F1EB01-BA29-482B-81D0-2A458478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99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2D19D2F-AE3C-4579-BDB9-53B67D7CCCE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5868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20B9A4-DF13-45E9-B6E5-3E7BD507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88913"/>
            <a:ext cx="10363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AEEE9C-741D-477C-84DB-F14CEBE3CDD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390651" y="1484316"/>
            <a:ext cx="4840816" cy="46116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BB4E14-F1CD-4968-94B3-89C89A66CDB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434668" y="1484313"/>
            <a:ext cx="4842933" cy="22288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8C531E01-D90D-435D-8B2D-011A24391A3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434668" y="3865568"/>
            <a:ext cx="4842933" cy="22304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555251AE-5385-4788-AFB1-559E9746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52EB3C89-0371-4E60-94FD-7F235C6B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2AC4E01C-6076-4B10-AD54-E19EC32A7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99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A47BD2D-8935-4088-8498-3D4836A0631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869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E8C68E-CCE6-4520-A230-DED0B0CC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88913"/>
            <a:ext cx="10363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CCBDB2-61EF-494F-88E3-7FFCD5CC6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0651" y="1484316"/>
            <a:ext cx="4840816" cy="46116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FF4E53E-15CC-4487-A5FC-CF060581AA5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434668" y="1484313"/>
            <a:ext cx="4842933" cy="22288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420E3130-0BA6-4B60-8817-AFB82832C79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434668" y="3865568"/>
            <a:ext cx="4842933" cy="22304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3402D2BD-96DD-44D4-AA79-A88960B8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386E0ADA-60EA-4873-80E1-DE9CBC38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6066FA34-8BF3-4FB2-9371-320DF60D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99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9ABF4A7-B6D2-496B-9CB6-8D2072E8215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9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0C7590-C339-4C21-8E7E-9BAC565F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CFAF0D-7A4F-484A-A5FD-8C31148C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EE0679-CAD7-4E4F-BEE9-9047CEEA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29DB77-1551-4B38-A4DB-D900974A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32CB63-0DF7-4033-BADC-060D4256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2C8A6-BAE0-46AB-94E9-390866529E5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382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C5F5AD-0AD1-4961-B531-FACF43940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BC96C3F-8E80-4DC1-BF5F-A0838B41F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E68B06-D454-4738-93A5-3D1FD553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D8C96E-8CD0-4E1A-8199-0D420313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A26199-AEDF-4C99-ABD4-21F7C145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2B5BA-DD99-48E2-A3BA-67D36F3B11D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735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98D345-295C-40C4-8B85-855E265D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8A2E9A-108B-4F55-9884-68E28141A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0651" y="1484316"/>
            <a:ext cx="4840816" cy="46116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A2AC208-94D7-4DC2-8553-1BA81CD43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668" y="1484316"/>
            <a:ext cx="4842933" cy="461168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3E32D2B-E03D-4837-8E7B-99B18863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EF7AD77-D6F4-4BB7-AC21-9073D3C2E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A0B83E-2DB0-4F96-A099-2F8E88A6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6C012-E39E-4186-A0E5-847963E3E60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936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5CAEC-AF99-437C-A8AD-5D3E64C1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DC551C-5701-4C29-8A1C-52A04C8A6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1C0099F-3B86-4EE3-8B75-4DCB1DA3A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B6DDDB3-57F2-43AD-A98E-D87816EBF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4601CB3-4526-45B9-A759-93A39B8E4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CB4C277-7593-478E-AEE9-9B722DFF5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11DED36-4C09-4D7E-89F2-6792F7F5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9DC96EF-1F14-4E14-9AF8-1733A64D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0CD9E-FB6E-471D-A8F0-9265BFAF106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06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9D1370-5820-46A7-BB1B-2A15BFCC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D2A49CF-3ACA-428F-BCA7-B4CAAB69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25296F2-007E-43F3-A0A2-9CC16DA9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63345B9-3E3C-4CCE-AF96-F98C05A5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8DBF-852E-4102-A2EE-2C964ABBEA9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277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90157BD-062D-4D79-B1EC-E70EE857A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A20B89-F8DF-4A22-9479-87EF8CE2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72F1028-D933-4002-AE02-78907ED4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B557F-FCEA-4E6F-9813-FAEE8D52AA2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393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45F67E-D607-4BB9-9431-7F659093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5A795C-CE35-4B59-A36E-5850C9A85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3E5DEE0-85B9-40A4-BB09-2DF7B7E85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7B76BD-4F56-4C14-B91F-34AA75ED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E703A8-518D-4954-B352-3E3125D4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9C2656-39CA-4564-9EC9-007C4A0E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1CF2-BDB2-49D6-AD0C-99E86F2EE26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666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E3BDE7-E84F-4FE4-8B17-6CD5425E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3EA6998-7706-4A52-A10C-492C1D659B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53162F2-BF3D-4EA4-972D-C98E5C06F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26C56F2-B068-421A-9F79-C360B71B4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D3B6C6-4F2D-4FF1-BB4F-08EE65838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765904-F5A6-46E7-957A-7279163D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FAFB5-41DF-4E28-BF1E-C5389D89D8E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342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F706E2-C0A5-4E4D-B5FF-5C6D67B53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889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8491DF-B276-4891-9D6C-2EAA74931D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90652" y="1484316"/>
            <a:ext cx="9886949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 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317013-A960-41DC-8A08-91797D340D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6D9B0B0-8B01-427D-80D5-20D95C1A60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B9A846A-F81D-4192-A1E0-1AE12BB94F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99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新細明體" panose="02020500000000000000" pitchFamily="18" charset="-120"/>
              </a:defRPr>
            </a:lvl1pPr>
          </a:lstStyle>
          <a:p>
            <a:fld id="{D8CC60C4-E744-41FF-87E4-8386109DF623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035" name="Text Box 11">
            <a:extLst>
              <a:ext uri="{FF2B5EF4-FFF2-40B4-BE49-F238E27FC236}">
                <a16:creationId xmlns:a16="http://schemas.microsoft.com/office/drawing/2014/main" id="{B0769B32-A8FC-47C0-9751-A69C32F8C72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7554" y="0"/>
            <a:ext cx="55399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Computer Architecture and System Laboratory</a:t>
            </a:r>
            <a:r>
              <a:rPr lang="en-US" altLang="zh-TW" sz="2400">
                <a:ea typeface="新細明體" panose="02020500000000000000" pitchFamily="18" charset="-120"/>
              </a:rPr>
              <a:t> 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6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 kern="12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2pPr>
      <a:lvl3pPr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3pPr>
      <a:lvl4pPr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4pPr>
      <a:lvl5pPr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buFont typeface="Wingdings" panose="05000000000000000000" pitchFamily="2" charset="2"/>
        <a:defRPr kumimoji="1" sz="4400" b="1">
          <a:solidFill>
            <a:schemeClr val="accent2"/>
          </a:solidFill>
          <a:latin typeface="Times New Roman" panose="02020603050405020304" pitchFamily="18" charset="0"/>
          <a:ea typeface="標楷體" panose="03000509000000000000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url.cc/Y93QX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EE9A0106-53D6-46B3-BCBF-C474D55B19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邏輯系統設計實驗</a:t>
            </a:r>
            <a:br>
              <a:rPr lang="en-US" altLang="zh-TW" dirty="0"/>
            </a:br>
            <a:r>
              <a:rPr lang="zh-TW" altLang="en-US" dirty="0"/>
              <a:t>課程大綱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BCFBD1E7-A95B-4B28-BBAE-9D125E400F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D410644-0993-4539-B178-0CDA536E34D7}" type="slidenum">
              <a:rPr lang="zh-TW" altLang="en-US"/>
              <a:pPr/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47A8EF9-8911-4C24-94C8-CFA4D928D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</a:rPr>
              <a:t>實驗課目的</a:t>
            </a:r>
            <a:endParaRPr lang="en-US" altLang="zh-TW" dirty="0">
              <a:latin typeface="標楷體" panose="03000509000000000000" pitchFamily="65" charset="-12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47C1825-5981-4107-9D98-8C2A1226F4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練習以 </a:t>
            </a:r>
            <a:r>
              <a:rPr lang="en-US" altLang="zh-TW" dirty="0"/>
              <a:t>IC </a:t>
            </a:r>
            <a:r>
              <a:rPr lang="zh-TW" altLang="en-US" dirty="0"/>
              <a:t>實現電路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學習 </a:t>
            </a:r>
            <a:r>
              <a:rPr lang="en-US" altLang="zh-TW" dirty="0" err="1"/>
              <a:t>verilog</a:t>
            </a:r>
            <a:r>
              <a:rPr lang="en-US" altLang="zh-TW" dirty="0"/>
              <a:t> </a:t>
            </a:r>
            <a:r>
              <a:rPr lang="zh-TW" altLang="en-US" dirty="0"/>
              <a:t>並且進行電路模擬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利用 </a:t>
            </a:r>
            <a:r>
              <a:rPr lang="en-US" altLang="zh-TW" dirty="0" err="1"/>
              <a:t>verilog</a:t>
            </a:r>
            <a:r>
              <a:rPr lang="en-US" altLang="zh-TW" dirty="0"/>
              <a:t> </a:t>
            </a:r>
            <a:r>
              <a:rPr lang="zh-TW" altLang="en-US" dirty="0"/>
              <a:t>在 </a:t>
            </a:r>
            <a:r>
              <a:rPr lang="en-US" altLang="zh-TW" dirty="0"/>
              <a:t>FPGA </a:t>
            </a:r>
            <a:r>
              <a:rPr lang="zh-TW" altLang="en-US" dirty="0"/>
              <a:t>上部屬自己的電路與應用</a:t>
            </a:r>
            <a:endParaRPr lang="en-US" altLang="zh-TW" dirty="0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9A572636-1202-43F6-83B4-09998221A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199E-69AE-472D-ADA3-1ADC86AA4520}" type="slidenum">
              <a:rPr lang="zh-TW" altLang="en-US"/>
              <a:pPr/>
              <a:t>2</a:t>
            </a:fld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70D9A5-58C2-4499-98FE-5D316807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</a:rPr>
              <a:t>實驗課周次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674C3A-CD89-4A9F-84B0-D8A02F9F0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使用 </a:t>
            </a:r>
            <a:r>
              <a:rPr lang="en-US" altLang="zh-TW" sz="2400" dirty="0"/>
              <a:t>IC </a:t>
            </a:r>
            <a:r>
              <a:rPr lang="zh-TW" altLang="en-US" sz="2400" dirty="0"/>
              <a:t>進行數位邏輯電路設計</a:t>
            </a:r>
            <a:endParaRPr lang="en-US" altLang="zh-TW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2/22	- </a:t>
            </a:r>
            <a:r>
              <a:rPr lang="zh-TW" altLang="en-US" sz="2000" dirty="0"/>
              <a:t>基本邏輯閘實作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3/1	- Decoder/Encoder/Mux/</a:t>
            </a:r>
            <a:r>
              <a:rPr lang="en-US" altLang="zh-TW" sz="2000" dirty="0" err="1"/>
              <a:t>Demux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3/8 	- </a:t>
            </a:r>
            <a:r>
              <a:rPr lang="zh-TW" altLang="en-US" sz="2000" dirty="0"/>
              <a:t>加法器</a:t>
            </a:r>
            <a:endParaRPr lang="en-US" altLang="zh-TW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學習 </a:t>
            </a:r>
            <a:r>
              <a:rPr lang="en-US" altLang="zh-TW" sz="2400" dirty="0" err="1"/>
              <a:t>verilog</a:t>
            </a:r>
            <a:r>
              <a:rPr lang="en-US" altLang="zh-TW" sz="2400" dirty="0"/>
              <a:t> </a:t>
            </a:r>
            <a:r>
              <a:rPr lang="zh-TW" altLang="en-US" sz="2400" dirty="0"/>
              <a:t>並且進行電路模擬</a:t>
            </a:r>
            <a:endParaRPr lang="en-US" altLang="zh-TW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3/15	- </a:t>
            </a:r>
            <a:r>
              <a:rPr lang="en-US" altLang="zh-TW" sz="2000" dirty="0" err="1"/>
              <a:t>Vivado</a:t>
            </a:r>
            <a:r>
              <a:rPr lang="en-US" altLang="zh-TW" sz="2000" dirty="0"/>
              <a:t> </a:t>
            </a:r>
            <a:r>
              <a:rPr lang="zh-TW" altLang="en-US" sz="2000" dirty="0"/>
              <a:t>環境與 </a:t>
            </a:r>
            <a:r>
              <a:rPr lang="en-US" altLang="zh-TW" sz="2000" dirty="0"/>
              <a:t>Verilog </a:t>
            </a:r>
            <a:r>
              <a:rPr lang="zh-TW" altLang="en-US" sz="2000" dirty="0"/>
              <a:t>簡介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3/22	- Combinational </a:t>
            </a:r>
            <a:r>
              <a:rPr lang="zh-TW" altLang="en-US" sz="2000" dirty="0"/>
              <a:t>電路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3/29	- </a:t>
            </a:r>
            <a:r>
              <a:rPr lang="en-US" altLang="zh-TW" sz="2000" dirty="0" err="1"/>
              <a:t>Sequantial</a:t>
            </a:r>
            <a:r>
              <a:rPr lang="en-US" altLang="zh-TW" sz="2000" dirty="0"/>
              <a:t> </a:t>
            </a:r>
            <a:r>
              <a:rPr lang="zh-TW" altLang="en-US" sz="2000" dirty="0"/>
              <a:t>電路 </a:t>
            </a:r>
            <a:r>
              <a:rPr lang="en-US" altLang="zh-TW" sz="2000" dirty="0"/>
              <a:t>(1)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4/5	- </a:t>
            </a:r>
            <a:r>
              <a:rPr lang="zh-TW" altLang="en-US" sz="2000" dirty="0"/>
              <a:t>校際活動週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4/12	- </a:t>
            </a:r>
            <a:r>
              <a:rPr lang="zh-TW" altLang="en-US" sz="2000" dirty="0"/>
              <a:t>期中週放假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4/19	- </a:t>
            </a:r>
            <a:r>
              <a:rPr lang="en-US" altLang="zh-TW" sz="2000" dirty="0" err="1"/>
              <a:t>Sequantial</a:t>
            </a:r>
            <a:r>
              <a:rPr lang="en-US" altLang="zh-TW" sz="2000" dirty="0"/>
              <a:t> </a:t>
            </a:r>
            <a:r>
              <a:rPr lang="zh-TW" altLang="en-US" sz="2000" dirty="0"/>
              <a:t>電路 </a:t>
            </a:r>
            <a:r>
              <a:rPr lang="en-US" altLang="zh-TW" sz="2000" dirty="0"/>
              <a:t>(2)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4/26	- </a:t>
            </a:r>
            <a:r>
              <a:rPr lang="zh-TW" altLang="en-US" sz="2000" dirty="0"/>
              <a:t>簡易販賣機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1D48C8-E620-4075-B943-842DF7AA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C8A6-BAE0-46AB-94E9-390866529E55}" type="slidenum">
              <a:rPr lang="zh-TW" altLang="en-US" smtClean="0"/>
              <a:pPr/>
              <a:t>3</a:t>
            </a:fld>
            <a:endParaRPr lang="en-US" altLang="zh-TW"/>
          </a:p>
        </p:txBody>
      </p:sp>
      <p:pic>
        <p:nvPicPr>
          <p:cNvPr id="69634" name="Picture 2" descr="Vivado 開發流程（手把手教學例項）（FPGA） - IT閱讀">
            <a:extLst>
              <a:ext uri="{FF2B5EF4-FFF2-40B4-BE49-F238E27FC236}">
                <a16:creationId xmlns:a16="http://schemas.microsoft.com/office/drawing/2014/main" id="{85D8922D-1E13-4BFE-B505-E6D828FDA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3" y="3811119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4" descr="Robo India 7408 and gate IC - 2 Pieces : Amazon.in: Industrial &amp;amp; Scientific">
            <a:extLst>
              <a:ext uri="{FF2B5EF4-FFF2-40B4-BE49-F238E27FC236}">
                <a16:creationId xmlns:a16="http://schemas.microsoft.com/office/drawing/2014/main" id="{BC769817-2D2A-4363-9A37-46544564D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673" y="1331913"/>
            <a:ext cx="3444454" cy="231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74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70D9A5-58C2-4499-98FE-5D316807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</a:rPr>
              <a:t>實驗課周次 </a:t>
            </a:r>
            <a:r>
              <a:rPr lang="en-US" altLang="zh-TW" dirty="0">
                <a:latin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</a:rPr>
              <a:t>續</a:t>
            </a:r>
            <a:r>
              <a:rPr lang="en-US" altLang="zh-TW" dirty="0">
                <a:latin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A674C3A-CD89-4A9F-84B0-D8A02F9F0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400" dirty="0"/>
              <a:t>利用 </a:t>
            </a:r>
            <a:r>
              <a:rPr lang="en-US" altLang="zh-TW" sz="2400" dirty="0" err="1"/>
              <a:t>verilog</a:t>
            </a:r>
            <a:r>
              <a:rPr lang="en-US" altLang="zh-TW" sz="2400" dirty="0"/>
              <a:t> </a:t>
            </a:r>
            <a:r>
              <a:rPr lang="zh-TW" altLang="en-US" sz="2400" dirty="0"/>
              <a:t>在 </a:t>
            </a:r>
            <a:r>
              <a:rPr lang="en-US" altLang="zh-TW" sz="2400" dirty="0"/>
              <a:t>FPGA </a:t>
            </a:r>
            <a:r>
              <a:rPr lang="zh-TW" altLang="en-US" sz="2400" dirty="0"/>
              <a:t>上部屬自己的電路與應用</a:t>
            </a:r>
            <a:endParaRPr lang="en-US" altLang="zh-TW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5/3		- Verilog</a:t>
            </a:r>
            <a:r>
              <a:rPr lang="zh-TW" altLang="en-US" sz="2000" dirty="0"/>
              <a:t> </a:t>
            </a:r>
            <a:r>
              <a:rPr lang="en-US" altLang="zh-TW" sz="2000" dirty="0"/>
              <a:t>Design </a:t>
            </a:r>
            <a:r>
              <a:rPr lang="zh-TW" altLang="en-US" sz="2000" dirty="0"/>
              <a:t>與 </a:t>
            </a:r>
            <a:r>
              <a:rPr lang="en-US" altLang="zh-TW" sz="2000" dirty="0"/>
              <a:t>FPGA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5/10		- </a:t>
            </a:r>
            <a:r>
              <a:rPr lang="en-US" altLang="zh-TW" sz="2000" dirty="0" err="1"/>
              <a:t>Pynq</a:t>
            </a:r>
            <a:r>
              <a:rPr lang="en-US" altLang="zh-TW" sz="2000" dirty="0"/>
              <a:t> </a:t>
            </a:r>
            <a:r>
              <a:rPr lang="zh-TW" altLang="en-US" sz="2000" dirty="0"/>
              <a:t>與 </a:t>
            </a:r>
            <a:r>
              <a:rPr lang="en-US" altLang="zh-TW" sz="2000" dirty="0"/>
              <a:t>7 </a:t>
            </a:r>
            <a:r>
              <a:rPr lang="zh-TW" altLang="en-US" sz="2000" dirty="0"/>
              <a:t>段顯示器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5/17		- </a:t>
            </a:r>
            <a:r>
              <a:rPr lang="zh-TW" altLang="en-US" sz="2000" dirty="0"/>
              <a:t>紅綠燈與 </a:t>
            </a:r>
            <a:r>
              <a:rPr lang="en-US" altLang="zh-TW" sz="2000" dirty="0"/>
              <a:t>PWM </a:t>
            </a:r>
            <a:r>
              <a:rPr lang="zh-TW" altLang="en-US" sz="2000" dirty="0"/>
              <a:t>呼吸燈</a:t>
            </a:r>
            <a:endParaRPr lang="en-US" altLang="zh-TW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5/24~6/7		- Final Project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1D48C8-E620-4075-B943-842DF7AA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C8A6-BAE0-46AB-94E9-390866529E55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70658" name="Picture 2" descr="TUL] 撼訊科技PYNQ Z2 開發板XILINX ZYNQ XC7Z020 FPGA 學習原廠正品台灣製造| 露天拍賣">
            <a:extLst>
              <a:ext uri="{FF2B5EF4-FFF2-40B4-BE49-F238E27FC236}">
                <a16:creationId xmlns:a16="http://schemas.microsoft.com/office/drawing/2014/main" id="{214C0E7B-1A77-4934-8DF5-FCB50BAD1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01" y="3334762"/>
            <a:ext cx="4863388" cy="317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52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36A603-4777-426D-A542-70D52249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結報繳交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8D4CD3-204D-4FDB-9058-44EE37777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2800" dirty="0"/>
              <a:t>在截止當天 </a:t>
            </a:r>
            <a:r>
              <a:rPr lang="en-US" altLang="zh-TW" sz="2800" dirty="0"/>
              <a:t>23:59 </a:t>
            </a:r>
            <a:r>
              <a:rPr lang="zh-TW" altLang="en-US" sz="2800" dirty="0"/>
              <a:t>繳交至 </a:t>
            </a:r>
            <a:r>
              <a:rPr lang="en-US" altLang="zh-TW" sz="2800" dirty="0" err="1"/>
              <a:t>moodle</a:t>
            </a:r>
            <a:r>
              <a:rPr lang="en-US" altLang="zh-TW" sz="2800" dirty="0"/>
              <a:t> </a:t>
            </a:r>
            <a:r>
              <a:rPr lang="zh-TW" altLang="en-US" sz="2800" dirty="0"/>
              <a:t>，遲交一週將以 </a:t>
            </a:r>
            <a:r>
              <a:rPr lang="en-US" altLang="zh-TW" sz="2800" dirty="0"/>
              <a:t>70% </a:t>
            </a:r>
            <a:r>
              <a:rPr lang="zh-TW" altLang="en-US" sz="2800" dirty="0"/>
              <a:t>分數計算。</a:t>
            </a:r>
            <a:endParaRPr lang="en-US" altLang="zh-TW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2800" dirty="0"/>
              <a:t>如果有課程問題，可以以 </a:t>
            </a:r>
            <a:r>
              <a:rPr lang="en-US" altLang="zh-TW" sz="2800" b="1" dirty="0"/>
              <a:t>[LogicLab22] </a:t>
            </a:r>
            <a:r>
              <a:rPr lang="zh-TW" altLang="en-US" sz="2800" dirty="0"/>
              <a:t>作為主旨開頭寄信至 </a:t>
            </a:r>
            <a:r>
              <a:rPr lang="en-US" altLang="zh-TW" sz="2800" dirty="0"/>
              <a:t>course@caslab.ee.ncku.edu.tw</a:t>
            </a:r>
            <a:r>
              <a:rPr lang="zh-TW" altLang="en-US" sz="2800" dirty="0"/>
              <a:t> ，以便助教檢視。</a:t>
            </a:r>
            <a:endParaRPr lang="en-US" altLang="zh-TW" sz="2800" dirty="0"/>
          </a:p>
          <a:p>
            <a:pPr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BDF38CD-4F0B-43F3-8DE0-ED857A4B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C8A6-BAE0-46AB-94E9-390866529E55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43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2D6259-4CD3-4F24-8A5B-38C4D3C8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評分標準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29A86F-63C7-4B84-BBA6-4720E6F6E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60%	</a:t>
            </a:r>
            <a:r>
              <a:rPr lang="zh-TW" altLang="en-US" dirty="0"/>
              <a:t>實驗結報內容 </a:t>
            </a:r>
            <a:r>
              <a:rPr lang="en-US" altLang="zh-TW" dirty="0"/>
              <a:t>(11 </a:t>
            </a:r>
            <a:r>
              <a:rPr lang="zh-TW" altLang="en-US" dirty="0"/>
              <a:t>次實驗</a:t>
            </a:r>
            <a:r>
              <a:rPr lang="en-US" altLang="zh-TW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10%	</a:t>
            </a:r>
            <a:r>
              <a:rPr lang="zh-TW" altLang="en-US" dirty="0"/>
              <a:t>上課參與度</a:t>
            </a: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30%	Final Project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4006128-2179-4865-A1A8-6D909D96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C8A6-BAE0-46AB-94E9-390866529E55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4175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2D6259-4CD3-4F24-8A5B-38C4D3C8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實驗課注意事項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29A86F-63C7-4B84-BBA6-4720E6F6E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每週實驗課內容以及重要通知都會放在實驗課網站 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https://caslab.ee.ncku.edu.tw/dokuwiki/course:logic_system_practice:110 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上</a:t>
            </a:r>
            <a:endParaRPr lang="en-US" altLang="zh-TW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每週記得簽到，到課次數會影響上課參與度分數</a:t>
            </a:r>
            <a:endParaRPr lang="en-US" altLang="zh-TW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完成時候後記得請助教進行檢查，並且做好紀錄以便結報時使用，是否有請助教檢查完成也會影響上課參與度分數</a:t>
            </a:r>
            <a:endParaRPr lang="en-US" altLang="zh-TW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實驗室嚴禁飲食，</a:t>
            </a:r>
            <a:r>
              <a:rPr lang="zh-TW" altLang="en-US" dirty="0">
                <a:solidFill>
                  <a:srgbClr val="333333"/>
                </a:solidFill>
                <a:latin typeface="Arial" panose="020B0604020202020204" pitchFamily="34" charset="0"/>
              </a:rPr>
              <a:t>違規者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扣總分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zh-TW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分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4006128-2179-4865-A1A8-6D909D96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C8A6-BAE0-46AB-94E9-390866529E55}" type="slidenum">
              <a:rPr lang="zh-TW" altLang="en-US" smtClean="0"/>
              <a:pPr/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117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4630A4-F7E4-4175-8E3A-16B9C046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此次實驗課需要完成事項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5E324B-640D-488C-9F34-CBDCF4C23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受限於實驗課器材，因此需要分組進行實驗</a:t>
            </a: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/>
              <a:t>2~3 </a:t>
            </a:r>
            <a:r>
              <a:rPr lang="zh-TW" altLang="en-US" dirty="0"/>
              <a:t>人為一組</a:t>
            </a: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分組請至 </a:t>
            </a:r>
            <a:r>
              <a:rPr lang="en-US" altLang="zh-TW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https://reurl.cc/Y93QXL</a:t>
            </a:r>
            <a:r>
              <a:rPr lang="zh-TW" altLang="en-US" dirty="0"/>
              <a:t> 進行登記</a:t>
            </a: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當天沒有完成分組的人會由助教分組</a:t>
            </a: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dirty="0"/>
              <a:t>下次實驗課請記得帶</a:t>
            </a:r>
            <a:r>
              <a:rPr lang="zh-TW" altLang="en-US" b="1" dirty="0"/>
              <a:t>三用電錶</a:t>
            </a:r>
            <a:r>
              <a:rPr lang="zh-TW" alt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DAC88B-227E-4DA4-8D01-F03D3D99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2C8A6-BAE0-46AB-94E9-390866529E55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4048058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399</Words>
  <Application>Microsoft Office PowerPoint</Application>
  <PresentationFormat>寬螢幕</PresentationFormat>
  <Paragraphs>53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Times New Roman</vt:lpstr>
      <vt:lpstr>Wingdings</vt:lpstr>
      <vt:lpstr>1_預設簡報設計</vt:lpstr>
      <vt:lpstr>邏輯系統設計實驗 課程大綱</vt:lpstr>
      <vt:lpstr>實驗課目的</vt:lpstr>
      <vt:lpstr>實驗課周次</vt:lpstr>
      <vt:lpstr>實驗課周次 (續)</vt:lpstr>
      <vt:lpstr>結報繳交</vt:lpstr>
      <vt:lpstr>評分標準</vt:lpstr>
      <vt:lpstr>實驗課注意事項</vt:lpstr>
      <vt:lpstr>此次實驗課需要完成事項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晉成 魏</cp:lastModifiedBy>
  <cp:revision>99</cp:revision>
  <dcterms:created xsi:type="dcterms:W3CDTF">1601-01-01T00:00:00Z</dcterms:created>
  <dcterms:modified xsi:type="dcterms:W3CDTF">2022-02-18T14:16:30Z</dcterms:modified>
</cp:coreProperties>
</file>