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60" r:id="rId9"/>
    <p:sldId id="259" r:id="rId10"/>
    <p:sldId id="261" r:id="rId11"/>
    <p:sldId id="262" r:id="rId12"/>
    <p:sldId id="263" r:id="rId13"/>
    <p:sldId id="264" r:id="rId14"/>
    <p:sldId id="265" r:id="rId15"/>
    <p:sldId id="266" r:id="rId16"/>
    <p:sldId id="271" r:id="rId17"/>
    <p:sldId id="272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5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87EE-999E-42DB-922F-9C1F786E5F16}" type="datetimeFigureOut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8FF8A-FDC5-4F29-A794-E9C416FF74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6291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5515-ECE4-4231-9F56-47ECD4FACEF3}" type="datetime1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653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2BF2-C183-40C0-A4C4-8408097A9E05}" type="datetime1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704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879D-7F1F-4B7C-9C14-D32E660FCA0C}" type="datetime1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3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BCBF-2DF1-47AB-A24A-66E57541585A}" type="datetime1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679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DA2C-CB30-4AA8-B69D-41EBE99B7BA2}" type="datetime1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966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C202-98CA-4725-BBCF-78BE8306D513}" type="datetime1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777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6243-CA96-45BE-A53F-950CCC90A263}" type="datetime1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625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478A-7A47-4DB2-BD29-363F44942DCB}" type="datetime1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60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DC9B-8C99-472F-B1D7-B0876F90452D}" type="datetime1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458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F4F2-2406-4696-8E8E-26217F10CB0A}" type="datetime1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59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653F-14BE-467A-86E3-B6DC8D59661D}" type="datetime1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709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42EFF-F000-4749-A751-45F71413CECF}" type="datetime1">
              <a:rPr lang="zh-TW" altLang="en-US" smtClean="0"/>
              <a:t>2014/4/14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52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0586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Supplement on Verilog</a:t>
            </a:r>
            <a:br>
              <a:rPr lang="en-US" altLang="zh-TW" dirty="0" smtClean="0"/>
            </a:br>
            <a:r>
              <a:rPr lang="en-US" altLang="zh-TW" dirty="0" smtClean="0"/>
              <a:t>FF circuit examples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21892" y="3991970"/>
            <a:ext cx="9144000" cy="186292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Based on </a:t>
            </a:r>
          </a:p>
          <a:p>
            <a:r>
              <a:rPr lang="en-US" altLang="zh-TW" dirty="0" smtClean="0"/>
              <a:t>Fundamentals of Digital Logic with Verilog Design, Fundamentals of Logic Design, and  MIT slides</a:t>
            </a:r>
          </a:p>
          <a:p>
            <a:endParaRPr lang="en-US" altLang="zh-TW" dirty="0"/>
          </a:p>
          <a:p>
            <a:r>
              <a:rPr lang="en-US" altLang="zh-TW" dirty="0" smtClean="0"/>
              <a:t>Chung-Ho Chen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6680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Non-Blocking  </a:t>
            </a:r>
            <a:r>
              <a:rPr lang="en-US" altLang="zh-TW" dirty="0"/>
              <a:t>A</a:t>
            </a:r>
            <a:r>
              <a:rPr lang="en-US" altLang="zh-TW" dirty="0" smtClean="0"/>
              <a:t>ssignment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987473" y="1923123"/>
            <a:ext cx="5283674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sz="2000" b="1" dirty="0">
                <a:ea typeface="MS Mincho" panose="02020609040205080304" pitchFamily="49" charset="-128"/>
              </a:rPr>
              <a:t>module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dirty="0" smtClean="0">
                <a:ea typeface="MS Mincho" panose="02020609040205080304" pitchFamily="49" charset="-128"/>
              </a:rPr>
              <a:t>two-FFs </a:t>
            </a:r>
            <a:r>
              <a:rPr lang="en-US" altLang="zh-TW" sz="2000" dirty="0">
                <a:ea typeface="MS Mincho" panose="02020609040205080304" pitchFamily="49" charset="-128"/>
              </a:rPr>
              <a:t>(D, Clock, Q1, Q2);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input</a:t>
            </a:r>
            <a:r>
              <a:rPr lang="en-US" altLang="zh-TW" sz="2000" dirty="0">
                <a:ea typeface="MS Mincho" panose="02020609040205080304" pitchFamily="49" charset="-128"/>
              </a:rPr>
              <a:t> D, Clock;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output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b="1" dirty="0" err="1">
                <a:ea typeface="MS Mincho" panose="02020609040205080304" pitchFamily="49" charset="-128"/>
              </a:rPr>
              <a:t>reg</a:t>
            </a:r>
            <a:r>
              <a:rPr lang="en-US" altLang="zh-TW" sz="2000" dirty="0">
                <a:ea typeface="MS Mincho" panose="02020609040205080304" pitchFamily="49" charset="-128"/>
              </a:rPr>
              <a:t> Q1, Q2;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always</a:t>
            </a:r>
            <a:r>
              <a:rPr lang="en-US" altLang="zh-TW" sz="2000" dirty="0">
                <a:ea typeface="MS Mincho" panose="02020609040205080304" pitchFamily="49" charset="-128"/>
              </a:rPr>
              <a:t> @(</a:t>
            </a:r>
            <a:r>
              <a:rPr lang="en-US" altLang="zh-TW" sz="2000" b="1" dirty="0" err="1">
                <a:ea typeface="MS Mincho" panose="02020609040205080304" pitchFamily="49" charset="-128"/>
              </a:rPr>
              <a:t>posedge</a:t>
            </a:r>
            <a:r>
              <a:rPr lang="en-US" altLang="zh-TW" sz="2000" dirty="0">
                <a:ea typeface="MS Mincho" panose="02020609040205080304" pitchFamily="49" charset="-128"/>
              </a:rPr>
              <a:t> Clock)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begin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Q1 </a:t>
            </a:r>
            <a:r>
              <a:rPr lang="en-US" altLang="zh-TW" sz="2000" dirty="0" smtClean="0">
                <a:ea typeface="MS Mincho" panose="02020609040205080304" pitchFamily="49" charset="-128"/>
              </a:rPr>
              <a:t>&lt;= </a:t>
            </a:r>
            <a:r>
              <a:rPr lang="en-US" altLang="zh-TW" sz="2000" dirty="0">
                <a:ea typeface="MS Mincho" panose="02020609040205080304" pitchFamily="49" charset="-128"/>
              </a:rPr>
              <a:t>D;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Q2 </a:t>
            </a:r>
            <a:r>
              <a:rPr lang="en-US" altLang="zh-TW" sz="2000" dirty="0" smtClean="0">
                <a:ea typeface="MS Mincho" panose="02020609040205080304" pitchFamily="49" charset="-128"/>
              </a:rPr>
              <a:t>&lt;= </a:t>
            </a:r>
            <a:r>
              <a:rPr lang="en-US" altLang="zh-TW" sz="2000" dirty="0">
                <a:ea typeface="MS Mincho" panose="02020609040205080304" pitchFamily="49" charset="-128"/>
              </a:rPr>
              <a:t>Q1;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solidFill>
                  <a:srgbClr val="FF0000"/>
                </a:solidFill>
                <a:ea typeface="MS Mincho" panose="02020609040205080304" pitchFamily="49" charset="-128"/>
              </a:rPr>
              <a:t>end</a:t>
            </a:r>
            <a:endParaRPr lang="en-US" altLang="zh-TW" sz="2000" dirty="0">
              <a:solidFill>
                <a:srgbClr val="FF0000"/>
              </a:solidFill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// at the end of always block, Q1 and Q2</a:t>
            </a:r>
          </a:p>
          <a:p>
            <a:r>
              <a:rPr lang="en-US" altLang="zh-TW" sz="2000" dirty="0">
                <a:solidFill>
                  <a:srgbClr val="FF0000"/>
                </a:solidFill>
                <a:ea typeface="MS Mincho" panose="02020609040205080304" pitchFamily="49" charset="-128"/>
                <a:cs typeface="Courier New" panose="02070309020205020404" pitchFamily="49" charset="0"/>
              </a:rPr>
              <a:t> </a:t>
            </a:r>
            <a:r>
              <a:rPr lang="en-US" altLang="zh-TW" sz="2000" dirty="0" smtClean="0">
                <a:solidFill>
                  <a:srgbClr val="FF0000"/>
                </a:solidFill>
                <a:ea typeface="MS Mincho" panose="02020609040205080304" pitchFamily="49" charset="-128"/>
                <a:cs typeface="Courier New" panose="02070309020205020404" pitchFamily="49" charset="0"/>
              </a:rPr>
              <a:t>         change to a new value concurrently. </a:t>
            </a:r>
            <a:endParaRPr lang="en-US" altLang="zh-TW" sz="2000" dirty="0">
              <a:solidFill>
                <a:srgbClr val="FF0000"/>
              </a:solidFill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b="1" dirty="0" err="1">
                <a:ea typeface="MS Mincho" panose="02020609040205080304" pitchFamily="49" charset="-128"/>
              </a:rPr>
              <a:t>e</a:t>
            </a:r>
            <a:r>
              <a:rPr lang="en-US" altLang="zh-TW" sz="2000" b="1" dirty="0" err="1" smtClean="0">
                <a:ea typeface="MS Mincho" panose="02020609040205080304" pitchFamily="49" charset="-128"/>
              </a:rPr>
              <a:t>ndmodule</a:t>
            </a:r>
            <a:endParaRPr lang="en-US" altLang="zh-TW" sz="2000" b="1" dirty="0" smtClean="0">
              <a:ea typeface="MS Mincho" panose="02020609040205080304" pitchFamily="49" charset="-128"/>
            </a:endParaRPr>
          </a:p>
          <a:p>
            <a:endParaRPr lang="en-US" altLang="zh-TW" sz="2000" dirty="0">
              <a:ea typeface="新細明體" panose="02020500000000000000" pitchFamily="18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710823" y="1876088"/>
            <a:ext cx="6029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// at the rising clock edge, </a:t>
            </a:r>
          </a:p>
          <a:p>
            <a:r>
              <a:rPr lang="en-US" altLang="zh-TW" dirty="0" smtClean="0"/>
              <a:t>Q1 and Q2 </a:t>
            </a:r>
            <a:r>
              <a:rPr lang="en-US" altLang="zh-TW" dirty="0" smtClean="0">
                <a:solidFill>
                  <a:srgbClr val="FF0000"/>
                </a:solidFill>
              </a:rPr>
              <a:t>simultaneously receive the old values of D, and Q1</a:t>
            </a:r>
            <a:r>
              <a:rPr lang="en-US" altLang="zh-TW" dirty="0" smtClean="0"/>
              <a:t>.</a:t>
            </a:r>
          </a:p>
        </p:txBody>
      </p:sp>
      <p:cxnSp>
        <p:nvCxnSpPr>
          <p:cNvPr id="10" name="直線單箭頭接點 9"/>
          <p:cNvCxnSpPr/>
          <p:nvPr/>
        </p:nvCxnSpPr>
        <p:spPr>
          <a:xfrm flipH="1">
            <a:off x="3534770" y="2429301"/>
            <a:ext cx="2176053" cy="16718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 descr="fig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285" y="3394398"/>
            <a:ext cx="4930229" cy="1832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3883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D-FF with Asynchronous Reset</a:t>
            </a:r>
            <a:r>
              <a:rPr lang="en-US" altLang="zh-TW" dirty="0">
                <a:latin typeface="+mn-lt"/>
              </a:rPr>
              <a:t> </a:t>
            </a:r>
            <a:r>
              <a:rPr lang="en-US" altLang="zh-TW" dirty="0" smtClean="0">
                <a:latin typeface="+mn-lt"/>
              </a:rPr>
              <a:t>(Clear)</a:t>
            </a:r>
            <a:endParaRPr lang="zh-TW" altLang="en-US" dirty="0">
              <a:latin typeface="+mn-lt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6" name="Picture 4" descr="F 11-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7451" y="2272351"/>
            <a:ext cx="4708477" cy="291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0" y="2074461"/>
            <a:ext cx="5362433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2000" b="1" dirty="0">
                <a:ea typeface="MS Mincho" panose="02020609040205080304" pitchFamily="49" charset="-128"/>
              </a:rPr>
              <a:t>module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err="1">
                <a:ea typeface="MS Mincho" panose="02020609040205080304" pitchFamily="49" charset="-128"/>
              </a:rPr>
              <a:t>flipflop</a:t>
            </a:r>
            <a:r>
              <a:rPr lang="en-CA" sz="2000" dirty="0">
                <a:ea typeface="MS Mincho" panose="02020609040205080304" pitchFamily="49" charset="-128"/>
              </a:rPr>
              <a:t> (D, Clock, </a:t>
            </a:r>
            <a:r>
              <a:rPr lang="en-CA" sz="2000" dirty="0" err="1" smtClean="0">
                <a:ea typeface="MS Mincho" panose="02020609040205080304" pitchFamily="49" charset="-128"/>
              </a:rPr>
              <a:t>ClrN</a:t>
            </a:r>
            <a:r>
              <a:rPr lang="en-CA" sz="2000" dirty="0" smtClean="0">
                <a:ea typeface="MS Mincho" panose="02020609040205080304" pitchFamily="49" charset="-128"/>
              </a:rPr>
              <a:t>, </a:t>
            </a:r>
            <a:r>
              <a:rPr lang="en-CA" sz="2000" dirty="0">
                <a:ea typeface="MS Mincho" panose="02020609040205080304" pitchFamily="49" charset="-128"/>
              </a:rPr>
              <a:t>Q);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input</a:t>
            </a:r>
            <a:r>
              <a:rPr lang="en-CA" sz="2000" dirty="0">
                <a:ea typeface="MS Mincho" panose="02020609040205080304" pitchFamily="49" charset="-128"/>
              </a:rPr>
              <a:t> D, Clock, </a:t>
            </a:r>
            <a:r>
              <a:rPr lang="en-CA" sz="2000" dirty="0" err="1" smtClean="0">
                <a:ea typeface="MS Mincho" panose="02020609040205080304" pitchFamily="49" charset="-128"/>
              </a:rPr>
              <a:t>ClrN</a:t>
            </a:r>
            <a:r>
              <a:rPr lang="en-CA" sz="2000" dirty="0" smtClean="0">
                <a:ea typeface="MS Mincho" panose="02020609040205080304" pitchFamily="49" charset="-128"/>
              </a:rPr>
              <a:t>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output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b="1" dirty="0" err="1">
                <a:ea typeface="MS Mincho" panose="02020609040205080304" pitchFamily="49" charset="-128"/>
              </a:rPr>
              <a:t>reg</a:t>
            </a:r>
            <a:r>
              <a:rPr lang="en-CA" sz="2000" dirty="0">
                <a:ea typeface="MS Mincho" panose="02020609040205080304" pitchFamily="49" charset="-128"/>
              </a:rPr>
              <a:t> Q;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always</a:t>
            </a:r>
            <a:r>
              <a:rPr lang="en-CA" sz="2000" dirty="0">
                <a:ea typeface="MS Mincho" panose="02020609040205080304" pitchFamily="49" charset="-128"/>
              </a:rPr>
              <a:t> @(</a:t>
            </a:r>
            <a:r>
              <a:rPr lang="en-CA" sz="2000" b="1" dirty="0" err="1">
                <a:ea typeface="MS Mincho" panose="02020609040205080304" pitchFamily="49" charset="-128"/>
              </a:rPr>
              <a:t>negedge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err="1" smtClean="0">
                <a:ea typeface="MS Mincho" panose="02020609040205080304" pitchFamily="49" charset="-128"/>
              </a:rPr>
              <a:t>ClrN</a:t>
            </a:r>
            <a:r>
              <a:rPr lang="en-CA" sz="2000" dirty="0" smtClean="0">
                <a:ea typeface="MS Mincho" panose="02020609040205080304" pitchFamily="49" charset="-128"/>
              </a:rPr>
              <a:t>, </a:t>
            </a:r>
            <a:r>
              <a:rPr lang="en-CA" sz="2000" b="1" dirty="0" err="1">
                <a:ea typeface="MS Mincho" panose="02020609040205080304" pitchFamily="49" charset="-128"/>
              </a:rPr>
              <a:t>posedge</a:t>
            </a:r>
            <a:r>
              <a:rPr lang="en-CA" sz="2000" dirty="0">
                <a:ea typeface="MS Mincho" panose="02020609040205080304" pitchFamily="49" charset="-128"/>
              </a:rPr>
              <a:t> Clock)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</a:t>
            </a:r>
            <a:r>
              <a:rPr lang="en-CA" sz="2000" b="1" dirty="0">
                <a:ea typeface="MS Mincho" panose="02020609040205080304" pitchFamily="49" charset="-128"/>
              </a:rPr>
              <a:t>if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(!</a:t>
            </a:r>
            <a:r>
              <a:rPr lang="en-CA" sz="2000" dirty="0" err="1" smtClean="0">
                <a:ea typeface="MS Mincho" panose="02020609040205080304" pitchFamily="49" charset="-128"/>
              </a:rPr>
              <a:t>ClrN</a:t>
            </a:r>
            <a:r>
              <a:rPr lang="en-CA" sz="2000" dirty="0" smtClean="0">
                <a:ea typeface="MS Mincho" panose="02020609040205080304" pitchFamily="49" charset="-128"/>
              </a:rPr>
              <a:t>) // if clear, then,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	Q &lt;= 0;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</a:t>
            </a:r>
            <a:r>
              <a:rPr lang="en-CA" sz="2000" b="1" dirty="0">
                <a:ea typeface="MS Mincho" panose="02020609040205080304" pitchFamily="49" charset="-128"/>
              </a:rPr>
              <a:t>else </a:t>
            </a:r>
            <a:r>
              <a:rPr lang="en-CA" sz="2000" b="1" dirty="0" smtClean="0">
                <a:ea typeface="MS Mincho" panose="02020609040205080304" pitchFamily="49" charset="-128"/>
              </a:rPr>
              <a:t>         // normal update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	Q &lt;= D;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b="1" dirty="0" err="1">
                <a:ea typeface="MS Mincho" panose="02020609040205080304" pitchFamily="49" charset="-128"/>
              </a:rPr>
              <a:t>endmodule</a:t>
            </a:r>
            <a:endParaRPr lang="en-CA" sz="2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6216554" y="5751443"/>
            <a:ext cx="3284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What about both? </a:t>
            </a:r>
            <a:r>
              <a:rPr lang="en-US" altLang="zh-TW" dirty="0" err="1" smtClean="0"/>
              <a:t>PreN</a:t>
            </a:r>
            <a:r>
              <a:rPr lang="en-US" altLang="zh-TW" dirty="0" smtClean="0"/>
              <a:t> and </a:t>
            </a:r>
            <a:r>
              <a:rPr lang="en-US" altLang="zh-TW" dirty="0" err="1" smtClean="0"/>
              <a:t>ClrN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4455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D-FF with Synchronous Reset</a:t>
            </a:r>
            <a:r>
              <a:rPr lang="en-US" altLang="zh-TW" dirty="0">
                <a:latin typeface="+mn-lt"/>
              </a:rPr>
              <a:t> </a:t>
            </a:r>
            <a:endParaRPr lang="zh-TW" altLang="en-US" dirty="0">
              <a:latin typeface="+mn-lt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0" y="2074461"/>
            <a:ext cx="5362433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2000" b="1" dirty="0">
                <a:ea typeface="MS Mincho" panose="02020609040205080304" pitchFamily="49" charset="-128"/>
              </a:rPr>
              <a:t>module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err="1">
                <a:ea typeface="MS Mincho" panose="02020609040205080304" pitchFamily="49" charset="-128"/>
              </a:rPr>
              <a:t>flipflop</a:t>
            </a:r>
            <a:r>
              <a:rPr lang="en-CA" sz="2000" dirty="0">
                <a:ea typeface="MS Mincho" panose="02020609040205080304" pitchFamily="49" charset="-128"/>
              </a:rPr>
              <a:t> (D, Clock, </a:t>
            </a:r>
            <a:r>
              <a:rPr lang="en-CA" sz="2000" dirty="0" err="1" smtClean="0">
                <a:ea typeface="MS Mincho" panose="02020609040205080304" pitchFamily="49" charset="-128"/>
              </a:rPr>
              <a:t>ClrN</a:t>
            </a:r>
            <a:r>
              <a:rPr lang="en-CA" sz="2000" dirty="0" smtClean="0">
                <a:ea typeface="MS Mincho" panose="02020609040205080304" pitchFamily="49" charset="-128"/>
              </a:rPr>
              <a:t>, </a:t>
            </a:r>
            <a:r>
              <a:rPr lang="en-CA" sz="2000" dirty="0">
                <a:ea typeface="MS Mincho" panose="02020609040205080304" pitchFamily="49" charset="-128"/>
              </a:rPr>
              <a:t>Q);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input</a:t>
            </a:r>
            <a:r>
              <a:rPr lang="en-CA" sz="2000" dirty="0">
                <a:ea typeface="MS Mincho" panose="02020609040205080304" pitchFamily="49" charset="-128"/>
              </a:rPr>
              <a:t> D, Clock, </a:t>
            </a:r>
            <a:r>
              <a:rPr lang="en-CA" sz="2000" dirty="0" err="1" smtClean="0">
                <a:ea typeface="MS Mincho" panose="02020609040205080304" pitchFamily="49" charset="-128"/>
              </a:rPr>
              <a:t>ClrN</a:t>
            </a:r>
            <a:r>
              <a:rPr lang="en-CA" sz="2000" dirty="0" smtClean="0">
                <a:ea typeface="MS Mincho" panose="02020609040205080304" pitchFamily="49" charset="-128"/>
              </a:rPr>
              <a:t>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output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b="1" dirty="0" err="1">
                <a:ea typeface="MS Mincho" panose="02020609040205080304" pitchFamily="49" charset="-128"/>
              </a:rPr>
              <a:t>reg</a:t>
            </a:r>
            <a:r>
              <a:rPr lang="en-CA" sz="2000" dirty="0">
                <a:ea typeface="MS Mincho" panose="02020609040205080304" pitchFamily="49" charset="-128"/>
              </a:rPr>
              <a:t> Q;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always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@(</a:t>
            </a:r>
            <a:r>
              <a:rPr lang="en-CA" sz="2000" b="1" dirty="0" err="1" smtClean="0">
                <a:ea typeface="MS Mincho" panose="02020609040205080304" pitchFamily="49" charset="-128"/>
              </a:rPr>
              <a:t>posedge</a:t>
            </a:r>
            <a:r>
              <a:rPr lang="en-CA" sz="2000" dirty="0" smtClean="0">
                <a:ea typeface="MS Mincho" panose="02020609040205080304" pitchFamily="49" charset="-128"/>
              </a:rPr>
              <a:t> </a:t>
            </a:r>
            <a:r>
              <a:rPr lang="en-CA" sz="2000" dirty="0">
                <a:ea typeface="MS Mincho" panose="02020609040205080304" pitchFamily="49" charset="-128"/>
              </a:rPr>
              <a:t>Clock)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</a:t>
            </a:r>
            <a:r>
              <a:rPr lang="en-CA" sz="2000" b="1" dirty="0">
                <a:ea typeface="MS Mincho" panose="02020609040205080304" pitchFamily="49" charset="-128"/>
              </a:rPr>
              <a:t>if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(!</a:t>
            </a:r>
            <a:r>
              <a:rPr lang="en-CA" sz="2000" dirty="0" err="1" smtClean="0">
                <a:ea typeface="MS Mincho" panose="02020609040205080304" pitchFamily="49" charset="-128"/>
              </a:rPr>
              <a:t>ClrN</a:t>
            </a:r>
            <a:r>
              <a:rPr lang="en-CA" sz="2000" dirty="0" smtClean="0">
                <a:ea typeface="MS Mincho" panose="02020609040205080304" pitchFamily="49" charset="-128"/>
              </a:rPr>
              <a:t>) // if clear, then,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	Q &lt;= 0;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</a:t>
            </a:r>
            <a:r>
              <a:rPr lang="en-CA" sz="2000" b="1" dirty="0">
                <a:ea typeface="MS Mincho" panose="02020609040205080304" pitchFamily="49" charset="-128"/>
              </a:rPr>
              <a:t>else </a:t>
            </a:r>
            <a:r>
              <a:rPr lang="en-CA" sz="2000" b="1" dirty="0" smtClean="0">
                <a:ea typeface="MS Mincho" panose="02020609040205080304" pitchFamily="49" charset="-128"/>
              </a:rPr>
              <a:t>         // normal update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	Q &lt;= D;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b="1" dirty="0" err="1">
                <a:ea typeface="MS Mincho" panose="02020609040205080304" pitchFamily="49" charset="-128"/>
              </a:rPr>
              <a:t>endmodule</a:t>
            </a:r>
            <a:endParaRPr lang="en-CA" sz="2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6216554" y="5751443"/>
            <a:ext cx="3284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What about both? </a:t>
            </a:r>
            <a:r>
              <a:rPr lang="en-US" altLang="zh-TW" dirty="0" err="1" smtClean="0"/>
              <a:t>PreN</a:t>
            </a:r>
            <a:r>
              <a:rPr lang="en-US" altLang="zh-TW" dirty="0" smtClean="0"/>
              <a:t> and </a:t>
            </a:r>
            <a:r>
              <a:rPr lang="en-US" altLang="zh-TW" dirty="0" err="1" smtClean="0"/>
              <a:t>ClrN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79214"/>
            <a:ext cx="4536176" cy="226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278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n-bit register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68316" y="1880394"/>
            <a:ext cx="3590499" cy="4351338"/>
          </a:xfrm>
        </p:spPr>
        <p:txBody>
          <a:bodyPr/>
          <a:lstStyle/>
          <a:p>
            <a:r>
              <a:rPr lang="en-US" altLang="zh-TW" dirty="0" smtClean="0"/>
              <a:t>Naming: </a:t>
            </a:r>
            <a:r>
              <a:rPr lang="en-US" altLang="zh-TW" dirty="0" err="1" smtClean="0"/>
              <a:t>Reset</a:t>
            </a:r>
            <a:r>
              <a:rPr lang="en-US" altLang="zh-TW" dirty="0" err="1" smtClean="0">
                <a:solidFill>
                  <a:srgbClr val="FF0000"/>
                </a:solidFill>
              </a:rPr>
              <a:t>n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/>
              <a:t>16 bits here</a:t>
            </a:r>
          </a:p>
          <a:p>
            <a:r>
              <a:rPr lang="en-US" altLang="zh-TW" dirty="0" smtClean="0"/>
              <a:t>Asynchronous clear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6" name="Rectangle 1030"/>
          <p:cNvSpPr>
            <a:spLocks noChangeArrowheads="1"/>
          </p:cNvSpPr>
          <p:nvPr/>
        </p:nvSpPr>
        <p:spPr bwMode="auto">
          <a:xfrm>
            <a:off x="5121216" y="1570252"/>
            <a:ext cx="6521568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11175" algn="l"/>
                <a:tab pos="914400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511175" algn="l"/>
                <a:tab pos="914400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511175" algn="l"/>
                <a:tab pos="914400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511175" algn="l"/>
                <a:tab pos="914400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511175" algn="l"/>
                <a:tab pos="914400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914400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914400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914400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914400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b="1" dirty="0">
                <a:ea typeface="MS Mincho" panose="02020609040205080304" pitchFamily="49" charset="-128"/>
              </a:rPr>
              <a:t>module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dirty="0" err="1">
                <a:ea typeface="MS Mincho" panose="02020609040205080304" pitchFamily="49" charset="-128"/>
              </a:rPr>
              <a:t>regn</a:t>
            </a:r>
            <a:r>
              <a:rPr lang="en-CA" dirty="0">
                <a:ea typeface="MS Mincho" panose="02020609040205080304" pitchFamily="49" charset="-128"/>
              </a:rPr>
              <a:t> (D, Clock, </a:t>
            </a:r>
            <a:r>
              <a:rPr lang="en-CA" dirty="0" err="1">
                <a:ea typeface="MS Mincho" panose="02020609040205080304" pitchFamily="49" charset="-128"/>
              </a:rPr>
              <a:t>Resetn</a:t>
            </a:r>
            <a:r>
              <a:rPr lang="en-CA" dirty="0">
                <a:ea typeface="MS Mincho" panose="02020609040205080304" pitchFamily="49" charset="-128"/>
              </a:rPr>
              <a:t>, Q);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</a:t>
            </a:r>
            <a:r>
              <a:rPr lang="en-CA" b="1" dirty="0">
                <a:ea typeface="MS Mincho" panose="02020609040205080304" pitchFamily="49" charset="-128"/>
              </a:rPr>
              <a:t>parameter</a:t>
            </a:r>
            <a:r>
              <a:rPr lang="en-CA" dirty="0">
                <a:ea typeface="MS Mincho" panose="02020609040205080304" pitchFamily="49" charset="-128"/>
              </a:rPr>
              <a:t> n = 16;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</a:t>
            </a:r>
            <a:r>
              <a:rPr lang="en-CA" b="1" dirty="0">
                <a:ea typeface="MS Mincho" panose="02020609040205080304" pitchFamily="49" charset="-128"/>
              </a:rPr>
              <a:t>input</a:t>
            </a:r>
            <a:r>
              <a:rPr lang="en-CA" dirty="0">
                <a:ea typeface="MS Mincho" panose="02020609040205080304" pitchFamily="49" charset="-128"/>
              </a:rPr>
              <a:t> [n-1:0] D;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</a:t>
            </a:r>
            <a:r>
              <a:rPr lang="en-CA" b="1" dirty="0">
                <a:ea typeface="MS Mincho" panose="02020609040205080304" pitchFamily="49" charset="-128"/>
              </a:rPr>
              <a:t>input</a:t>
            </a:r>
            <a:r>
              <a:rPr lang="en-CA" dirty="0">
                <a:ea typeface="MS Mincho" panose="02020609040205080304" pitchFamily="49" charset="-128"/>
              </a:rPr>
              <a:t> Clock, </a:t>
            </a:r>
            <a:r>
              <a:rPr lang="en-CA" dirty="0" err="1">
                <a:ea typeface="MS Mincho" panose="02020609040205080304" pitchFamily="49" charset="-128"/>
              </a:rPr>
              <a:t>Resetn</a:t>
            </a:r>
            <a:r>
              <a:rPr lang="en-CA" dirty="0">
                <a:ea typeface="MS Mincho" panose="02020609040205080304" pitchFamily="49" charset="-128"/>
              </a:rPr>
              <a:t>;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</a:t>
            </a:r>
            <a:r>
              <a:rPr lang="en-CA" b="1" dirty="0">
                <a:ea typeface="MS Mincho" panose="02020609040205080304" pitchFamily="49" charset="-128"/>
              </a:rPr>
              <a:t>output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b="1" dirty="0" err="1">
                <a:ea typeface="MS Mincho" panose="02020609040205080304" pitchFamily="49" charset="-128"/>
              </a:rPr>
              <a:t>reg</a:t>
            </a:r>
            <a:r>
              <a:rPr lang="en-CA" dirty="0">
                <a:ea typeface="MS Mincho" panose="02020609040205080304" pitchFamily="49" charset="-128"/>
              </a:rPr>
              <a:t> [n-1:0] Q;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 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</a:t>
            </a:r>
            <a:r>
              <a:rPr lang="en-CA" b="1" dirty="0">
                <a:ea typeface="MS Mincho" panose="02020609040205080304" pitchFamily="49" charset="-128"/>
              </a:rPr>
              <a:t>always</a:t>
            </a:r>
            <a:r>
              <a:rPr lang="en-CA" dirty="0">
                <a:ea typeface="MS Mincho" panose="02020609040205080304" pitchFamily="49" charset="-128"/>
              </a:rPr>
              <a:t> @(</a:t>
            </a:r>
            <a:r>
              <a:rPr lang="en-CA" b="1" dirty="0" err="1">
                <a:ea typeface="MS Mincho" panose="02020609040205080304" pitchFamily="49" charset="-128"/>
              </a:rPr>
              <a:t>negedge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dirty="0" err="1">
                <a:ea typeface="MS Mincho" panose="02020609040205080304" pitchFamily="49" charset="-128"/>
              </a:rPr>
              <a:t>Resetn</a:t>
            </a:r>
            <a:r>
              <a:rPr lang="en-CA" dirty="0">
                <a:ea typeface="MS Mincho" panose="02020609040205080304" pitchFamily="49" charset="-128"/>
              </a:rPr>
              <a:t>, </a:t>
            </a:r>
            <a:r>
              <a:rPr lang="en-CA" b="1" dirty="0" err="1">
                <a:ea typeface="MS Mincho" panose="02020609040205080304" pitchFamily="49" charset="-128"/>
              </a:rPr>
              <a:t>posedge</a:t>
            </a:r>
            <a:r>
              <a:rPr lang="en-CA" dirty="0">
                <a:ea typeface="MS Mincho" panose="02020609040205080304" pitchFamily="49" charset="-128"/>
              </a:rPr>
              <a:t> Clock)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 	</a:t>
            </a:r>
            <a:r>
              <a:rPr lang="en-CA" b="1" dirty="0">
                <a:ea typeface="MS Mincho" panose="02020609040205080304" pitchFamily="49" charset="-128"/>
              </a:rPr>
              <a:t>if</a:t>
            </a:r>
            <a:r>
              <a:rPr lang="en-CA" dirty="0">
                <a:ea typeface="MS Mincho" panose="02020609040205080304" pitchFamily="49" charset="-128"/>
              </a:rPr>
              <a:t> (!</a:t>
            </a:r>
            <a:r>
              <a:rPr lang="en-CA" dirty="0" err="1">
                <a:ea typeface="MS Mincho" panose="02020609040205080304" pitchFamily="49" charset="-128"/>
              </a:rPr>
              <a:t>Resetn</a:t>
            </a:r>
            <a:r>
              <a:rPr lang="en-CA" dirty="0">
                <a:ea typeface="MS Mincho" panose="02020609040205080304" pitchFamily="49" charset="-128"/>
              </a:rPr>
              <a:t>)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		Q &lt;= 0;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	</a:t>
            </a:r>
            <a:r>
              <a:rPr lang="en-CA" b="1" dirty="0">
                <a:ea typeface="MS Mincho" panose="02020609040205080304" pitchFamily="49" charset="-128"/>
              </a:rPr>
              <a:t>else 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		Q &lt;= D;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		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b="1" dirty="0" err="1">
                <a:ea typeface="MS Mincho" panose="02020609040205080304" pitchFamily="49" charset="-128"/>
              </a:rPr>
              <a:t>endmodule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861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Shift Register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5632" y="1655126"/>
            <a:ext cx="5596720" cy="2253515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L</a:t>
            </a:r>
            <a:r>
              <a:rPr lang="en-US" altLang="zh-TW" dirty="0" smtClean="0"/>
              <a:t>: load register with input.</a:t>
            </a:r>
          </a:p>
          <a:p>
            <a:r>
              <a:rPr lang="en-US" altLang="zh-TW" dirty="0" smtClean="0"/>
              <a:t>Non-blocking statements, so that value before clock edge is shifted into the destination bit, at the end of the always block.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326313" y="1447800"/>
            <a:ext cx="4027487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65138" algn="l"/>
                <a:tab pos="914400" algn="l"/>
                <a:tab pos="1146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65138" algn="l"/>
                <a:tab pos="914400" algn="l"/>
                <a:tab pos="1146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65138" algn="l"/>
                <a:tab pos="914400" algn="l"/>
                <a:tab pos="1146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65138" algn="l"/>
                <a:tab pos="914400" algn="l"/>
                <a:tab pos="1146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65138" algn="l"/>
                <a:tab pos="914400" algn="l"/>
                <a:tab pos="1146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914400" algn="l"/>
                <a:tab pos="1146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914400" algn="l"/>
                <a:tab pos="1146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914400" algn="l"/>
                <a:tab pos="1146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914400" algn="l"/>
                <a:tab pos="1146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2000" b="1" dirty="0">
                <a:ea typeface="MS Mincho" panose="02020609040205080304" pitchFamily="49" charset="-128"/>
              </a:rPr>
              <a:t>module</a:t>
            </a:r>
            <a:r>
              <a:rPr lang="en-CA" sz="2000" dirty="0">
                <a:ea typeface="MS Mincho" panose="02020609040205080304" pitchFamily="49" charset="-128"/>
              </a:rPr>
              <a:t> shift4 (R, L, D</a:t>
            </a:r>
            <a:r>
              <a:rPr lang="en-CA" sz="2000" dirty="0" smtClean="0">
                <a:ea typeface="MS Mincho" panose="02020609040205080304" pitchFamily="49" charset="-128"/>
              </a:rPr>
              <a:t>in, </a:t>
            </a:r>
            <a:r>
              <a:rPr lang="en-CA" sz="2000" dirty="0">
                <a:ea typeface="MS Mincho" panose="02020609040205080304" pitchFamily="49" charset="-128"/>
              </a:rPr>
              <a:t>Clock, Q);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input</a:t>
            </a:r>
            <a:r>
              <a:rPr lang="en-CA" sz="2000" dirty="0">
                <a:ea typeface="MS Mincho" panose="02020609040205080304" pitchFamily="49" charset="-128"/>
              </a:rPr>
              <a:t> [3:0] R;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input</a:t>
            </a:r>
            <a:r>
              <a:rPr lang="en-CA" sz="2000" dirty="0">
                <a:ea typeface="MS Mincho" panose="02020609040205080304" pitchFamily="49" charset="-128"/>
              </a:rPr>
              <a:t> L, </a:t>
            </a:r>
            <a:r>
              <a:rPr lang="en-CA" sz="2000" dirty="0" smtClean="0">
                <a:ea typeface="MS Mincho" panose="02020609040205080304" pitchFamily="49" charset="-128"/>
              </a:rPr>
              <a:t>Din, </a:t>
            </a:r>
            <a:r>
              <a:rPr lang="en-CA" sz="2000" dirty="0">
                <a:ea typeface="MS Mincho" panose="02020609040205080304" pitchFamily="49" charset="-128"/>
              </a:rPr>
              <a:t>Clock;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output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b="1" dirty="0" err="1">
                <a:ea typeface="MS Mincho" panose="02020609040205080304" pitchFamily="49" charset="-128"/>
              </a:rPr>
              <a:t>reg</a:t>
            </a:r>
            <a:r>
              <a:rPr lang="en-CA" sz="2000" dirty="0">
                <a:ea typeface="MS Mincho" panose="02020609040205080304" pitchFamily="49" charset="-128"/>
              </a:rPr>
              <a:t> [3:0] Q;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 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always</a:t>
            </a:r>
            <a:r>
              <a:rPr lang="en-CA" sz="2000" dirty="0">
                <a:ea typeface="MS Mincho" panose="02020609040205080304" pitchFamily="49" charset="-128"/>
              </a:rPr>
              <a:t> @(</a:t>
            </a:r>
            <a:r>
              <a:rPr lang="en-CA" sz="2000" dirty="0" err="1">
                <a:ea typeface="MS Mincho" panose="02020609040205080304" pitchFamily="49" charset="-128"/>
              </a:rPr>
              <a:t>posedge</a:t>
            </a:r>
            <a:r>
              <a:rPr lang="en-CA" sz="2000" dirty="0">
                <a:ea typeface="MS Mincho" panose="02020609040205080304" pitchFamily="49" charset="-128"/>
              </a:rPr>
              <a:t> Clock)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 	</a:t>
            </a:r>
            <a:r>
              <a:rPr lang="en-CA" sz="2000" b="1" dirty="0">
                <a:ea typeface="MS Mincho" panose="02020609040205080304" pitchFamily="49" charset="-128"/>
              </a:rPr>
              <a:t>if</a:t>
            </a:r>
            <a:r>
              <a:rPr lang="en-CA" sz="2000" dirty="0">
                <a:ea typeface="MS Mincho" panose="02020609040205080304" pitchFamily="49" charset="-128"/>
              </a:rPr>
              <a:t> (</a:t>
            </a:r>
            <a:r>
              <a:rPr lang="en-CA" sz="2000" dirty="0">
                <a:solidFill>
                  <a:srgbClr val="FF0000"/>
                </a:solidFill>
                <a:ea typeface="MS Mincho" panose="02020609040205080304" pitchFamily="49" charset="-128"/>
              </a:rPr>
              <a:t>L</a:t>
            </a:r>
            <a:r>
              <a:rPr lang="en-CA" sz="2000" dirty="0">
                <a:ea typeface="MS Mincho" panose="02020609040205080304" pitchFamily="49" charset="-128"/>
              </a:rPr>
              <a:t>)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	Q &lt;= R;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</a:t>
            </a:r>
            <a:r>
              <a:rPr lang="en-CA" sz="2000" b="1" dirty="0">
                <a:ea typeface="MS Mincho" panose="02020609040205080304" pitchFamily="49" charset="-128"/>
              </a:rPr>
              <a:t>else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 	    	</a:t>
            </a:r>
            <a:r>
              <a:rPr lang="en-CA" sz="2000" b="1" dirty="0">
                <a:ea typeface="MS Mincho" panose="02020609040205080304" pitchFamily="49" charset="-128"/>
              </a:rPr>
              <a:t>begin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	Q[0] &lt;= Q[1];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	Q[1] &lt;= Q[2];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	Q[2] &lt;= Q[3];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	Q[3] &lt;= </a:t>
            </a:r>
            <a:r>
              <a:rPr lang="en-CA" sz="2000" dirty="0" smtClean="0">
                <a:ea typeface="MS Mincho" panose="02020609040205080304" pitchFamily="49" charset="-128"/>
              </a:rPr>
              <a:t>Din;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</a:t>
            </a:r>
            <a:r>
              <a:rPr lang="en-CA" sz="2000" b="1" dirty="0">
                <a:ea typeface="MS Mincho" panose="02020609040205080304" pitchFamily="49" charset="-128"/>
              </a:rPr>
              <a:t>end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b="1" dirty="0" err="1">
                <a:ea typeface="MS Mincho" panose="02020609040205080304" pitchFamily="49" charset="-128"/>
              </a:rPr>
              <a:t>endmodule</a:t>
            </a:r>
            <a:r>
              <a:rPr lang="en-CA" sz="2000" dirty="0">
                <a:ea typeface="MS Mincho" panose="02020609040205080304" pitchFamily="49" charset="-128"/>
              </a:rPr>
              <a:t> </a:t>
            </a:r>
            <a:endParaRPr lang="en-CA" sz="2000" dirty="0"/>
          </a:p>
        </p:txBody>
      </p:sp>
      <p:grpSp>
        <p:nvGrpSpPr>
          <p:cNvPr id="34" name="群組 33"/>
          <p:cNvGrpSpPr/>
          <p:nvPr/>
        </p:nvGrpSpPr>
        <p:grpSpPr>
          <a:xfrm>
            <a:off x="742665" y="4723645"/>
            <a:ext cx="5834418" cy="1092241"/>
            <a:chOff x="402609" y="4219658"/>
            <a:chExt cx="6877867" cy="1287634"/>
          </a:xfrm>
        </p:grpSpPr>
        <p:grpSp>
          <p:nvGrpSpPr>
            <p:cNvPr id="13" name="群組 12"/>
            <p:cNvGrpSpPr/>
            <p:nvPr/>
          </p:nvGrpSpPr>
          <p:grpSpPr>
            <a:xfrm>
              <a:off x="2360256" y="4219658"/>
              <a:ext cx="1809016" cy="1287634"/>
              <a:chOff x="1391860" y="4403903"/>
              <a:chExt cx="1809016" cy="1287634"/>
            </a:xfrm>
          </p:grpSpPr>
          <p:sp>
            <p:nvSpPr>
              <p:cNvPr id="7" name="矩形 6"/>
              <p:cNvSpPr/>
              <p:nvPr/>
            </p:nvSpPr>
            <p:spPr>
              <a:xfrm>
                <a:off x="1814940" y="4470063"/>
                <a:ext cx="873456" cy="12214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/>
                  <a:t>DFF 2</a:t>
                </a:r>
                <a:endParaRPr lang="zh-TW" altLang="en-US" dirty="0"/>
              </a:p>
            </p:txBody>
          </p:sp>
          <p:sp>
            <p:nvSpPr>
              <p:cNvPr id="8" name="文字方塊 7"/>
              <p:cNvSpPr txBox="1"/>
              <p:nvPr/>
            </p:nvSpPr>
            <p:spPr>
              <a:xfrm>
                <a:off x="1487606" y="4455994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TW" altLang="en-US" dirty="0"/>
              </a:p>
            </p:txBody>
          </p:sp>
          <p:sp>
            <p:nvSpPr>
              <p:cNvPr id="9" name="文字方塊 8"/>
              <p:cNvSpPr txBox="1"/>
              <p:nvPr/>
            </p:nvSpPr>
            <p:spPr>
              <a:xfrm>
                <a:off x="2743700" y="4403903"/>
                <a:ext cx="4571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Q2</a:t>
                </a:r>
                <a:endParaRPr lang="zh-TW" altLang="en-US" dirty="0"/>
              </a:p>
            </p:txBody>
          </p:sp>
          <p:cxnSp>
            <p:nvCxnSpPr>
              <p:cNvPr id="11" name="直線接點 10"/>
              <p:cNvCxnSpPr/>
              <p:nvPr/>
            </p:nvCxnSpPr>
            <p:spPr>
              <a:xfrm>
                <a:off x="1391860" y="4773235"/>
                <a:ext cx="42308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接點 11"/>
              <p:cNvCxnSpPr/>
              <p:nvPr/>
            </p:nvCxnSpPr>
            <p:spPr>
              <a:xfrm>
                <a:off x="2660778" y="4772028"/>
                <a:ext cx="42308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群組 14"/>
            <p:cNvGrpSpPr/>
            <p:nvPr/>
          </p:nvGrpSpPr>
          <p:grpSpPr>
            <a:xfrm>
              <a:off x="818448" y="4219658"/>
              <a:ext cx="1809016" cy="1287634"/>
              <a:chOff x="1391860" y="4403903"/>
              <a:chExt cx="1809016" cy="1287634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1814940" y="4470063"/>
                <a:ext cx="873456" cy="12214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/>
                  <a:t>DFF 3</a:t>
                </a:r>
                <a:endParaRPr lang="zh-TW" altLang="en-US" dirty="0"/>
              </a:p>
            </p:txBody>
          </p:sp>
          <p:sp>
            <p:nvSpPr>
              <p:cNvPr id="17" name="文字方塊 16"/>
              <p:cNvSpPr txBox="1"/>
              <p:nvPr/>
            </p:nvSpPr>
            <p:spPr>
              <a:xfrm>
                <a:off x="1487606" y="4455994"/>
                <a:ext cx="327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D</a:t>
                </a:r>
                <a:endParaRPr lang="zh-TW" altLang="en-US" dirty="0"/>
              </a:p>
            </p:txBody>
          </p:sp>
          <p:sp>
            <p:nvSpPr>
              <p:cNvPr id="18" name="文字方塊 17"/>
              <p:cNvSpPr txBox="1"/>
              <p:nvPr/>
            </p:nvSpPr>
            <p:spPr>
              <a:xfrm>
                <a:off x="2743700" y="4403903"/>
                <a:ext cx="4571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Q3</a:t>
                </a:r>
                <a:endParaRPr lang="zh-TW" altLang="en-US" dirty="0"/>
              </a:p>
            </p:txBody>
          </p:sp>
          <p:cxnSp>
            <p:nvCxnSpPr>
              <p:cNvPr id="19" name="直線接點 18"/>
              <p:cNvCxnSpPr/>
              <p:nvPr/>
            </p:nvCxnSpPr>
            <p:spPr>
              <a:xfrm>
                <a:off x="1391860" y="4773235"/>
                <a:ext cx="42308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接點 19"/>
              <p:cNvCxnSpPr/>
              <p:nvPr/>
            </p:nvCxnSpPr>
            <p:spPr>
              <a:xfrm>
                <a:off x="2660778" y="4772028"/>
                <a:ext cx="42308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群組 20"/>
            <p:cNvGrpSpPr/>
            <p:nvPr/>
          </p:nvGrpSpPr>
          <p:grpSpPr>
            <a:xfrm>
              <a:off x="3914610" y="4219658"/>
              <a:ext cx="1809016" cy="1287634"/>
              <a:chOff x="1391860" y="4403903"/>
              <a:chExt cx="1809016" cy="1287634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1814940" y="4470063"/>
                <a:ext cx="873456" cy="12214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/>
                  <a:t>DFF 0</a:t>
                </a:r>
                <a:endParaRPr lang="zh-TW" altLang="en-US" dirty="0"/>
              </a:p>
            </p:txBody>
          </p:sp>
          <p:sp>
            <p:nvSpPr>
              <p:cNvPr id="23" name="文字方塊 22"/>
              <p:cNvSpPr txBox="1"/>
              <p:nvPr/>
            </p:nvSpPr>
            <p:spPr>
              <a:xfrm>
                <a:off x="1487606" y="4455994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TW" altLang="en-US" dirty="0"/>
              </a:p>
            </p:txBody>
          </p:sp>
          <p:sp>
            <p:nvSpPr>
              <p:cNvPr id="24" name="文字方塊 23"/>
              <p:cNvSpPr txBox="1"/>
              <p:nvPr/>
            </p:nvSpPr>
            <p:spPr>
              <a:xfrm>
                <a:off x="2743700" y="4403903"/>
                <a:ext cx="4571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Q1</a:t>
                </a:r>
                <a:endParaRPr lang="zh-TW" altLang="en-US" dirty="0"/>
              </a:p>
            </p:txBody>
          </p:sp>
          <p:cxnSp>
            <p:nvCxnSpPr>
              <p:cNvPr id="25" name="直線接點 24"/>
              <p:cNvCxnSpPr/>
              <p:nvPr/>
            </p:nvCxnSpPr>
            <p:spPr>
              <a:xfrm>
                <a:off x="1391860" y="4773235"/>
                <a:ext cx="42308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接點 25"/>
              <p:cNvCxnSpPr/>
              <p:nvPr/>
            </p:nvCxnSpPr>
            <p:spPr>
              <a:xfrm>
                <a:off x="2660778" y="4772028"/>
                <a:ext cx="42308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文字方塊 26"/>
            <p:cNvSpPr txBox="1"/>
            <p:nvPr/>
          </p:nvSpPr>
          <p:spPr>
            <a:xfrm>
              <a:off x="402609" y="4404324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Din</a:t>
              </a:r>
              <a:endParaRPr lang="zh-TW" altLang="en-US" dirty="0"/>
            </a:p>
          </p:txBody>
        </p:sp>
        <p:grpSp>
          <p:nvGrpSpPr>
            <p:cNvPr id="28" name="群組 27"/>
            <p:cNvGrpSpPr/>
            <p:nvPr/>
          </p:nvGrpSpPr>
          <p:grpSpPr>
            <a:xfrm>
              <a:off x="5471460" y="4219658"/>
              <a:ext cx="1809016" cy="1287634"/>
              <a:chOff x="1391860" y="4403903"/>
              <a:chExt cx="1809016" cy="1287634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1814940" y="4470063"/>
                <a:ext cx="873456" cy="122147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dirty="0" smtClean="0"/>
                  <a:t>DFF 3</a:t>
                </a:r>
                <a:endParaRPr lang="zh-TW" altLang="en-US" dirty="0"/>
              </a:p>
            </p:txBody>
          </p:sp>
          <p:sp>
            <p:nvSpPr>
              <p:cNvPr id="30" name="文字方塊 29"/>
              <p:cNvSpPr txBox="1"/>
              <p:nvPr/>
            </p:nvSpPr>
            <p:spPr>
              <a:xfrm>
                <a:off x="1487606" y="4455994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zh-TW" altLang="en-US" dirty="0"/>
              </a:p>
            </p:txBody>
          </p:sp>
          <p:sp>
            <p:nvSpPr>
              <p:cNvPr id="31" name="文字方塊 30"/>
              <p:cNvSpPr txBox="1"/>
              <p:nvPr/>
            </p:nvSpPr>
            <p:spPr>
              <a:xfrm>
                <a:off x="2743700" y="4403903"/>
                <a:ext cx="4571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Q0</a:t>
                </a:r>
                <a:endParaRPr lang="zh-TW" altLang="en-US" dirty="0"/>
              </a:p>
            </p:txBody>
          </p:sp>
          <p:cxnSp>
            <p:nvCxnSpPr>
              <p:cNvPr id="32" name="直線接點 31"/>
              <p:cNvCxnSpPr/>
              <p:nvPr/>
            </p:nvCxnSpPr>
            <p:spPr>
              <a:xfrm>
                <a:off x="1391860" y="4773235"/>
                <a:ext cx="42308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接點 32"/>
              <p:cNvCxnSpPr/>
              <p:nvPr/>
            </p:nvCxnSpPr>
            <p:spPr>
              <a:xfrm>
                <a:off x="2660778" y="4772028"/>
                <a:ext cx="42308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421407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Up Counter with enable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2505501" cy="4351338"/>
          </a:xfrm>
        </p:spPr>
        <p:txBody>
          <a:bodyPr/>
          <a:lstStyle/>
          <a:p>
            <a:r>
              <a:rPr lang="en-US" altLang="zh-TW" dirty="0" smtClean="0"/>
              <a:t>If not reset, at rising edge and enabled, increment the counter by 1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788694" y="1680689"/>
            <a:ext cx="6729412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65138" algn="l"/>
                <a:tab pos="852488" algn="l"/>
                <a:tab pos="1146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65138" algn="l"/>
                <a:tab pos="852488" algn="l"/>
                <a:tab pos="1146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65138" algn="l"/>
                <a:tab pos="852488" algn="l"/>
                <a:tab pos="1146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65138" algn="l"/>
                <a:tab pos="852488" algn="l"/>
                <a:tab pos="1146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65138" algn="l"/>
                <a:tab pos="852488" algn="l"/>
                <a:tab pos="1146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852488" algn="l"/>
                <a:tab pos="1146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852488" algn="l"/>
                <a:tab pos="1146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852488" algn="l"/>
                <a:tab pos="1146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  <a:tab pos="852488" algn="l"/>
                <a:tab pos="1146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b="1" dirty="0">
                <a:ea typeface="MS Mincho" panose="02020609040205080304" pitchFamily="49" charset="-128"/>
              </a:rPr>
              <a:t>module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dirty="0" err="1">
                <a:ea typeface="MS Mincho" panose="02020609040205080304" pitchFamily="49" charset="-128"/>
              </a:rPr>
              <a:t>upcount</a:t>
            </a:r>
            <a:r>
              <a:rPr lang="en-CA" dirty="0">
                <a:ea typeface="MS Mincho" panose="02020609040205080304" pitchFamily="49" charset="-128"/>
              </a:rPr>
              <a:t> (</a:t>
            </a:r>
            <a:r>
              <a:rPr lang="en-CA" dirty="0" err="1">
                <a:ea typeface="MS Mincho" panose="02020609040205080304" pitchFamily="49" charset="-128"/>
              </a:rPr>
              <a:t>Resetn</a:t>
            </a:r>
            <a:r>
              <a:rPr lang="en-CA" dirty="0">
                <a:ea typeface="MS Mincho" panose="02020609040205080304" pitchFamily="49" charset="-128"/>
              </a:rPr>
              <a:t>, Clock, E, Q);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</a:t>
            </a:r>
            <a:r>
              <a:rPr lang="en-CA" b="1" dirty="0">
                <a:ea typeface="MS Mincho" panose="02020609040205080304" pitchFamily="49" charset="-128"/>
              </a:rPr>
              <a:t>input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dirty="0" err="1">
                <a:ea typeface="MS Mincho" panose="02020609040205080304" pitchFamily="49" charset="-128"/>
              </a:rPr>
              <a:t>Resetn</a:t>
            </a:r>
            <a:r>
              <a:rPr lang="en-CA" dirty="0">
                <a:ea typeface="MS Mincho" panose="02020609040205080304" pitchFamily="49" charset="-128"/>
              </a:rPr>
              <a:t>, Clock, E;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</a:t>
            </a:r>
            <a:r>
              <a:rPr lang="en-CA" b="1" dirty="0">
                <a:ea typeface="MS Mincho" panose="02020609040205080304" pitchFamily="49" charset="-128"/>
              </a:rPr>
              <a:t>output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b="1" dirty="0" err="1">
                <a:ea typeface="MS Mincho" panose="02020609040205080304" pitchFamily="49" charset="-128"/>
              </a:rPr>
              <a:t>reg</a:t>
            </a:r>
            <a:r>
              <a:rPr lang="en-CA" dirty="0">
                <a:ea typeface="MS Mincho" panose="02020609040205080304" pitchFamily="49" charset="-128"/>
              </a:rPr>
              <a:t> [3:0] Q;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</a:t>
            </a:r>
            <a:r>
              <a:rPr lang="en-CA" b="1" dirty="0">
                <a:ea typeface="MS Mincho" panose="02020609040205080304" pitchFamily="49" charset="-128"/>
              </a:rPr>
              <a:t>always</a:t>
            </a:r>
            <a:r>
              <a:rPr lang="en-CA" dirty="0">
                <a:ea typeface="MS Mincho" panose="02020609040205080304" pitchFamily="49" charset="-128"/>
              </a:rPr>
              <a:t> @(</a:t>
            </a:r>
            <a:r>
              <a:rPr lang="en-CA" b="1" dirty="0" err="1">
                <a:ea typeface="MS Mincho" panose="02020609040205080304" pitchFamily="49" charset="-128"/>
              </a:rPr>
              <a:t>negedge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dirty="0" err="1">
                <a:ea typeface="MS Mincho" panose="02020609040205080304" pitchFamily="49" charset="-128"/>
              </a:rPr>
              <a:t>Resetn</a:t>
            </a:r>
            <a:r>
              <a:rPr lang="en-CA" dirty="0">
                <a:ea typeface="MS Mincho" panose="02020609040205080304" pitchFamily="49" charset="-128"/>
              </a:rPr>
              <a:t>, </a:t>
            </a:r>
            <a:r>
              <a:rPr lang="en-CA" b="1" dirty="0" err="1">
                <a:ea typeface="MS Mincho" panose="02020609040205080304" pitchFamily="49" charset="-128"/>
              </a:rPr>
              <a:t>posedge</a:t>
            </a:r>
            <a:r>
              <a:rPr lang="en-CA" dirty="0">
                <a:ea typeface="MS Mincho" panose="02020609040205080304" pitchFamily="49" charset="-128"/>
              </a:rPr>
              <a:t> Clock)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 	</a:t>
            </a:r>
            <a:r>
              <a:rPr lang="en-CA" b="1" dirty="0">
                <a:ea typeface="MS Mincho" panose="02020609040205080304" pitchFamily="49" charset="-128"/>
              </a:rPr>
              <a:t>if</a:t>
            </a:r>
            <a:r>
              <a:rPr lang="en-CA" dirty="0">
                <a:ea typeface="MS Mincho" panose="02020609040205080304" pitchFamily="49" charset="-128"/>
              </a:rPr>
              <a:t> (!</a:t>
            </a:r>
            <a:r>
              <a:rPr lang="en-CA" dirty="0" err="1">
                <a:ea typeface="MS Mincho" panose="02020609040205080304" pitchFamily="49" charset="-128"/>
              </a:rPr>
              <a:t>Resetn</a:t>
            </a:r>
            <a:r>
              <a:rPr lang="en-CA" dirty="0">
                <a:ea typeface="MS Mincho" panose="02020609040205080304" pitchFamily="49" charset="-128"/>
              </a:rPr>
              <a:t>)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		Q &lt;= 0;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	</a:t>
            </a:r>
            <a:r>
              <a:rPr lang="en-CA" b="1" dirty="0">
                <a:ea typeface="MS Mincho" panose="02020609040205080304" pitchFamily="49" charset="-128"/>
              </a:rPr>
              <a:t>else</a:t>
            </a:r>
            <a:r>
              <a:rPr lang="en-CA" dirty="0">
                <a:ea typeface="MS Mincho" panose="02020609040205080304" pitchFamily="49" charset="-128"/>
              </a:rPr>
              <a:t> if (E)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		Q &lt;= Q + 1;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		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b="1" dirty="0" err="1">
                <a:ea typeface="MS Mincho" panose="02020609040205080304" pitchFamily="49" charset="-128"/>
              </a:rPr>
              <a:t>endmodule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6275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Up/down Counter with enable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2505501" cy="4351338"/>
          </a:xfrm>
        </p:spPr>
        <p:txBody>
          <a:bodyPr/>
          <a:lstStyle/>
          <a:p>
            <a:r>
              <a:rPr lang="en-US" altLang="zh-TW" dirty="0" smtClean="0"/>
              <a:t>Q &lt;= Q+1 </a:t>
            </a:r>
          </a:p>
          <a:p>
            <a:r>
              <a:rPr lang="en-US" altLang="zh-TW" dirty="0" smtClean="0"/>
              <a:t>Q &lt;= Q-1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16</a:t>
            </a:fld>
            <a:endParaRPr lang="zh-TW" altLang="en-US"/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4571779" y="1690839"/>
            <a:ext cx="6978029" cy="4594666"/>
            <a:chOff x="778" y="-337"/>
            <a:chExt cx="4182" cy="3295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778" y="-337"/>
              <a:ext cx="4182" cy="3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403225" algn="l"/>
                  <a:tab pos="742950" algn="l"/>
                  <a:tab pos="97631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403225" algn="l"/>
                  <a:tab pos="742950" algn="l"/>
                  <a:tab pos="97631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403225" algn="l"/>
                  <a:tab pos="742950" algn="l"/>
                  <a:tab pos="97631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403225" algn="l"/>
                  <a:tab pos="742950" algn="l"/>
                  <a:tab pos="97631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403225" algn="l"/>
                  <a:tab pos="742950" algn="l"/>
                  <a:tab pos="97631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3225" algn="l"/>
                  <a:tab pos="742950" algn="l"/>
                  <a:tab pos="97631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3225" algn="l"/>
                  <a:tab pos="742950" algn="l"/>
                  <a:tab pos="97631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3225" algn="l"/>
                  <a:tab pos="742950" algn="l"/>
                  <a:tab pos="97631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03225" algn="l"/>
                  <a:tab pos="742950" algn="l"/>
                  <a:tab pos="976313" algn="l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CA" b="1" dirty="0">
                  <a:ea typeface="MS Mincho" panose="02020609040205080304" pitchFamily="49" charset="-128"/>
                </a:rPr>
                <a:t>module</a:t>
              </a:r>
              <a:r>
                <a:rPr lang="en-CA" dirty="0">
                  <a:ea typeface="MS Mincho" panose="02020609040205080304" pitchFamily="49" charset="-128"/>
                </a:rPr>
                <a:t> </a:t>
              </a:r>
              <a:r>
                <a:rPr lang="en-CA" dirty="0" err="1" smtClean="0">
                  <a:ea typeface="MS Mincho" panose="02020609040205080304" pitchFamily="49" charset="-128"/>
                </a:rPr>
                <a:t>UDcount</a:t>
              </a:r>
              <a:r>
                <a:rPr lang="en-CA" dirty="0" smtClean="0">
                  <a:ea typeface="MS Mincho" panose="02020609040205080304" pitchFamily="49" charset="-128"/>
                </a:rPr>
                <a:t> </a:t>
              </a:r>
              <a:r>
                <a:rPr lang="en-CA" dirty="0">
                  <a:ea typeface="MS Mincho" panose="02020609040205080304" pitchFamily="49" charset="-128"/>
                </a:rPr>
                <a:t>(R, Clock, L, E, </a:t>
              </a:r>
              <a:r>
                <a:rPr lang="en-CA" dirty="0" err="1">
                  <a:ea typeface="MS Mincho" panose="02020609040205080304" pitchFamily="49" charset="-128"/>
                </a:rPr>
                <a:t>up_down</a:t>
              </a:r>
              <a:r>
                <a:rPr lang="en-CA" dirty="0">
                  <a:ea typeface="MS Mincho" panose="02020609040205080304" pitchFamily="49" charset="-128"/>
                </a:rPr>
                <a:t>, Q);</a:t>
              </a:r>
              <a:endParaRPr lang="en-CA" dirty="0">
                <a:cs typeface="Courier New" panose="02070309020205020404" pitchFamily="49" charset="0"/>
              </a:endParaRPr>
            </a:p>
            <a:p>
              <a:r>
                <a:rPr lang="en-CA" dirty="0">
                  <a:ea typeface="MS Mincho" panose="02020609040205080304" pitchFamily="49" charset="-128"/>
                </a:rPr>
                <a:t>	</a:t>
              </a:r>
              <a:r>
                <a:rPr lang="en-CA" b="1" dirty="0">
                  <a:ea typeface="MS Mincho" panose="02020609040205080304" pitchFamily="49" charset="-128"/>
                </a:rPr>
                <a:t>parameter</a:t>
              </a:r>
              <a:r>
                <a:rPr lang="en-CA" dirty="0">
                  <a:ea typeface="MS Mincho" panose="02020609040205080304" pitchFamily="49" charset="-128"/>
                </a:rPr>
                <a:t> n = 8;</a:t>
              </a:r>
              <a:endParaRPr lang="en-CA" dirty="0">
                <a:cs typeface="Courier New" panose="02070309020205020404" pitchFamily="49" charset="0"/>
              </a:endParaRPr>
            </a:p>
            <a:p>
              <a:r>
                <a:rPr lang="en-CA" dirty="0">
                  <a:ea typeface="MS Mincho" panose="02020609040205080304" pitchFamily="49" charset="-128"/>
                </a:rPr>
                <a:t>	</a:t>
              </a:r>
              <a:r>
                <a:rPr lang="en-CA" b="1" dirty="0">
                  <a:ea typeface="MS Mincho" panose="02020609040205080304" pitchFamily="49" charset="-128"/>
                </a:rPr>
                <a:t>input</a:t>
              </a:r>
              <a:r>
                <a:rPr lang="en-CA" dirty="0">
                  <a:ea typeface="MS Mincho" panose="02020609040205080304" pitchFamily="49" charset="-128"/>
                </a:rPr>
                <a:t> [n-1:0] R;</a:t>
              </a:r>
              <a:endParaRPr lang="en-CA" dirty="0">
                <a:cs typeface="Courier New" panose="02070309020205020404" pitchFamily="49" charset="0"/>
              </a:endParaRPr>
            </a:p>
            <a:p>
              <a:r>
                <a:rPr lang="en-CA" dirty="0">
                  <a:ea typeface="MS Mincho" panose="02020609040205080304" pitchFamily="49" charset="-128"/>
                </a:rPr>
                <a:t>	</a:t>
              </a:r>
              <a:r>
                <a:rPr lang="en-CA" b="1" dirty="0">
                  <a:ea typeface="MS Mincho" panose="02020609040205080304" pitchFamily="49" charset="-128"/>
                </a:rPr>
                <a:t>input</a:t>
              </a:r>
              <a:r>
                <a:rPr lang="en-CA" dirty="0">
                  <a:ea typeface="MS Mincho" panose="02020609040205080304" pitchFamily="49" charset="-128"/>
                </a:rPr>
                <a:t> Clock, L, E, </a:t>
              </a:r>
              <a:r>
                <a:rPr lang="en-CA" dirty="0" err="1">
                  <a:ea typeface="MS Mincho" panose="02020609040205080304" pitchFamily="49" charset="-128"/>
                </a:rPr>
                <a:t>up_down</a:t>
              </a:r>
              <a:r>
                <a:rPr lang="en-CA" dirty="0">
                  <a:ea typeface="MS Mincho" panose="02020609040205080304" pitchFamily="49" charset="-128"/>
                </a:rPr>
                <a:t>;</a:t>
              </a:r>
              <a:endParaRPr lang="en-CA" dirty="0">
                <a:cs typeface="Courier New" panose="02070309020205020404" pitchFamily="49" charset="0"/>
              </a:endParaRPr>
            </a:p>
            <a:p>
              <a:r>
                <a:rPr lang="en-CA" dirty="0">
                  <a:ea typeface="MS Mincho" panose="02020609040205080304" pitchFamily="49" charset="-128"/>
                </a:rPr>
                <a:t>	</a:t>
              </a:r>
              <a:r>
                <a:rPr lang="en-CA" b="1" dirty="0">
                  <a:ea typeface="MS Mincho" panose="02020609040205080304" pitchFamily="49" charset="-128"/>
                </a:rPr>
                <a:t>output</a:t>
              </a:r>
              <a:r>
                <a:rPr lang="en-CA" dirty="0">
                  <a:ea typeface="MS Mincho" panose="02020609040205080304" pitchFamily="49" charset="-128"/>
                </a:rPr>
                <a:t> </a:t>
              </a:r>
              <a:r>
                <a:rPr lang="en-CA" b="1" dirty="0" err="1">
                  <a:ea typeface="MS Mincho" panose="02020609040205080304" pitchFamily="49" charset="-128"/>
                </a:rPr>
                <a:t>reg</a:t>
              </a:r>
              <a:r>
                <a:rPr lang="en-CA" dirty="0">
                  <a:ea typeface="MS Mincho" panose="02020609040205080304" pitchFamily="49" charset="-128"/>
                </a:rPr>
                <a:t> [n-1:0] Q;</a:t>
              </a:r>
              <a:endParaRPr lang="en-CA" dirty="0">
                <a:cs typeface="Courier New" panose="02070309020205020404" pitchFamily="49" charset="0"/>
              </a:endParaRPr>
            </a:p>
            <a:p>
              <a:r>
                <a:rPr lang="en-CA" dirty="0">
                  <a:ea typeface="MS Mincho" panose="02020609040205080304" pitchFamily="49" charset="-128"/>
                </a:rPr>
                <a:t>	</a:t>
              </a:r>
              <a:r>
                <a:rPr lang="en-CA" b="1" dirty="0">
                  <a:ea typeface="MS Mincho" panose="02020609040205080304" pitchFamily="49" charset="-128"/>
                </a:rPr>
                <a:t>always</a:t>
              </a:r>
              <a:r>
                <a:rPr lang="en-CA" dirty="0">
                  <a:ea typeface="MS Mincho" panose="02020609040205080304" pitchFamily="49" charset="-128"/>
                </a:rPr>
                <a:t> @(</a:t>
              </a:r>
              <a:r>
                <a:rPr lang="en-CA" b="1" dirty="0" err="1">
                  <a:ea typeface="MS Mincho" panose="02020609040205080304" pitchFamily="49" charset="-128"/>
                </a:rPr>
                <a:t>posedge</a:t>
              </a:r>
              <a:r>
                <a:rPr lang="en-CA" dirty="0">
                  <a:ea typeface="MS Mincho" panose="02020609040205080304" pitchFamily="49" charset="-128"/>
                </a:rPr>
                <a:t> Clock)</a:t>
              </a:r>
              <a:endParaRPr lang="en-CA" dirty="0">
                <a:cs typeface="Courier New" panose="02070309020205020404" pitchFamily="49" charset="0"/>
              </a:endParaRPr>
            </a:p>
            <a:p>
              <a:r>
                <a:rPr lang="en-CA" dirty="0">
                  <a:ea typeface="MS Mincho" panose="02020609040205080304" pitchFamily="49" charset="-128"/>
                </a:rPr>
                <a:t> 		</a:t>
              </a:r>
              <a:r>
                <a:rPr lang="en-CA" b="1" dirty="0">
                  <a:ea typeface="MS Mincho" panose="02020609040205080304" pitchFamily="49" charset="-128"/>
                </a:rPr>
                <a:t>if</a:t>
              </a:r>
              <a:r>
                <a:rPr lang="en-CA" dirty="0">
                  <a:ea typeface="MS Mincho" panose="02020609040205080304" pitchFamily="49" charset="-128"/>
                </a:rPr>
                <a:t> (L)</a:t>
              </a:r>
              <a:endParaRPr lang="en-CA" dirty="0">
                <a:cs typeface="Courier New" panose="02070309020205020404" pitchFamily="49" charset="0"/>
              </a:endParaRPr>
            </a:p>
            <a:p>
              <a:r>
                <a:rPr lang="en-CA" dirty="0">
                  <a:ea typeface="MS Mincho" panose="02020609040205080304" pitchFamily="49" charset="-128"/>
                </a:rPr>
                <a:t>			Q &lt;= R;</a:t>
              </a:r>
              <a:endParaRPr lang="en-CA" dirty="0">
                <a:cs typeface="Courier New" panose="02070309020205020404" pitchFamily="49" charset="0"/>
              </a:endParaRPr>
            </a:p>
            <a:p>
              <a:r>
                <a:rPr lang="en-CA" dirty="0">
                  <a:ea typeface="MS Mincho" panose="02020609040205080304" pitchFamily="49" charset="-128"/>
                </a:rPr>
                <a:t>		</a:t>
              </a:r>
              <a:r>
                <a:rPr lang="en-CA" b="1" dirty="0">
                  <a:ea typeface="MS Mincho" panose="02020609040205080304" pitchFamily="49" charset="-128"/>
                </a:rPr>
                <a:t>else if </a:t>
              </a:r>
              <a:r>
                <a:rPr lang="en-CA" dirty="0">
                  <a:ea typeface="MS Mincho" panose="02020609040205080304" pitchFamily="49" charset="-128"/>
                </a:rPr>
                <a:t>(E)</a:t>
              </a:r>
              <a:endParaRPr lang="en-CA" dirty="0">
                <a:cs typeface="Courier New" panose="02070309020205020404" pitchFamily="49" charset="0"/>
              </a:endParaRPr>
            </a:p>
            <a:p>
              <a:r>
                <a:rPr lang="en-CA" dirty="0">
                  <a:ea typeface="MS Mincho" panose="02020609040205080304" pitchFamily="49" charset="-128"/>
                </a:rPr>
                <a:t>			Q &lt;= Q + (</a:t>
              </a:r>
              <a:r>
                <a:rPr lang="en-CA" dirty="0" err="1">
                  <a:ea typeface="MS Mincho" panose="02020609040205080304" pitchFamily="49" charset="-128"/>
                </a:rPr>
                <a:t>up_down</a:t>
              </a:r>
              <a:r>
                <a:rPr lang="en-CA" dirty="0">
                  <a:ea typeface="MS Mincho" panose="02020609040205080304" pitchFamily="49" charset="-128"/>
                </a:rPr>
                <a:t> ? 1 : -1);</a:t>
              </a:r>
              <a:endParaRPr lang="en-CA" dirty="0">
                <a:cs typeface="Courier New" panose="02070309020205020404" pitchFamily="49" charset="0"/>
              </a:endParaRPr>
            </a:p>
            <a:p>
              <a:r>
                <a:rPr lang="en-CA" dirty="0">
                  <a:ea typeface="MS Mincho" panose="02020609040205080304" pitchFamily="49" charset="-128"/>
                </a:rPr>
                <a:t>	</a:t>
              </a:r>
              <a:endParaRPr lang="en-CA" dirty="0">
                <a:cs typeface="Courier New" panose="02070309020205020404" pitchFamily="49" charset="0"/>
              </a:endParaRPr>
            </a:p>
            <a:p>
              <a:r>
                <a:rPr lang="en-CA" b="1" dirty="0" err="1">
                  <a:ea typeface="MS Mincho" panose="02020609040205080304" pitchFamily="49" charset="-128"/>
                </a:rPr>
                <a:t>endmodule</a:t>
              </a:r>
              <a:endParaRPr lang="en-CA" dirty="0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564" y="2371"/>
              <a:ext cx="55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zh-TW" altLang="zh-TW" sz="1800"/>
            </a:p>
          </p:txBody>
        </p:sp>
      </p:grpSp>
    </p:spTree>
    <p:extLst>
      <p:ext uri="{BB962C8B-B14F-4D97-AF65-F5344CB8AC3E}">
        <p14:creationId xmlns:p14="http://schemas.microsoft.com/office/powerpoint/2010/main" val="659036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FF with an enable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17</a:t>
            </a:fld>
            <a:endParaRPr lang="zh-TW" alt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53882"/>
            <a:ext cx="7193722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678197" y="2112986"/>
            <a:ext cx="6503988" cy="415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tabLst>
                <a:tab pos="454025" algn="l"/>
                <a:tab pos="862013" algn="l"/>
                <a:tab pos="1089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4025" algn="l"/>
                <a:tab pos="862013" algn="l"/>
                <a:tab pos="1089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4025" algn="l"/>
                <a:tab pos="862013" algn="l"/>
                <a:tab pos="1089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4025" algn="l"/>
                <a:tab pos="862013" algn="l"/>
                <a:tab pos="1089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4025" algn="l"/>
                <a:tab pos="862013" algn="l"/>
                <a:tab pos="1089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62013" algn="l"/>
                <a:tab pos="1089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62013" algn="l"/>
                <a:tab pos="1089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62013" algn="l"/>
                <a:tab pos="1089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62013" algn="l"/>
                <a:tab pos="10890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b="1" dirty="0">
                <a:ea typeface="MS Mincho" panose="02020609040205080304" pitchFamily="49" charset="-128"/>
              </a:rPr>
              <a:t>module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dirty="0" err="1">
                <a:ea typeface="MS Mincho" panose="02020609040205080304" pitchFamily="49" charset="-128"/>
              </a:rPr>
              <a:t>rege</a:t>
            </a:r>
            <a:r>
              <a:rPr lang="en-CA" dirty="0">
                <a:ea typeface="MS Mincho" panose="02020609040205080304" pitchFamily="49" charset="-128"/>
              </a:rPr>
              <a:t> (D, Clock, </a:t>
            </a:r>
            <a:r>
              <a:rPr lang="en-CA" dirty="0" err="1">
                <a:ea typeface="MS Mincho" panose="02020609040205080304" pitchFamily="49" charset="-128"/>
              </a:rPr>
              <a:t>Resetn</a:t>
            </a:r>
            <a:r>
              <a:rPr lang="en-CA" dirty="0">
                <a:ea typeface="MS Mincho" panose="02020609040205080304" pitchFamily="49" charset="-128"/>
              </a:rPr>
              <a:t>, E, Q);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</a:t>
            </a:r>
            <a:r>
              <a:rPr lang="en-CA" b="1" dirty="0">
                <a:ea typeface="MS Mincho" panose="02020609040205080304" pitchFamily="49" charset="-128"/>
              </a:rPr>
              <a:t>input</a:t>
            </a:r>
            <a:r>
              <a:rPr lang="en-CA" dirty="0">
                <a:ea typeface="MS Mincho" panose="02020609040205080304" pitchFamily="49" charset="-128"/>
              </a:rPr>
              <a:t> D, Clock, </a:t>
            </a:r>
            <a:r>
              <a:rPr lang="en-CA" dirty="0" err="1">
                <a:ea typeface="MS Mincho" panose="02020609040205080304" pitchFamily="49" charset="-128"/>
              </a:rPr>
              <a:t>Resetn</a:t>
            </a:r>
            <a:r>
              <a:rPr lang="en-CA" dirty="0">
                <a:ea typeface="MS Mincho" panose="02020609040205080304" pitchFamily="49" charset="-128"/>
              </a:rPr>
              <a:t>, E;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</a:t>
            </a:r>
            <a:r>
              <a:rPr lang="en-CA" b="1" dirty="0">
                <a:ea typeface="MS Mincho" panose="02020609040205080304" pitchFamily="49" charset="-128"/>
              </a:rPr>
              <a:t>output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b="1" dirty="0" err="1">
                <a:ea typeface="MS Mincho" panose="02020609040205080304" pitchFamily="49" charset="-128"/>
              </a:rPr>
              <a:t>reg</a:t>
            </a:r>
            <a:r>
              <a:rPr lang="en-CA" dirty="0">
                <a:ea typeface="MS Mincho" panose="02020609040205080304" pitchFamily="49" charset="-128"/>
              </a:rPr>
              <a:t> Q;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 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</a:t>
            </a:r>
            <a:r>
              <a:rPr lang="en-CA" b="1" dirty="0">
                <a:ea typeface="MS Mincho" panose="02020609040205080304" pitchFamily="49" charset="-128"/>
              </a:rPr>
              <a:t>always</a:t>
            </a:r>
            <a:r>
              <a:rPr lang="en-CA" dirty="0">
                <a:ea typeface="MS Mincho" panose="02020609040205080304" pitchFamily="49" charset="-128"/>
              </a:rPr>
              <a:t> @(</a:t>
            </a:r>
            <a:r>
              <a:rPr lang="en-CA" b="1" dirty="0" err="1">
                <a:ea typeface="MS Mincho" panose="02020609040205080304" pitchFamily="49" charset="-128"/>
              </a:rPr>
              <a:t>posedge</a:t>
            </a:r>
            <a:r>
              <a:rPr lang="en-CA" dirty="0">
                <a:ea typeface="MS Mincho" panose="02020609040205080304" pitchFamily="49" charset="-128"/>
              </a:rPr>
              <a:t> Clock, </a:t>
            </a:r>
            <a:r>
              <a:rPr lang="en-CA" b="1" dirty="0" err="1">
                <a:ea typeface="MS Mincho" panose="02020609040205080304" pitchFamily="49" charset="-128"/>
              </a:rPr>
              <a:t>negedge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dirty="0" err="1">
                <a:ea typeface="MS Mincho" panose="02020609040205080304" pitchFamily="49" charset="-128"/>
              </a:rPr>
              <a:t>Resetn</a:t>
            </a:r>
            <a:r>
              <a:rPr lang="en-CA" dirty="0">
                <a:ea typeface="MS Mincho" panose="02020609040205080304" pitchFamily="49" charset="-128"/>
              </a:rPr>
              <a:t>)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	</a:t>
            </a:r>
            <a:r>
              <a:rPr lang="en-CA" b="1" dirty="0">
                <a:ea typeface="MS Mincho" panose="02020609040205080304" pitchFamily="49" charset="-128"/>
              </a:rPr>
              <a:t>if</a:t>
            </a:r>
            <a:r>
              <a:rPr lang="en-CA" dirty="0">
                <a:ea typeface="MS Mincho" panose="02020609040205080304" pitchFamily="49" charset="-128"/>
              </a:rPr>
              <a:t> (</a:t>
            </a:r>
            <a:r>
              <a:rPr lang="en-CA" dirty="0" err="1">
                <a:ea typeface="MS Mincho" panose="02020609040205080304" pitchFamily="49" charset="-128"/>
              </a:rPr>
              <a:t>Resetn</a:t>
            </a:r>
            <a:r>
              <a:rPr lang="en-CA" dirty="0">
                <a:ea typeface="MS Mincho" panose="02020609040205080304" pitchFamily="49" charset="-128"/>
              </a:rPr>
              <a:t> == 0)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		Q &lt;= 0;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	</a:t>
            </a:r>
            <a:r>
              <a:rPr lang="en-CA" b="1" dirty="0">
                <a:ea typeface="MS Mincho" panose="02020609040205080304" pitchFamily="49" charset="-128"/>
              </a:rPr>
              <a:t>else if</a:t>
            </a:r>
            <a:r>
              <a:rPr lang="en-CA" dirty="0">
                <a:ea typeface="MS Mincho" panose="02020609040205080304" pitchFamily="49" charset="-128"/>
              </a:rPr>
              <a:t> (E)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		Q &lt;= D;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 </a:t>
            </a:r>
            <a:endParaRPr lang="en-CA" dirty="0">
              <a:cs typeface="Courier New" panose="02070309020205020404" pitchFamily="49" charset="0"/>
            </a:endParaRPr>
          </a:p>
          <a:p>
            <a:r>
              <a:rPr lang="en-CA" b="1" dirty="0" err="1">
                <a:ea typeface="MS Mincho" panose="02020609040205080304" pitchFamily="49" charset="-128"/>
              </a:rPr>
              <a:t>endmodule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7369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A Gated D Latch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926239" y="2312010"/>
            <a:ext cx="390525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976313" algn="l"/>
                <a:tab pos="11922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sz="2000" b="1" dirty="0">
                <a:ea typeface="MS Mincho" panose="02020609040205080304" pitchFamily="49" charset="-128"/>
              </a:rPr>
              <a:t>module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dirty="0" err="1">
                <a:ea typeface="MS Mincho" panose="02020609040205080304" pitchFamily="49" charset="-128"/>
              </a:rPr>
              <a:t>D_latch</a:t>
            </a:r>
            <a:r>
              <a:rPr lang="en-US" altLang="zh-TW" sz="2000" dirty="0">
                <a:ea typeface="MS Mincho" panose="02020609040205080304" pitchFamily="49" charset="-128"/>
              </a:rPr>
              <a:t> (D, </a:t>
            </a:r>
            <a:r>
              <a:rPr lang="en-US" altLang="zh-TW" sz="2000" dirty="0" err="1">
                <a:ea typeface="MS Mincho" panose="02020609040205080304" pitchFamily="49" charset="-128"/>
              </a:rPr>
              <a:t>Clk</a:t>
            </a:r>
            <a:r>
              <a:rPr lang="en-US" altLang="zh-TW" sz="2000" dirty="0">
                <a:ea typeface="MS Mincho" panose="02020609040205080304" pitchFamily="49" charset="-128"/>
              </a:rPr>
              <a:t>, Q);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input</a:t>
            </a:r>
            <a:r>
              <a:rPr lang="en-US" altLang="zh-TW" sz="2000" dirty="0">
                <a:ea typeface="MS Mincho" panose="02020609040205080304" pitchFamily="49" charset="-128"/>
              </a:rPr>
              <a:t> D, </a:t>
            </a:r>
            <a:r>
              <a:rPr lang="en-US" altLang="zh-TW" sz="2000" dirty="0" err="1">
                <a:ea typeface="MS Mincho" panose="02020609040205080304" pitchFamily="49" charset="-128"/>
              </a:rPr>
              <a:t>Clk</a:t>
            </a:r>
            <a:r>
              <a:rPr lang="en-US" altLang="zh-TW" sz="2000" dirty="0">
                <a:ea typeface="MS Mincho" panose="02020609040205080304" pitchFamily="49" charset="-128"/>
              </a:rPr>
              <a:t>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output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b="1" dirty="0" err="1">
                <a:ea typeface="MS Mincho" panose="02020609040205080304" pitchFamily="49" charset="-128"/>
              </a:rPr>
              <a:t>reg</a:t>
            </a:r>
            <a:r>
              <a:rPr lang="en-US" altLang="zh-TW" sz="2000" dirty="0">
                <a:ea typeface="MS Mincho" panose="02020609040205080304" pitchFamily="49" charset="-128"/>
              </a:rPr>
              <a:t> Q;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always</a:t>
            </a:r>
            <a:r>
              <a:rPr lang="en-US" altLang="zh-TW" sz="2000" dirty="0">
                <a:ea typeface="MS Mincho" panose="02020609040205080304" pitchFamily="49" charset="-128"/>
              </a:rPr>
              <a:t> @(D, </a:t>
            </a:r>
            <a:r>
              <a:rPr lang="en-US" altLang="zh-TW" sz="2000" dirty="0" err="1">
                <a:ea typeface="MS Mincho" panose="02020609040205080304" pitchFamily="49" charset="-128"/>
              </a:rPr>
              <a:t>Clk</a:t>
            </a:r>
            <a:r>
              <a:rPr lang="en-US" altLang="zh-TW" sz="2000" dirty="0">
                <a:ea typeface="MS Mincho" panose="02020609040205080304" pitchFamily="49" charset="-128"/>
              </a:rPr>
              <a:t>)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</a:t>
            </a:r>
            <a:r>
              <a:rPr lang="en-US" altLang="zh-TW" sz="2000" b="1" dirty="0">
                <a:ea typeface="MS Mincho" panose="02020609040205080304" pitchFamily="49" charset="-128"/>
              </a:rPr>
              <a:t>if</a:t>
            </a:r>
            <a:r>
              <a:rPr lang="en-US" altLang="zh-TW" sz="2000" dirty="0">
                <a:ea typeface="MS Mincho" panose="02020609040205080304" pitchFamily="49" charset="-128"/>
              </a:rPr>
              <a:t> (</a:t>
            </a:r>
            <a:r>
              <a:rPr lang="en-US" altLang="zh-TW" sz="2000" dirty="0" err="1">
                <a:ea typeface="MS Mincho" panose="02020609040205080304" pitchFamily="49" charset="-128"/>
              </a:rPr>
              <a:t>Clk</a:t>
            </a:r>
            <a:r>
              <a:rPr lang="en-US" altLang="zh-TW" sz="2000" dirty="0">
                <a:ea typeface="MS Mincho" panose="02020609040205080304" pitchFamily="49" charset="-128"/>
              </a:rPr>
              <a:t>)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	Q = D;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		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b="1" dirty="0" err="1">
                <a:ea typeface="MS Mincho" panose="02020609040205080304" pitchFamily="49" charset="-128"/>
              </a:rPr>
              <a:t>endmodule</a:t>
            </a:r>
            <a:endParaRPr lang="en-US" altLang="zh-TW" sz="2000" dirty="0">
              <a:ea typeface="新細明體" panose="02020500000000000000" pitchFamily="18" charset="-12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710811" y="2312010"/>
            <a:ext cx="5817407" cy="1728788"/>
            <a:chOff x="785873" y="1925805"/>
            <a:chExt cx="5817407" cy="1728788"/>
          </a:xfrm>
        </p:grpSpPr>
        <p:pic>
          <p:nvPicPr>
            <p:cNvPr id="6" name="Picture 9" descr="roth+f11-11"/>
            <p:cNvPicPr>
              <a:picLocks noGrp="1" noChangeAspect="1" noChangeArrowheads="1"/>
            </p:cNvPicPr>
            <p:nvPr>
              <p:ph sz="half" idx="4294967295"/>
            </p:nvPr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785873" y="1925805"/>
              <a:ext cx="5817407" cy="17287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8" name="文字方塊 7"/>
            <p:cNvSpPr txBox="1"/>
            <p:nvPr/>
          </p:nvSpPr>
          <p:spPr>
            <a:xfrm>
              <a:off x="1038328" y="2605533"/>
              <a:ext cx="4651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err="1" smtClean="0"/>
                <a:t>Clk</a:t>
              </a:r>
              <a:endParaRPr lang="zh-TW" altLang="en-US" dirty="0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3461980" y="1988024"/>
              <a:ext cx="4651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err="1" smtClean="0"/>
                <a:t>Clk</a:t>
              </a:r>
              <a:endParaRPr lang="zh-TW" altLang="en-US" dirty="0"/>
            </a:p>
          </p:txBody>
        </p:sp>
      </p:grpSp>
      <p:sp>
        <p:nvSpPr>
          <p:cNvPr id="11" name="文字方塊 10"/>
          <p:cNvSpPr txBox="1"/>
          <p:nvPr/>
        </p:nvSpPr>
        <p:spPr>
          <a:xfrm>
            <a:off x="2217761" y="4372667"/>
            <a:ext cx="49044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Q = D if </a:t>
            </a:r>
            <a:r>
              <a:rPr lang="en-US" altLang="zh-TW" dirty="0" err="1" smtClean="0"/>
              <a:t>Clk</a:t>
            </a:r>
            <a:r>
              <a:rPr lang="en-US" altLang="zh-TW" dirty="0" smtClean="0"/>
              <a:t> = 1, the Verilog compiler assumes that</a:t>
            </a:r>
          </a:p>
          <a:p>
            <a:r>
              <a:rPr lang="en-US" altLang="zh-TW" dirty="0"/>
              <a:t>t</a:t>
            </a:r>
            <a:r>
              <a:rPr lang="en-US" altLang="zh-TW" dirty="0" smtClean="0"/>
              <a:t>he value of Q caused by the if must be </a:t>
            </a:r>
          </a:p>
          <a:p>
            <a:r>
              <a:rPr lang="en-US" altLang="zh-TW" dirty="0"/>
              <a:t>m</a:t>
            </a:r>
            <a:r>
              <a:rPr lang="en-US" altLang="zh-TW" dirty="0" smtClean="0"/>
              <a:t>aintained when </a:t>
            </a:r>
            <a:r>
              <a:rPr lang="en-US" altLang="zh-TW" dirty="0" err="1"/>
              <a:t>C</a:t>
            </a:r>
            <a:r>
              <a:rPr lang="en-US" altLang="zh-TW" dirty="0" err="1" smtClean="0"/>
              <a:t>lk</a:t>
            </a:r>
            <a:r>
              <a:rPr lang="en-US" altLang="zh-TW" dirty="0" smtClean="0"/>
              <a:t> is not equal to 1. </a:t>
            </a:r>
          </a:p>
          <a:p>
            <a:r>
              <a:rPr lang="en-US" altLang="zh-TW" dirty="0" smtClean="0"/>
              <a:t>This implies that a memory, a latch is instantiated.</a:t>
            </a:r>
            <a:endParaRPr lang="zh-TW" altLang="en-US" dirty="0"/>
          </a:p>
        </p:txBody>
      </p:sp>
      <p:cxnSp>
        <p:nvCxnSpPr>
          <p:cNvPr id="13" name="直線單箭頭接點 12"/>
          <p:cNvCxnSpPr/>
          <p:nvPr/>
        </p:nvCxnSpPr>
        <p:spPr>
          <a:xfrm flipV="1">
            <a:off x="6429233" y="4372667"/>
            <a:ext cx="1643418" cy="705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3724701" y="1584512"/>
            <a:ext cx="2089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Whenever D or </a:t>
            </a:r>
            <a:r>
              <a:rPr lang="en-US" altLang="zh-TW" dirty="0" err="1" smtClean="0"/>
              <a:t>Clk</a:t>
            </a:r>
            <a:r>
              <a:rPr lang="en-US" altLang="zh-TW" dirty="0" smtClean="0"/>
              <a:t> </a:t>
            </a:r>
          </a:p>
          <a:p>
            <a:r>
              <a:rPr lang="en-US" altLang="zh-TW" dirty="0" smtClean="0"/>
              <a:t>changes, Q changes.</a:t>
            </a:r>
            <a:endParaRPr lang="zh-TW" altLang="en-US" dirty="0"/>
          </a:p>
        </p:txBody>
      </p:sp>
      <p:sp>
        <p:nvSpPr>
          <p:cNvPr id="14" name="AutoShape 6"/>
          <p:cNvSpPr>
            <a:spLocks/>
          </p:cNvSpPr>
          <p:nvPr/>
        </p:nvSpPr>
        <p:spPr bwMode="auto">
          <a:xfrm>
            <a:off x="9499979" y="2894704"/>
            <a:ext cx="2438400" cy="1477963"/>
          </a:xfrm>
          <a:prstGeom prst="borderCallout1">
            <a:avLst>
              <a:gd name="adj1" fmla="val 7731"/>
              <a:gd name="adj2" fmla="val -3125"/>
              <a:gd name="adj3" fmla="val 16333"/>
              <a:gd name="adj4" fmla="val -1877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sz="1800" dirty="0">
                <a:solidFill>
                  <a:srgbClr val="000000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Not a real register!!</a:t>
            </a:r>
          </a:p>
          <a:p>
            <a:r>
              <a:rPr lang="en-US" altLang="zh-TW" sz="1800" dirty="0">
                <a:solidFill>
                  <a:srgbClr val="000000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A Verilog register</a:t>
            </a:r>
          </a:p>
          <a:p>
            <a:r>
              <a:rPr lang="en-US" altLang="zh-TW" sz="1800" dirty="0" smtClean="0">
                <a:solidFill>
                  <a:srgbClr val="000000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needed </a:t>
            </a:r>
            <a:r>
              <a:rPr lang="en-US" altLang="zh-TW" sz="1800" dirty="0">
                <a:solidFill>
                  <a:srgbClr val="000000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because of </a:t>
            </a:r>
          </a:p>
          <a:p>
            <a:r>
              <a:rPr lang="en-US" altLang="zh-TW" sz="1800" dirty="0">
                <a:solidFill>
                  <a:srgbClr val="000000"/>
                </a:solidFill>
                <a:latin typeface="Tahoma" panose="020B0604030504040204" pitchFamily="34" charset="0"/>
                <a:ea typeface="新細明體" panose="02020500000000000000" pitchFamily="18" charset="-120"/>
              </a:rPr>
              <a:t>assignment in always block</a:t>
            </a:r>
          </a:p>
        </p:txBody>
      </p:sp>
    </p:spTree>
    <p:extLst>
      <p:ext uri="{BB962C8B-B14F-4D97-AF65-F5344CB8AC3E}">
        <p14:creationId xmlns:p14="http://schemas.microsoft.com/office/powerpoint/2010/main" val="2711404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A D Flip-Flop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995149" y="1814586"/>
            <a:ext cx="1295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 </a:t>
            </a:r>
            <a:r>
              <a:rPr lang="en-US" altLang="zh-TW" dirty="0" smtClean="0"/>
              <a:t>     </a:t>
            </a:r>
            <a:r>
              <a:rPr lang="en-US" altLang="zh-TW" dirty="0" err="1" smtClean="0"/>
              <a:t>posedge</a:t>
            </a:r>
            <a:endParaRPr lang="zh-TW" altLang="en-US" dirty="0"/>
          </a:p>
        </p:txBody>
      </p:sp>
      <p:pic>
        <p:nvPicPr>
          <p:cNvPr id="14" name="Picture 4" descr="roth+f11-13a,b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1508" y="2507760"/>
            <a:ext cx="5829300" cy="240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6804855" y="1999252"/>
            <a:ext cx="434498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511175" algn="l"/>
                <a:tab pos="976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511175" algn="l"/>
                <a:tab pos="976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511175" algn="l"/>
                <a:tab pos="976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511175" algn="l"/>
                <a:tab pos="976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511175" algn="l"/>
                <a:tab pos="976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976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976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976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9763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b="1" dirty="0">
                <a:ea typeface="MS Mincho" panose="02020609040205080304" pitchFamily="49" charset="-128"/>
              </a:rPr>
              <a:t>module</a:t>
            </a:r>
            <a:r>
              <a:rPr lang="en-US" altLang="zh-TW" dirty="0">
                <a:ea typeface="MS Mincho" panose="02020609040205080304" pitchFamily="49" charset="-128"/>
              </a:rPr>
              <a:t> </a:t>
            </a:r>
            <a:r>
              <a:rPr lang="en-US" altLang="zh-TW" dirty="0" err="1">
                <a:ea typeface="MS Mincho" panose="02020609040205080304" pitchFamily="49" charset="-128"/>
              </a:rPr>
              <a:t>flipflop</a:t>
            </a:r>
            <a:r>
              <a:rPr lang="en-US" altLang="zh-TW" dirty="0">
                <a:ea typeface="MS Mincho" panose="02020609040205080304" pitchFamily="49" charset="-128"/>
              </a:rPr>
              <a:t> (D, </a:t>
            </a:r>
            <a:r>
              <a:rPr lang="en-US" altLang="zh-TW" dirty="0" err="1" smtClean="0">
                <a:ea typeface="MS Mincho" panose="02020609040205080304" pitchFamily="49" charset="-128"/>
              </a:rPr>
              <a:t>Clk</a:t>
            </a:r>
            <a:r>
              <a:rPr lang="en-US" altLang="zh-TW" dirty="0" smtClean="0">
                <a:ea typeface="MS Mincho" panose="02020609040205080304" pitchFamily="49" charset="-128"/>
              </a:rPr>
              <a:t>, </a:t>
            </a:r>
            <a:r>
              <a:rPr lang="en-US" altLang="zh-TW" dirty="0">
                <a:ea typeface="MS Mincho" panose="02020609040205080304" pitchFamily="49" charset="-128"/>
              </a:rPr>
              <a:t>Q);</a:t>
            </a:r>
            <a:endParaRPr lang="en-US" altLang="zh-TW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dirty="0">
                <a:ea typeface="MS Mincho" panose="02020609040205080304" pitchFamily="49" charset="-128"/>
              </a:rPr>
              <a:t>	</a:t>
            </a:r>
            <a:r>
              <a:rPr lang="en-US" altLang="zh-TW" b="1" dirty="0">
                <a:ea typeface="MS Mincho" panose="02020609040205080304" pitchFamily="49" charset="-128"/>
              </a:rPr>
              <a:t>input</a:t>
            </a:r>
            <a:r>
              <a:rPr lang="en-US" altLang="zh-TW" dirty="0">
                <a:ea typeface="MS Mincho" panose="02020609040205080304" pitchFamily="49" charset="-128"/>
              </a:rPr>
              <a:t> D, </a:t>
            </a:r>
            <a:r>
              <a:rPr lang="en-US" altLang="zh-TW" dirty="0" err="1" smtClean="0">
                <a:ea typeface="MS Mincho" panose="02020609040205080304" pitchFamily="49" charset="-128"/>
              </a:rPr>
              <a:t>Clk</a:t>
            </a:r>
            <a:r>
              <a:rPr lang="en-US" altLang="zh-TW" dirty="0" smtClean="0">
                <a:ea typeface="MS Mincho" panose="02020609040205080304" pitchFamily="49" charset="-128"/>
              </a:rPr>
              <a:t>;</a:t>
            </a:r>
            <a:endParaRPr lang="en-US" altLang="zh-TW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dirty="0">
                <a:ea typeface="MS Mincho" panose="02020609040205080304" pitchFamily="49" charset="-128"/>
              </a:rPr>
              <a:t>	</a:t>
            </a:r>
            <a:r>
              <a:rPr lang="en-US" altLang="zh-TW" b="1" dirty="0">
                <a:ea typeface="MS Mincho" panose="02020609040205080304" pitchFamily="49" charset="-128"/>
              </a:rPr>
              <a:t>output</a:t>
            </a:r>
            <a:r>
              <a:rPr lang="en-US" altLang="zh-TW" dirty="0">
                <a:ea typeface="MS Mincho" panose="02020609040205080304" pitchFamily="49" charset="-128"/>
              </a:rPr>
              <a:t> </a:t>
            </a:r>
            <a:r>
              <a:rPr lang="en-US" altLang="zh-TW" b="1" dirty="0" err="1">
                <a:ea typeface="MS Mincho" panose="02020609040205080304" pitchFamily="49" charset="-128"/>
              </a:rPr>
              <a:t>reg</a:t>
            </a:r>
            <a:r>
              <a:rPr lang="en-US" altLang="zh-TW" dirty="0">
                <a:ea typeface="MS Mincho" panose="02020609040205080304" pitchFamily="49" charset="-128"/>
              </a:rPr>
              <a:t> Q;</a:t>
            </a:r>
            <a:endParaRPr lang="en-US" altLang="zh-TW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dirty="0">
                <a:ea typeface="MS Mincho" panose="02020609040205080304" pitchFamily="49" charset="-128"/>
              </a:rPr>
              <a:t>	</a:t>
            </a:r>
            <a:endParaRPr lang="en-US" altLang="zh-TW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dirty="0">
                <a:ea typeface="MS Mincho" panose="02020609040205080304" pitchFamily="49" charset="-128"/>
              </a:rPr>
              <a:t>	</a:t>
            </a:r>
            <a:r>
              <a:rPr lang="en-US" altLang="zh-TW" b="1" dirty="0">
                <a:ea typeface="MS Mincho" panose="02020609040205080304" pitchFamily="49" charset="-128"/>
              </a:rPr>
              <a:t>always</a:t>
            </a:r>
            <a:r>
              <a:rPr lang="en-US" altLang="zh-TW" dirty="0">
                <a:ea typeface="MS Mincho" panose="02020609040205080304" pitchFamily="49" charset="-128"/>
              </a:rPr>
              <a:t> @(</a:t>
            </a:r>
            <a:r>
              <a:rPr lang="en-US" altLang="zh-TW" b="1" dirty="0" err="1">
                <a:ea typeface="MS Mincho" panose="02020609040205080304" pitchFamily="49" charset="-128"/>
              </a:rPr>
              <a:t>posedge</a:t>
            </a:r>
            <a:r>
              <a:rPr lang="en-US" altLang="zh-TW" dirty="0">
                <a:ea typeface="MS Mincho" panose="02020609040205080304" pitchFamily="49" charset="-128"/>
              </a:rPr>
              <a:t> </a:t>
            </a:r>
            <a:r>
              <a:rPr lang="en-US" altLang="zh-TW" dirty="0" err="1" smtClean="0">
                <a:ea typeface="MS Mincho" panose="02020609040205080304" pitchFamily="49" charset="-128"/>
              </a:rPr>
              <a:t>Clk</a:t>
            </a:r>
            <a:r>
              <a:rPr lang="en-US" altLang="zh-TW" dirty="0">
                <a:ea typeface="MS Mincho" panose="02020609040205080304" pitchFamily="49" charset="-128"/>
              </a:rPr>
              <a:t>)</a:t>
            </a:r>
            <a:endParaRPr lang="en-US" altLang="zh-TW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dirty="0">
                <a:ea typeface="MS Mincho" panose="02020609040205080304" pitchFamily="49" charset="-128"/>
              </a:rPr>
              <a:t>		Q = D;</a:t>
            </a:r>
            <a:endParaRPr lang="en-US" altLang="zh-TW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dirty="0">
                <a:ea typeface="MS Mincho" panose="02020609040205080304" pitchFamily="49" charset="-128"/>
              </a:rPr>
              <a:t>	</a:t>
            </a:r>
            <a:endParaRPr lang="en-US" altLang="zh-TW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b="1" dirty="0" err="1">
                <a:ea typeface="MS Mincho" panose="02020609040205080304" pitchFamily="49" charset="-128"/>
              </a:rPr>
              <a:t>endmodule</a:t>
            </a:r>
            <a:endParaRPr lang="en-US" altLang="zh-TW" dirty="0">
              <a:ea typeface="新細明體" panose="02020500000000000000" pitchFamily="18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4259238" y="1729892"/>
            <a:ext cx="1306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 </a:t>
            </a:r>
            <a:r>
              <a:rPr lang="en-US" altLang="zh-TW" dirty="0" smtClean="0"/>
              <a:t>     </a:t>
            </a:r>
            <a:r>
              <a:rPr lang="en-US" altLang="zh-TW" dirty="0" err="1" smtClean="0"/>
              <a:t>negedge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891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Blocking assignment: </a:t>
            </a:r>
            <a:r>
              <a:rPr lang="en-US" altLang="zh-TW" b="1" dirty="0" smtClean="0"/>
              <a:t>evaluation </a:t>
            </a:r>
            <a:r>
              <a:rPr lang="en-US" altLang="zh-TW" b="1" dirty="0"/>
              <a:t>and assignment are immediate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/>
              <a:t>Blocking </a:t>
            </a:r>
            <a:r>
              <a:rPr lang="en-US" altLang="zh-TW" b="1" dirty="0"/>
              <a:t>assignment</a:t>
            </a:r>
            <a:r>
              <a:rPr lang="en-US" altLang="zh-TW" b="1" dirty="0" smtClean="0"/>
              <a:t>:</a:t>
            </a:r>
          </a:p>
          <a:p>
            <a:pPr marL="0" indent="0">
              <a:buNone/>
            </a:pPr>
            <a:endParaRPr lang="en-US" altLang="zh-TW" b="1" dirty="0" smtClean="0"/>
          </a:p>
          <a:p>
            <a:pPr marL="0" indent="0">
              <a:buNone/>
            </a:pPr>
            <a:r>
              <a:rPr lang="en-US" altLang="zh-TW" b="1" dirty="0" smtClean="0"/>
              <a:t>always </a:t>
            </a:r>
            <a:r>
              <a:rPr lang="en-US" altLang="zh-TW" b="1" dirty="0"/>
              <a:t>@ (a or b or c)</a:t>
            </a:r>
          </a:p>
          <a:p>
            <a:pPr marL="0" indent="0">
              <a:buNone/>
            </a:pPr>
            <a:r>
              <a:rPr lang="en-US" altLang="zh-TW" b="1" dirty="0"/>
              <a:t>begin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0070C0"/>
                </a:solidFill>
              </a:rPr>
              <a:t>x </a:t>
            </a:r>
            <a:r>
              <a:rPr lang="en-US" altLang="zh-TW" b="1" dirty="0">
                <a:solidFill>
                  <a:srgbClr val="0070C0"/>
                </a:solidFill>
              </a:rPr>
              <a:t>= a | b</a:t>
            </a:r>
            <a:r>
              <a:rPr lang="en-US" altLang="zh-TW" b="1" dirty="0" smtClean="0">
                <a:solidFill>
                  <a:srgbClr val="0070C0"/>
                </a:solidFill>
              </a:rPr>
              <a:t>;        	         1. evaluate a | b,  and assign result to x</a:t>
            </a:r>
            <a:endParaRPr lang="en-US" altLang="zh-TW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0070C0"/>
                </a:solidFill>
              </a:rPr>
              <a:t>y = a ^ b ^ c</a:t>
            </a:r>
            <a:r>
              <a:rPr lang="en-US" altLang="zh-TW" b="1" dirty="0" smtClean="0">
                <a:solidFill>
                  <a:srgbClr val="0070C0"/>
                </a:solidFill>
              </a:rPr>
              <a:t>;                     2. </a:t>
            </a:r>
            <a:r>
              <a:rPr lang="en-US" altLang="zh-TW" b="1" dirty="0">
                <a:solidFill>
                  <a:srgbClr val="0070C0"/>
                </a:solidFill>
              </a:rPr>
              <a:t>evaluate a </a:t>
            </a:r>
            <a:r>
              <a:rPr lang="en-US" altLang="zh-TW" b="1" dirty="0" smtClean="0">
                <a:solidFill>
                  <a:srgbClr val="0070C0"/>
                </a:solidFill>
              </a:rPr>
              <a:t>^ </a:t>
            </a:r>
            <a:r>
              <a:rPr lang="en-US" altLang="zh-TW" b="1" dirty="0" err="1" smtClean="0">
                <a:solidFill>
                  <a:srgbClr val="0070C0"/>
                </a:solidFill>
              </a:rPr>
              <a:t>b^c</a:t>
            </a:r>
            <a:r>
              <a:rPr lang="en-US" altLang="zh-TW" b="1" dirty="0" smtClean="0">
                <a:solidFill>
                  <a:srgbClr val="0070C0"/>
                </a:solidFill>
              </a:rPr>
              <a:t>,  </a:t>
            </a:r>
            <a:r>
              <a:rPr lang="en-US" altLang="zh-TW" b="1" dirty="0">
                <a:solidFill>
                  <a:srgbClr val="0070C0"/>
                </a:solidFill>
              </a:rPr>
              <a:t>and assign result to </a:t>
            </a:r>
            <a:r>
              <a:rPr lang="en-US" altLang="zh-TW" b="1" dirty="0" smtClean="0">
                <a:solidFill>
                  <a:srgbClr val="0070C0"/>
                </a:solidFill>
              </a:rPr>
              <a:t>y</a:t>
            </a:r>
            <a:endParaRPr lang="en-US" altLang="zh-TW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b="1" dirty="0" smtClean="0"/>
              <a:t>end</a:t>
            </a:r>
            <a:endParaRPr lang="en-US" altLang="zh-TW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5623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Non-Blocking assignment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b="1" dirty="0" err="1" smtClean="0"/>
              <a:t>Nonblocking</a:t>
            </a:r>
            <a:r>
              <a:rPr lang="en-US" altLang="zh-TW" b="1" dirty="0" smtClean="0"/>
              <a:t> </a:t>
            </a:r>
            <a:r>
              <a:rPr lang="en-US" altLang="zh-TW" b="1" dirty="0"/>
              <a:t>assignment: all assignments deferred until </a:t>
            </a:r>
            <a:r>
              <a:rPr lang="en-US" altLang="zh-TW" b="1" dirty="0" smtClean="0"/>
              <a:t>all right-hand </a:t>
            </a:r>
            <a:r>
              <a:rPr lang="en-US" altLang="zh-TW" b="1" dirty="0"/>
              <a:t>sides have been evaluated (end of </a:t>
            </a:r>
            <a:r>
              <a:rPr lang="en-US" altLang="zh-TW" b="1" dirty="0" smtClean="0"/>
              <a:t>simulation </a:t>
            </a:r>
            <a:r>
              <a:rPr lang="en-US" altLang="zh-TW" b="1" dirty="0" err="1" smtClean="0"/>
              <a:t>timestep</a:t>
            </a:r>
            <a:r>
              <a:rPr lang="en-US" altLang="zh-TW" b="1" dirty="0"/>
              <a:t>)</a:t>
            </a:r>
          </a:p>
          <a:p>
            <a:pPr marL="0" indent="0">
              <a:buNone/>
            </a:pPr>
            <a:r>
              <a:rPr lang="en-US" altLang="zh-TW" dirty="0"/>
              <a:t>always @ (a or b or c)</a:t>
            </a:r>
          </a:p>
          <a:p>
            <a:pPr marL="0" indent="0">
              <a:buNone/>
            </a:pPr>
            <a:r>
              <a:rPr lang="en-US" altLang="zh-TW" dirty="0"/>
              <a:t>begin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x &lt;= </a:t>
            </a:r>
            <a:r>
              <a:rPr lang="en-US" altLang="zh-TW" b="1" dirty="0">
                <a:solidFill>
                  <a:srgbClr val="0070C0"/>
                </a:solidFill>
              </a:rPr>
              <a:t>a | b</a:t>
            </a:r>
            <a:r>
              <a:rPr lang="en-US" altLang="zh-TW" b="1" dirty="0" smtClean="0">
                <a:solidFill>
                  <a:srgbClr val="0070C0"/>
                </a:solidFill>
              </a:rPr>
              <a:t>;              1</a:t>
            </a:r>
            <a:r>
              <a:rPr lang="en-US" altLang="zh-TW" b="1" dirty="0">
                <a:solidFill>
                  <a:srgbClr val="0070C0"/>
                </a:solidFill>
              </a:rPr>
              <a:t>. evaluate a | </a:t>
            </a:r>
            <a:r>
              <a:rPr lang="en-US" altLang="zh-TW" b="1" dirty="0" smtClean="0">
                <a:solidFill>
                  <a:srgbClr val="0070C0"/>
                </a:solidFill>
              </a:rPr>
              <a:t>b,  but defer assignment of x</a:t>
            </a:r>
            <a:endParaRPr lang="en-US" altLang="zh-TW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y &lt;= </a:t>
            </a:r>
            <a:r>
              <a:rPr lang="en-US" altLang="zh-TW" b="1" dirty="0">
                <a:solidFill>
                  <a:srgbClr val="0070C0"/>
                </a:solidFill>
              </a:rPr>
              <a:t>a ^ b ^ c; </a:t>
            </a:r>
            <a:r>
              <a:rPr lang="en-US" altLang="zh-TW" b="1" dirty="0" smtClean="0">
                <a:solidFill>
                  <a:srgbClr val="0070C0"/>
                </a:solidFill>
              </a:rPr>
              <a:t>       2</a:t>
            </a:r>
            <a:r>
              <a:rPr lang="en-US" altLang="zh-TW" b="1" dirty="0">
                <a:solidFill>
                  <a:srgbClr val="0070C0"/>
                </a:solidFill>
              </a:rPr>
              <a:t>. evaluate a ^ </a:t>
            </a:r>
            <a:r>
              <a:rPr lang="en-US" altLang="zh-TW" b="1" dirty="0" err="1">
                <a:solidFill>
                  <a:srgbClr val="0070C0"/>
                </a:solidFill>
              </a:rPr>
              <a:t>b^c</a:t>
            </a:r>
            <a:r>
              <a:rPr lang="en-US" altLang="zh-TW" b="1" dirty="0">
                <a:solidFill>
                  <a:srgbClr val="0070C0"/>
                </a:solidFill>
              </a:rPr>
              <a:t>,  </a:t>
            </a:r>
            <a:r>
              <a:rPr lang="en-US" altLang="zh-TW" b="1" dirty="0" smtClean="0">
                <a:solidFill>
                  <a:srgbClr val="0070C0"/>
                </a:solidFill>
              </a:rPr>
              <a:t>but defer assignment of y</a:t>
            </a:r>
            <a:endParaRPr lang="en-US" altLang="zh-TW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</a:rPr>
              <a:t>e</a:t>
            </a:r>
            <a:r>
              <a:rPr lang="en-US" altLang="zh-TW" b="1" dirty="0" smtClean="0">
                <a:solidFill>
                  <a:srgbClr val="FF0000"/>
                </a:solidFill>
              </a:rPr>
              <a:t>nd                          3. assign x, y with their new values</a:t>
            </a:r>
            <a:endParaRPr lang="en-US" altLang="zh-TW" dirty="0"/>
          </a:p>
          <a:p>
            <a:r>
              <a:rPr lang="en-US" altLang="zh-TW" b="1" dirty="0" smtClean="0"/>
              <a:t>Non-blocking assignment is 2-step processes:</a:t>
            </a:r>
          </a:p>
          <a:p>
            <a:pPr lvl="1"/>
            <a:r>
              <a:rPr lang="en-US" altLang="zh-TW" b="1" dirty="0" smtClean="0"/>
              <a:t>Step 1: Evaluate the RHS</a:t>
            </a:r>
          </a:p>
          <a:p>
            <a:pPr lvl="1"/>
            <a:r>
              <a:rPr lang="en-US" altLang="zh-TW" b="1" dirty="0" smtClean="0"/>
              <a:t>Step 2: Update the </a:t>
            </a:r>
            <a:r>
              <a:rPr lang="en-US" altLang="zh-TW" b="1" dirty="0" smtClean="0"/>
              <a:t>LHS </a:t>
            </a:r>
            <a:endParaRPr lang="en-US" altLang="zh-TW" b="1" dirty="0"/>
          </a:p>
          <a:p>
            <a:r>
              <a:rPr lang="en-US" altLang="zh-TW" b="1" dirty="0" smtClean="0"/>
              <a:t>Sometimes</a:t>
            </a:r>
            <a:r>
              <a:rPr lang="en-US" altLang="zh-TW" b="1" dirty="0"/>
              <a:t>, as above, </a:t>
            </a:r>
            <a:r>
              <a:rPr lang="en-US" altLang="zh-TW" b="1" dirty="0" smtClean="0"/>
              <a:t>blocking and non-blocking </a:t>
            </a:r>
            <a:r>
              <a:rPr lang="en-US" altLang="zh-TW" b="1" dirty="0"/>
              <a:t>produce the same result.</a:t>
            </a:r>
          </a:p>
          <a:p>
            <a:r>
              <a:rPr lang="en-US" altLang="zh-TW" b="1" dirty="0"/>
              <a:t>Sometimes, not!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2016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Why two ways of assigning values?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871" y="1519311"/>
            <a:ext cx="9719532" cy="511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071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86743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Use blocking assignment for </a:t>
            </a:r>
            <a:r>
              <a:rPr lang="en-US" altLang="zh-TW" dirty="0" smtClean="0">
                <a:solidFill>
                  <a:srgbClr val="FF0000"/>
                </a:solidFill>
              </a:rPr>
              <a:t>combinational always blocks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7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9986" y="2169231"/>
            <a:ext cx="3633536" cy="2005770"/>
          </a:xfrm>
          <a:prstGeom prst="rect">
            <a:avLst/>
          </a:prstGeom>
        </p:spPr>
      </p:pic>
      <p:sp>
        <p:nvSpPr>
          <p:cNvPr id="26" name="文字方塊 25"/>
          <p:cNvSpPr txBox="1"/>
          <p:nvPr/>
        </p:nvSpPr>
        <p:spPr>
          <a:xfrm>
            <a:off x="6478159" y="1642970"/>
            <a:ext cx="42287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</a:t>
            </a:r>
            <a:r>
              <a:rPr lang="en-US" altLang="zh-TW" dirty="0" smtClean="0"/>
              <a:t>lways @ (input a, b, c, output </a:t>
            </a:r>
            <a:r>
              <a:rPr lang="en-US" altLang="zh-TW" dirty="0" err="1" smtClean="0"/>
              <a:t>reg</a:t>
            </a:r>
            <a:r>
              <a:rPr lang="en-US" altLang="zh-TW" dirty="0" smtClean="0"/>
              <a:t> x, y)</a:t>
            </a:r>
          </a:p>
          <a:p>
            <a:r>
              <a:rPr lang="en-US" altLang="zh-TW" dirty="0"/>
              <a:t>b</a:t>
            </a:r>
            <a:r>
              <a:rPr lang="en-US" altLang="zh-TW" dirty="0" smtClean="0"/>
              <a:t>egin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x = a &amp; b;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y = x | c;</a:t>
            </a:r>
          </a:p>
          <a:p>
            <a:r>
              <a:rPr lang="en-US" altLang="zh-TW" dirty="0" smtClean="0"/>
              <a:t>end</a:t>
            </a:r>
            <a:endParaRPr lang="zh-TW" altLang="en-US" dirty="0"/>
          </a:p>
        </p:txBody>
      </p:sp>
      <p:pic>
        <p:nvPicPr>
          <p:cNvPr id="32" name="圖片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869" y="1528486"/>
            <a:ext cx="4913802" cy="1999661"/>
          </a:xfrm>
          <a:prstGeom prst="rect">
            <a:avLst/>
          </a:prstGeom>
        </p:spPr>
      </p:pic>
      <p:sp>
        <p:nvSpPr>
          <p:cNvPr id="33" name="矩形 32"/>
          <p:cNvSpPr/>
          <p:nvPr/>
        </p:nvSpPr>
        <p:spPr>
          <a:xfrm>
            <a:off x="5166955" y="3712057"/>
            <a:ext cx="37631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always @ (input a, b, c, </a:t>
            </a:r>
            <a:r>
              <a:rPr lang="en-US" altLang="zh-TW" dirty="0" smtClean="0"/>
              <a:t>output </a:t>
            </a:r>
            <a:r>
              <a:rPr lang="en-US" altLang="zh-TW" dirty="0" err="1" smtClean="0"/>
              <a:t>reg</a:t>
            </a:r>
            <a:r>
              <a:rPr lang="en-US" altLang="zh-TW" dirty="0" smtClean="0"/>
              <a:t> </a:t>
            </a:r>
            <a:r>
              <a:rPr lang="en-US" altLang="zh-TW" dirty="0"/>
              <a:t>x, y)</a:t>
            </a:r>
          </a:p>
          <a:p>
            <a:r>
              <a:rPr lang="en-US" altLang="zh-TW" dirty="0"/>
              <a:t>begin</a:t>
            </a:r>
          </a:p>
          <a:p>
            <a:r>
              <a:rPr lang="en-US" altLang="zh-TW" dirty="0"/>
              <a:t>  x </a:t>
            </a:r>
            <a:r>
              <a:rPr lang="en-US" altLang="zh-TW" dirty="0" smtClean="0"/>
              <a:t>&lt;= </a:t>
            </a:r>
            <a:r>
              <a:rPr lang="en-US" altLang="zh-TW" dirty="0"/>
              <a:t>a &amp; b;</a:t>
            </a:r>
          </a:p>
          <a:p>
            <a:r>
              <a:rPr lang="en-US" altLang="zh-TW" dirty="0"/>
              <a:t>  y </a:t>
            </a:r>
            <a:r>
              <a:rPr lang="en-US" altLang="zh-TW" dirty="0" smtClean="0"/>
              <a:t>&lt;= </a:t>
            </a:r>
            <a:r>
              <a:rPr lang="en-US" altLang="zh-TW" dirty="0"/>
              <a:t>x | c;</a:t>
            </a:r>
          </a:p>
          <a:p>
            <a:r>
              <a:rPr lang="en-US" altLang="zh-TW" dirty="0"/>
              <a:t>end</a:t>
            </a:r>
            <a:endParaRPr lang="zh-TW" altLang="en-US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8398831" y="6169580"/>
            <a:ext cx="1777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This  is incorrect!</a:t>
            </a:r>
            <a:endParaRPr lang="zh-TW" alt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356119" y="4156949"/>
            <a:ext cx="9422806" cy="2280746"/>
            <a:chOff x="1033869" y="4073500"/>
            <a:chExt cx="9422806" cy="2280746"/>
          </a:xfrm>
        </p:grpSpPr>
        <p:cxnSp>
          <p:nvCxnSpPr>
            <p:cNvPr id="11" name="直線接點 10"/>
            <p:cNvCxnSpPr/>
            <p:nvPr/>
          </p:nvCxnSpPr>
          <p:spPr>
            <a:xfrm>
              <a:off x="4575464" y="4073500"/>
              <a:ext cx="39006" cy="19853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字方塊 13"/>
            <p:cNvSpPr txBox="1"/>
            <p:nvPr/>
          </p:nvSpPr>
          <p:spPr>
            <a:xfrm>
              <a:off x="4628476" y="4320503"/>
              <a:ext cx="5828199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a</a:t>
              </a:r>
              <a:r>
                <a:rPr lang="en-US" altLang="zh-TW" dirty="0" smtClean="0"/>
                <a:t>  b  c  x  y</a:t>
              </a:r>
            </a:p>
            <a:p>
              <a:r>
                <a:rPr lang="en-US" altLang="zh-TW" dirty="0" smtClean="0">
                  <a:solidFill>
                    <a:srgbClr val="00B0F0"/>
                  </a:solidFill>
                </a:rPr>
                <a:t>1  1  </a:t>
              </a:r>
              <a:r>
                <a:rPr lang="en-US" altLang="zh-TW" dirty="0" smtClean="0">
                  <a:solidFill>
                    <a:srgbClr val="00B050"/>
                  </a:solidFill>
                </a:rPr>
                <a:t>0</a:t>
              </a:r>
              <a:r>
                <a:rPr lang="en-US" altLang="zh-TW" dirty="0" smtClean="0"/>
                <a:t>  </a:t>
              </a:r>
              <a:r>
                <a:rPr lang="en-US" altLang="zh-TW" dirty="0" smtClean="0">
                  <a:solidFill>
                    <a:srgbClr val="00B050"/>
                  </a:solidFill>
                </a:rPr>
                <a:t>1</a:t>
              </a:r>
              <a:r>
                <a:rPr lang="en-US" altLang="zh-TW" dirty="0" smtClean="0"/>
                <a:t>  1</a:t>
              </a:r>
            </a:p>
            <a:p>
              <a:r>
                <a:rPr lang="en-US" altLang="zh-TW" dirty="0" smtClean="0">
                  <a:solidFill>
                    <a:srgbClr val="FF0000"/>
                  </a:solidFill>
                </a:rPr>
                <a:t>0</a:t>
              </a:r>
              <a:r>
                <a:rPr lang="en-US" altLang="zh-TW" dirty="0" smtClean="0"/>
                <a:t>  1  0  1  1</a:t>
              </a:r>
            </a:p>
            <a:p>
              <a:r>
                <a:rPr lang="en-US" altLang="zh-TW" dirty="0" smtClean="0"/>
                <a:t>0  1  0  </a:t>
              </a:r>
              <a:r>
                <a:rPr lang="en-US" altLang="zh-TW" dirty="0">
                  <a:solidFill>
                    <a:srgbClr val="00B0F0"/>
                  </a:solidFill>
                </a:rPr>
                <a:t>1</a:t>
              </a:r>
              <a:r>
                <a:rPr lang="en-US" altLang="zh-TW" dirty="0" smtClean="0"/>
                <a:t>  1    x&lt;=</a:t>
              </a:r>
              <a:r>
                <a:rPr lang="en-US" altLang="zh-TW" dirty="0" smtClean="0">
                  <a:solidFill>
                    <a:srgbClr val="FF0000"/>
                  </a:solidFill>
                </a:rPr>
                <a:t>0</a:t>
              </a:r>
              <a:r>
                <a:rPr lang="en-US" altLang="zh-TW" dirty="0" smtClean="0"/>
                <a:t>, new value for x is </a:t>
              </a:r>
              <a:r>
                <a:rPr lang="en-US" altLang="zh-TW" dirty="0" smtClean="0">
                  <a:solidFill>
                    <a:srgbClr val="FF0000"/>
                  </a:solidFill>
                </a:rPr>
                <a:t>0</a:t>
              </a:r>
              <a:r>
                <a:rPr lang="en-US" altLang="zh-TW" dirty="0" smtClean="0"/>
                <a:t>, but not assigned yet.</a:t>
              </a:r>
              <a:endParaRPr lang="en-US" altLang="zh-TW" dirty="0" smtClean="0"/>
            </a:p>
            <a:p>
              <a:r>
                <a:rPr lang="en-US" altLang="zh-TW" dirty="0" smtClean="0"/>
                <a:t>0  1  0  </a:t>
              </a:r>
              <a:r>
                <a:rPr lang="en-US" altLang="zh-TW" dirty="0">
                  <a:solidFill>
                    <a:srgbClr val="00B050"/>
                  </a:solidFill>
                </a:rPr>
                <a:t>1</a:t>
              </a:r>
              <a:r>
                <a:rPr lang="en-US" altLang="zh-TW" dirty="0" smtClean="0"/>
                <a:t>  1</a:t>
              </a:r>
              <a:r>
                <a:rPr lang="en-US" altLang="zh-TW" dirty="0" smtClean="0">
                  <a:solidFill>
                    <a:srgbClr val="FF0000"/>
                  </a:solidFill>
                </a:rPr>
                <a:t>    </a:t>
              </a:r>
              <a:r>
                <a:rPr lang="en-US" altLang="zh-TW" dirty="0" smtClean="0"/>
                <a:t>x&lt;=0, y &lt;=1</a:t>
              </a:r>
            </a:p>
            <a:p>
              <a:r>
                <a:rPr lang="en-US" altLang="zh-TW" dirty="0" smtClean="0">
                  <a:solidFill>
                    <a:srgbClr val="FF0000"/>
                  </a:solidFill>
                </a:rPr>
                <a:t>0  1  0  0  1   assignment completion  </a:t>
              </a:r>
            </a:p>
            <a:p>
              <a:endParaRPr lang="zh-TW" altLang="en-US" dirty="0"/>
            </a:p>
          </p:txBody>
        </p:sp>
        <p:grpSp>
          <p:nvGrpSpPr>
            <p:cNvPr id="27" name="群組 26"/>
            <p:cNvGrpSpPr/>
            <p:nvPr/>
          </p:nvGrpSpPr>
          <p:grpSpPr>
            <a:xfrm>
              <a:off x="1033869" y="4319959"/>
              <a:ext cx="4907705" cy="1477328"/>
              <a:chOff x="996286" y="2173830"/>
              <a:chExt cx="4907705" cy="1477328"/>
            </a:xfrm>
          </p:grpSpPr>
          <p:sp>
            <p:nvSpPr>
              <p:cNvPr id="13" name="文字方塊 12"/>
              <p:cNvSpPr txBox="1"/>
              <p:nvPr/>
            </p:nvSpPr>
            <p:spPr>
              <a:xfrm>
                <a:off x="1329359" y="2173830"/>
                <a:ext cx="3314433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Non-Blocking behavior</a:t>
                </a:r>
              </a:p>
              <a:p>
                <a:r>
                  <a:rPr lang="en-US" altLang="zh-TW" dirty="0" smtClean="0"/>
                  <a:t>Initial condition </a:t>
                </a:r>
              </a:p>
              <a:p>
                <a:r>
                  <a:rPr lang="en-US" altLang="zh-TW" dirty="0">
                    <a:solidFill>
                      <a:srgbClr val="FF0000"/>
                    </a:solidFill>
                  </a:rPr>
                  <a:t>a</a:t>
                </a:r>
                <a:r>
                  <a:rPr lang="en-US" altLang="zh-TW" dirty="0" smtClean="0"/>
                  <a:t> changes; always block triggered</a:t>
                </a:r>
              </a:p>
              <a:p>
                <a:r>
                  <a:rPr lang="en-US" altLang="zh-TW" dirty="0"/>
                  <a:t>x</a:t>
                </a:r>
                <a:r>
                  <a:rPr lang="en-US" altLang="zh-TW" dirty="0" smtClean="0"/>
                  <a:t> = a &amp; b;</a:t>
                </a:r>
              </a:p>
              <a:p>
                <a:r>
                  <a:rPr lang="en-US" altLang="zh-TW" dirty="0"/>
                  <a:t>y</a:t>
                </a:r>
                <a:r>
                  <a:rPr lang="en-US" altLang="zh-TW" dirty="0" smtClean="0"/>
                  <a:t> =  x | c; </a:t>
                </a:r>
                <a:endParaRPr lang="zh-TW" altLang="en-US" dirty="0"/>
              </a:p>
            </p:txBody>
          </p:sp>
          <p:cxnSp>
            <p:nvCxnSpPr>
              <p:cNvPr id="24" name="直線接點 23"/>
              <p:cNvCxnSpPr/>
              <p:nvPr/>
            </p:nvCxnSpPr>
            <p:spPr>
              <a:xfrm flipV="1">
                <a:off x="996286" y="2521026"/>
                <a:ext cx="4892722" cy="3411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5" name="圖片 2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6286" y="2736959"/>
                <a:ext cx="4907705" cy="54869"/>
              </a:xfrm>
              <a:prstGeom prst="rect">
                <a:avLst/>
              </a:prstGeom>
            </p:spPr>
          </p:pic>
        </p:grpSp>
        <p:cxnSp>
          <p:nvCxnSpPr>
            <p:cNvPr id="36" name="直線單箭頭接點 35"/>
            <p:cNvCxnSpPr>
              <a:stCxn id="34" idx="1"/>
            </p:cNvCxnSpPr>
            <p:nvPr/>
          </p:nvCxnSpPr>
          <p:spPr>
            <a:xfrm flipH="1" flipV="1">
              <a:off x="6794696" y="6035986"/>
              <a:ext cx="1604135" cy="3182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49803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Verilog Simulation Behavior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Always blocks and “assign”  statements execute in parallel</a:t>
            </a:r>
          </a:p>
          <a:p>
            <a:pPr lvl="1"/>
            <a:r>
              <a:rPr lang="en-US" altLang="zh-TW" dirty="0" smtClean="0"/>
              <a:t>Signals in the sensitivity list (@(..)) trigger the always blocks.</a:t>
            </a:r>
          </a:p>
          <a:p>
            <a:pPr lvl="1"/>
            <a:r>
              <a:rPr lang="en-US" altLang="zh-TW" dirty="0" smtClean="0"/>
              <a:t>“assign” triggered when RHS signal changes.</a:t>
            </a:r>
            <a:endParaRPr lang="en-US" altLang="zh-TW" dirty="0" smtClean="0"/>
          </a:p>
          <a:p>
            <a:r>
              <a:rPr lang="en-US" altLang="zh-TW" dirty="0" smtClean="0"/>
              <a:t>All </a:t>
            </a:r>
            <a:r>
              <a:rPr lang="en-US" altLang="zh-TW" dirty="0" smtClean="0"/>
              <a:t>non-blocking assignment statements in an always block are evaluated using </a:t>
            </a:r>
            <a:r>
              <a:rPr lang="en-US" altLang="zh-TW" dirty="0" smtClean="0">
                <a:solidFill>
                  <a:srgbClr val="FF0000"/>
                </a:solidFill>
              </a:rPr>
              <a:t>the values that the variables have when the always block is entered. </a:t>
            </a:r>
          </a:p>
          <a:p>
            <a:pPr lvl="1"/>
            <a:r>
              <a:rPr lang="en-US" altLang="zh-TW" dirty="0" smtClean="0"/>
              <a:t>That is, a given variable has the same value for all statements in the block.</a:t>
            </a:r>
          </a:p>
          <a:p>
            <a:pPr lvl="1"/>
            <a:r>
              <a:rPr lang="en-US" altLang="zh-TW" u="sng" dirty="0" smtClean="0"/>
              <a:t>The result of each non-blocking assignment is not seen until the end of the always block.</a:t>
            </a:r>
            <a:endParaRPr lang="zh-TW" altLang="en-US" u="sng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8016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Blocking  </a:t>
            </a:r>
            <a:r>
              <a:rPr lang="en-US" altLang="zh-TW" dirty="0"/>
              <a:t>A</a:t>
            </a:r>
            <a:r>
              <a:rPr lang="en-US" altLang="zh-TW" dirty="0" smtClean="0"/>
              <a:t>ssignment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987473" y="1923123"/>
            <a:ext cx="5283674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5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sz="2000" b="1" dirty="0">
                <a:ea typeface="MS Mincho" panose="02020609040205080304" pitchFamily="49" charset="-128"/>
              </a:rPr>
              <a:t>module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dirty="0" smtClean="0">
                <a:ea typeface="MS Mincho" panose="02020609040205080304" pitchFamily="49" charset="-128"/>
              </a:rPr>
              <a:t>two-FFs </a:t>
            </a:r>
            <a:r>
              <a:rPr lang="en-US" altLang="zh-TW" sz="2000" dirty="0">
                <a:ea typeface="MS Mincho" panose="02020609040205080304" pitchFamily="49" charset="-128"/>
              </a:rPr>
              <a:t>(D, Clock, Q1, Q2);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input</a:t>
            </a:r>
            <a:r>
              <a:rPr lang="en-US" altLang="zh-TW" sz="2000" dirty="0">
                <a:ea typeface="MS Mincho" panose="02020609040205080304" pitchFamily="49" charset="-128"/>
              </a:rPr>
              <a:t> D, Clock;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output</a:t>
            </a:r>
            <a:r>
              <a:rPr lang="en-US" altLang="zh-TW" sz="2000" dirty="0">
                <a:ea typeface="MS Mincho" panose="02020609040205080304" pitchFamily="49" charset="-128"/>
              </a:rPr>
              <a:t> </a:t>
            </a:r>
            <a:r>
              <a:rPr lang="en-US" altLang="zh-TW" sz="2000" b="1" dirty="0" err="1">
                <a:ea typeface="MS Mincho" panose="02020609040205080304" pitchFamily="49" charset="-128"/>
              </a:rPr>
              <a:t>reg</a:t>
            </a:r>
            <a:r>
              <a:rPr lang="en-US" altLang="zh-TW" sz="2000" dirty="0">
                <a:ea typeface="MS Mincho" panose="02020609040205080304" pitchFamily="49" charset="-128"/>
              </a:rPr>
              <a:t> Q1, Q2;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always</a:t>
            </a:r>
            <a:r>
              <a:rPr lang="en-US" altLang="zh-TW" sz="2000" dirty="0">
                <a:ea typeface="MS Mincho" panose="02020609040205080304" pitchFamily="49" charset="-128"/>
              </a:rPr>
              <a:t> @(</a:t>
            </a:r>
            <a:r>
              <a:rPr lang="en-US" altLang="zh-TW" sz="2000" b="1" dirty="0" err="1">
                <a:ea typeface="MS Mincho" panose="02020609040205080304" pitchFamily="49" charset="-128"/>
              </a:rPr>
              <a:t>posedge</a:t>
            </a:r>
            <a:r>
              <a:rPr lang="en-US" altLang="zh-TW" sz="2000" dirty="0">
                <a:ea typeface="MS Mincho" panose="02020609040205080304" pitchFamily="49" charset="-128"/>
              </a:rPr>
              <a:t> Clock)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begin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Q1 = D;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	Q2 = Q1;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r>
              <a:rPr lang="en-US" altLang="zh-TW" sz="2000" b="1" dirty="0">
                <a:ea typeface="MS Mincho" panose="02020609040205080304" pitchFamily="49" charset="-128"/>
              </a:rPr>
              <a:t>end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dirty="0">
                <a:ea typeface="MS Mincho" panose="02020609040205080304" pitchFamily="49" charset="-128"/>
              </a:rPr>
              <a:t>	</a:t>
            </a:r>
            <a:endParaRPr lang="en-US" altLang="zh-TW" sz="2000" dirty="0">
              <a:ea typeface="新細明體" panose="02020500000000000000" pitchFamily="18" charset="-120"/>
              <a:cs typeface="Courier New" panose="02070309020205020404" pitchFamily="49" charset="0"/>
            </a:endParaRPr>
          </a:p>
          <a:p>
            <a:r>
              <a:rPr lang="en-US" altLang="zh-TW" sz="2000" b="1" dirty="0" err="1">
                <a:ea typeface="MS Mincho" panose="02020609040205080304" pitchFamily="49" charset="-128"/>
              </a:rPr>
              <a:t>endmodule</a:t>
            </a:r>
            <a:endParaRPr lang="en-US" altLang="zh-TW" sz="2000" dirty="0">
              <a:ea typeface="新細明體" panose="02020500000000000000" pitchFamily="18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710823" y="1876088"/>
            <a:ext cx="55215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// blocking assignment here, so at each rising clock edge,</a:t>
            </a:r>
          </a:p>
          <a:p>
            <a:r>
              <a:rPr lang="en-US" altLang="zh-TW" dirty="0"/>
              <a:t> </a:t>
            </a:r>
            <a:r>
              <a:rPr lang="en-US" altLang="zh-TW" dirty="0" smtClean="0"/>
              <a:t>  Q1=D, </a:t>
            </a:r>
            <a:r>
              <a:rPr lang="en-US" altLang="zh-TW" dirty="0" smtClean="0">
                <a:solidFill>
                  <a:srgbClr val="FF0000"/>
                </a:solidFill>
              </a:rPr>
              <a:t>after that</a:t>
            </a:r>
            <a:r>
              <a:rPr lang="en-US" altLang="zh-TW" dirty="0" smtClean="0"/>
              <a:t>, Q2 = Q1</a:t>
            </a:r>
            <a:r>
              <a:rPr lang="en-US" altLang="zh-TW" dirty="0" smtClean="0">
                <a:solidFill>
                  <a:srgbClr val="FF0000"/>
                </a:solidFill>
              </a:rPr>
              <a:t>, finally  </a:t>
            </a:r>
            <a:r>
              <a:rPr lang="en-US" altLang="zh-TW" dirty="0" smtClean="0"/>
              <a:t>Q2=Q1=D</a:t>
            </a:r>
          </a:p>
          <a:p>
            <a:r>
              <a:rPr lang="en-US" altLang="zh-TW" dirty="0" smtClean="0"/>
              <a:t>  This implies a circuit below:</a:t>
            </a:r>
            <a:endParaRPr lang="zh-TW" altLang="en-US" dirty="0"/>
          </a:p>
        </p:txBody>
      </p:sp>
      <p:pic>
        <p:nvPicPr>
          <p:cNvPr id="8" name="Picture 6" descr="fig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156" y="2984818"/>
            <a:ext cx="3599987" cy="336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直線單箭頭接點 9"/>
          <p:cNvCxnSpPr/>
          <p:nvPr/>
        </p:nvCxnSpPr>
        <p:spPr>
          <a:xfrm flipH="1">
            <a:off x="3534770" y="2429301"/>
            <a:ext cx="2176053" cy="16718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766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9817</TotalTime>
  <Words>808</Words>
  <Application>Microsoft Office PowerPoint</Application>
  <PresentationFormat>寬螢幕</PresentationFormat>
  <Paragraphs>249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6" baseType="lpstr">
      <vt:lpstr>MS Mincho</vt:lpstr>
      <vt:lpstr>新細明體</vt:lpstr>
      <vt:lpstr>Arial</vt:lpstr>
      <vt:lpstr>Calibri</vt:lpstr>
      <vt:lpstr>Calibri Light</vt:lpstr>
      <vt:lpstr>Courier New</vt:lpstr>
      <vt:lpstr>Tahoma</vt:lpstr>
      <vt:lpstr>Times New Roman</vt:lpstr>
      <vt:lpstr>Office 佈景主題</vt:lpstr>
      <vt:lpstr>Supplement on Verilog FF circuit examples</vt:lpstr>
      <vt:lpstr>A Gated D Latch</vt:lpstr>
      <vt:lpstr>A D Flip-Flop</vt:lpstr>
      <vt:lpstr>Blocking assignment: evaluation and assignment are immediate</vt:lpstr>
      <vt:lpstr>Non-Blocking assignment</vt:lpstr>
      <vt:lpstr>Why two ways of assigning values?</vt:lpstr>
      <vt:lpstr>Use blocking assignment for combinational always blocks</vt:lpstr>
      <vt:lpstr>Verilog Simulation Behavior</vt:lpstr>
      <vt:lpstr>Blocking  Assignment</vt:lpstr>
      <vt:lpstr>Non-Blocking  Assignment</vt:lpstr>
      <vt:lpstr>D-FF with Asynchronous Reset (Clear)</vt:lpstr>
      <vt:lpstr>D-FF with Synchronous Reset </vt:lpstr>
      <vt:lpstr>n-bit register</vt:lpstr>
      <vt:lpstr>Shift Register</vt:lpstr>
      <vt:lpstr>Up Counter with enable </vt:lpstr>
      <vt:lpstr>Up/down Counter with enable </vt:lpstr>
      <vt:lpstr>FF with an enable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 Supplement, Verilog</dc:title>
  <dc:creator>oboe</dc:creator>
  <cp:lastModifiedBy>oboe</cp:lastModifiedBy>
  <cp:revision>135</cp:revision>
  <dcterms:created xsi:type="dcterms:W3CDTF">2014-02-17T07:38:04Z</dcterms:created>
  <dcterms:modified xsi:type="dcterms:W3CDTF">2014-04-14T06:59:47Z</dcterms:modified>
</cp:coreProperties>
</file>