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8" r:id="rId3"/>
    <p:sldId id="283" r:id="rId4"/>
    <p:sldId id="279" r:id="rId5"/>
    <p:sldId id="280" r:id="rId6"/>
    <p:sldId id="281" r:id="rId7"/>
    <p:sldId id="282" r:id="rId8"/>
    <p:sldId id="257" r:id="rId9"/>
    <p:sldId id="258" r:id="rId10"/>
    <p:sldId id="259" r:id="rId11"/>
    <p:sldId id="273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70" r:id="rId22"/>
    <p:sldId id="271" r:id="rId23"/>
    <p:sldId id="272" r:id="rId24"/>
    <p:sldId id="274" r:id="rId25"/>
    <p:sldId id="275" r:id="rId26"/>
    <p:sldId id="277" r:id="rId27"/>
    <p:sldId id="268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CS252 S05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5143F-5454-4174-BD02-1D0845CB538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766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CS252 S05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5143F-5454-4174-BD02-1D0845CB538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475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434F0C6-671B-4BF7-A19A-1D74697026E5}" type="slidenum">
              <a:rPr lang="en-US" altLang="zh-TW" smtClean="0">
                <a:ea typeface="新細明體" pitchFamily="18" charset="-120"/>
              </a:rPr>
              <a:pPr/>
              <a:t>6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solidFill>
            <a:srgbClr val="FFFFFF"/>
          </a:solidFill>
          <a:ln/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2207" y="4560494"/>
            <a:ext cx="5850788" cy="4320386"/>
          </a:xfrm>
          <a:noFill/>
        </p:spPr>
        <p:txBody>
          <a:bodyPr wrap="none" anchor="ctr"/>
          <a:lstStyle/>
          <a:p>
            <a:endParaRPr lang="zh-TW" altLang="zh-TW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192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25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849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8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Supplement on Verilog</a:t>
            </a:r>
            <a:br>
              <a:rPr lang="en-US" altLang="zh-TW" dirty="0" smtClean="0"/>
            </a:br>
            <a:r>
              <a:rPr lang="en-US" altLang="zh-TW" dirty="0"/>
              <a:t>a</a:t>
            </a:r>
            <a:r>
              <a:rPr lang="en-US" altLang="zh-TW" dirty="0" smtClean="0"/>
              <a:t>dder examples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By Brown/</a:t>
            </a:r>
            <a:r>
              <a:rPr lang="en-US" altLang="zh-TW" dirty="0" err="1" smtClean="0"/>
              <a:t>Vranesic</a:t>
            </a:r>
            <a:r>
              <a:rPr lang="en-US" altLang="zh-TW" dirty="0" smtClean="0"/>
              <a:t>  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373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55730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r>
              <a:rPr lang="en-US" altLang="zh-TW" b="1" dirty="0" err="1">
                <a:solidFill>
                  <a:srgbClr val="00B050"/>
                </a:solidFill>
              </a:rPr>
              <a:t>r</a:t>
            </a:r>
            <a:r>
              <a:rPr lang="en-US" altLang="zh-TW" b="1" dirty="0" err="1" smtClean="0">
                <a:solidFill>
                  <a:srgbClr val="00B050"/>
                </a:solidFill>
              </a:rPr>
              <a:t>eg</a:t>
            </a:r>
            <a:r>
              <a:rPr lang="en-US" altLang="zh-TW" dirty="0" smtClean="0">
                <a:solidFill>
                  <a:srgbClr val="00B050"/>
                </a:solidFill>
              </a:rPr>
              <a:t> f;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(x1, x2, 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>
            <a:endCxn id="5" idx="1"/>
          </p:cNvCxnSpPr>
          <p:nvPr/>
        </p:nvCxnSpPr>
        <p:spPr>
          <a:xfrm flipV="1">
            <a:off x="2679963" y="4514137"/>
            <a:ext cx="1039179" cy="3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25824" y="3606405"/>
            <a:ext cx="241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always@(sensitivity list)</a:t>
            </a: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028475" y="3909375"/>
            <a:ext cx="690667" cy="23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8200" y="4346423"/>
            <a:ext cx="2373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Evaluated in the order 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iven by the code; </a:t>
            </a:r>
            <a:endParaRPr lang="en-US" altLang="zh-TW" dirty="0"/>
          </a:p>
          <a:p>
            <a:r>
              <a:rPr lang="en-US" altLang="zh-TW" dirty="0"/>
              <a:t>i</a:t>
            </a:r>
            <a:r>
              <a:rPr lang="en-US" altLang="zh-TW" dirty="0" smtClean="0"/>
              <a:t>f first, then else.</a:t>
            </a:r>
          </a:p>
          <a:p>
            <a:r>
              <a:rPr lang="en-US" altLang="zh-TW" dirty="0" smtClean="0"/>
              <a:t>=  blocking assignment</a:t>
            </a:r>
          </a:p>
          <a:p>
            <a:r>
              <a:rPr lang="en-US" altLang="zh-TW" dirty="0" smtClean="0"/>
              <a:t>(evaluated in order)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09863" y="2367655"/>
            <a:ext cx="2601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simulator </a:t>
            </a:r>
            <a:r>
              <a:rPr lang="en-US" altLang="zh-TW" dirty="0" smtClean="0">
                <a:solidFill>
                  <a:srgbClr val="00B050"/>
                </a:solidFill>
              </a:rPr>
              <a:t>reg</a:t>
            </a:r>
            <a:r>
              <a:rPr lang="en-US" altLang="zh-TW" dirty="0" smtClean="0"/>
              <a:t>isters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his value until the always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lock is executed again.</a:t>
            </a:r>
          </a:p>
          <a:p>
            <a:r>
              <a:rPr lang="en-US" altLang="zh-TW" b="1" dirty="0">
                <a:solidFill>
                  <a:srgbClr val="00B050"/>
                </a:solidFill>
              </a:rPr>
              <a:t>o</a:t>
            </a:r>
            <a:r>
              <a:rPr lang="en-US" altLang="zh-TW" b="1" dirty="0" smtClean="0">
                <a:solidFill>
                  <a:srgbClr val="00B050"/>
                </a:solidFill>
              </a:rPr>
              <a:t>utput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reg</a:t>
            </a:r>
            <a:r>
              <a:rPr lang="en-US" altLang="zh-TW" b="1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/>
              <a:t>f;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2987682" y="2562165"/>
            <a:ext cx="731460" cy="113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Coding in 3 ways: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Gate</a:t>
            </a:r>
            <a:r>
              <a:rPr lang="en-US" altLang="zh-TW" dirty="0" smtClean="0"/>
              <a:t> instantiation </a:t>
            </a:r>
          </a:p>
          <a:p>
            <a:r>
              <a:rPr lang="en-US" altLang="zh-TW" dirty="0" smtClean="0"/>
              <a:t>Continuous assignment (</a:t>
            </a:r>
            <a:r>
              <a:rPr lang="en-US" altLang="zh-TW" dirty="0" smtClean="0">
                <a:solidFill>
                  <a:srgbClr val="FF0000"/>
                </a:solidFill>
              </a:rPr>
              <a:t>assign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rocedural statements (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Blocking assignment  =  sequencing </a:t>
            </a:r>
            <a:endParaRPr lang="en-US" altLang="zh-TW" dirty="0"/>
          </a:p>
          <a:p>
            <a:pPr lvl="2"/>
            <a:r>
              <a:rPr lang="en-US" altLang="zh-TW" dirty="0" smtClean="0"/>
              <a:t>S = X + Y;  // S[3:0]</a:t>
            </a:r>
          </a:p>
          <a:p>
            <a:pPr lvl="2"/>
            <a:r>
              <a:rPr lang="en-US" altLang="zh-TW" dirty="0" smtClean="0"/>
              <a:t>C = S[0]; // C takes the new value from X+Y.</a:t>
            </a:r>
          </a:p>
          <a:p>
            <a:pPr lvl="1"/>
            <a:r>
              <a:rPr lang="en-US" altLang="zh-TW" dirty="0" smtClean="0"/>
              <a:t>Non-blocking assignment  &lt;= </a:t>
            </a:r>
          </a:p>
          <a:p>
            <a:pPr lvl="2"/>
            <a:r>
              <a:rPr lang="en-US" altLang="zh-TW" dirty="0" smtClean="0"/>
              <a:t>S &lt;= X + Y;</a:t>
            </a:r>
          </a:p>
          <a:p>
            <a:pPr lvl="2"/>
            <a:r>
              <a:rPr lang="en-US" altLang="zh-TW" dirty="0" smtClean="0"/>
              <a:t>C &lt;= S[0]; // at simulation time t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, C takes the value of S[0] at simulation time t</a:t>
            </a:r>
            <a:r>
              <a:rPr lang="en-US" altLang="zh-TW" baseline="-25000" dirty="0" smtClean="0"/>
              <a:t>i-1</a:t>
            </a:r>
            <a:endParaRPr lang="zh-TW" altLang="en-US" baseline="-25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9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621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More compact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4096" y="2996568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920748" y="2565238"/>
            <a:ext cx="41817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</a:t>
            </a:r>
            <a:r>
              <a:rPr lang="en-US" altLang="zh-TW" b="1" dirty="0" smtClean="0">
                <a:solidFill>
                  <a:srgbClr val="00B050"/>
                </a:solidFill>
              </a:rPr>
              <a:t>(input </a:t>
            </a:r>
            <a:r>
              <a:rPr lang="en-US" altLang="zh-TW" dirty="0" smtClean="0"/>
              <a:t>x1, x2, s, </a:t>
            </a:r>
            <a:r>
              <a:rPr lang="en-US" altLang="zh-TW" b="1" dirty="0" smtClean="0">
                <a:solidFill>
                  <a:srgbClr val="00B050"/>
                </a:solidFill>
              </a:rPr>
              <a:t>output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reg</a:t>
            </a:r>
            <a:r>
              <a:rPr lang="en-US" altLang="zh-TW" b="1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/>
              <a:t>f);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(x1, x2,s)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8424" y="1849272"/>
            <a:ext cx="4312692" cy="2163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pPr algn="ctr"/>
            <a:r>
              <a:rPr lang="en-US" altLang="zh-TW" b="1" dirty="0" smtClean="0"/>
              <a:t>Hierarchical Verilog Code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13045" y="2238233"/>
            <a:ext cx="1003110" cy="12692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38600" y="2238233"/>
            <a:ext cx="1058839" cy="1276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146411" y="249494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1146412" y="316109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5121320" y="2376215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121320" y="264159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5097439" y="293085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5121320" y="3167914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5121320" y="340497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016155" y="2544040"/>
            <a:ext cx="1022445" cy="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3016155" y="3161091"/>
            <a:ext cx="1022445" cy="13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784747" y="231028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784747" y="29832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38671" y="2199016"/>
            <a:ext cx="3273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 smtClean="0"/>
              <a:t>B</a:t>
            </a:r>
          </a:p>
          <a:p>
            <a:r>
              <a:rPr lang="en-US" altLang="zh-TW" dirty="0" smtClean="0"/>
              <a:t>C</a:t>
            </a:r>
          </a:p>
          <a:p>
            <a:r>
              <a:rPr lang="en-US" altLang="zh-TW" dirty="0" smtClean="0"/>
              <a:t>D</a:t>
            </a:r>
          </a:p>
          <a:p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97523" y="2390482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43199" y="2411189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005062" y="2411189"/>
            <a:ext cx="405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y1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806666" y="2134190"/>
            <a:ext cx="309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/>
              <a:t>b</a:t>
            </a:r>
            <a:endParaRPr lang="en-US" altLang="zh-TW" dirty="0" smtClean="0"/>
          </a:p>
          <a:p>
            <a:r>
              <a:rPr lang="en-US" altLang="zh-TW" dirty="0"/>
              <a:t>c</a:t>
            </a:r>
            <a:endParaRPr lang="en-US" altLang="zh-TW" dirty="0" smtClean="0"/>
          </a:p>
          <a:p>
            <a:r>
              <a:rPr lang="en-US" altLang="zh-TW" dirty="0"/>
              <a:t>d</a:t>
            </a:r>
            <a:endParaRPr lang="en-US" altLang="zh-TW" dirty="0" smtClean="0"/>
          </a:p>
          <a:p>
            <a:r>
              <a:rPr lang="en-US" altLang="zh-TW" dirty="0"/>
              <a:t>e</a:t>
            </a:r>
            <a:endParaRPr lang="en-US" altLang="zh-TW" dirty="0" smtClean="0"/>
          </a:p>
        </p:txBody>
      </p:sp>
      <p:sp>
        <p:nvSpPr>
          <p:cNvPr id="33" name="文字方塊 32"/>
          <p:cNvSpPr txBox="1"/>
          <p:nvPr/>
        </p:nvSpPr>
        <p:spPr>
          <a:xfrm>
            <a:off x="1209311" y="4197108"/>
            <a:ext cx="2472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front (a, b, c, d);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a, b;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c, d;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893277" y="4203287"/>
            <a:ext cx="33313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back (y1, y2, a, b, c, d, e);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y1, y2;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b, c, d, e;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01373" y="2251982"/>
            <a:ext cx="466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0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w1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15411" y="1849272"/>
            <a:ext cx="3566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whole (X1, X2,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</a:t>
            </a:r>
            <a:r>
              <a:rPr lang="en-US" altLang="zh-TW" dirty="0"/>
              <a:t>E</a:t>
            </a:r>
            <a:r>
              <a:rPr lang="en-US" altLang="zh-TW" dirty="0" smtClean="0"/>
              <a:t>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X1, </a:t>
            </a:r>
            <a:r>
              <a:rPr lang="en-US" altLang="zh-TW" dirty="0"/>
              <a:t>X</a:t>
            </a:r>
            <a:r>
              <a:rPr lang="en-US" altLang="zh-TW" dirty="0" smtClean="0"/>
              <a:t>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E;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ire w0, w1;</a:t>
            </a:r>
          </a:p>
          <a:p>
            <a:endParaRPr lang="en-US" altLang="zh-TW" dirty="0"/>
          </a:p>
          <a:p>
            <a:r>
              <a:rPr lang="en-US" altLang="zh-TW" dirty="0" smtClean="0"/>
              <a:t>front U1 (X1, X2, w0, w1);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ack U2 (w0, w1, A, B, C, D, E);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2601418" y="1460143"/>
            <a:ext cx="185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Top-level  module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433753" y="4919932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Internal (not output or input) uses wire.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0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G</a:t>
            </a:r>
            <a:r>
              <a:rPr lang="en-US" altLang="zh-TW" b="1" dirty="0" smtClean="0"/>
              <a:t>ates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14171" y="1652706"/>
            <a:ext cx="354187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 err="1">
                <a:ea typeface="MS Mincho" panose="02020609040205080304" pitchFamily="49" charset="-128"/>
              </a:rPr>
              <a:t>xor</a:t>
            </a:r>
            <a:r>
              <a:rPr lang="en-CA" sz="1800" dirty="0">
                <a:ea typeface="MS Mincho" panose="02020609040205080304" pitchFamily="49" charset="-128"/>
              </a:rPr>
              <a:t> (s, x, 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y);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43" y="1351104"/>
            <a:ext cx="4516271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146137" y="2568594"/>
            <a:ext cx="278200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y,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 err="1">
                <a:ea typeface="MS Mincho" panose="02020609040205080304" pitchFamily="49" charset="-128"/>
              </a:rPr>
              <a:t>xor</a:t>
            </a:r>
            <a:r>
              <a:rPr lang="en-CA" sz="1600" dirty="0">
                <a:ea typeface="MS Mincho" panose="02020609040205080304" pitchFamily="49" charset="-128"/>
              </a:rPr>
              <a:t> (s, x, 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and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y</a:t>
            </a:r>
            <a:r>
              <a:rPr lang="en-CA" sz="1600" dirty="0" smtClean="0">
                <a:ea typeface="MS Mincho" panose="02020609040205080304" pitchFamily="49" charset="-128"/>
              </a:rPr>
              <a:t>),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 smtClean="0">
                <a:ea typeface="MS Mincho" panose="02020609040205080304" pitchFamily="49" charset="-128"/>
              </a:rPr>
              <a:t>),  //omit </a:t>
            </a:r>
            <a:r>
              <a:rPr lang="en-CA" sz="1600" b="1" dirty="0" smtClean="0">
                <a:ea typeface="MS Mincho" panose="02020609040205080304" pitchFamily="49" charset="-128"/>
              </a:rPr>
              <a:t>and</a:t>
            </a:r>
            <a:endParaRPr lang="en-CA" sz="1600" b="1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or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600" dirty="0" smtClean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24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F</a:t>
            </a:r>
            <a:r>
              <a:rPr lang="en-US" altLang="zh-TW" b="1" dirty="0" smtClean="0"/>
              <a:t>unctional </a:t>
            </a:r>
            <a:r>
              <a:rPr lang="en-US" altLang="zh-TW" b="1" dirty="0"/>
              <a:t>E</a:t>
            </a:r>
            <a:r>
              <a:rPr lang="en-US" altLang="zh-TW" b="1" dirty="0" smtClean="0"/>
              <a:t>xpression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15</a:t>
            </a:fld>
            <a:endParaRPr lang="zh-TW" altLang="en-US" dirty="0"/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02" y="1405695"/>
            <a:ext cx="4256963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97945" y="2294434"/>
            <a:ext cx="47887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   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r>
              <a:rPr lang="en-CA" dirty="0">
                <a:ea typeface="MS Mincho" panose="02020609040205080304" pitchFamily="49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3607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1092" y="1280464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497540" y="2634018"/>
            <a:ext cx="716508" cy="1336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332959" y="39704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Instantiate the</a:t>
            </a:r>
          </a:p>
          <a:p>
            <a:r>
              <a:rPr lang="en-US" altLang="zh-TW" dirty="0" err="1"/>
              <a:t>f</a:t>
            </a:r>
            <a:r>
              <a:rPr lang="en-US" altLang="zh-TW" dirty="0" err="1" smtClean="0"/>
              <a:t>ulladd</a:t>
            </a:r>
            <a:r>
              <a:rPr lang="en-US" altLang="zh-TW" dirty="0" smtClean="0"/>
              <a:t> module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529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 Using Vectored Signals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17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9821" y="1460599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31306" y="1827848"/>
            <a:ext cx="53467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adder3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X, Y, S, 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c0;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carryout;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wire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[2:1</a:t>
            </a:r>
            <a:r>
              <a:rPr lang="en-CA" sz="2000" dirty="0">
                <a:ea typeface="MS Mincho" panose="02020609040205080304" pitchFamily="49" charset="-128"/>
              </a:rPr>
              <a:t>] C;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b</a:t>
            </a:r>
            <a:r>
              <a:rPr lang="en-CA" sz="2000" dirty="0" smtClean="0">
                <a:ea typeface="MS Mincho" panose="02020609040205080304" pitchFamily="49" charset="-128"/>
              </a:rPr>
              <a:t>0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X[0], Y[0], S[0], 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b1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, X[1], Y[1], S[1], 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b2 (</a:t>
            </a:r>
            <a:r>
              <a:rPr lang="en-CA" sz="20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2000" dirty="0">
                <a:ea typeface="MS Mincho" panose="02020609040205080304" pitchFamily="49" charset="-128"/>
              </a:rPr>
              <a:t>, X[2], Y[2], S[2], </a:t>
            </a:r>
            <a:r>
              <a:rPr lang="en-CA" sz="2000" dirty="0" smtClean="0">
                <a:ea typeface="MS Mincho" panose="02020609040205080304" pitchFamily="49" charset="-128"/>
              </a:rPr>
              <a:t>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240101" y="1366183"/>
            <a:ext cx="287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Vectored signals used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5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n</a:t>
            </a:r>
            <a:r>
              <a:rPr lang="en-US" altLang="zh-TW" b="1" dirty="0" smtClean="0"/>
              <a:t>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18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29149" y="1089164"/>
            <a:ext cx="84948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 smtClean="0">
                <a:ea typeface="MS Mincho" panose="02020609040205080304" pitchFamily="49" charset="-128"/>
              </a:rPr>
              <a:t>adderN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smtClean="0">
                <a:ea typeface="MS Mincho" panose="02020609040205080304" pitchFamily="49" charset="-128"/>
              </a:rPr>
              <a:t>parameter</a:t>
            </a:r>
            <a:r>
              <a:rPr lang="en-CA" sz="1800" dirty="0" smtClean="0">
                <a:ea typeface="MS Mincho" panose="02020609040205080304" pitchFamily="49" charset="-128"/>
              </a:rPr>
              <a:t> n = 16;</a:t>
            </a:r>
          </a:p>
          <a:p>
            <a:r>
              <a:rPr lang="en-CA" sz="1800" b="1" dirty="0" smtClean="0">
                <a:ea typeface="MS Mincho" panose="02020609040205080304" pitchFamily="49" charset="-128"/>
              </a:rPr>
              <a:t>      input</a:t>
            </a:r>
            <a:r>
              <a:rPr lang="en-CA" sz="1800" dirty="0" smtClean="0">
                <a:ea typeface="MS Mincho" panose="02020609040205080304" pitchFamily="49" charset="-128"/>
              </a:rPr>
              <a:t> c0;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[n-1:0</a:t>
            </a:r>
            <a:r>
              <a:rPr lang="en-CA" sz="1800" dirty="0">
                <a:ea typeface="MS Mincho" panose="02020609040205080304" pitchFamily="49" charset="-128"/>
              </a:rPr>
              <a:t>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[n-1:0</a:t>
            </a:r>
            <a:r>
              <a:rPr lang="en-CA" sz="1800" dirty="0">
                <a:ea typeface="MS Mincho" panose="02020609040205080304" pitchFamily="49" charset="-128"/>
              </a:rPr>
              <a:t>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carryout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[n:0] C;</a:t>
            </a:r>
            <a:endParaRPr lang="en-CA" sz="1800" dirty="0">
              <a:ea typeface="MS Mincho" panose="02020609040205080304" pitchFamily="49" charset="-128"/>
            </a:endParaRPr>
          </a:p>
          <a:p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integer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k;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always</a:t>
            </a:r>
            <a:r>
              <a:rPr lang="en-CA" altLang="zh-TW" sz="1800" dirty="0">
                <a:ea typeface="MS Mincho" panose="02020609040205080304" pitchFamily="49" charset="-128"/>
              </a:rPr>
              <a:t> @(X, Y,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C[0] =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for</a:t>
            </a:r>
            <a:r>
              <a:rPr lang="en-CA" altLang="zh-TW" sz="1800" dirty="0">
                <a:ea typeface="MS Mincho" panose="02020609040205080304" pitchFamily="49" charset="-128"/>
              </a:rPr>
              <a:t> (k = 0; k &lt; n; k = k+1)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S[k] = X[k] ^ Y[k] ^ C[k];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C[k+1] = (X[k] &amp; Y[k]) | (X[k] &amp; C[k]) | (Y[k] &amp; C[k]);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 	    	</a:t>
            </a:r>
            <a:r>
              <a:rPr lang="en-CA" altLang="zh-TW" sz="1800" b="1" dirty="0">
                <a:ea typeface="MS Mincho" panose="02020609040205080304" pitchFamily="49" charset="-128"/>
              </a:rPr>
              <a:t>end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carryout = C[n</a:t>
            </a:r>
            <a:r>
              <a:rPr lang="en-CA" altLang="zh-TW" sz="1800" dirty="0" smtClean="0">
                <a:ea typeface="MS Mincho" panose="02020609040205080304" pitchFamily="49" charset="-128"/>
              </a:rPr>
              <a:t>];</a:t>
            </a:r>
          </a:p>
          <a:p>
            <a:r>
              <a:rPr lang="en-CA" sz="1800" dirty="0"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 </a:t>
            </a:r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end</a:t>
            </a:r>
            <a:endParaRPr lang="en-CA" sz="1800" b="1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017791" y="1344136"/>
            <a:ext cx="40778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1: for</a:t>
            </a:r>
            <a:r>
              <a:rPr lang="en-US" altLang="zh-TW" dirty="0" smtClean="0"/>
              <a:t>: a procedural statement, must be inside a </a:t>
            </a:r>
            <a:r>
              <a:rPr lang="en-US" altLang="zh-TW" b="1" dirty="0" smtClean="0"/>
              <a:t>always </a:t>
            </a:r>
            <a:r>
              <a:rPr lang="en-US" altLang="zh-TW" dirty="0" smtClean="0"/>
              <a:t>block.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f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r>
              <a:rPr lang="en-US" altLang="zh-TW" dirty="0" smtClean="0"/>
              <a:t> loop in Verilog specifies a different </a:t>
            </a:r>
            <a:r>
              <a:rPr lang="en-US" altLang="zh-TW" dirty="0" err="1" smtClean="0"/>
              <a:t>subcircuit</a:t>
            </a:r>
            <a:r>
              <a:rPr lang="en-US" altLang="zh-TW" dirty="0" smtClean="0"/>
              <a:t> in each iteration. for loop does not specify change that takes place in time during successive iterations as in a programming language.</a:t>
            </a:r>
          </a:p>
          <a:p>
            <a:r>
              <a:rPr lang="en-US" altLang="zh-TW" dirty="0" smtClean="0"/>
              <a:t>2: Values inside a always block must retain their values until any change of signals in the sensitivity list.  To hold on the values, use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to keep them.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2729557" y="2913797"/>
            <a:ext cx="681245" cy="30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410802" y="2751177"/>
            <a:ext cx="3101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There is no physical meaning of k in the circuit.</a:t>
            </a:r>
          </a:p>
          <a:p>
            <a:r>
              <a:rPr lang="en-US" altLang="zh-TW" sz="1200" dirty="0" smtClean="0"/>
              <a:t>It is used to tell the compiler that how</a:t>
            </a:r>
          </a:p>
          <a:p>
            <a:r>
              <a:rPr lang="en-US" altLang="zh-TW" sz="1200" dirty="0"/>
              <a:t>m</a:t>
            </a:r>
            <a:r>
              <a:rPr lang="en-US" altLang="zh-TW" sz="1200" dirty="0" smtClean="0"/>
              <a:t>any instances of the iteration are needed.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5314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to n-bit transformation  using </a:t>
            </a:r>
            <a:r>
              <a:rPr lang="en-US" altLang="zh-TW" b="1" u="sng" dirty="0" smtClean="0"/>
              <a:t>generate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19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530" y="1601708"/>
            <a:ext cx="51443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adder3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X, Y, S, 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c0;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S;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carryout;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wire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[2:1</a:t>
            </a:r>
            <a:r>
              <a:rPr lang="en-CA" sz="1600" dirty="0">
                <a:ea typeface="MS Mincho" panose="02020609040205080304" pitchFamily="49" charset="-128"/>
              </a:rPr>
              <a:t>] C;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b</a:t>
            </a:r>
            <a:r>
              <a:rPr lang="en-CA" sz="1600" dirty="0" smtClean="0">
                <a:ea typeface="MS Mincho" panose="02020609040205080304" pitchFamily="49" charset="-128"/>
              </a:rPr>
              <a:t>0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X[0], Y[0], S[0],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b1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, X[1], Y[1], S[1], 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b2 (</a:t>
            </a:r>
            <a:r>
              <a:rPr lang="en-CA" sz="16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1600" dirty="0">
                <a:ea typeface="MS Mincho" panose="02020609040205080304" pitchFamily="49" charset="-128"/>
              </a:rPr>
              <a:t>, X[2], Y[2], S[2], </a:t>
            </a:r>
            <a:r>
              <a:rPr lang="en-CA" sz="1600" dirty="0" smtClean="0">
                <a:ea typeface="MS Mincho" panose="02020609040205080304" pitchFamily="49" charset="-128"/>
              </a:rPr>
              <a:t>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r>
              <a:rPr lang="en-CA" sz="1600" dirty="0">
                <a:ea typeface="MS Mincho" panose="02020609040205080304" pitchFamily="49" charset="-128"/>
              </a:rPr>
              <a:t> </a:t>
            </a:r>
            <a:endParaRPr lang="en-CA" sz="1600" dirty="0"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51229" y="1202899"/>
            <a:ext cx="48926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</a:t>
            </a:r>
            <a:r>
              <a:rPr lang="en-CA" sz="1800" dirty="0" smtClean="0">
                <a:ea typeface="MS Mincho" panose="02020609040205080304" pitchFamily="49" charset="-128"/>
              </a:rPr>
              <a:t>16;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[n-1:0] S;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output</a:t>
            </a:r>
            <a:r>
              <a:rPr lang="en-CA" sz="1800" dirty="0">
                <a:ea typeface="MS Mincho" panose="02020609040205080304" pitchFamily="49" charset="-128"/>
              </a:rPr>
              <a:t> carryout;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wire</a:t>
            </a:r>
            <a:r>
              <a:rPr lang="en-CA" sz="1800" dirty="0">
                <a:ea typeface="MS Mincho" panose="02020609040205080304" pitchFamily="49" charset="-128"/>
              </a:rPr>
              <a:t> [n:0] C; 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 err="1">
                <a:ea typeface="MS Mincho" panose="02020609040205080304" pitchFamily="49" charset="-128"/>
              </a:rPr>
              <a:t>genvar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 smtClean="0">
                <a:ea typeface="MS Mincho" panose="02020609040205080304" pitchFamily="49" charset="-128"/>
              </a:rPr>
              <a:t>;                    // to be used in </a:t>
            </a:r>
            <a:r>
              <a:rPr lang="en-CA" sz="1800" b="1" dirty="0" smtClean="0">
                <a:ea typeface="MS Mincho" panose="02020609040205080304" pitchFamily="49" charset="-128"/>
              </a:rPr>
              <a:t>generate</a:t>
            </a:r>
            <a:r>
              <a:rPr lang="en-CA" sz="1800" dirty="0" smtClean="0">
                <a:ea typeface="MS Mincho" panose="02020609040205080304" pitchFamily="49" charset="-128"/>
              </a:rPr>
              <a:t>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C[0] =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assign</a:t>
            </a:r>
            <a:r>
              <a:rPr lang="en-CA" sz="1800" dirty="0">
                <a:ea typeface="MS Mincho" panose="02020609040205080304" pitchFamily="49" charset="-128"/>
              </a:rPr>
              <a:t> carryout = C[n];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>
                <a:ea typeface="MS Mincho" panose="02020609040205080304" pitchFamily="49" charset="-128"/>
              </a:rPr>
              <a:t>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for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0;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&lt;= n-1;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i+1)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</a:t>
            </a:r>
            <a:r>
              <a:rPr lang="en-CA" sz="1800" b="1" dirty="0" err="1" smtClean="0">
                <a:ea typeface="MS Mincho" panose="02020609040205080304" pitchFamily="49" charset="-128"/>
              </a:rPr>
              <a:t>begin</a:t>
            </a:r>
            <a:r>
              <a:rPr lang="en-CA" sz="1800" dirty="0" err="1" smtClean="0">
                <a:ea typeface="MS Mincho" panose="02020609040205080304" pitchFamily="49" charset="-128"/>
              </a:rPr>
              <a:t>:adderbit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 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(C[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X[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Y[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S[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C[i+1]);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end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 err="1">
                <a:ea typeface="MS Mincho" panose="02020609040205080304" pitchFamily="49" charset="-128"/>
              </a:rPr>
              <a:t>endgenerate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108578" y="2041371"/>
            <a:ext cx="3747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Instantiate a </a:t>
            </a:r>
            <a:r>
              <a:rPr lang="en-US" altLang="zh-TW" dirty="0" err="1" smtClean="0">
                <a:solidFill>
                  <a:srgbClr val="FF0000"/>
                </a:solidFill>
              </a:rPr>
              <a:t>submodule</a:t>
            </a:r>
            <a:r>
              <a:rPr lang="en-US" altLang="zh-TW" dirty="0" smtClean="0">
                <a:solidFill>
                  <a:srgbClr val="FF0000"/>
                </a:solidFill>
              </a:rPr>
              <a:t> n times using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</a:rPr>
              <a:t>enerate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7076365" y="2422478"/>
            <a:ext cx="2627193" cy="197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981657" y="4795526"/>
            <a:ext cx="2242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Instance name produced</a:t>
            </a:r>
          </a:p>
          <a:p>
            <a:r>
              <a:rPr lang="en-US" altLang="zh-TW" sz="1600" dirty="0" err="1" smtClean="0"/>
              <a:t>adderbit</a:t>
            </a:r>
            <a:r>
              <a:rPr lang="en-US" altLang="zh-TW" sz="1600" dirty="0" smtClean="0"/>
              <a:t>[0].b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[1].b</a:t>
            </a:r>
          </a:p>
          <a:p>
            <a:r>
              <a:rPr lang="en-US" altLang="zh-TW" sz="1600" dirty="0" smtClean="0"/>
              <a:t>….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[15].b</a:t>
            </a:r>
            <a:endParaRPr lang="zh-TW" altLang="en-US" sz="16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4217158" y="5008728"/>
            <a:ext cx="1878842" cy="15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9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866"/>
          </a:xfrm>
        </p:spPr>
        <p:txBody>
          <a:bodyPr/>
          <a:lstStyle/>
          <a:p>
            <a:r>
              <a:rPr lang="en-US" altLang="zh-TW" dirty="0" smtClean="0"/>
              <a:t>Typical </a:t>
            </a:r>
            <a:r>
              <a:rPr lang="en-US" altLang="zh-TW" dirty="0" smtClean="0"/>
              <a:t>IC Design 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4260953" cy="4351338"/>
          </a:xfrm>
        </p:spPr>
        <p:txBody>
          <a:bodyPr/>
          <a:lstStyle/>
          <a:p>
            <a:r>
              <a:rPr lang="en-US" altLang="zh-TW" dirty="0" smtClean="0"/>
              <a:t>HDL: Hardware Description </a:t>
            </a:r>
            <a:r>
              <a:rPr lang="en-US" altLang="zh-TW" dirty="0"/>
              <a:t>L</a:t>
            </a:r>
            <a:r>
              <a:rPr lang="en-US" altLang="zh-TW" dirty="0" smtClean="0"/>
              <a:t>anguage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6216555" y="902375"/>
            <a:ext cx="4558612" cy="5343084"/>
            <a:chOff x="1089025" y="760413"/>
            <a:chExt cx="4673600" cy="720248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590925" y="1490663"/>
              <a:ext cx="28575" cy="73025"/>
            </a:xfrm>
            <a:custGeom>
              <a:avLst/>
              <a:gdLst>
                <a:gd name="T0" fmla="*/ 0 w 56"/>
                <a:gd name="T1" fmla="*/ 0 h 138"/>
                <a:gd name="T2" fmla="*/ 14288 w 56"/>
                <a:gd name="T3" fmla="*/ 73025 h 138"/>
                <a:gd name="T4" fmla="*/ 28575 w 56"/>
                <a:gd name="T5" fmla="*/ 0 h 138"/>
                <a:gd name="T6" fmla="*/ 14288 w 56"/>
                <a:gd name="T7" fmla="*/ 0 h 138"/>
                <a:gd name="T8" fmla="*/ 0 w 56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38">
                  <a:moveTo>
                    <a:pt x="0" y="0"/>
                  </a:moveTo>
                  <a:lnTo>
                    <a:pt x="28" y="138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3605213" y="1177925"/>
              <a:ext cx="7937" cy="3190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431925" y="1577975"/>
              <a:ext cx="4330700" cy="1035050"/>
            </a:xfrm>
            <a:prstGeom prst="rect">
              <a:avLst/>
            </a:prstGeom>
            <a:solidFill>
              <a:srgbClr val="E5FFFF"/>
            </a:solidFill>
            <a:ln w="142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674938" y="760413"/>
              <a:ext cx="1858962" cy="412750"/>
            </a:xfrm>
            <a:custGeom>
              <a:avLst/>
              <a:gdLst>
                <a:gd name="T0" fmla="*/ 834258 w 3514"/>
                <a:gd name="T1" fmla="*/ 1585 h 781"/>
                <a:gd name="T2" fmla="*/ 697243 w 3514"/>
                <a:gd name="T3" fmla="*/ 6870 h 781"/>
                <a:gd name="T4" fmla="*/ 567634 w 3514"/>
                <a:gd name="T5" fmla="*/ 16912 h 781"/>
                <a:gd name="T6" fmla="*/ 447547 w 3514"/>
                <a:gd name="T7" fmla="*/ 30652 h 781"/>
                <a:gd name="T8" fmla="*/ 338041 w 3514"/>
                <a:gd name="T9" fmla="*/ 47564 h 781"/>
                <a:gd name="T10" fmla="*/ 241231 w 3514"/>
                <a:gd name="T11" fmla="*/ 67647 h 781"/>
                <a:gd name="T12" fmla="*/ 158705 w 3514"/>
                <a:gd name="T13" fmla="*/ 91429 h 781"/>
                <a:gd name="T14" fmla="*/ 90991 w 3514"/>
                <a:gd name="T15" fmla="*/ 117325 h 781"/>
                <a:gd name="T16" fmla="*/ 41263 w 3514"/>
                <a:gd name="T17" fmla="*/ 145863 h 781"/>
                <a:gd name="T18" fmla="*/ 10051 w 3514"/>
                <a:gd name="T19" fmla="*/ 175458 h 781"/>
                <a:gd name="T20" fmla="*/ 0 w 3514"/>
                <a:gd name="T21" fmla="*/ 207168 h 781"/>
                <a:gd name="T22" fmla="*/ 4232 w 3514"/>
                <a:gd name="T23" fmla="*/ 227779 h 781"/>
                <a:gd name="T24" fmla="*/ 29096 w 3514"/>
                <a:gd name="T25" fmla="*/ 258431 h 781"/>
                <a:gd name="T26" fmla="*/ 72475 w 3514"/>
                <a:gd name="T27" fmla="*/ 286970 h 781"/>
                <a:gd name="T28" fmla="*/ 133841 w 3514"/>
                <a:gd name="T29" fmla="*/ 313923 h 781"/>
                <a:gd name="T30" fmla="*/ 211606 w 3514"/>
                <a:gd name="T31" fmla="*/ 337705 h 781"/>
                <a:gd name="T32" fmla="*/ 304184 w 3514"/>
                <a:gd name="T33" fmla="*/ 359901 h 781"/>
                <a:gd name="T34" fmla="*/ 409458 w 3514"/>
                <a:gd name="T35" fmla="*/ 377870 h 781"/>
                <a:gd name="T36" fmla="*/ 525842 w 3514"/>
                <a:gd name="T37" fmla="*/ 392667 h 781"/>
                <a:gd name="T38" fmla="*/ 652806 w 3514"/>
                <a:gd name="T39" fmla="*/ 404294 h 781"/>
                <a:gd name="T40" fmla="*/ 787705 w 3514"/>
                <a:gd name="T41" fmla="*/ 410636 h 781"/>
                <a:gd name="T42" fmla="*/ 928952 w 3514"/>
                <a:gd name="T43" fmla="*/ 412750 h 781"/>
                <a:gd name="T44" fmla="*/ 1024704 w 3514"/>
                <a:gd name="T45" fmla="*/ 412222 h 781"/>
                <a:gd name="T46" fmla="*/ 1161719 w 3514"/>
                <a:gd name="T47" fmla="*/ 406408 h 781"/>
                <a:gd name="T48" fmla="*/ 1291328 w 3514"/>
                <a:gd name="T49" fmla="*/ 396895 h 781"/>
                <a:gd name="T50" fmla="*/ 1411415 w 3514"/>
                <a:gd name="T51" fmla="*/ 383155 h 781"/>
                <a:gd name="T52" fmla="*/ 1520921 w 3514"/>
                <a:gd name="T53" fmla="*/ 366243 h 781"/>
                <a:gd name="T54" fmla="*/ 1617731 w 3514"/>
                <a:gd name="T55" fmla="*/ 345103 h 781"/>
                <a:gd name="T56" fmla="*/ 1700257 w 3514"/>
                <a:gd name="T57" fmla="*/ 321850 h 781"/>
                <a:gd name="T58" fmla="*/ 1767442 w 3514"/>
                <a:gd name="T59" fmla="*/ 296482 h 781"/>
                <a:gd name="T60" fmla="*/ 1817699 w 3514"/>
                <a:gd name="T61" fmla="*/ 267944 h 781"/>
                <a:gd name="T62" fmla="*/ 1848382 w 3514"/>
                <a:gd name="T63" fmla="*/ 238349 h 781"/>
                <a:gd name="T64" fmla="*/ 1858962 w 3514"/>
                <a:gd name="T65" fmla="*/ 207168 h 781"/>
                <a:gd name="T66" fmla="*/ 1854201 w 3514"/>
                <a:gd name="T67" fmla="*/ 186028 h 781"/>
                <a:gd name="T68" fmla="*/ 1829866 w 3514"/>
                <a:gd name="T69" fmla="*/ 155376 h 781"/>
                <a:gd name="T70" fmla="*/ 1785958 w 3514"/>
                <a:gd name="T71" fmla="*/ 126837 h 781"/>
                <a:gd name="T72" fmla="*/ 1724063 w 3514"/>
                <a:gd name="T73" fmla="*/ 99884 h 781"/>
                <a:gd name="T74" fmla="*/ 1646827 w 3514"/>
                <a:gd name="T75" fmla="*/ 76102 h 781"/>
                <a:gd name="T76" fmla="*/ 1554249 w 3514"/>
                <a:gd name="T77" fmla="*/ 53906 h 781"/>
                <a:gd name="T78" fmla="*/ 1448975 w 3514"/>
                <a:gd name="T79" fmla="*/ 35937 h 781"/>
                <a:gd name="T80" fmla="*/ 1332062 w 3514"/>
                <a:gd name="T81" fmla="*/ 20611 h 781"/>
                <a:gd name="T82" fmla="*/ 1206156 w 3514"/>
                <a:gd name="T83" fmla="*/ 9513 h 781"/>
                <a:gd name="T84" fmla="*/ 1071257 w 3514"/>
                <a:gd name="T85" fmla="*/ 3171 h 781"/>
                <a:gd name="T86" fmla="*/ 928952 w 3514"/>
                <a:gd name="T87" fmla="*/ 0 h 7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514" h="781">
                  <a:moveTo>
                    <a:pt x="1756" y="0"/>
                  </a:moveTo>
                  <a:lnTo>
                    <a:pt x="1667" y="2"/>
                  </a:lnTo>
                  <a:lnTo>
                    <a:pt x="1577" y="3"/>
                  </a:lnTo>
                  <a:lnTo>
                    <a:pt x="1489" y="6"/>
                  </a:lnTo>
                  <a:lnTo>
                    <a:pt x="1402" y="9"/>
                  </a:lnTo>
                  <a:lnTo>
                    <a:pt x="1318" y="13"/>
                  </a:lnTo>
                  <a:lnTo>
                    <a:pt x="1234" y="18"/>
                  </a:lnTo>
                  <a:lnTo>
                    <a:pt x="1153" y="25"/>
                  </a:lnTo>
                  <a:lnTo>
                    <a:pt x="1073" y="32"/>
                  </a:lnTo>
                  <a:lnTo>
                    <a:pt x="994" y="39"/>
                  </a:lnTo>
                  <a:lnTo>
                    <a:pt x="919" y="49"/>
                  </a:lnTo>
                  <a:lnTo>
                    <a:pt x="846" y="58"/>
                  </a:lnTo>
                  <a:lnTo>
                    <a:pt x="774" y="68"/>
                  </a:lnTo>
                  <a:lnTo>
                    <a:pt x="705" y="79"/>
                  </a:lnTo>
                  <a:lnTo>
                    <a:pt x="639" y="90"/>
                  </a:lnTo>
                  <a:lnTo>
                    <a:pt x="575" y="102"/>
                  </a:lnTo>
                  <a:lnTo>
                    <a:pt x="513" y="116"/>
                  </a:lnTo>
                  <a:lnTo>
                    <a:pt x="456" y="128"/>
                  </a:lnTo>
                  <a:lnTo>
                    <a:pt x="400" y="144"/>
                  </a:lnTo>
                  <a:lnTo>
                    <a:pt x="348" y="157"/>
                  </a:lnTo>
                  <a:lnTo>
                    <a:pt x="300" y="173"/>
                  </a:lnTo>
                  <a:lnTo>
                    <a:pt x="253" y="189"/>
                  </a:lnTo>
                  <a:lnTo>
                    <a:pt x="212" y="206"/>
                  </a:lnTo>
                  <a:lnTo>
                    <a:pt x="172" y="222"/>
                  </a:lnTo>
                  <a:lnTo>
                    <a:pt x="137" y="240"/>
                  </a:lnTo>
                  <a:lnTo>
                    <a:pt x="106" y="257"/>
                  </a:lnTo>
                  <a:lnTo>
                    <a:pt x="78" y="276"/>
                  </a:lnTo>
                  <a:lnTo>
                    <a:pt x="55" y="294"/>
                  </a:lnTo>
                  <a:lnTo>
                    <a:pt x="35" y="313"/>
                  </a:lnTo>
                  <a:lnTo>
                    <a:pt x="19" y="332"/>
                  </a:lnTo>
                  <a:lnTo>
                    <a:pt x="8" y="352"/>
                  </a:lnTo>
                  <a:lnTo>
                    <a:pt x="1" y="371"/>
                  </a:lnTo>
                  <a:lnTo>
                    <a:pt x="0" y="392"/>
                  </a:lnTo>
                  <a:lnTo>
                    <a:pt x="1" y="411"/>
                  </a:lnTo>
                  <a:lnTo>
                    <a:pt x="8" y="431"/>
                  </a:lnTo>
                  <a:lnTo>
                    <a:pt x="19" y="451"/>
                  </a:lnTo>
                  <a:lnTo>
                    <a:pt x="35" y="470"/>
                  </a:lnTo>
                  <a:lnTo>
                    <a:pt x="55" y="489"/>
                  </a:lnTo>
                  <a:lnTo>
                    <a:pt x="78" y="507"/>
                  </a:lnTo>
                  <a:lnTo>
                    <a:pt x="106" y="525"/>
                  </a:lnTo>
                  <a:lnTo>
                    <a:pt x="137" y="543"/>
                  </a:lnTo>
                  <a:lnTo>
                    <a:pt x="172" y="561"/>
                  </a:lnTo>
                  <a:lnTo>
                    <a:pt x="212" y="577"/>
                  </a:lnTo>
                  <a:lnTo>
                    <a:pt x="253" y="594"/>
                  </a:lnTo>
                  <a:lnTo>
                    <a:pt x="300" y="609"/>
                  </a:lnTo>
                  <a:lnTo>
                    <a:pt x="348" y="624"/>
                  </a:lnTo>
                  <a:lnTo>
                    <a:pt x="400" y="639"/>
                  </a:lnTo>
                  <a:lnTo>
                    <a:pt x="456" y="653"/>
                  </a:lnTo>
                  <a:lnTo>
                    <a:pt x="513" y="667"/>
                  </a:lnTo>
                  <a:lnTo>
                    <a:pt x="575" y="681"/>
                  </a:lnTo>
                  <a:lnTo>
                    <a:pt x="639" y="693"/>
                  </a:lnTo>
                  <a:lnTo>
                    <a:pt x="705" y="704"/>
                  </a:lnTo>
                  <a:lnTo>
                    <a:pt x="774" y="715"/>
                  </a:lnTo>
                  <a:lnTo>
                    <a:pt x="846" y="725"/>
                  </a:lnTo>
                  <a:lnTo>
                    <a:pt x="919" y="735"/>
                  </a:lnTo>
                  <a:lnTo>
                    <a:pt x="994" y="743"/>
                  </a:lnTo>
                  <a:lnTo>
                    <a:pt x="1073" y="751"/>
                  </a:lnTo>
                  <a:lnTo>
                    <a:pt x="1153" y="758"/>
                  </a:lnTo>
                  <a:lnTo>
                    <a:pt x="1234" y="765"/>
                  </a:lnTo>
                  <a:lnTo>
                    <a:pt x="1318" y="769"/>
                  </a:lnTo>
                  <a:lnTo>
                    <a:pt x="1402" y="774"/>
                  </a:lnTo>
                  <a:lnTo>
                    <a:pt x="1489" y="777"/>
                  </a:lnTo>
                  <a:lnTo>
                    <a:pt x="1577" y="780"/>
                  </a:lnTo>
                  <a:lnTo>
                    <a:pt x="1667" y="781"/>
                  </a:lnTo>
                  <a:lnTo>
                    <a:pt x="1756" y="781"/>
                  </a:lnTo>
                  <a:lnTo>
                    <a:pt x="1847" y="781"/>
                  </a:lnTo>
                  <a:lnTo>
                    <a:pt x="1937" y="780"/>
                  </a:lnTo>
                  <a:lnTo>
                    <a:pt x="2025" y="777"/>
                  </a:lnTo>
                  <a:lnTo>
                    <a:pt x="2110" y="774"/>
                  </a:lnTo>
                  <a:lnTo>
                    <a:pt x="2196" y="769"/>
                  </a:lnTo>
                  <a:lnTo>
                    <a:pt x="2280" y="765"/>
                  </a:lnTo>
                  <a:lnTo>
                    <a:pt x="2361" y="758"/>
                  </a:lnTo>
                  <a:lnTo>
                    <a:pt x="2441" y="751"/>
                  </a:lnTo>
                  <a:lnTo>
                    <a:pt x="2518" y="743"/>
                  </a:lnTo>
                  <a:lnTo>
                    <a:pt x="2594" y="735"/>
                  </a:lnTo>
                  <a:lnTo>
                    <a:pt x="2668" y="725"/>
                  </a:lnTo>
                  <a:lnTo>
                    <a:pt x="2739" y="715"/>
                  </a:lnTo>
                  <a:lnTo>
                    <a:pt x="2809" y="704"/>
                  </a:lnTo>
                  <a:lnTo>
                    <a:pt x="2875" y="693"/>
                  </a:lnTo>
                  <a:lnTo>
                    <a:pt x="2938" y="681"/>
                  </a:lnTo>
                  <a:lnTo>
                    <a:pt x="2999" y="667"/>
                  </a:lnTo>
                  <a:lnTo>
                    <a:pt x="3058" y="653"/>
                  </a:lnTo>
                  <a:lnTo>
                    <a:pt x="3113" y="639"/>
                  </a:lnTo>
                  <a:lnTo>
                    <a:pt x="3164" y="624"/>
                  </a:lnTo>
                  <a:lnTo>
                    <a:pt x="3214" y="609"/>
                  </a:lnTo>
                  <a:lnTo>
                    <a:pt x="3259" y="594"/>
                  </a:lnTo>
                  <a:lnTo>
                    <a:pt x="3302" y="577"/>
                  </a:lnTo>
                  <a:lnTo>
                    <a:pt x="3341" y="561"/>
                  </a:lnTo>
                  <a:lnTo>
                    <a:pt x="3376" y="543"/>
                  </a:lnTo>
                  <a:lnTo>
                    <a:pt x="3407" y="525"/>
                  </a:lnTo>
                  <a:lnTo>
                    <a:pt x="3436" y="507"/>
                  </a:lnTo>
                  <a:lnTo>
                    <a:pt x="3459" y="489"/>
                  </a:lnTo>
                  <a:lnTo>
                    <a:pt x="3478" y="470"/>
                  </a:lnTo>
                  <a:lnTo>
                    <a:pt x="3494" y="451"/>
                  </a:lnTo>
                  <a:lnTo>
                    <a:pt x="3505" y="431"/>
                  </a:lnTo>
                  <a:lnTo>
                    <a:pt x="3512" y="411"/>
                  </a:lnTo>
                  <a:lnTo>
                    <a:pt x="3514" y="392"/>
                  </a:lnTo>
                  <a:lnTo>
                    <a:pt x="3512" y="371"/>
                  </a:lnTo>
                  <a:lnTo>
                    <a:pt x="3505" y="352"/>
                  </a:lnTo>
                  <a:lnTo>
                    <a:pt x="3494" y="332"/>
                  </a:lnTo>
                  <a:lnTo>
                    <a:pt x="3478" y="313"/>
                  </a:lnTo>
                  <a:lnTo>
                    <a:pt x="3459" y="294"/>
                  </a:lnTo>
                  <a:lnTo>
                    <a:pt x="3436" y="276"/>
                  </a:lnTo>
                  <a:lnTo>
                    <a:pt x="3407" y="257"/>
                  </a:lnTo>
                  <a:lnTo>
                    <a:pt x="3376" y="240"/>
                  </a:lnTo>
                  <a:lnTo>
                    <a:pt x="3341" y="222"/>
                  </a:lnTo>
                  <a:lnTo>
                    <a:pt x="3302" y="206"/>
                  </a:lnTo>
                  <a:lnTo>
                    <a:pt x="3259" y="189"/>
                  </a:lnTo>
                  <a:lnTo>
                    <a:pt x="3214" y="173"/>
                  </a:lnTo>
                  <a:lnTo>
                    <a:pt x="3164" y="157"/>
                  </a:lnTo>
                  <a:lnTo>
                    <a:pt x="3113" y="144"/>
                  </a:lnTo>
                  <a:lnTo>
                    <a:pt x="3058" y="128"/>
                  </a:lnTo>
                  <a:lnTo>
                    <a:pt x="2999" y="116"/>
                  </a:lnTo>
                  <a:lnTo>
                    <a:pt x="2938" y="102"/>
                  </a:lnTo>
                  <a:lnTo>
                    <a:pt x="2875" y="90"/>
                  </a:lnTo>
                  <a:lnTo>
                    <a:pt x="2809" y="79"/>
                  </a:lnTo>
                  <a:lnTo>
                    <a:pt x="2739" y="68"/>
                  </a:lnTo>
                  <a:lnTo>
                    <a:pt x="2668" y="58"/>
                  </a:lnTo>
                  <a:lnTo>
                    <a:pt x="2594" y="49"/>
                  </a:lnTo>
                  <a:lnTo>
                    <a:pt x="2518" y="39"/>
                  </a:lnTo>
                  <a:lnTo>
                    <a:pt x="2441" y="32"/>
                  </a:lnTo>
                  <a:lnTo>
                    <a:pt x="2361" y="25"/>
                  </a:lnTo>
                  <a:lnTo>
                    <a:pt x="2280" y="18"/>
                  </a:lnTo>
                  <a:lnTo>
                    <a:pt x="2196" y="13"/>
                  </a:lnTo>
                  <a:lnTo>
                    <a:pt x="2110" y="9"/>
                  </a:lnTo>
                  <a:lnTo>
                    <a:pt x="2025" y="6"/>
                  </a:lnTo>
                  <a:lnTo>
                    <a:pt x="1937" y="3"/>
                  </a:lnTo>
                  <a:lnTo>
                    <a:pt x="1847" y="2"/>
                  </a:lnTo>
                  <a:lnTo>
                    <a:pt x="1756" y="0"/>
                  </a:lnTo>
                  <a:close/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752600" y="2001838"/>
              <a:ext cx="1430338" cy="407987"/>
            </a:xfrm>
            <a:custGeom>
              <a:avLst/>
              <a:gdLst>
                <a:gd name="T0" fmla="*/ 678894 w 2701"/>
                <a:gd name="T1" fmla="*/ 529 h 771"/>
                <a:gd name="T2" fmla="*/ 571394 w 2701"/>
                <a:gd name="T3" fmla="*/ 4233 h 771"/>
                <a:gd name="T4" fmla="*/ 470248 w 2701"/>
                <a:gd name="T5" fmla="*/ 12171 h 771"/>
                <a:gd name="T6" fmla="*/ 374398 w 2701"/>
                <a:gd name="T7" fmla="*/ 24342 h 771"/>
                <a:gd name="T8" fmla="*/ 287550 w 2701"/>
                <a:gd name="T9" fmla="*/ 40746 h 771"/>
                <a:gd name="T10" fmla="*/ 210235 w 2701"/>
                <a:gd name="T11" fmla="*/ 59796 h 771"/>
                <a:gd name="T12" fmla="*/ 142451 w 2701"/>
                <a:gd name="T13" fmla="*/ 82021 h 771"/>
                <a:gd name="T14" fmla="*/ 86848 w 2701"/>
                <a:gd name="T15" fmla="*/ 106892 h 771"/>
                <a:gd name="T16" fmla="*/ 43953 w 2701"/>
                <a:gd name="T17" fmla="*/ 133879 h 771"/>
                <a:gd name="T18" fmla="*/ 14828 w 2701"/>
                <a:gd name="T19" fmla="*/ 162983 h 771"/>
                <a:gd name="T20" fmla="*/ 1589 w 2701"/>
                <a:gd name="T21" fmla="*/ 193675 h 771"/>
                <a:gd name="T22" fmla="*/ 1589 w 2701"/>
                <a:gd name="T23" fmla="*/ 214841 h 771"/>
                <a:gd name="T24" fmla="*/ 14828 w 2701"/>
                <a:gd name="T25" fmla="*/ 245533 h 771"/>
                <a:gd name="T26" fmla="*/ 43953 w 2701"/>
                <a:gd name="T27" fmla="*/ 273579 h 771"/>
                <a:gd name="T28" fmla="*/ 86848 w 2701"/>
                <a:gd name="T29" fmla="*/ 301625 h 771"/>
                <a:gd name="T30" fmla="*/ 142451 w 2701"/>
                <a:gd name="T31" fmla="*/ 326495 h 771"/>
                <a:gd name="T32" fmla="*/ 210235 w 2701"/>
                <a:gd name="T33" fmla="*/ 348191 h 771"/>
                <a:gd name="T34" fmla="*/ 287550 w 2701"/>
                <a:gd name="T35" fmla="*/ 367770 h 771"/>
                <a:gd name="T36" fmla="*/ 374398 w 2701"/>
                <a:gd name="T37" fmla="*/ 383116 h 771"/>
                <a:gd name="T38" fmla="*/ 470248 w 2701"/>
                <a:gd name="T39" fmla="*/ 395287 h 771"/>
                <a:gd name="T40" fmla="*/ 571394 w 2701"/>
                <a:gd name="T41" fmla="*/ 404283 h 771"/>
                <a:gd name="T42" fmla="*/ 678894 w 2701"/>
                <a:gd name="T43" fmla="*/ 407987 h 771"/>
                <a:gd name="T44" fmla="*/ 752503 w 2701"/>
                <a:gd name="T45" fmla="*/ 407987 h 771"/>
                <a:gd name="T46" fmla="*/ 859474 w 2701"/>
                <a:gd name="T47" fmla="*/ 404283 h 771"/>
                <a:gd name="T48" fmla="*/ 961149 w 2701"/>
                <a:gd name="T49" fmla="*/ 395287 h 771"/>
                <a:gd name="T50" fmla="*/ 1056470 w 2701"/>
                <a:gd name="T51" fmla="*/ 383116 h 771"/>
                <a:gd name="T52" fmla="*/ 1143317 w 2701"/>
                <a:gd name="T53" fmla="*/ 367770 h 771"/>
                <a:gd name="T54" fmla="*/ 1220633 w 2701"/>
                <a:gd name="T55" fmla="*/ 348191 h 771"/>
                <a:gd name="T56" fmla="*/ 1288946 w 2701"/>
                <a:gd name="T57" fmla="*/ 326495 h 771"/>
                <a:gd name="T58" fmla="*/ 1344020 w 2701"/>
                <a:gd name="T59" fmla="*/ 301625 h 771"/>
                <a:gd name="T60" fmla="*/ 1387444 w 2701"/>
                <a:gd name="T61" fmla="*/ 273579 h 771"/>
                <a:gd name="T62" fmla="*/ 1416569 w 2701"/>
                <a:gd name="T63" fmla="*/ 245533 h 771"/>
                <a:gd name="T64" fmla="*/ 1429279 w 2701"/>
                <a:gd name="T65" fmla="*/ 214841 h 771"/>
                <a:gd name="T66" fmla="*/ 1429279 w 2701"/>
                <a:gd name="T67" fmla="*/ 193675 h 771"/>
                <a:gd name="T68" fmla="*/ 1416569 w 2701"/>
                <a:gd name="T69" fmla="*/ 162983 h 771"/>
                <a:gd name="T70" fmla="*/ 1387444 w 2701"/>
                <a:gd name="T71" fmla="*/ 133879 h 771"/>
                <a:gd name="T72" fmla="*/ 1344020 w 2701"/>
                <a:gd name="T73" fmla="*/ 106892 h 771"/>
                <a:gd name="T74" fmla="*/ 1288946 w 2701"/>
                <a:gd name="T75" fmla="*/ 82021 h 771"/>
                <a:gd name="T76" fmla="*/ 1220633 w 2701"/>
                <a:gd name="T77" fmla="*/ 59796 h 771"/>
                <a:gd name="T78" fmla="*/ 1143317 w 2701"/>
                <a:gd name="T79" fmla="*/ 40746 h 771"/>
                <a:gd name="T80" fmla="*/ 1056470 w 2701"/>
                <a:gd name="T81" fmla="*/ 24342 h 771"/>
                <a:gd name="T82" fmla="*/ 961149 w 2701"/>
                <a:gd name="T83" fmla="*/ 12171 h 771"/>
                <a:gd name="T84" fmla="*/ 859474 w 2701"/>
                <a:gd name="T85" fmla="*/ 4233 h 771"/>
                <a:gd name="T86" fmla="*/ 752503 w 2701"/>
                <a:gd name="T87" fmla="*/ 529 h 771"/>
                <a:gd name="T88" fmla="*/ 715434 w 2701"/>
                <a:gd name="T89" fmla="*/ 203729 h 7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701" h="771">
                  <a:moveTo>
                    <a:pt x="1351" y="385"/>
                  </a:moveTo>
                  <a:lnTo>
                    <a:pt x="1351" y="0"/>
                  </a:lnTo>
                  <a:lnTo>
                    <a:pt x="1282" y="1"/>
                  </a:lnTo>
                  <a:lnTo>
                    <a:pt x="1213" y="2"/>
                  </a:lnTo>
                  <a:lnTo>
                    <a:pt x="1145" y="4"/>
                  </a:lnTo>
                  <a:lnTo>
                    <a:pt x="1079" y="8"/>
                  </a:lnTo>
                  <a:lnTo>
                    <a:pt x="1014" y="12"/>
                  </a:lnTo>
                  <a:lnTo>
                    <a:pt x="950" y="18"/>
                  </a:lnTo>
                  <a:lnTo>
                    <a:pt x="888" y="23"/>
                  </a:lnTo>
                  <a:lnTo>
                    <a:pt x="826" y="30"/>
                  </a:lnTo>
                  <a:lnTo>
                    <a:pt x="766" y="38"/>
                  </a:lnTo>
                  <a:lnTo>
                    <a:pt x="707" y="46"/>
                  </a:lnTo>
                  <a:lnTo>
                    <a:pt x="651" y="56"/>
                  </a:lnTo>
                  <a:lnTo>
                    <a:pt x="597" y="66"/>
                  </a:lnTo>
                  <a:lnTo>
                    <a:pt x="543" y="77"/>
                  </a:lnTo>
                  <a:lnTo>
                    <a:pt x="492" y="88"/>
                  </a:lnTo>
                  <a:lnTo>
                    <a:pt x="444" y="100"/>
                  </a:lnTo>
                  <a:lnTo>
                    <a:pt x="397" y="113"/>
                  </a:lnTo>
                  <a:lnTo>
                    <a:pt x="352" y="126"/>
                  </a:lnTo>
                  <a:lnTo>
                    <a:pt x="309" y="140"/>
                  </a:lnTo>
                  <a:lnTo>
                    <a:pt x="269" y="155"/>
                  </a:lnTo>
                  <a:lnTo>
                    <a:pt x="232" y="170"/>
                  </a:lnTo>
                  <a:lnTo>
                    <a:pt x="196" y="186"/>
                  </a:lnTo>
                  <a:lnTo>
                    <a:pt x="164" y="202"/>
                  </a:lnTo>
                  <a:lnTo>
                    <a:pt x="134" y="219"/>
                  </a:lnTo>
                  <a:lnTo>
                    <a:pt x="108" y="235"/>
                  </a:lnTo>
                  <a:lnTo>
                    <a:pt x="83" y="253"/>
                  </a:lnTo>
                  <a:lnTo>
                    <a:pt x="62" y="271"/>
                  </a:lnTo>
                  <a:lnTo>
                    <a:pt x="43" y="289"/>
                  </a:lnTo>
                  <a:lnTo>
                    <a:pt x="28" y="308"/>
                  </a:lnTo>
                  <a:lnTo>
                    <a:pt x="17" y="327"/>
                  </a:lnTo>
                  <a:lnTo>
                    <a:pt x="9" y="347"/>
                  </a:lnTo>
                  <a:lnTo>
                    <a:pt x="3" y="366"/>
                  </a:lnTo>
                  <a:lnTo>
                    <a:pt x="0" y="385"/>
                  </a:lnTo>
                  <a:lnTo>
                    <a:pt x="3" y="406"/>
                  </a:lnTo>
                  <a:lnTo>
                    <a:pt x="9" y="425"/>
                  </a:lnTo>
                  <a:lnTo>
                    <a:pt x="17" y="444"/>
                  </a:lnTo>
                  <a:lnTo>
                    <a:pt x="28" y="464"/>
                  </a:lnTo>
                  <a:lnTo>
                    <a:pt x="43" y="482"/>
                  </a:lnTo>
                  <a:lnTo>
                    <a:pt x="62" y="500"/>
                  </a:lnTo>
                  <a:lnTo>
                    <a:pt x="83" y="517"/>
                  </a:lnTo>
                  <a:lnTo>
                    <a:pt x="108" y="535"/>
                  </a:lnTo>
                  <a:lnTo>
                    <a:pt x="134" y="553"/>
                  </a:lnTo>
                  <a:lnTo>
                    <a:pt x="164" y="570"/>
                  </a:lnTo>
                  <a:lnTo>
                    <a:pt x="196" y="585"/>
                  </a:lnTo>
                  <a:lnTo>
                    <a:pt x="232" y="601"/>
                  </a:lnTo>
                  <a:lnTo>
                    <a:pt x="269" y="617"/>
                  </a:lnTo>
                  <a:lnTo>
                    <a:pt x="309" y="630"/>
                  </a:lnTo>
                  <a:lnTo>
                    <a:pt x="352" y="644"/>
                  </a:lnTo>
                  <a:lnTo>
                    <a:pt x="397" y="658"/>
                  </a:lnTo>
                  <a:lnTo>
                    <a:pt x="444" y="670"/>
                  </a:lnTo>
                  <a:lnTo>
                    <a:pt x="492" y="683"/>
                  </a:lnTo>
                  <a:lnTo>
                    <a:pt x="543" y="695"/>
                  </a:lnTo>
                  <a:lnTo>
                    <a:pt x="597" y="705"/>
                  </a:lnTo>
                  <a:lnTo>
                    <a:pt x="651" y="716"/>
                  </a:lnTo>
                  <a:lnTo>
                    <a:pt x="707" y="724"/>
                  </a:lnTo>
                  <a:lnTo>
                    <a:pt x="766" y="734"/>
                  </a:lnTo>
                  <a:lnTo>
                    <a:pt x="826" y="741"/>
                  </a:lnTo>
                  <a:lnTo>
                    <a:pt x="888" y="747"/>
                  </a:lnTo>
                  <a:lnTo>
                    <a:pt x="950" y="754"/>
                  </a:lnTo>
                  <a:lnTo>
                    <a:pt x="1014" y="759"/>
                  </a:lnTo>
                  <a:lnTo>
                    <a:pt x="1079" y="764"/>
                  </a:lnTo>
                  <a:lnTo>
                    <a:pt x="1145" y="767"/>
                  </a:lnTo>
                  <a:lnTo>
                    <a:pt x="1213" y="770"/>
                  </a:lnTo>
                  <a:lnTo>
                    <a:pt x="1282" y="771"/>
                  </a:lnTo>
                  <a:lnTo>
                    <a:pt x="1351" y="771"/>
                  </a:lnTo>
                  <a:lnTo>
                    <a:pt x="1421" y="771"/>
                  </a:lnTo>
                  <a:lnTo>
                    <a:pt x="1490" y="770"/>
                  </a:lnTo>
                  <a:lnTo>
                    <a:pt x="1557" y="767"/>
                  </a:lnTo>
                  <a:lnTo>
                    <a:pt x="1623" y="764"/>
                  </a:lnTo>
                  <a:lnTo>
                    <a:pt x="1688" y="759"/>
                  </a:lnTo>
                  <a:lnTo>
                    <a:pt x="1753" y="754"/>
                  </a:lnTo>
                  <a:lnTo>
                    <a:pt x="1815" y="747"/>
                  </a:lnTo>
                  <a:lnTo>
                    <a:pt x="1877" y="741"/>
                  </a:lnTo>
                  <a:lnTo>
                    <a:pt x="1936" y="734"/>
                  </a:lnTo>
                  <a:lnTo>
                    <a:pt x="1995" y="724"/>
                  </a:lnTo>
                  <a:lnTo>
                    <a:pt x="2052" y="716"/>
                  </a:lnTo>
                  <a:lnTo>
                    <a:pt x="2106" y="705"/>
                  </a:lnTo>
                  <a:lnTo>
                    <a:pt x="2159" y="695"/>
                  </a:lnTo>
                  <a:lnTo>
                    <a:pt x="2210" y="683"/>
                  </a:lnTo>
                  <a:lnTo>
                    <a:pt x="2259" y="670"/>
                  </a:lnTo>
                  <a:lnTo>
                    <a:pt x="2305" y="658"/>
                  </a:lnTo>
                  <a:lnTo>
                    <a:pt x="2351" y="644"/>
                  </a:lnTo>
                  <a:lnTo>
                    <a:pt x="2394" y="630"/>
                  </a:lnTo>
                  <a:lnTo>
                    <a:pt x="2434" y="617"/>
                  </a:lnTo>
                  <a:lnTo>
                    <a:pt x="2471" y="601"/>
                  </a:lnTo>
                  <a:lnTo>
                    <a:pt x="2507" y="585"/>
                  </a:lnTo>
                  <a:lnTo>
                    <a:pt x="2538" y="570"/>
                  </a:lnTo>
                  <a:lnTo>
                    <a:pt x="2569" y="553"/>
                  </a:lnTo>
                  <a:lnTo>
                    <a:pt x="2595" y="535"/>
                  </a:lnTo>
                  <a:lnTo>
                    <a:pt x="2620" y="517"/>
                  </a:lnTo>
                  <a:lnTo>
                    <a:pt x="2640" y="500"/>
                  </a:lnTo>
                  <a:lnTo>
                    <a:pt x="2660" y="482"/>
                  </a:lnTo>
                  <a:lnTo>
                    <a:pt x="2675" y="464"/>
                  </a:lnTo>
                  <a:lnTo>
                    <a:pt x="2686" y="444"/>
                  </a:lnTo>
                  <a:lnTo>
                    <a:pt x="2694" y="425"/>
                  </a:lnTo>
                  <a:lnTo>
                    <a:pt x="2699" y="406"/>
                  </a:lnTo>
                  <a:lnTo>
                    <a:pt x="2701" y="385"/>
                  </a:lnTo>
                  <a:lnTo>
                    <a:pt x="2699" y="366"/>
                  </a:lnTo>
                  <a:lnTo>
                    <a:pt x="2694" y="347"/>
                  </a:lnTo>
                  <a:lnTo>
                    <a:pt x="2686" y="327"/>
                  </a:lnTo>
                  <a:lnTo>
                    <a:pt x="2675" y="308"/>
                  </a:lnTo>
                  <a:lnTo>
                    <a:pt x="2660" y="289"/>
                  </a:lnTo>
                  <a:lnTo>
                    <a:pt x="2640" y="271"/>
                  </a:lnTo>
                  <a:lnTo>
                    <a:pt x="2620" y="253"/>
                  </a:lnTo>
                  <a:lnTo>
                    <a:pt x="2595" y="235"/>
                  </a:lnTo>
                  <a:lnTo>
                    <a:pt x="2569" y="219"/>
                  </a:lnTo>
                  <a:lnTo>
                    <a:pt x="2538" y="202"/>
                  </a:lnTo>
                  <a:lnTo>
                    <a:pt x="2507" y="186"/>
                  </a:lnTo>
                  <a:lnTo>
                    <a:pt x="2471" y="170"/>
                  </a:lnTo>
                  <a:lnTo>
                    <a:pt x="2434" y="155"/>
                  </a:lnTo>
                  <a:lnTo>
                    <a:pt x="2394" y="140"/>
                  </a:lnTo>
                  <a:lnTo>
                    <a:pt x="2351" y="126"/>
                  </a:lnTo>
                  <a:lnTo>
                    <a:pt x="2305" y="113"/>
                  </a:lnTo>
                  <a:lnTo>
                    <a:pt x="2259" y="100"/>
                  </a:lnTo>
                  <a:lnTo>
                    <a:pt x="2210" y="88"/>
                  </a:lnTo>
                  <a:lnTo>
                    <a:pt x="2159" y="77"/>
                  </a:lnTo>
                  <a:lnTo>
                    <a:pt x="2106" y="66"/>
                  </a:lnTo>
                  <a:lnTo>
                    <a:pt x="2052" y="56"/>
                  </a:lnTo>
                  <a:lnTo>
                    <a:pt x="1995" y="46"/>
                  </a:lnTo>
                  <a:lnTo>
                    <a:pt x="1936" y="38"/>
                  </a:lnTo>
                  <a:lnTo>
                    <a:pt x="1877" y="30"/>
                  </a:lnTo>
                  <a:lnTo>
                    <a:pt x="1815" y="23"/>
                  </a:lnTo>
                  <a:lnTo>
                    <a:pt x="1753" y="18"/>
                  </a:lnTo>
                  <a:lnTo>
                    <a:pt x="1688" y="12"/>
                  </a:lnTo>
                  <a:lnTo>
                    <a:pt x="1623" y="8"/>
                  </a:lnTo>
                  <a:lnTo>
                    <a:pt x="1557" y="4"/>
                  </a:lnTo>
                  <a:lnTo>
                    <a:pt x="1490" y="2"/>
                  </a:lnTo>
                  <a:lnTo>
                    <a:pt x="1421" y="1"/>
                  </a:lnTo>
                  <a:lnTo>
                    <a:pt x="1351" y="0"/>
                  </a:lnTo>
                  <a:lnTo>
                    <a:pt x="1351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746250" y="2000250"/>
              <a:ext cx="1428750" cy="412750"/>
            </a:xfrm>
            <a:custGeom>
              <a:avLst/>
              <a:gdLst>
                <a:gd name="T0" fmla="*/ 641642 w 2701"/>
                <a:gd name="T1" fmla="*/ 1585 h 781"/>
                <a:gd name="T2" fmla="*/ 536376 w 2701"/>
                <a:gd name="T3" fmla="*/ 6342 h 781"/>
                <a:gd name="T4" fmla="*/ 436401 w 2701"/>
                <a:gd name="T5" fmla="*/ 16912 h 781"/>
                <a:gd name="T6" fmla="*/ 343831 w 2701"/>
                <a:gd name="T7" fmla="*/ 30652 h 781"/>
                <a:gd name="T8" fmla="*/ 259725 w 2701"/>
                <a:gd name="T9" fmla="*/ 47036 h 781"/>
                <a:gd name="T10" fmla="*/ 185669 w 2701"/>
                <a:gd name="T11" fmla="*/ 67647 h 781"/>
                <a:gd name="T12" fmla="*/ 122192 w 2701"/>
                <a:gd name="T13" fmla="*/ 90900 h 781"/>
                <a:gd name="T14" fmla="*/ 70353 w 2701"/>
                <a:gd name="T15" fmla="*/ 117325 h 781"/>
                <a:gd name="T16" fmla="*/ 31738 w 2701"/>
                <a:gd name="T17" fmla="*/ 145335 h 781"/>
                <a:gd name="T18" fmla="*/ 7935 w 2701"/>
                <a:gd name="T19" fmla="*/ 175458 h 781"/>
                <a:gd name="T20" fmla="*/ 0 w 2701"/>
                <a:gd name="T21" fmla="*/ 206639 h 781"/>
                <a:gd name="T22" fmla="*/ 3703 w 2701"/>
                <a:gd name="T23" fmla="*/ 227779 h 781"/>
                <a:gd name="T24" fmla="*/ 22217 w 2701"/>
                <a:gd name="T25" fmla="*/ 258431 h 781"/>
                <a:gd name="T26" fmla="*/ 56071 w 2701"/>
                <a:gd name="T27" fmla="*/ 286970 h 781"/>
                <a:gd name="T28" fmla="*/ 103149 w 2701"/>
                <a:gd name="T29" fmla="*/ 313394 h 781"/>
                <a:gd name="T30" fmla="*/ 162923 w 2701"/>
                <a:gd name="T31" fmla="*/ 337705 h 781"/>
                <a:gd name="T32" fmla="*/ 233805 w 2701"/>
                <a:gd name="T33" fmla="*/ 359373 h 781"/>
                <a:gd name="T34" fmla="*/ 315267 w 2701"/>
                <a:gd name="T35" fmla="*/ 377870 h 781"/>
                <a:gd name="T36" fmla="*/ 405192 w 2701"/>
                <a:gd name="T37" fmla="*/ 392139 h 781"/>
                <a:gd name="T38" fmla="*/ 501993 w 2701"/>
                <a:gd name="T39" fmla="*/ 403766 h 781"/>
                <a:gd name="T40" fmla="*/ 605672 w 2701"/>
                <a:gd name="T41" fmla="*/ 410636 h 781"/>
                <a:gd name="T42" fmla="*/ 714639 w 2701"/>
                <a:gd name="T43" fmla="*/ 412750 h 781"/>
                <a:gd name="T44" fmla="*/ 787637 w 2701"/>
                <a:gd name="T45" fmla="*/ 411693 h 781"/>
                <a:gd name="T46" fmla="*/ 893432 w 2701"/>
                <a:gd name="T47" fmla="*/ 405880 h 781"/>
                <a:gd name="T48" fmla="*/ 992349 w 2701"/>
                <a:gd name="T49" fmla="*/ 396367 h 781"/>
                <a:gd name="T50" fmla="*/ 1084919 w 2701"/>
                <a:gd name="T51" fmla="*/ 382626 h 781"/>
                <a:gd name="T52" fmla="*/ 1169554 w 2701"/>
                <a:gd name="T53" fmla="*/ 366243 h 781"/>
                <a:gd name="T54" fmla="*/ 1244139 w 2701"/>
                <a:gd name="T55" fmla="*/ 345103 h 781"/>
                <a:gd name="T56" fmla="*/ 1307087 w 2701"/>
                <a:gd name="T57" fmla="*/ 321850 h 781"/>
                <a:gd name="T58" fmla="*/ 1358926 w 2701"/>
                <a:gd name="T59" fmla="*/ 295954 h 781"/>
                <a:gd name="T60" fmla="*/ 1397012 w 2701"/>
                <a:gd name="T61" fmla="*/ 267944 h 781"/>
                <a:gd name="T62" fmla="*/ 1420815 w 2701"/>
                <a:gd name="T63" fmla="*/ 237820 h 781"/>
                <a:gd name="T64" fmla="*/ 1428750 w 2701"/>
                <a:gd name="T65" fmla="*/ 206639 h 781"/>
                <a:gd name="T66" fmla="*/ 1425576 w 2701"/>
                <a:gd name="T67" fmla="*/ 185500 h 781"/>
                <a:gd name="T68" fmla="*/ 1407062 w 2701"/>
                <a:gd name="T69" fmla="*/ 154847 h 781"/>
                <a:gd name="T70" fmla="*/ 1372679 w 2701"/>
                <a:gd name="T71" fmla="*/ 126837 h 781"/>
                <a:gd name="T72" fmla="*/ 1325601 w 2701"/>
                <a:gd name="T73" fmla="*/ 99884 h 781"/>
                <a:gd name="T74" fmla="*/ 1265827 w 2701"/>
                <a:gd name="T75" fmla="*/ 75574 h 781"/>
                <a:gd name="T76" fmla="*/ 1194945 w 2701"/>
                <a:gd name="T77" fmla="*/ 53906 h 781"/>
                <a:gd name="T78" fmla="*/ 1114012 w 2701"/>
                <a:gd name="T79" fmla="*/ 35409 h 781"/>
                <a:gd name="T80" fmla="*/ 1024616 w 2701"/>
                <a:gd name="T81" fmla="*/ 20083 h 781"/>
                <a:gd name="T82" fmla="*/ 926757 w 2701"/>
                <a:gd name="T83" fmla="*/ 9513 h 781"/>
                <a:gd name="T84" fmla="*/ 823607 w 2701"/>
                <a:gd name="T85" fmla="*/ 2642 h 781"/>
                <a:gd name="T86" fmla="*/ 714639 w 2701"/>
                <a:gd name="T87" fmla="*/ 0 h 7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701" h="781">
                  <a:moveTo>
                    <a:pt x="1351" y="0"/>
                  </a:moveTo>
                  <a:lnTo>
                    <a:pt x="1281" y="1"/>
                  </a:lnTo>
                  <a:lnTo>
                    <a:pt x="1213" y="3"/>
                  </a:lnTo>
                  <a:lnTo>
                    <a:pt x="1145" y="5"/>
                  </a:lnTo>
                  <a:lnTo>
                    <a:pt x="1078" y="8"/>
                  </a:lnTo>
                  <a:lnTo>
                    <a:pt x="1014" y="12"/>
                  </a:lnTo>
                  <a:lnTo>
                    <a:pt x="949" y="18"/>
                  </a:lnTo>
                  <a:lnTo>
                    <a:pt x="887" y="25"/>
                  </a:lnTo>
                  <a:lnTo>
                    <a:pt x="825" y="32"/>
                  </a:lnTo>
                  <a:lnTo>
                    <a:pt x="766" y="38"/>
                  </a:lnTo>
                  <a:lnTo>
                    <a:pt x="706" y="48"/>
                  </a:lnTo>
                  <a:lnTo>
                    <a:pt x="650" y="58"/>
                  </a:lnTo>
                  <a:lnTo>
                    <a:pt x="596" y="67"/>
                  </a:lnTo>
                  <a:lnTo>
                    <a:pt x="542" y="78"/>
                  </a:lnTo>
                  <a:lnTo>
                    <a:pt x="491" y="89"/>
                  </a:lnTo>
                  <a:lnTo>
                    <a:pt x="442" y="102"/>
                  </a:lnTo>
                  <a:lnTo>
                    <a:pt x="395" y="116"/>
                  </a:lnTo>
                  <a:lnTo>
                    <a:pt x="351" y="128"/>
                  </a:lnTo>
                  <a:lnTo>
                    <a:pt x="308" y="143"/>
                  </a:lnTo>
                  <a:lnTo>
                    <a:pt x="268" y="157"/>
                  </a:lnTo>
                  <a:lnTo>
                    <a:pt x="231" y="172"/>
                  </a:lnTo>
                  <a:lnTo>
                    <a:pt x="195" y="189"/>
                  </a:lnTo>
                  <a:lnTo>
                    <a:pt x="164" y="205"/>
                  </a:lnTo>
                  <a:lnTo>
                    <a:pt x="133" y="222"/>
                  </a:lnTo>
                  <a:lnTo>
                    <a:pt x="106" y="240"/>
                  </a:lnTo>
                  <a:lnTo>
                    <a:pt x="82" y="256"/>
                  </a:lnTo>
                  <a:lnTo>
                    <a:pt x="60" y="275"/>
                  </a:lnTo>
                  <a:lnTo>
                    <a:pt x="42" y="293"/>
                  </a:lnTo>
                  <a:lnTo>
                    <a:pt x="27" y="313"/>
                  </a:lnTo>
                  <a:lnTo>
                    <a:pt x="15" y="332"/>
                  </a:lnTo>
                  <a:lnTo>
                    <a:pt x="7" y="351"/>
                  </a:lnTo>
                  <a:lnTo>
                    <a:pt x="1" y="370"/>
                  </a:lnTo>
                  <a:lnTo>
                    <a:pt x="0" y="391"/>
                  </a:lnTo>
                  <a:lnTo>
                    <a:pt x="1" y="410"/>
                  </a:lnTo>
                  <a:lnTo>
                    <a:pt x="7" y="431"/>
                  </a:lnTo>
                  <a:lnTo>
                    <a:pt x="15" y="450"/>
                  </a:lnTo>
                  <a:lnTo>
                    <a:pt x="27" y="470"/>
                  </a:lnTo>
                  <a:lnTo>
                    <a:pt x="42" y="489"/>
                  </a:lnTo>
                  <a:lnTo>
                    <a:pt x="60" y="507"/>
                  </a:lnTo>
                  <a:lnTo>
                    <a:pt x="82" y="525"/>
                  </a:lnTo>
                  <a:lnTo>
                    <a:pt x="106" y="543"/>
                  </a:lnTo>
                  <a:lnTo>
                    <a:pt x="133" y="560"/>
                  </a:lnTo>
                  <a:lnTo>
                    <a:pt x="164" y="577"/>
                  </a:lnTo>
                  <a:lnTo>
                    <a:pt x="195" y="593"/>
                  </a:lnTo>
                  <a:lnTo>
                    <a:pt x="231" y="609"/>
                  </a:lnTo>
                  <a:lnTo>
                    <a:pt x="268" y="624"/>
                  </a:lnTo>
                  <a:lnTo>
                    <a:pt x="308" y="639"/>
                  </a:lnTo>
                  <a:lnTo>
                    <a:pt x="351" y="653"/>
                  </a:lnTo>
                  <a:lnTo>
                    <a:pt x="395" y="666"/>
                  </a:lnTo>
                  <a:lnTo>
                    <a:pt x="442" y="680"/>
                  </a:lnTo>
                  <a:lnTo>
                    <a:pt x="491" y="693"/>
                  </a:lnTo>
                  <a:lnTo>
                    <a:pt x="542" y="704"/>
                  </a:lnTo>
                  <a:lnTo>
                    <a:pt x="596" y="715"/>
                  </a:lnTo>
                  <a:lnTo>
                    <a:pt x="650" y="724"/>
                  </a:lnTo>
                  <a:lnTo>
                    <a:pt x="706" y="734"/>
                  </a:lnTo>
                  <a:lnTo>
                    <a:pt x="766" y="742"/>
                  </a:lnTo>
                  <a:lnTo>
                    <a:pt x="825" y="750"/>
                  </a:lnTo>
                  <a:lnTo>
                    <a:pt x="887" y="757"/>
                  </a:lnTo>
                  <a:lnTo>
                    <a:pt x="949" y="764"/>
                  </a:lnTo>
                  <a:lnTo>
                    <a:pt x="1014" y="768"/>
                  </a:lnTo>
                  <a:lnTo>
                    <a:pt x="1078" y="774"/>
                  </a:lnTo>
                  <a:lnTo>
                    <a:pt x="1145" y="777"/>
                  </a:lnTo>
                  <a:lnTo>
                    <a:pt x="1213" y="779"/>
                  </a:lnTo>
                  <a:lnTo>
                    <a:pt x="1281" y="781"/>
                  </a:lnTo>
                  <a:lnTo>
                    <a:pt x="1351" y="781"/>
                  </a:lnTo>
                  <a:lnTo>
                    <a:pt x="1420" y="781"/>
                  </a:lnTo>
                  <a:lnTo>
                    <a:pt x="1489" y="779"/>
                  </a:lnTo>
                  <a:lnTo>
                    <a:pt x="1557" y="777"/>
                  </a:lnTo>
                  <a:lnTo>
                    <a:pt x="1623" y="774"/>
                  </a:lnTo>
                  <a:lnTo>
                    <a:pt x="1689" y="768"/>
                  </a:lnTo>
                  <a:lnTo>
                    <a:pt x="1752" y="764"/>
                  </a:lnTo>
                  <a:lnTo>
                    <a:pt x="1816" y="757"/>
                  </a:lnTo>
                  <a:lnTo>
                    <a:pt x="1876" y="750"/>
                  </a:lnTo>
                  <a:lnTo>
                    <a:pt x="1937" y="742"/>
                  </a:lnTo>
                  <a:lnTo>
                    <a:pt x="1995" y="734"/>
                  </a:lnTo>
                  <a:lnTo>
                    <a:pt x="2051" y="724"/>
                  </a:lnTo>
                  <a:lnTo>
                    <a:pt x="2106" y="715"/>
                  </a:lnTo>
                  <a:lnTo>
                    <a:pt x="2160" y="704"/>
                  </a:lnTo>
                  <a:lnTo>
                    <a:pt x="2211" y="693"/>
                  </a:lnTo>
                  <a:lnTo>
                    <a:pt x="2259" y="680"/>
                  </a:lnTo>
                  <a:lnTo>
                    <a:pt x="2306" y="666"/>
                  </a:lnTo>
                  <a:lnTo>
                    <a:pt x="2352" y="653"/>
                  </a:lnTo>
                  <a:lnTo>
                    <a:pt x="2393" y="639"/>
                  </a:lnTo>
                  <a:lnTo>
                    <a:pt x="2434" y="624"/>
                  </a:lnTo>
                  <a:lnTo>
                    <a:pt x="2471" y="609"/>
                  </a:lnTo>
                  <a:lnTo>
                    <a:pt x="2506" y="593"/>
                  </a:lnTo>
                  <a:lnTo>
                    <a:pt x="2539" y="577"/>
                  </a:lnTo>
                  <a:lnTo>
                    <a:pt x="2569" y="560"/>
                  </a:lnTo>
                  <a:lnTo>
                    <a:pt x="2595" y="543"/>
                  </a:lnTo>
                  <a:lnTo>
                    <a:pt x="2620" y="525"/>
                  </a:lnTo>
                  <a:lnTo>
                    <a:pt x="2641" y="507"/>
                  </a:lnTo>
                  <a:lnTo>
                    <a:pt x="2660" y="489"/>
                  </a:lnTo>
                  <a:lnTo>
                    <a:pt x="2674" y="470"/>
                  </a:lnTo>
                  <a:lnTo>
                    <a:pt x="2686" y="450"/>
                  </a:lnTo>
                  <a:lnTo>
                    <a:pt x="2695" y="431"/>
                  </a:lnTo>
                  <a:lnTo>
                    <a:pt x="2700" y="410"/>
                  </a:lnTo>
                  <a:lnTo>
                    <a:pt x="2701" y="391"/>
                  </a:lnTo>
                  <a:lnTo>
                    <a:pt x="2700" y="370"/>
                  </a:lnTo>
                  <a:lnTo>
                    <a:pt x="2695" y="351"/>
                  </a:lnTo>
                  <a:lnTo>
                    <a:pt x="2686" y="332"/>
                  </a:lnTo>
                  <a:lnTo>
                    <a:pt x="2674" y="313"/>
                  </a:lnTo>
                  <a:lnTo>
                    <a:pt x="2660" y="293"/>
                  </a:lnTo>
                  <a:lnTo>
                    <a:pt x="2641" y="275"/>
                  </a:lnTo>
                  <a:lnTo>
                    <a:pt x="2620" y="256"/>
                  </a:lnTo>
                  <a:lnTo>
                    <a:pt x="2595" y="240"/>
                  </a:lnTo>
                  <a:lnTo>
                    <a:pt x="2569" y="222"/>
                  </a:lnTo>
                  <a:lnTo>
                    <a:pt x="2539" y="205"/>
                  </a:lnTo>
                  <a:lnTo>
                    <a:pt x="2506" y="189"/>
                  </a:lnTo>
                  <a:lnTo>
                    <a:pt x="2471" y="172"/>
                  </a:lnTo>
                  <a:lnTo>
                    <a:pt x="2434" y="157"/>
                  </a:lnTo>
                  <a:lnTo>
                    <a:pt x="2393" y="143"/>
                  </a:lnTo>
                  <a:lnTo>
                    <a:pt x="2352" y="128"/>
                  </a:lnTo>
                  <a:lnTo>
                    <a:pt x="2306" y="116"/>
                  </a:lnTo>
                  <a:lnTo>
                    <a:pt x="2259" y="102"/>
                  </a:lnTo>
                  <a:lnTo>
                    <a:pt x="2211" y="89"/>
                  </a:lnTo>
                  <a:lnTo>
                    <a:pt x="2160" y="78"/>
                  </a:lnTo>
                  <a:lnTo>
                    <a:pt x="2106" y="67"/>
                  </a:lnTo>
                  <a:lnTo>
                    <a:pt x="2051" y="58"/>
                  </a:lnTo>
                  <a:lnTo>
                    <a:pt x="1995" y="48"/>
                  </a:lnTo>
                  <a:lnTo>
                    <a:pt x="1937" y="38"/>
                  </a:lnTo>
                  <a:lnTo>
                    <a:pt x="1876" y="32"/>
                  </a:lnTo>
                  <a:lnTo>
                    <a:pt x="1816" y="25"/>
                  </a:lnTo>
                  <a:lnTo>
                    <a:pt x="1752" y="18"/>
                  </a:lnTo>
                  <a:lnTo>
                    <a:pt x="1689" y="12"/>
                  </a:lnTo>
                  <a:lnTo>
                    <a:pt x="1623" y="8"/>
                  </a:lnTo>
                  <a:lnTo>
                    <a:pt x="1557" y="5"/>
                  </a:lnTo>
                  <a:lnTo>
                    <a:pt x="1489" y="3"/>
                  </a:lnTo>
                  <a:lnTo>
                    <a:pt x="1420" y="1"/>
                  </a:lnTo>
                  <a:lnTo>
                    <a:pt x="1351" y="0"/>
                  </a:lnTo>
                  <a:close/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114800" y="2001838"/>
              <a:ext cx="1254125" cy="407987"/>
            </a:xfrm>
            <a:custGeom>
              <a:avLst/>
              <a:gdLst>
                <a:gd name="T0" fmla="*/ 595313 w 2370"/>
                <a:gd name="T1" fmla="*/ 529 h 771"/>
                <a:gd name="T2" fmla="*/ 501121 w 2370"/>
                <a:gd name="T3" fmla="*/ 4233 h 771"/>
                <a:gd name="T4" fmla="*/ 412221 w 2370"/>
                <a:gd name="T5" fmla="*/ 12171 h 771"/>
                <a:gd name="T6" fmla="*/ 329142 w 2370"/>
                <a:gd name="T7" fmla="*/ 24342 h 771"/>
                <a:gd name="T8" fmla="*/ 252412 w 2370"/>
                <a:gd name="T9" fmla="*/ 40746 h 771"/>
                <a:gd name="T10" fmla="*/ 184150 w 2370"/>
                <a:gd name="T11" fmla="*/ 59796 h 771"/>
                <a:gd name="T12" fmla="*/ 124883 w 2370"/>
                <a:gd name="T13" fmla="*/ 82021 h 771"/>
                <a:gd name="T14" fmla="*/ 76200 w 2370"/>
                <a:gd name="T15" fmla="*/ 106892 h 771"/>
                <a:gd name="T16" fmla="*/ 38629 w 2370"/>
                <a:gd name="T17" fmla="*/ 133879 h 771"/>
                <a:gd name="T18" fmla="*/ 13229 w 2370"/>
                <a:gd name="T19" fmla="*/ 162983 h 771"/>
                <a:gd name="T20" fmla="*/ 1588 w 2370"/>
                <a:gd name="T21" fmla="*/ 193675 h 771"/>
                <a:gd name="T22" fmla="*/ 1588 w 2370"/>
                <a:gd name="T23" fmla="*/ 214841 h 771"/>
                <a:gd name="T24" fmla="*/ 13229 w 2370"/>
                <a:gd name="T25" fmla="*/ 245533 h 771"/>
                <a:gd name="T26" fmla="*/ 38629 w 2370"/>
                <a:gd name="T27" fmla="*/ 273579 h 771"/>
                <a:gd name="T28" fmla="*/ 76200 w 2370"/>
                <a:gd name="T29" fmla="*/ 301625 h 771"/>
                <a:gd name="T30" fmla="*/ 124883 w 2370"/>
                <a:gd name="T31" fmla="*/ 326495 h 771"/>
                <a:gd name="T32" fmla="*/ 184150 w 2370"/>
                <a:gd name="T33" fmla="*/ 348191 h 771"/>
                <a:gd name="T34" fmla="*/ 252412 w 2370"/>
                <a:gd name="T35" fmla="*/ 367770 h 771"/>
                <a:gd name="T36" fmla="*/ 329142 w 2370"/>
                <a:gd name="T37" fmla="*/ 383116 h 771"/>
                <a:gd name="T38" fmla="*/ 412221 w 2370"/>
                <a:gd name="T39" fmla="*/ 395287 h 771"/>
                <a:gd name="T40" fmla="*/ 501121 w 2370"/>
                <a:gd name="T41" fmla="*/ 404283 h 771"/>
                <a:gd name="T42" fmla="*/ 595313 w 2370"/>
                <a:gd name="T43" fmla="*/ 407987 h 771"/>
                <a:gd name="T44" fmla="*/ 659871 w 2370"/>
                <a:gd name="T45" fmla="*/ 407987 h 771"/>
                <a:gd name="T46" fmla="*/ 754063 w 2370"/>
                <a:gd name="T47" fmla="*/ 404283 h 771"/>
                <a:gd name="T48" fmla="*/ 842962 w 2370"/>
                <a:gd name="T49" fmla="*/ 395287 h 771"/>
                <a:gd name="T50" fmla="*/ 926042 w 2370"/>
                <a:gd name="T51" fmla="*/ 383116 h 771"/>
                <a:gd name="T52" fmla="*/ 1002771 w 2370"/>
                <a:gd name="T53" fmla="*/ 367770 h 771"/>
                <a:gd name="T54" fmla="*/ 1071033 w 2370"/>
                <a:gd name="T55" fmla="*/ 348191 h 771"/>
                <a:gd name="T56" fmla="*/ 1130300 w 2370"/>
                <a:gd name="T57" fmla="*/ 326495 h 771"/>
                <a:gd name="T58" fmla="*/ 1178983 w 2370"/>
                <a:gd name="T59" fmla="*/ 301625 h 771"/>
                <a:gd name="T60" fmla="*/ 1216554 w 2370"/>
                <a:gd name="T61" fmla="*/ 273579 h 771"/>
                <a:gd name="T62" fmla="*/ 1241954 w 2370"/>
                <a:gd name="T63" fmla="*/ 245533 h 771"/>
                <a:gd name="T64" fmla="*/ 1253596 w 2370"/>
                <a:gd name="T65" fmla="*/ 214841 h 771"/>
                <a:gd name="T66" fmla="*/ 1253596 w 2370"/>
                <a:gd name="T67" fmla="*/ 193675 h 771"/>
                <a:gd name="T68" fmla="*/ 1241954 w 2370"/>
                <a:gd name="T69" fmla="*/ 162983 h 771"/>
                <a:gd name="T70" fmla="*/ 1216554 w 2370"/>
                <a:gd name="T71" fmla="*/ 133879 h 771"/>
                <a:gd name="T72" fmla="*/ 1178983 w 2370"/>
                <a:gd name="T73" fmla="*/ 106892 h 771"/>
                <a:gd name="T74" fmla="*/ 1130300 w 2370"/>
                <a:gd name="T75" fmla="*/ 82021 h 771"/>
                <a:gd name="T76" fmla="*/ 1071033 w 2370"/>
                <a:gd name="T77" fmla="*/ 59796 h 771"/>
                <a:gd name="T78" fmla="*/ 1002771 w 2370"/>
                <a:gd name="T79" fmla="*/ 40746 h 771"/>
                <a:gd name="T80" fmla="*/ 926042 w 2370"/>
                <a:gd name="T81" fmla="*/ 24342 h 771"/>
                <a:gd name="T82" fmla="*/ 842962 w 2370"/>
                <a:gd name="T83" fmla="*/ 12171 h 771"/>
                <a:gd name="T84" fmla="*/ 754063 w 2370"/>
                <a:gd name="T85" fmla="*/ 4233 h 771"/>
                <a:gd name="T86" fmla="*/ 659871 w 2370"/>
                <a:gd name="T87" fmla="*/ 529 h 771"/>
                <a:gd name="T88" fmla="*/ 627063 w 2370"/>
                <a:gd name="T89" fmla="*/ 203729 h 7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70" h="771">
                  <a:moveTo>
                    <a:pt x="1185" y="385"/>
                  </a:moveTo>
                  <a:lnTo>
                    <a:pt x="1185" y="0"/>
                  </a:lnTo>
                  <a:lnTo>
                    <a:pt x="1125" y="1"/>
                  </a:lnTo>
                  <a:lnTo>
                    <a:pt x="1065" y="2"/>
                  </a:lnTo>
                  <a:lnTo>
                    <a:pt x="1006" y="4"/>
                  </a:lnTo>
                  <a:lnTo>
                    <a:pt x="947" y="8"/>
                  </a:lnTo>
                  <a:lnTo>
                    <a:pt x="890" y="12"/>
                  </a:lnTo>
                  <a:lnTo>
                    <a:pt x="834" y="18"/>
                  </a:lnTo>
                  <a:lnTo>
                    <a:pt x="779" y="23"/>
                  </a:lnTo>
                  <a:lnTo>
                    <a:pt x="725" y="30"/>
                  </a:lnTo>
                  <a:lnTo>
                    <a:pt x="673" y="38"/>
                  </a:lnTo>
                  <a:lnTo>
                    <a:pt x="622" y="46"/>
                  </a:lnTo>
                  <a:lnTo>
                    <a:pt x="572" y="56"/>
                  </a:lnTo>
                  <a:lnTo>
                    <a:pt x="524" y="66"/>
                  </a:lnTo>
                  <a:lnTo>
                    <a:pt x="477" y="77"/>
                  </a:lnTo>
                  <a:lnTo>
                    <a:pt x="432" y="88"/>
                  </a:lnTo>
                  <a:lnTo>
                    <a:pt x="389" y="100"/>
                  </a:lnTo>
                  <a:lnTo>
                    <a:pt x="348" y="113"/>
                  </a:lnTo>
                  <a:lnTo>
                    <a:pt x="309" y="126"/>
                  </a:lnTo>
                  <a:lnTo>
                    <a:pt x="272" y="140"/>
                  </a:lnTo>
                  <a:lnTo>
                    <a:pt x="236" y="155"/>
                  </a:lnTo>
                  <a:lnTo>
                    <a:pt x="203" y="170"/>
                  </a:lnTo>
                  <a:lnTo>
                    <a:pt x="173" y="186"/>
                  </a:lnTo>
                  <a:lnTo>
                    <a:pt x="144" y="202"/>
                  </a:lnTo>
                  <a:lnTo>
                    <a:pt x="118" y="219"/>
                  </a:lnTo>
                  <a:lnTo>
                    <a:pt x="94" y="235"/>
                  </a:lnTo>
                  <a:lnTo>
                    <a:pt x="73" y="253"/>
                  </a:lnTo>
                  <a:lnTo>
                    <a:pt x="54" y="271"/>
                  </a:lnTo>
                  <a:lnTo>
                    <a:pt x="39" y="289"/>
                  </a:lnTo>
                  <a:lnTo>
                    <a:pt x="25" y="308"/>
                  </a:lnTo>
                  <a:lnTo>
                    <a:pt x="14" y="327"/>
                  </a:lnTo>
                  <a:lnTo>
                    <a:pt x="7" y="347"/>
                  </a:lnTo>
                  <a:lnTo>
                    <a:pt x="3" y="366"/>
                  </a:lnTo>
                  <a:lnTo>
                    <a:pt x="0" y="385"/>
                  </a:lnTo>
                  <a:lnTo>
                    <a:pt x="3" y="406"/>
                  </a:lnTo>
                  <a:lnTo>
                    <a:pt x="7" y="425"/>
                  </a:lnTo>
                  <a:lnTo>
                    <a:pt x="14" y="444"/>
                  </a:lnTo>
                  <a:lnTo>
                    <a:pt x="25" y="464"/>
                  </a:lnTo>
                  <a:lnTo>
                    <a:pt x="39" y="482"/>
                  </a:lnTo>
                  <a:lnTo>
                    <a:pt x="54" y="500"/>
                  </a:lnTo>
                  <a:lnTo>
                    <a:pt x="73" y="517"/>
                  </a:lnTo>
                  <a:lnTo>
                    <a:pt x="94" y="535"/>
                  </a:lnTo>
                  <a:lnTo>
                    <a:pt x="118" y="553"/>
                  </a:lnTo>
                  <a:lnTo>
                    <a:pt x="144" y="570"/>
                  </a:lnTo>
                  <a:lnTo>
                    <a:pt x="173" y="585"/>
                  </a:lnTo>
                  <a:lnTo>
                    <a:pt x="203" y="601"/>
                  </a:lnTo>
                  <a:lnTo>
                    <a:pt x="236" y="617"/>
                  </a:lnTo>
                  <a:lnTo>
                    <a:pt x="272" y="630"/>
                  </a:lnTo>
                  <a:lnTo>
                    <a:pt x="309" y="644"/>
                  </a:lnTo>
                  <a:lnTo>
                    <a:pt x="348" y="658"/>
                  </a:lnTo>
                  <a:lnTo>
                    <a:pt x="389" y="670"/>
                  </a:lnTo>
                  <a:lnTo>
                    <a:pt x="432" y="683"/>
                  </a:lnTo>
                  <a:lnTo>
                    <a:pt x="477" y="695"/>
                  </a:lnTo>
                  <a:lnTo>
                    <a:pt x="524" y="705"/>
                  </a:lnTo>
                  <a:lnTo>
                    <a:pt x="572" y="716"/>
                  </a:lnTo>
                  <a:lnTo>
                    <a:pt x="622" y="724"/>
                  </a:lnTo>
                  <a:lnTo>
                    <a:pt x="673" y="734"/>
                  </a:lnTo>
                  <a:lnTo>
                    <a:pt x="725" y="741"/>
                  </a:lnTo>
                  <a:lnTo>
                    <a:pt x="779" y="747"/>
                  </a:lnTo>
                  <a:lnTo>
                    <a:pt x="834" y="754"/>
                  </a:lnTo>
                  <a:lnTo>
                    <a:pt x="890" y="759"/>
                  </a:lnTo>
                  <a:lnTo>
                    <a:pt x="947" y="764"/>
                  </a:lnTo>
                  <a:lnTo>
                    <a:pt x="1006" y="767"/>
                  </a:lnTo>
                  <a:lnTo>
                    <a:pt x="1065" y="770"/>
                  </a:lnTo>
                  <a:lnTo>
                    <a:pt x="1125" y="771"/>
                  </a:lnTo>
                  <a:lnTo>
                    <a:pt x="1185" y="771"/>
                  </a:lnTo>
                  <a:lnTo>
                    <a:pt x="1247" y="771"/>
                  </a:lnTo>
                  <a:lnTo>
                    <a:pt x="1307" y="770"/>
                  </a:lnTo>
                  <a:lnTo>
                    <a:pt x="1366" y="767"/>
                  </a:lnTo>
                  <a:lnTo>
                    <a:pt x="1425" y="764"/>
                  </a:lnTo>
                  <a:lnTo>
                    <a:pt x="1482" y="759"/>
                  </a:lnTo>
                  <a:lnTo>
                    <a:pt x="1538" y="754"/>
                  </a:lnTo>
                  <a:lnTo>
                    <a:pt x="1593" y="747"/>
                  </a:lnTo>
                  <a:lnTo>
                    <a:pt x="1647" y="741"/>
                  </a:lnTo>
                  <a:lnTo>
                    <a:pt x="1699" y="734"/>
                  </a:lnTo>
                  <a:lnTo>
                    <a:pt x="1750" y="724"/>
                  </a:lnTo>
                  <a:lnTo>
                    <a:pt x="1800" y="716"/>
                  </a:lnTo>
                  <a:lnTo>
                    <a:pt x="1848" y="705"/>
                  </a:lnTo>
                  <a:lnTo>
                    <a:pt x="1895" y="695"/>
                  </a:lnTo>
                  <a:lnTo>
                    <a:pt x="1940" y="683"/>
                  </a:lnTo>
                  <a:lnTo>
                    <a:pt x="1983" y="670"/>
                  </a:lnTo>
                  <a:lnTo>
                    <a:pt x="2024" y="658"/>
                  </a:lnTo>
                  <a:lnTo>
                    <a:pt x="2063" y="644"/>
                  </a:lnTo>
                  <a:lnTo>
                    <a:pt x="2100" y="630"/>
                  </a:lnTo>
                  <a:lnTo>
                    <a:pt x="2136" y="617"/>
                  </a:lnTo>
                  <a:lnTo>
                    <a:pt x="2169" y="601"/>
                  </a:lnTo>
                  <a:lnTo>
                    <a:pt x="2199" y="585"/>
                  </a:lnTo>
                  <a:lnTo>
                    <a:pt x="2228" y="570"/>
                  </a:lnTo>
                  <a:lnTo>
                    <a:pt x="2254" y="553"/>
                  </a:lnTo>
                  <a:lnTo>
                    <a:pt x="2278" y="535"/>
                  </a:lnTo>
                  <a:lnTo>
                    <a:pt x="2299" y="517"/>
                  </a:lnTo>
                  <a:lnTo>
                    <a:pt x="2318" y="500"/>
                  </a:lnTo>
                  <a:lnTo>
                    <a:pt x="2333" y="482"/>
                  </a:lnTo>
                  <a:lnTo>
                    <a:pt x="2347" y="464"/>
                  </a:lnTo>
                  <a:lnTo>
                    <a:pt x="2358" y="444"/>
                  </a:lnTo>
                  <a:lnTo>
                    <a:pt x="2365" y="425"/>
                  </a:lnTo>
                  <a:lnTo>
                    <a:pt x="2369" y="406"/>
                  </a:lnTo>
                  <a:lnTo>
                    <a:pt x="2370" y="385"/>
                  </a:lnTo>
                  <a:lnTo>
                    <a:pt x="2369" y="366"/>
                  </a:lnTo>
                  <a:lnTo>
                    <a:pt x="2365" y="347"/>
                  </a:lnTo>
                  <a:lnTo>
                    <a:pt x="2358" y="327"/>
                  </a:lnTo>
                  <a:lnTo>
                    <a:pt x="2347" y="308"/>
                  </a:lnTo>
                  <a:lnTo>
                    <a:pt x="2333" y="289"/>
                  </a:lnTo>
                  <a:lnTo>
                    <a:pt x="2318" y="271"/>
                  </a:lnTo>
                  <a:lnTo>
                    <a:pt x="2299" y="253"/>
                  </a:lnTo>
                  <a:lnTo>
                    <a:pt x="2278" y="235"/>
                  </a:lnTo>
                  <a:lnTo>
                    <a:pt x="2254" y="219"/>
                  </a:lnTo>
                  <a:lnTo>
                    <a:pt x="2228" y="202"/>
                  </a:lnTo>
                  <a:lnTo>
                    <a:pt x="2199" y="186"/>
                  </a:lnTo>
                  <a:lnTo>
                    <a:pt x="2169" y="170"/>
                  </a:lnTo>
                  <a:lnTo>
                    <a:pt x="2136" y="155"/>
                  </a:lnTo>
                  <a:lnTo>
                    <a:pt x="2100" y="140"/>
                  </a:lnTo>
                  <a:lnTo>
                    <a:pt x="2063" y="126"/>
                  </a:lnTo>
                  <a:lnTo>
                    <a:pt x="2024" y="113"/>
                  </a:lnTo>
                  <a:lnTo>
                    <a:pt x="1983" y="100"/>
                  </a:lnTo>
                  <a:lnTo>
                    <a:pt x="1940" y="88"/>
                  </a:lnTo>
                  <a:lnTo>
                    <a:pt x="1895" y="77"/>
                  </a:lnTo>
                  <a:lnTo>
                    <a:pt x="1848" y="66"/>
                  </a:lnTo>
                  <a:lnTo>
                    <a:pt x="1800" y="56"/>
                  </a:lnTo>
                  <a:lnTo>
                    <a:pt x="1750" y="46"/>
                  </a:lnTo>
                  <a:lnTo>
                    <a:pt x="1699" y="38"/>
                  </a:lnTo>
                  <a:lnTo>
                    <a:pt x="1647" y="30"/>
                  </a:lnTo>
                  <a:lnTo>
                    <a:pt x="1593" y="23"/>
                  </a:lnTo>
                  <a:lnTo>
                    <a:pt x="1538" y="18"/>
                  </a:lnTo>
                  <a:lnTo>
                    <a:pt x="1482" y="12"/>
                  </a:lnTo>
                  <a:lnTo>
                    <a:pt x="1425" y="8"/>
                  </a:lnTo>
                  <a:lnTo>
                    <a:pt x="1366" y="4"/>
                  </a:lnTo>
                  <a:lnTo>
                    <a:pt x="1307" y="2"/>
                  </a:lnTo>
                  <a:lnTo>
                    <a:pt x="1247" y="1"/>
                  </a:lnTo>
                  <a:lnTo>
                    <a:pt x="1185" y="0"/>
                  </a:lnTo>
                  <a:lnTo>
                    <a:pt x="1185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108450" y="2000250"/>
              <a:ext cx="1255713" cy="412750"/>
            </a:xfrm>
            <a:custGeom>
              <a:avLst/>
              <a:gdLst>
                <a:gd name="T0" fmla="*/ 563800 w 2372"/>
                <a:gd name="T1" fmla="*/ 1585 h 781"/>
                <a:gd name="T2" fmla="*/ 471157 w 2372"/>
                <a:gd name="T3" fmla="*/ 6342 h 781"/>
                <a:gd name="T4" fmla="*/ 383278 w 2372"/>
                <a:gd name="T5" fmla="*/ 16912 h 781"/>
                <a:gd name="T6" fmla="*/ 302282 w 2372"/>
                <a:gd name="T7" fmla="*/ 30652 h 781"/>
                <a:gd name="T8" fmla="*/ 228167 w 2372"/>
                <a:gd name="T9" fmla="*/ 47036 h 781"/>
                <a:gd name="T10" fmla="*/ 163052 w 2372"/>
                <a:gd name="T11" fmla="*/ 67647 h 781"/>
                <a:gd name="T12" fmla="*/ 106937 w 2372"/>
                <a:gd name="T13" fmla="*/ 90900 h 781"/>
                <a:gd name="T14" fmla="*/ 61939 w 2372"/>
                <a:gd name="T15" fmla="*/ 117325 h 781"/>
                <a:gd name="T16" fmla="*/ 28058 w 2372"/>
                <a:gd name="T17" fmla="*/ 145335 h 781"/>
                <a:gd name="T18" fmla="*/ 6882 w 2372"/>
                <a:gd name="T19" fmla="*/ 175458 h 781"/>
                <a:gd name="T20" fmla="*/ 0 w 2372"/>
                <a:gd name="T21" fmla="*/ 206639 h 781"/>
                <a:gd name="T22" fmla="*/ 3706 w 2372"/>
                <a:gd name="T23" fmla="*/ 227779 h 781"/>
                <a:gd name="T24" fmla="*/ 19587 w 2372"/>
                <a:gd name="T25" fmla="*/ 258431 h 781"/>
                <a:gd name="T26" fmla="*/ 49233 w 2372"/>
                <a:gd name="T27" fmla="*/ 286970 h 781"/>
                <a:gd name="T28" fmla="*/ 91055 w 2372"/>
                <a:gd name="T29" fmla="*/ 313394 h 781"/>
                <a:gd name="T30" fmla="*/ 143465 w 2372"/>
                <a:gd name="T31" fmla="*/ 337705 h 781"/>
                <a:gd name="T32" fmla="*/ 205403 w 2372"/>
                <a:gd name="T33" fmla="*/ 359373 h 781"/>
                <a:gd name="T34" fmla="*/ 276871 w 2372"/>
                <a:gd name="T35" fmla="*/ 377870 h 781"/>
                <a:gd name="T36" fmla="*/ 355750 w 2372"/>
                <a:gd name="T37" fmla="*/ 392139 h 781"/>
                <a:gd name="T38" fmla="*/ 440982 w 2372"/>
                <a:gd name="T39" fmla="*/ 403766 h 781"/>
                <a:gd name="T40" fmla="*/ 532037 w 2372"/>
                <a:gd name="T41" fmla="*/ 410636 h 781"/>
                <a:gd name="T42" fmla="*/ 627857 w 2372"/>
                <a:gd name="T43" fmla="*/ 412750 h 781"/>
                <a:gd name="T44" fmla="*/ 691913 w 2372"/>
                <a:gd name="T45" fmla="*/ 411693 h 781"/>
                <a:gd name="T46" fmla="*/ 784556 w 2372"/>
                <a:gd name="T47" fmla="*/ 405880 h 781"/>
                <a:gd name="T48" fmla="*/ 871905 w 2372"/>
                <a:gd name="T49" fmla="*/ 396367 h 781"/>
                <a:gd name="T50" fmla="*/ 952902 w 2372"/>
                <a:gd name="T51" fmla="*/ 382626 h 781"/>
                <a:gd name="T52" fmla="*/ 1027017 w 2372"/>
                <a:gd name="T53" fmla="*/ 366243 h 781"/>
                <a:gd name="T54" fmla="*/ 1092661 w 2372"/>
                <a:gd name="T55" fmla="*/ 345103 h 781"/>
                <a:gd name="T56" fmla="*/ 1148776 w 2372"/>
                <a:gd name="T57" fmla="*/ 321850 h 781"/>
                <a:gd name="T58" fmla="*/ 1193774 w 2372"/>
                <a:gd name="T59" fmla="*/ 295954 h 781"/>
                <a:gd name="T60" fmla="*/ 1227126 w 2372"/>
                <a:gd name="T61" fmla="*/ 267944 h 781"/>
                <a:gd name="T62" fmla="*/ 1248302 w 2372"/>
                <a:gd name="T63" fmla="*/ 237820 h 781"/>
                <a:gd name="T64" fmla="*/ 1255713 w 2372"/>
                <a:gd name="T65" fmla="*/ 206639 h 781"/>
                <a:gd name="T66" fmla="*/ 1252007 w 2372"/>
                <a:gd name="T67" fmla="*/ 185500 h 781"/>
                <a:gd name="T68" fmla="*/ 1236126 w 2372"/>
                <a:gd name="T69" fmla="*/ 154847 h 781"/>
                <a:gd name="T70" fmla="*/ 1206480 w 2372"/>
                <a:gd name="T71" fmla="*/ 126837 h 781"/>
                <a:gd name="T72" fmla="*/ 1164658 w 2372"/>
                <a:gd name="T73" fmla="*/ 99884 h 781"/>
                <a:gd name="T74" fmla="*/ 1112248 w 2372"/>
                <a:gd name="T75" fmla="*/ 75574 h 781"/>
                <a:gd name="T76" fmla="*/ 1050310 w 2372"/>
                <a:gd name="T77" fmla="*/ 53906 h 781"/>
                <a:gd name="T78" fmla="*/ 978842 w 2372"/>
                <a:gd name="T79" fmla="*/ 35409 h 781"/>
                <a:gd name="T80" fmla="*/ 899963 w 2372"/>
                <a:gd name="T81" fmla="*/ 20083 h 781"/>
                <a:gd name="T82" fmla="*/ 814731 w 2372"/>
                <a:gd name="T83" fmla="*/ 9513 h 781"/>
                <a:gd name="T84" fmla="*/ 723147 w 2372"/>
                <a:gd name="T85" fmla="*/ 2642 h 781"/>
                <a:gd name="T86" fmla="*/ 627857 w 2372"/>
                <a:gd name="T87" fmla="*/ 0 h 7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72" h="781">
                  <a:moveTo>
                    <a:pt x="1186" y="0"/>
                  </a:moveTo>
                  <a:lnTo>
                    <a:pt x="1125" y="1"/>
                  </a:lnTo>
                  <a:lnTo>
                    <a:pt x="1065" y="3"/>
                  </a:lnTo>
                  <a:lnTo>
                    <a:pt x="1005" y="5"/>
                  </a:lnTo>
                  <a:lnTo>
                    <a:pt x="946" y="8"/>
                  </a:lnTo>
                  <a:lnTo>
                    <a:pt x="890" y="12"/>
                  </a:lnTo>
                  <a:lnTo>
                    <a:pt x="833" y="18"/>
                  </a:lnTo>
                  <a:lnTo>
                    <a:pt x="778" y="25"/>
                  </a:lnTo>
                  <a:lnTo>
                    <a:pt x="724" y="32"/>
                  </a:lnTo>
                  <a:lnTo>
                    <a:pt x="672" y="38"/>
                  </a:lnTo>
                  <a:lnTo>
                    <a:pt x="621" y="48"/>
                  </a:lnTo>
                  <a:lnTo>
                    <a:pt x="571" y="58"/>
                  </a:lnTo>
                  <a:lnTo>
                    <a:pt x="523" y="67"/>
                  </a:lnTo>
                  <a:lnTo>
                    <a:pt x="476" y="78"/>
                  </a:lnTo>
                  <a:lnTo>
                    <a:pt x="431" y="89"/>
                  </a:lnTo>
                  <a:lnTo>
                    <a:pt x="388" y="102"/>
                  </a:lnTo>
                  <a:lnTo>
                    <a:pt x="347" y="116"/>
                  </a:lnTo>
                  <a:lnTo>
                    <a:pt x="308" y="128"/>
                  </a:lnTo>
                  <a:lnTo>
                    <a:pt x="271" y="143"/>
                  </a:lnTo>
                  <a:lnTo>
                    <a:pt x="235" y="157"/>
                  </a:lnTo>
                  <a:lnTo>
                    <a:pt x="202" y="172"/>
                  </a:lnTo>
                  <a:lnTo>
                    <a:pt x="172" y="189"/>
                  </a:lnTo>
                  <a:lnTo>
                    <a:pt x="143" y="205"/>
                  </a:lnTo>
                  <a:lnTo>
                    <a:pt x="117" y="222"/>
                  </a:lnTo>
                  <a:lnTo>
                    <a:pt x="93" y="240"/>
                  </a:lnTo>
                  <a:lnTo>
                    <a:pt x="71" y="256"/>
                  </a:lnTo>
                  <a:lnTo>
                    <a:pt x="53" y="275"/>
                  </a:lnTo>
                  <a:lnTo>
                    <a:pt x="37" y="293"/>
                  </a:lnTo>
                  <a:lnTo>
                    <a:pt x="24" y="313"/>
                  </a:lnTo>
                  <a:lnTo>
                    <a:pt x="13" y="332"/>
                  </a:lnTo>
                  <a:lnTo>
                    <a:pt x="7" y="351"/>
                  </a:lnTo>
                  <a:lnTo>
                    <a:pt x="1" y="370"/>
                  </a:lnTo>
                  <a:lnTo>
                    <a:pt x="0" y="391"/>
                  </a:lnTo>
                  <a:lnTo>
                    <a:pt x="1" y="410"/>
                  </a:lnTo>
                  <a:lnTo>
                    <a:pt x="7" y="431"/>
                  </a:lnTo>
                  <a:lnTo>
                    <a:pt x="13" y="450"/>
                  </a:lnTo>
                  <a:lnTo>
                    <a:pt x="24" y="470"/>
                  </a:lnTo>
                  <a:lnTo>
                    <a:pt x="37" y="489"/>
                  </a:lnTo>
                  <a:lnTo>
                    <a:pt x="53" y="507"/>
                  </a:lnTo>
                  <a:lnTo>
                    <a:pt x="71" y="525"/>
                  </a:lnTo>
                  <a:lnTo>
                    <a:pt x="93" y="543"/>
                  </a:lnTo>
                  <a:lnTo>
                    <a:pt x="117" y="560"/>
                  </a:lnTo>
                  <a:lnTo>
                    <a:pt x="143" y="577"/>
                  </a:lnTo>
                  <a:lnTo>
                    <a:pt x="172" y="593"/>
                  </a:lnTo>
                  <a:lnTo>
                    <a:pt x="202" y="609"/>
                  </a:lnTo>
                  <a:lnTo>
                    <a:pt x="235" y="624"/>
                  </a:lnTo>
                  <a:lnTo>
                    <a:pt x="271" y="639"/>
                  </a:lnTo>
                  <a:lnTo>
                    <a:pt x="308" y="653"/>
                  </a:lnTo>
                  <a:lnTo>
                    <a:pt x="347" y="666"/>
                  </a:lnTo>
                  <a:lnTo>
                    <a:pt x="388" y="680"/>
                  </a:lnTo>
                  <a:lnTo>
                    <a:pt x="431" y="693"/>
                  </a:lnTo>
                  <a:lnTo>
                    <a:pt x="476" y="704"/>
                  </a:lnTo>
                  <a:lnTo>
                    <a:pt x="523" y="715"/>
                  </a:lnTo>
                  <a:lnTo>
                    <a:pt x="571" y="724"/>
                  </a:lnTo>
                  <a:lnTo>
                    <a:pt x="621" y="734"/>
                  </a:lnTo>
                  <a:lnTo>
                    <a:pt x="672" y="742"/>
                  </a:lnTo>
                  <a:lnTo>
                    <a:pt x="724" y="750"/>
                  </a:lnTo>
                  <a:lnTo>
                    <a:pt x="778" y="757"/>
                  </a:lnTo>
                  <a:lnTo>
                    <a:pt x="833" y="764"/>
                  </a:lnTo>
                  <a:lnTo>
                    <a:pt x="890" y="768"/>
                  </a:lnTo>
                  <a:lnTo>
                    <a:pt x="946" y="774"/>
                  </a:lnTo>
                  <a:lnTo>
                    <a:pt x="1005" y="777"/>
                  </a:lnTo>
                  <a:lnTo>
                    <a:pt x="1065" y="779"/>
                  </a:lnTo>
                  <a:lnTo>
                    <a:pt x="1125" y="781"/>
                  </a:lnTo>
                  <a:lnTo>
                    <a:pt x="1186" y="781"/>
                  </a:lnTo>
                  <a:lnTo>
                    <a:pt x="1247" y="781"/>
                  </a:lnTo>
                  <a:lnTo>
                    <a:pt x="1307" y="779"/>
                  </a:lnTo>
                  <a:lnTo>
                    <a:pt x="1366" y="777"/>
                  </a:lnTo>
                  <a:lnTo>
                    <a:pt x="1424" y="774"/>
                  </a:lnTo>
                  <a:lnTo>
                    <a:pt x="1482" y="768"/>
                  </a:lnTo>
                  <a:lnTo>
                    <a:pt x="1539" y="764"/>
                  </a:lnTo>
                  <a:lnTo>
                    <a:pt x="1594" y="757"/>
                  </a:lnTo>
                  <a:lnTo>
                    <a:pt x="1647" y="750"/>
                  </a:lnTo>
                  <a:lnTo>
                    <a:pt x="1700" y="742"/>
                  </a:lnTo>
                  <a:lnTo>
                    <a:pt x="1751" y="734"/>
                  </a:lnTo>
                  <a:lnTo>
                    <a:pt x="1800" y="724"/>
                  </a:lnTo>
                  <a:lnTo>
                    <a:pt x="1849" y="715"/>
                  </a:lnTo>
                  <a:lnTo>
                    <a:pt x="1895" y="704"/>
                  </a:lnTo>
                  <a:lnTo>
                    <a:pt x="1940" y="693"/>
                  </a:lnTo>
                  <a:lnTo>
                    <a:pt x="1984" y="680"/>
                  </a:lnTo>
                  <a:lnTo>
                    <a:pt x="2025" y="666"/>
                  </a:lnTo>
                  <a:lnTo>
                    <a:pt x="2064" y="653"/>
                  </a:lnTo>
                  <a:lnTo>
                    <a:pt x="2101" y="639"/>
                  </a:lnTo>
                  <a:lnTo>
                    <a:pt x="2137" y="624"/>
                  </a:lnTo>
                  <a:lnTo>
                    <a:pt x="2170" y="609"/>
                  </a:lnTo>
                  <a:lnTo>
                    <a:pt x="2200" y="593"/>
                  </a:lnTo>
                  <a:lnTo>
                    <a:pt x="2229" y="577"/>
                  </a:lnTo>
                  <a:lnTo>
                    <a:pt x="2255" y="560"/>
                  </a:lnTo>
                  <a:lnTo>
                    <a:pt x="2279" y="543"/>
                  </a:lnTo>
                  <a:lnTo>
                    <a:pt x="2299" y="525"/>
                  </a:lnTo>
                  <a:lnTo>
                    <a:pt x="2318" y="507"/>
                  </a:lnTo>
                  <a:lnTo>
                    <a:pt x="2335" y="489"/>
                  </a:lnTo>
                  <a:lnTo>
                    <a:pt x="2347" y="470"/>
                  </a:lnTo>
                  <a:lnTo>
                    <a:pt x="2358" y="450"/>
                  </a:lnTo>
                  <a:lnTo>
                    <a:pt x="2365" y="431"/>
                  </a:lnTo>
                  <a:lnTo>
                    <a:pt x="2371" y="410"/>
                  </a:lnTo>
                  <a:lnTo>
                    <a:pt x="2372" y="391"/>
                  </a:lnTo>
                  <a:lnTo>
                    <a:pt x="2371" y="370"/>
                  </a:lnTo>
                  <a:lnTo>
                    <a:pt x="2365" y="351"/>
                  </a:lnTo>
                  <a:lnTo>
                    <a:pt x="2358" y="332"/>
                  </a:lnTo>
                  <a:lnTo>
                    <a:pt x="2347" y="313"/>
                  </a:lnTo>
                  <a:lnTo>
                    <a:pt x="2335" y="293"/>
                  </a:lnTo>
                  <a:lnTo>
                    <a:pt x="2318" y="275"/>
                  </a:lnTo>
                  <a:lnTo>
                    <a:pt x="2299" y="256"/>
                  </a:lnTo>
                  <a:lnTo>
                    <a:pt x="2279" y="240"/>
                  </a:lnTo>
                  <a:lnTo>
                    <a:pt x="2255" y="222"/>
                  </a:lnTo>
                  <a:lnTo>
                    <a:pt x="2229" y="205"/>
                  </a:lnTo>
                  <a:lnTo>
                    <a:pt x="2200" y="189"/>
                  </a:lnTo>
                  <a:lnTo>
                    <a:pt x="2170" y="172"/>
                  </a:lnTo>
                  <a:lnTo>
                    <a:pt x="2137" y="157"/>
                  </a:lnTo>
                  <a:lnTo>
                    <a:pt x="2101" y="143"/>
                  </a:lnTo>
                  <a:lnTo>
                    <a:pt x="2064" y="128"/>
                  </a:lnTo>
                  <a:lnTo>
                    <a:pt x="2025" y="116"/>
                  </a:lnTo>
                  <a:lnTo>
                    <a:pt x="1984" y="102"/>
                  </a:lnTo>
                  <a:lnTo>
                    <a:pt x="1940" y="89"/>
                  </a:lnTo>
                  <a:lnTo>
                    <a:pt x="1895" y="78"/>
                  </a:lnTo>
                  <a:lnTo>
                    <a:pt x="1849" y="67"/>
                  </a:lnTo>
                  <a:lnTo>
                    <a:pt x="1800" y="58"/>
                  </a:lnTo>
                  <a:lnTo>
                    <a:pt x="1751" y="48"/>
                  </a:lnTo>
                  <a:lnTo>
                    <a:pt x="1700" y="38"/>
                  </a:lnTo>
                  <a:lnTo>
                    <a:pt x="1647" y="32"/>
                  </a:lnTo>
                  <a:lnTo>
                    <a:pt x="1594" y="25"/>
                  </a:lnTo>
                  <a:lnTo>
                    <a:pt x="1539" y="18"/>
                  </a:lnTo>
                  <a:lnTo>
                    <a:pt x="1482" y="12"/>
                  </a:lnTo>
                  <a:lnTo>
                    <a:pt x="1424" y="8"/>
                  </a:lnTo>
                  <a:lnTo>
                    <a:pt x="1366" y="5"/>
                  </a:lnTo>
                  <a:lnTo>
                    <a:pt x="1307" y="3"/>
                  </a:lnTo>
                  <a:lnTo>
                    <a:pt x="1247" y="1"/>
                  </a:lnTo>
                  <a:lnTo>
                    <a:pt x="1186" y="0"/>
                  </a:lnTo>
                  <a:close/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109913" y="865188"/>
              <a:ext cx="107632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Design conception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62475" y="2135188"/>
              <a:ext cx="441325" cy="16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Verilog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941513" y="2122488"/>
              <a:ext cx="1058862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Schematic capture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24200" y="1731963"/>
              <a:ext cx="107156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DESIGN ENTRY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789238" y="3560763"/>
              <a:ext cx="1647825" cy="407987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184525" y="4395788"/>
              <a:ext cx="91281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Design correct?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3038475" y="3697288"/>
              <a:ext cx="131286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Functional simulation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635250" y="4308475"/>
              <a:ext cx="22701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No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590925" y="3473450"/>
              <a:ext cx="28575" cy="58738"/>
            </a:xfrm>
            <a:custGeom>
              <a:avLst/>
              <a:gdLst>
                <a:gd name="T0" fmla="*/ 0 w 56"/>
                <a:gd name="T1" fmla="*/ 0 h 110"/>
                <a:gd name="T2" fmla="*/ 14288 w 56"/>
                <a:gd name="T3" fmla="*/ 58738 h 110"/>
                <a:gd name="T4" fmla="*/ 28575 w 56"/>
                <a:gd name="T5" fmla="*/ 0 h 110"/>
                <a:gd name="T6" fmla="*/ 14288 w 56"/>
                <a:gd name="T7" fmla="*/ 0 h 110"/>
                <a:gd name="T8" fmla="*/ 0 w 56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10">
                  <a:moveTo>
                    <a:pt x="0" y="0"/>
                  </a:moveTo>
                  <a:lnTo>
                    <a:pt x="28" y="110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3605213" y="3240088"/>
              <a:ext cx="1587" cy="2190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111250" y="1374775"/>
              <a:ext cx="2493963" cy="3105150"/>
            </a:xfrm>
            <a:custGeom>
              <a:avLst/>
              <a:gdLst>
                <a:gd name="T0" fmla="*/ 2377522 w 4712"/>
                <a:gd name="T1" fmla="*/ 0 h 5868"/>
                <a:gd name="T2" fmla="*/ 2493963 w 4712"/>
                <a:gd name="T3" fmla="*/ 0 h 5868"/>
                <a:gd name="T4" fmla="*/ 0 w 4712"/>
                <a:gd name="T5" fmla="*/ 0 h 5868"/>
                <a:gd name="T6" fmla="*/ 0 w 4712"/>
                <a:gd name="T7" fmla="*/ 3105150 h 5868"/>
                <a:gd name="T8" fmla="*/ 1662466 w 4712"/>
                <a:gd name="T9" fmla="*/ 3105150 h 58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12" h="5868">
                  <a:moveTo>
                    <a:pt x="4492" y="0"/>
                  </a:moveTo>
                  <a:lnTo>
                    <a:pt x="4712" y="0"/>
                  </a:lnTo>
                  <a:lnTo>
                    <a:pt x="0" y="0"/>
                  </a:lnTo>
                  <a:lnTo>
                    <a:pt x="0" y="5868"/>
                  </a:lnTo>
                  <a:lnTo>
                    <a:pt x="3141" y="586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590925" y="4187825"/>
              <a:ext cx="28575" cy="73025"/>
            </a:xfrm>
            <a:custGeom>
              <a:avLst/>
              <a:gdLst>
                <a:gd name="T0" fmla="*/ 0 w 56"/>
                <a:gd name="T1" fmla="*/ 0 h 137"/>
                <a:gd name="T2" fmla="*/ 14288 w 56"/>
                <a:gd name="T3" fmla="*/ 73025 h 137"/>
                <a:gd name="T4" fmla="*/ 28575 w 56"/>
                <a:gd name="T5" fmla="*/ 0 h 137"/>
                <a:gd name="T6" fmla="*/ 14288 w 56"/>
                <a:gd name="T7" fmla="*/ 0 h 137"/>
                <a:gd name="T8" fmla="*/ 0 w 56"/>
                <a:gd name="T9" fmla="*/ 0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37">
                  <a:moveTo>
                    <a:pt x="0" y="0"/>
                  </a:moveTo>
                  <a:lnTo>
                    <a:pt x="28" y="137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3605213" y="3976688"/>
              <a:ext cx="1587" cy="2047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576638" y="5105400"/>
              <a:ext cx="42862" cy="73025"/>
            </a:xfrm>
            <a:custGeom>
              <a:avLst/>
              <a:gdLst>
                <a:gd name="T0" fmla="*/ 0 w 83"/>
                <a:gd name="T1" fmla="*/ 0 h 138"/>
                <a:gd name="T2" fmla="*/ 13943 w 83"/>
                <a:gd name="T3" fmla="*/ 73025 h 138"/>
                <a:gd name="T4" fmla="*/ 42862 w 83"/>
                <a:gd name="T5" fmla="*/ 0 h 138"/>
                <a:gd name="T6" fmla="*/ 13943 w 83"/>
                <a:gd name="T7" fmla="*/ 0 h 138"/>
                <a:gd name="T8" fmla="*/ 0 w 83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" h="138">
                  <a:moveTo>
                    <a:pt x="0" y="0"/>
                  </a:moveTo>
                  <a:lnTo>
                    <a:pt x="27" y="138"/>
                  </a:lnTo>
                  <a:lnTo>
                    <a:pt x="83" y="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H="1" flipV="1">
              <a:off x="3581400" y="4702175"/>
              <a:ext cx="9525" cy="4032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773363" y="2832100"/>
              <a:ext cx="1647825" cy="40798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251200" y="4694238"/>
              <a:ext cx="30956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Yes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451350" y="3021013"/>
              <a:ext cx="73025" cy="30162"/>
            </a:xfrm>
            <a:custGeom>
              <a:avLst/>
              <a:gdLst>
                <a:gd name="T0" fmla="*/ 73025 w 138"/>
                <a:gd name="T1" fmla="*/ 0 h 55"/>
                <a:gd name="T2" fmla="*/ 0 w 138"/>
                <a:gd name="T3" fmla="*/ 14807 h 55"/>
                <a:gd name="T4" fmla="*/ 73025 w 138"/>
                <a:gd name="T5" fmla="*/ 30162 h 55"/>
                <a:gd name="T6" fmla="*/ 73025 w 138"/>
                <a:gd name="T7" fmla="*/ 14807 h 55"/>
                <a:gd name="T8" fmla="*/ 73025 w 138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8" h="55">
                  <a:moveTo>
                    <a:pt x="138" y="0"/>
                  </a:moveTo>
                  <a:lnTo>
                    <a:pt x="0" y="27"/>
                  </a:lnTo>
                  <a:lnTo>
                    <a:pt x="138" y="55"/>
                  </a:lnTo>
                  <a:lnTo>
                    <a:pt x="138" y="27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524375" y="2409825"/>
              <a:ext cx="217488" cy="625475"/>
            </a:xfrm>
            <a:custGeom>
              <a:avLst/>
              <a:gdLst>
                <a:gd name="T0" fmla="*/ 0 w 413"/>
                <a:gd name="T1" fmla="*/ 625475 h 1184"/>
                <a:gd name="T2" fmla="*/ 217488 w 413"/>
                <a:gd name="T3" fmla="*/ 625475 h 1184"/>
                <a:gd name="T4" fmla="*/ 217488 w 413"/>
                <a:gd name="T5" fmla="*/ 0 h 11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3" h="1184">
                  <a:moveTo>
                    <a:pt x="0" y="1184"/>
                  </a:moveTo>
                  <a:lnTo>
                    <a:pt x="413" y="1184"/>
                  </a:lnTo>
                  <a:lnTo>
                    <a:pt x="41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686050" y="3021013"/>
              <a:ext cx="58738" cy="30162"/>
            </a:xfrm>
            <a:custGeom>
              <a:avLst/>
              <a:gdLst>
                <a:gd name="T0" fmla="*/ 0 w 110"/>
                <a:gd name="T1" fmla="*/ 30162 h 55"/>
                <a:gd name="T2" fmla="*/ 58738 w 110"/>
                <a:gd name="T3" fmla="*/ 14807 h 55"/>
                <a:gd name="T4" fmla="*/ 0 w 110"/>
                <a:gd name="T5" fmla="*/ 0 h 55"/>
                <a:gd name="T6" fmla="*/ 0 w 110"/>
                <a:gd name="T7" fmla="*/ 14807 h 55"/>
                <a:gd name="T8" fmla="*/ 0 w 110"/>
                <a:gd name="T9" fmla="*/ 30162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55">
                  <a:moveTo>
                    <a:pt x="0" y="55"/>
                  </a:moveTo>
                  <a:lnTo>
                    <a:pt x="110" y="27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468563" y="2409825"/>
              <a:ext cx="203200" cy="625475"/>
            </a:xfrm>
            <a:custGeom>
              <a:avLst/>
              <a:gdLst>
                <a:gd name="T0" fmla="*/ 203200 w 385"/>
                <a:gd name="T1" fmla="*/ 625475 h 1184"/>
                <a:gd name="T2" fmla="*/ 0 w 385"/>
                <a:gd name="T3" fmla="*/ 625475 h 1184"/>
                <a:gd name="T4" fmla="*/ 0 w 385"/>
                <a:gd name="T5" fmla="*/ 0 h 11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5" h="1184">
                  <a:moveTo>
                    <a:pt x="385" y="1184"/>
                  </a:moveTo>
                  <a:lnTo>
                    <a:pt x="0" y="1184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2773363" y="5208588"/>
              <a:ext cx="1647825" cy="407987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773363" y="5922963"/>
              <a:ext cx="1647825" cy="42227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3346450" y="2967038"/>
              <a:ext cx="44767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  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570163" y="6651625"/>
              <a:ext cx="2055812" cy="625475"/>
            </a:xfrm>
            <a:custGeom>
              <a:avLst/>
              <a:gdLst>
                <a:gd name="T0" fmla="*/ 2055812 w 3885"/>
                <a:gd name="T1" fmla="*/ 305342 h 1184"/>
                <a:gd name="T2" fmla="*/ 1035050 w 3885"/>
                <a:gd name="T3" fmla="*/ 625475 h 1184"/>
                <a:gd name="T4" fmla="*/ 0 w 3885"/>
                <a:gd name="T5" fmla="*/ 305342 h 1184"/>
                <a:gd name="T6" fmla="*/ 1035050 w 3885"/>
                <a:gd name="T7" fmla="*/ 0 h 1184"/>
                <a:gd name="T8" fmla="*/ 2055812 w 3885"/>
                <a:gd name="T9" fmla="*/ 305342 h 1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5" h="1184">
                  <a:moveTo>
                    <a:pt x="3885" y="578"/>
                  </a:moveTo>
                  <a:lnTo>
                    <a:pt x="1956" y="1184"/>
                  </a:lnTo>
                  <a:lnTo>
                    <a:pt x="0" y="578"/>
                  </a:lnTo>
                  <a:lnTo>
                    <a:pt x="1956" y="0"/>
                  </a:lnTo>
                  <a:lnTo>
                    <a:pt x="3885" y="578"/>
                  </a:lnTo>
                  <a:close/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2903538" y="6892925"/>
              <a:ext cx="98901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                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3189288" y="5338763"/>
              <a:ext cx="679450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        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2767012" y="7554914"/>
              <a:ext cx="1647825" cy="40798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CA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113088" y="6061075"/>
              <a:ext cx="7572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          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590925" y="5834063"/>
              <a:ext cx="28575" cy="73025"/>
            </a:xfrm>
            <a:custGeom>
              <a:avLst/>
              <a:gdLst>
                <a:gd name="T0" fmla="*/ 0 w 56"/>
                <a:gd name="T1" fmla="*/ 0 h 138"/>
                <a:gd name="T2" fmla="*/ 14288 w 56"/>
                <a:gd name="T3" fmla="*/ 73025 h 138"/>
                <a:gd name="T4" fmla="*/ 28575 w 56"/>
                <a:gd name="T5" fmla="*/ 0 h 138"/>
                <a:gd name="T6" fmla="*/ 14288 w 56"/>
                <a:gd name="T7" fmla="*/ 0 h 138"/>
                <a:gd name="T8" fmla="*/ 0 w 56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38">
                  <a:moveTo>
                    <a:pt x="0" y="0"/>
                  </a:moveTo>
                  <a:lnTo>
                    <a:pt x="28" y="138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V="1">
              <a:off x="3605213" y="5616575"/>
              <a:ext cx="1587" cy="2032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3590925" y="6564313"/>
              <a:ext cx="28575" cy="71437"/>
            </a:xfrm>
            <a:custGeom>
              <a:avLst/>
              <a:gdLst>
                <a:gd name="T0" fmla="*/ 0 w 56"/>
                <a:gd name="T1" fmla="*/ 0 h 137"/>
                <a:gd name="T2" fmla="*/ 14288 w 56"/>
                <a:gd name="T3" fmla="*/ 71437 h 137"/>
                <a:gd name="T4" fmla="*/ 28575 w 56"/>
                <a:gd name="T5" fmla="*/ 0 h 137"/>
                <a:gd name="T6" fmla="*/ 14288 w 56"/>
                <a:gd name="T7" fmla="*/ 0 h 137"/>
                <a:gd name="T8" fmla="*/ 0 w 56"/>
                <a:gd name="T9" fmla="*/ 0 h 1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37">
                  <a:moveTo>
                    <a:pt x="0" y="0"/>
                  </a:moveTo>
                  <a:lnTo>
                    <a:pt x="28" y="137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 flipV="1">
              <a:off x="3605213" y="6345238"/>
              <a:ext cx="1587" cy="2032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590925" y="7481888"/>
              <a:ext cx="28575" cy="73025"/>
            </a:xfrm>
            <a:custGeom>
              <a:avLst/>
              <a:gdLst>
                <a:gd name="T0" fmla="*/ 0 w 56"/>
                <a:gd name="T1" fmla="*/ 0 h 138"/>
                <a:gd name="T2" fmla="*/ 14288 w 56"/>
                <a:gd name="T3" fmla="*/ 73025 h 138"/>
                <a:gd name="T4" fmla="*/ 28575 w 56"/>
                <a:gd name="T5" fmla="*/ 0 h 138"/>
                <a:gd name="T6" fmla="*/ 14288 w 56"/>
                <a:gd name="T7" fmla="*/ 0 h 138"/>
                <a:gd name="T8" fmla="*/ 0 w 56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138">
                  <a:moveTo>
                    <a:pt x="0" y="0"/>
                  </a:moveTo>
                  <a:lnTo>
                    <a:pt x="28" y="138"/>
                  </a:lnTo>
                  <a:lnTo>
                    <a:pt x="56" y="0"/>
                  </a:lnTo>
                  <a:lnTo>
                    <a:pt x="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 flipV="1">
              <a:off x="3605213" y="7277100"/>
              <a:ext cx="1587" cy="2047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3101975" y="7707313"/>
              <a:ext cx="757238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          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246438" y="7329488"/>
              <a:ext cx="215900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Helvetica" panose="020B0604020202020204" pitchFamily="34" charset="0"/>
                  <a:ea typeface="新細明體" panose="02020500000000000000" pitchFamily="18" charset="-120"/>
                </a:rPr>
                <a:t>   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2773363" y="4275138"/>
              <a:ext cx="1647825" cy="407987"/>
            </a:xfrm>
            <a:custGeom>
              <a:avLst/>
              <a:gdLst>
                <a:gd name="T0" fmla="*/ 1647825 w 3114"/>
                <a:gd name="T1" fmla="*/ 204258 h 771"/>
                <a:gd name="T2" fmla="*/ 831321 w 3114"/>
                <a:gd name="T3" fmla="*/ 407987 h 771"/>
                <a:gd name="T4" fmla="*/ 0 w 3114"/>
                <a:gd name="T5" fmla="*/ 204258 h 771"/>
                <a:gd name="T6" fmla="*/ 831321 w 3114"/>
                <a:gd name="T7" fmla="*/ 0 h 771"/>
                <a:gd name="T8" fmla="*/ 1647825 w 3114"/>
                <a:gd name="T9" fmla="*/ 204258 h 7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14" h="771">
                  <a:moveTo>
                    <a:pt x="3114" y="386"/>
                  </a:moveTo>
                  <a:lnTo>
                    <a:pt x="1571" y="771"/>
                  </a:lnTo>
                  <a:lnTo>
                    <a:pt x="0" y="386"/>
                  </a:lnTo>
                  <a:lnTo>
                    <a:pt x="1571" y="0"/>
                  </a:lnTo>
                  <a:lnTo>
                    <a:pt x="3114" y="386"/>
                  </a:lnTo>
                  <a:close/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1111250" y="4479925"/>
              <a:ext cx="1458913" cy="2476500"/>
            </a:xfrm>
            <a:custGeom>
              <a:avLst/>
              <a:gdLst>
                <a:gd name="T0" fmla="*/ 0 w 2756"/>
                <a:gd name="T1" fmla="*/ 0 h 4682"/>
                <a:gd name="T2" fmla="*/ 0 w 2756"/>
                <a:gd name="T3" fmla="*/ 2476500 h 4682"/>
                <a:gd name="T4" fmla="*/ 1458913 w 2756"/>
                <a:gd name="T5" fmla="*/ 2476500 h 46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56" h="4682">
                  <a:moveTo>
                    <a:pt x="0" y="0"/>
                  </a:moveTo>
                  <a:lnTo>
                    <a:pt x="0" y="4682"/>
                  </a:lnTo>
                  <a:lnTo>
                    <a:pt x="2756" y="468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096963" y="5746750"/>
              <a:ext cx="44450" cy="73025"/>
            </a:xfrm>
            <a:custGeom>
              <a:avLst/>
              <a:gdLst>
                <a:gd name="T0" fmla="*/ 44450 w 83"/>
                <a:gd name="T1" fmla="*/ 73025 h 138"/>
                <a:gd name="T2" fmla="*/ 14995 w 83"/>
                <a:gd name="T3" fmla="*/ 0 h 138"/>
                <a:gd name="T4" fmla="*/ 0 w 83"/>
                <a:gd name="T5" fmla="*/ 73025 h 138"/>
                <a:gd name="T6" fmla="*/ 14995 w 83"/>
                <a:gd name="T7" fmla="*/ 73025 h 138"/>
                <a:gd name="T8" fmla="*/ 44450 w 83"/>
                <a:gd name="T9" fmla="*/ 73025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" h="138">
                  <a:moveTo>
                    <a:pt x="83" y="138"/>
                  </a:moveTo>
                  <a:lnTo>
                    <a:pt x="28" y="0"/>
                  </a:lnTo>
                  <a:lnTo>
                    <a:pt x="0" y="138"/>
                  </a:lnTo>
                  <a:lnTo>
                    <a:pt x="28" y="138"/>
                  </a:lnTo>
                  <a:lnTo>
                    <a:pt x="83" y="138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1089025" y="2860675"/>
              <a:ext cx="44450" cy="73025"/>
            </a:xfrm>
            <a:custGeom>
              <a:avLst/>
              <a:gdLst>
                <a:gd name="T0" fmla="*/ 44450 w 83"/>
                <a:gd name="T1" fmla="*/ 73025 h 138"/>
                <a:gd name="T2" fmla="*/ 14995 w 83"/>
                <a:gd name="T3" fmla="*/ 0 h 138"/>
                <a:gd name="T4" fmla="*/ 0 w 83"/>
                <a:gd name="T5" fmla="*/ 73025 h 138"/>
                <a:gd name="T6" fmla="*/ 14995 w 83"/>
                <a:gd name="T7" fmla="*/ 73025 h 138"/>
                <a:gd name="T8" fmla="*/ 44450 w 83"/>
                <a:gd name="T9" fmla="*/ 73025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" h="138">
                  <a:moveTo>
                    <a:pt x="83" y="138"/>
                  </a:moveTo>
                  <a:lnTo>
                    <a:pt x="28" y="0"/>
                  </a:lnTo>
                  <a:lnTo>
                    <a:pt x="0" y="138"/>
                  </a:lnTo>
                  <a:lnTo>
                    <a:pt x="28" y="138"/>
                  </a:lnTo>
                  <a:lnTo>
                    <a:pt x="83" y="138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1985963" y="4464050"/>
              <a:ext cx="58737" cy="30163"/>
            </a:xfrm>
            <a:custGeom>
              <a:avLst/>
              <a:gdLst>
                <a:gd name="T0" fmla="*/ 58737 w 111"/>
                <a:gd name="T1" fmla="*/ 0 h 55"/>
                <a:gd name="T2" fmla="*/ 0 w 111"/>
                <a:gd name="T3" fmla="*/ 15356 h 55"/>
                <a:gd name="T4" fmla="*/ 58737 w 111"/>
                <a:gd name="T5" fmla="*/ 30163 h 55"/>
                <a:gd name="T6" fmla="*/ 58737 w 111"/>
                <a:gd name="T7" fmla="*/ 15356 h 55"/>
                <a:gd name="T8" fmla="*/ 58737 w 111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55">
                  <a:moveTo>
                    <a:pt x="111" y="0"/>
                  </a:moveTo>
                  <a:lnTo>
                    <a:pt x="0" y="28"/>
                  </a:lnTo>
                  <a:lnTo>
                    <a:pt x="111" y="55"/>
                  </a:lnTo>
                  <a:lnTo>
                    <a:pt x="111" y="2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2058988" y="4479925"/>
              <a:ext cx="190500" cy="15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235200" y="5746750"/>
              <a:ext cx="28575" cy="73025"/>
            </a:xfrm>
            <a:custGeom>
              <a:avLst/>
              <a:gdLst>
                <a:gd name="T0" fmla="*/ 28575 w 55"/>
                <a:gd name="T1" fmla="*/ 73025 h 138"/>
                <a:gd name="T2" fmla="*/ 14028 w 55"/>
                <a:gd name="T3" fmla="*/ 0 h 138"/>
                <a:gd name="T4" fmla="*/ 0 w 55"/>
                <a:gd name="T5" fmla="*/ 73025 h 138"/>
                <a:gd name="T6" fmla="*/ 14028 w 55"/>
                <a:gd name="T7" fmla="*/ 73025 h 138"/>
                <a:gd name="T8" fmla="*/ 28575 w 55"/>
                <a:gd name="T9" fmla="*/ 73025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138">
                  <a:moveTo>
                    <a:pt x="55" y="138"/>
                  </a:moveTo>
                  <a:lnTo>
                    <a:pt x="27" y="0"/>
                  </a:lnTo>
                  <a:lnTo>
                    <a:pt x="0" y="138"/>
                  </a:lnTo>
                  <a:lnTo>
                    <a:pt x="27" y="138"/>
                  </a:lnTo>
                  <a:lnTo>
                    <a:pt x="55" y="138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2249488" y="5834063"/>
              <a:ext cx="1587" cy="39370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2249488" y="4926013"/>
              <a:ext cx="1355725" cy="2011362"/>
            </a:xfrm>
            <a:custGeom>
              <a:avLst/>
              <a:gdLst>
                <a:gd name="T0" fmla="*/ 1355725 w 2563"/>
                <a:gd name="T1" fmla="*/ 0 h 3801"/>
                <a:gd name="T2" fmla="*/ 0 w 2563"/>
                <a:gd name="T3" fmla="*/ 0 h 3801"/>
                <a:gd name="T4" fmla="*/ 0 w 2563"/>
                <a:gd name="T5" fmla="*/ 2011362 h 38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3" h="3801">
                  <a:moveTo>
                    <a:pt x="2563" y="0"/>
                  </a:moveTo>
                  <a:lnTo>
                    <a:pt x="0" y="0"/>
                  </a:lnTo>
                  <a:lnTo>
                    <a:pt x="0" y="380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425700" y="6762750"/>
              <a:ext cx="227013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No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338513" y="2963863"/>
              <a:ext cx="56832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Synthesis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201988" y="5324475"/>
              <a:ext cx="9048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Physical design 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264071" y="7667832"/>
              <a:ext cx="612432" cy="228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Tape-out 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906713" y="6869113"/>
              <a:ext cx="1474787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Timing requirements met?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3111500" y="6043613"/>
              <a:ext cx="10302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zh-TW" sz="11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Timing simulation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sp>
        <p:nvSpPr>
          <p:cNvPr id="67" name="文字方塊 66"/>
          <p:cNvSpPr txBox="1"/>
          <p:nvPr/>
        </p:nvSpPr>
        <p:spPr>
          <a:xfrm>
            <a:off x="9750267" y="2865517"/>
            <a:ext cx="1494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FPGA prototyping</a:t>
            </a:r>
            <a:endParaRPr lang="zh-TW" altLang="en-US" dirty="0"/>
          </a:p>
        </p:txBody>
      </p:sp>
      <p:cxnSp>
        <p:nvCxnSpPr>
          <p:cNvPr id="69" name="直線單箭頭接點 68"/>
          <p:cNvCxnSpPr/>
          <p:nvPr/>
        </p:nvCxnSpPr>
        <p:spPr>
          <a:xfrm>
            <a:off x="10100751" y="2188389"/>
            <a:ext cx="12240" cy="670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圓角矩形 71"/>
          <p:cNvSpPr/>
          <p:nvPr/>
        </p:nvSpPr>
        <p:spPr>
          <a:xfrm>
            <a:off x="9765108" y="2904412"/>
            <a:ext cx="1289579" cy="694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/>
          <p:cNvSpPr txBox="1"/>
          <p:nvPr/>
        </p:nvSpPr>
        <p:spPr>
          <a:xfrm>
            <a:off x="9654963" y="4737807"/>
            <a:ext cx="227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Post-layout simulation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004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O</a:t>
            </a:r>
            <a:r>
              <a:rPr lang="en-US" altLang="zh-TW" b="1" dirty="0" smtClean="0"/>
              <a:t>verflow and Carry-Out detection 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20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09684" y="1680191"/>
            <a:ext cx="4263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unsigned number</a:t>
            </a:r>
          </a:p>
          <a:p>
            <a:r>
              <a:rPr lang="en-US" altLang="zh-TW" sz="2000" dirty="0"/>
              <a:t>c</a:t>
            </a:r>
            <a:r>
              <a:rPr lang="en-US" altLang="zh-TW" sz="2000" dirty="0" smtClean="0"/>
              <a:t>arry out from n-1 bit position: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If both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and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are 1 or</a:t>
            </a:r>
          </a:p>
          <a:p>
            <a:r>
              <a:rPr lang="en-US" altLang="zh-TW" sz="2000" dirty="0" smtClean="0"/>
              <a:t>If either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or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1 and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0.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Hence, </a:t>
            </a:r>
          </a:p>
          <a:p>
            <a:r>
              <a:rPr lang="en-US" altLang="zh-TW" sz="2000" dirty="0" smtClean="0"/>
              <a:t>carryout =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 smtClean="0"/>
              <a:t>+</a:t>
            </a:r>
            <a:r>
              <a:rPr lang="en-US" altLang="zh-TW" sz="2000" baseline="-25000" dirty="0" smtClean="0"/>
              <a:t> ~</a:t>
            </a:r>
            <a:r>
              <a:rPr lang="en-US" altLang="zh-TW" sz="2000" dirty="0" smtClean="0"/>
              <a:t>s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/>
              <a:t>x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+ </a:t>
            </a:r>
            <a:r>
              <a:rPr lang="en-US" altLang="zh-TW" sz="2000" baseline="-25000" dirty="0"/>
              <a:t>~</a:t>
            </a:r>
            <a:r>
              <a:rPr lang="en-US" altLang="zh-TW" sz="2000" dirty="0"/>
              <a:t>s</a:t>
            </a:r>
            <a:r>
              <a:rPr lang="en-US" altLang="zh-TW" sz="2000" baseline="-25000" dirty="0"/>
              <a:t>n-1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y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5140941" y="1611194"/>
            <a:ext cx="5829300" cy="5486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dirty="0" smtClean="0"/>
              <a:t>n-bit signed number: -2</a:t>
            </a:r>
            <a:r>
              <a:rPr lang="en-US" altLang="zh-TW" sz="2400" baseline="30000" dirty="0" smtClean="0"/>
              <a:t>n-1</a:t>
            </a:r>
            <a:r>
              <a:rPr lang="en-US" altLang="zh-TW" sz="2400" dirty="0" smtClean="0"/>
              <a:t> to 2</a:t>
            </a:r>
            <a:r>
              <a:rPr lang="en-US" altLang="zh-TW" sz="2400" baseline="30000" dirty="0" smtClean="0"/>
              <a:t>n-1 </a:t>
            </a:r>
            <a:r>
              <a:rPr lang="en-US" altLang="zh-TW" sz="2400" dirty="0" smtClean="0"/>
              <a:t>-1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Detect overflow for signed number: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Overflow = </a:t>
            </a:r>
            <a:r>
              <a:rPr lang="en-US" altLang="zh-TW" sz="2400" b="1" dirty="0" smtClean="0"/>
              <a:t>C</a:t>
            </a:r>
            <a:r>
              <a:rPr lang="en-US" altLang="zh-TW" sz="2400" b="1" baseline="-25000" dirty="0" smtClean="0"/>
              <a:t>n-1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latin typeface="新細明體" panose="02020500000000000000" pitchFamily="18" charset="-120"/>
              </a:rPr>
              <a:t>⊕  C</a:t>
            </a:r>
            <a:r>
              <a:rPr lang="en-US" altLang="zh-TW" sz="2400" b="1" baseline="-25000" dirty="0" smtClean="0">
                <a:latin typeface="新細明體" panose="02020500000000000000" pitchFamily="18" charset="-120"/>
              </a:rPr>
              <a:t>n </a:t>
            </a:r>
            <a:r>
              <a:rPr lang="en-US" altLang="zh-TW" sz="2400" b="1" baseline="-25000" dirty="0">
                <a:latin typeface="新細明體" panose="02020500000000000000" pitchFamily="18" charset="-120"/>
              </a:rPr>
              <a:t> </a:t>
            </a:r>
            <a:endParaRPr lang="en-US" altLang="zh-TW" sz="2400" b="1" baseline="-25000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b="1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Overflow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11</a:t>
            </a:r>
            <a:r>
              <a:rPr lang="en-US" altLang="zh-TW" sz="2000" dirty="0" smtClean="0">
                <a:solidFill>
                  <a:srgbClr val="00B050"/>
                </a:solidFill>
              </a:rPr>
              <a:t>0</a:t>
            </a:r>
            <a:r>
              <a:rPr lang="en-US" altLang="zh-TW" sz="2000" dirty="0" smtClean="0"/>
              <a:t>) + ~X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00</a:t>
            </a:r>
            <a:r>
              <a:rPr lang="en-US" altLang="zh-TW" sz="2000" dirty="0" smtClean="0">
                <a:solidFill>
                  <a:srgbClr val="00B050"/>
                </a:solidFill>
              </a:rPr>
              <a:t>1</a:t>
            </a:r>
            <a:r>
              <a:rPr lang="en-US" altLang="zh-TW" sz="2000" dirty="0" smtClean="0"/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(summation of two same signs produce different sign)</a:t>
            </a:r>
            <a:endParaRPr lang="en-US" altLang="zh-TW" sz="2400" dirty="0" smtClean="0"/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where X and Y represent the 2’s complement numbers, S  = X+Y.  (sign bits </a:t>
            </a:r>
            <a:r>
              <a:rPr lang="en-US" altLang="zh-TW" sz="2000" dirty="0" smtClean="0">
                <a:solidFill>
                  <a:srgbClr val="FF0000"/>
                </a:solidFill>
              </a:rPr>
              <a:t>0, 0 ≠ </a:t>
            </a:r>
            <a:r>
              <a:rPr lang="en-US" altLang="zh-TW" sz="2000" dirty="0" smtClean="0">
                <a:solidFill>
                  <a:srgbClr val="00B050"/>
                </a:solidFill>
              </a:rPr>
              <a:t>1 </a:t>
            </a:r>
            <a:r>
              <a:rPr lang="en-US" altLang="zh-TW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400" b="1" dirty="0" smtClean="0">
                <a:latin typeface="新細明體" panose="02020500000000000000" pitchFamily="18" charset="-120"/>
              </a:rPr>
              <a:t> </a:t>
            </a: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zh-TW" altLang="en-US" sz="2400" b="1" baseline="-25000" dirty="0"/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8926341" y="4714615"/>
            <a:ext cx="1439862" cy="156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00B050"/>
                </a:solidFill>
              </a:rPr>
              <a:t>1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sz="2400"/>
          </a:p>
        </p:txBody>
      </p:sp>
      <p:sp>
        <p:nvSpPr>
          <p:cNvPr id="6" name="文字方塊 5"/>
          <p:cNvSpPr txBox="1"/>
          <p:nvPr/>
        </p:nvSpPr>
        <p:spPr>
          <a:xfrm>
            <a:off x="1385248" y="4714615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934872" y="5356746"/>
            <a:ext cx="137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640941" y="46922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or y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20483" y="4991614"/>
            <a:ext cx="8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carryin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239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n-bit adder with overflow and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6089" y="1801930"/>
            <a:ext cx="77247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X + Y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  // arithmetic assignment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(X[n-1] &amp; Y[n-1]) | (X[n-1] &amp; ~S[n-1]) | (Y[n-1] &amp; ~S[n-1]);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42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Another way to get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28917" y="1690688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[n:0] Sum</a:t>
            </a:r>
            <a:r>
              <a:rPr lang="en-CA" sz="1800" dirty="0" smtClean="0">
                <a:ea typeface="MS Mincho" panose="02020609040205080304" pitchFamily="49" charset="-128"/>
              </a:rPr>
              <a:t>;  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//n+1 bits, n</a:t>
            </a:r>
            <a:r>
              <a:rPr lang="en-CA" sz="1800" baseline="30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th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 for the carryout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Sum = {1'b0,X} + {1'b0,Y}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One 0 bit is concatenated (,) with X 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Sum[n-1:0];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Sum[n];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614848" y="4183039"/>
            <a:ext cx="2309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Will this work?</a:t>
            </a:r>
          </a:p>
          <a:p>
            <a:r>
              <a:rPr lang="en-US" altLang="zh-TW" dirty="0" smtClean="0"/>
              <a:t>Sum = X + Y + </a:t>
            </a:r>
            <a:r>
              <a:rPr lang="en-US" altLang="zh-TW" dirty="0" err="1" smtClean="0"/>
              <a:t>carryin</a:t>
            </a:r>
            <a:r>
              <a:rPr lang="en-US" altLang="zh-TW" dirty="0" smtClean="0"/>
              <a:t>;?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704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Better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66474" y="1651013"/>
            <a:ext cx="8753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addern (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, X, Y, S, carryout, overflow);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parameter</a:t>
            </a:r>
            <a:r>
              <a:rPr lang="en-CA" sz="2000" dirty="0">
                <a:ea typeface="MS Mincho" panose="02020609040205080304" pitchFamily="49" charset="-128"/>
              </a:rPr>
              <a:t>  n = 32;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[n-1:0]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[n-1:0]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carryout, overflow;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@(X, Y,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{carryout, S} = X + Y +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 smtClean="0">
                <a:ea typeface="MS Mincho" panose="02020609040205080304" pitchFamily="49" charset="-128"/>
              </a:rPr>
              <a:t>;  </a:t>
            </a:r>
            <a:r>
              <a:rPr lang="en-CA" sz="2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//using concatenation </a:t>
            </a:r>
            <a:endParaRPr lang="en-CA" sz="20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8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Module Hierarchy in Verilog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24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4654" y="2326578"/>
            <a:ext cx="346297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200" b="1" dirty="0">
                <a:ea typeface="MS Mincho" panose="02020609040205080304" pitchFamily="49" charset="-128"/>
              </a:rPr>
              <a:t>module</a:t>
            </a:r>
            <a:r>
              <a:rPr lang="en-CA" sz="1200" dirty="0">
                <a:ea typeface="MS Mincho" panose="02020609040205080304" pitchFamily="49" charset="-128"/>
              </a:rPr>
              <a:t> addern (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, X, Y, S, carryout, overflow);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parameter</a:t>
            </a:r>
            <a:r>
              <a:rPr lang="en-CA" sz="1200" dirty="0">
                <a:ea typeface="MS Mincho" panose="02020609040205080304" pitchFamily="49" charset="-128"/>
              </a:rPr>
              <a:t>  n = 32;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[n-1:0] X, Y;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[n-1:0] S;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carryout, overflow;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always</a:t>
            </a:r>
            <a:r>
              <a:rPr lang="en-CA" sz="1200" dirty="0">
                <a:ea typeface="MS Mincho" panose="02020609040205080304" pitchFamily="49" charset="-128"/>
              </a:rPr>
              <a:t> @(X, Y,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)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begin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{carryout, S} = X + Y +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 smtClean="0">
                <a:ea typeface="MS Mincho" panose="02020609040205080304" pitchFamily="49" charset="-128"/>
              </a:rPr>
              <a:t>; </a:t>
            </a:r>
            <a:endParaRPr lang="en-CA" sz="12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end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b="1" dirty="0" err="1">
                <a:ea typeface="MS Mincho" panose="02020609040205080304" pitchFamily="49" charset="-128"/>
              </a:rPr>
              <a:t>endmodule</a:t>
            </a:r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 flipH="1">
            <a:off x="4038600" y="3771027"/>
            <a:ext cx="1911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efparam</a:t>
            </a:r>
            <a:r>
              <a:rPr lang="en-US" altLang="zh-TW" dirty="0" smtClean="0"/>
              <a:t>: define n to be 16</a:t>
            </a:r>
          </a:p>
          <a:p>
            <a:endParaRPr lang="en-US" altLang="zh-TW" dirty="0"/>
          </a:p>
          <a:p>
            <a:r>
              <a:rPr lang="en-US" altLang="zh-TW" dirty="0" smtClean="0"/>
              <a:t>S[16] and T[8] for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nsigned carryout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254388" y="4237630"/>
            <a:ext cx="1719618" cy="23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361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Specifying Parameters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25</a:t>
            </a:fld>
            <a:endParaRPr lang="zh-TW" alt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4038600" y="3276305"/>
            <a:ext cx="2454533" cy="110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61916" y="2906973"/>
            <a:ext cx="455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TW" dirty="0">
                <a:ea typeface="MS Mincho" panose="02020609040205080304" pitchFamily="49" charset="-128"/>
              </a:rPr>
              <a:t>a</a:t>
            </a:r>
            <a:r>
              <a:rPr lang="en-CA" altLang="zh-TW" dirty="0" smtClean="0">
                <a:ea typeface="MS Mincho" panose="02020609040205080304" pitchFamily="49" charset="-128"/>
              </a:rPr>
              <a:t>ddern #(16)</a:t>
            </a:r>
            <a:r>
              <a:rPr lang="en-CA" altLang="zh-TW" b="1" dirty="0" smtClean="0">
                <a:ea typeface="MS Mincho" panose="02020609040205080304" pitchFamily="49" charset="-128"/>
              </a:rPr>
              <a:t> </a:t>
            </a:r>
            <a:r>
              <a:rPr lang="en-CA" altLang="zh-TW" dirty="0">
                <a:ea typeface="MS Mincho" panose="02020609040205080304" pitchFamily="49" charset="-128"/>
              </a:rPr>
              <a:t>U1 (1’b0, A, B, S[15:0], S[16], v1);</a:t>
            </a:r>
            <a:endParaRPr lang="zh-TW" altLang="en-US" dirty="0"/>
          </a:p>
        </p:txBody>
      </p:sp>
      <p:sp>
        <p:nvSpPr>
          <p:cNvPr id="10" name="左大括弧 9"/>
          <p:cNvSpPr/>
          <p:nvPr/>
        </p:nvSpPr>
        <p:spPr>
          <a:xfrm>
            <a:off x="6755642" y="4189863"/>
            <a:ext cx="168549" cy="382137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09684" y="2537641"/>
            <a:ext cx="178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Using # operator.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963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N</a:t>
            </a:r>
            <a:r>
              <a:rPr lang="en-US" altLang="zh-TW" dirty="0" smtClean="0"/>
              <a:t>amed port connection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26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7400" y="1930793"/>
            <a:ext cx="473221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400" b="1" dirty="0">
                <a:ea typeface="MS Mincho" panose="02020609040205080304" pitchFamily="49" charset="-128"/>
              </a:rPr>
              <a:t>module</a:t>
            </a:r>
            <a:r>
              <a:rPr lang="en-CA" sz="1400" dirty="0">
                <a:ea typeface="MS Mincho" panose="02020609040205080304" pitchFamily="49" charset="-128"/>
              </a:rPr>
              <a:t> addern (</a:t>
            </a:r>
            <a:r>
              <a:rPr lang="en-CA" sz="1400" dirty="0" err="1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400" dirty="0">
                <a:solidFill>
                  <a:srgbClr val="FF0000"/>
                </a:solidFill>
                <a:ea typeface="MS Mincho" panose="02020609040205080304" pitchFamily="49" charset="-128"/>
              </a:rPr>
              <a:t>, X, Y, S, carryout, overflow</a:t>
            </a:r>
            <a:r>
              <a:rPr lang="en-CA" sz="1400" dirty="0">
                <a:ea typeface="MS Mincho" panose="02020609040205080304" pitchFamily="49" charset="-128"/>
              </a:rPr>
              <a:t>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parameter</a:t>
            </a:r>
            <a:r>
              <a:rPr lang="en-CA" sz="1400" dirty="0">
                <a:ea typeface="MS Mincho" panose="02020609040205080304" pitchFamily="49" charset="-128"/>
              </a:rPr>
              <a:t>  n = 32;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[n-1:0] X, Y;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[n-1:0] S;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carryout, overflow;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always</a:t>
            </a:r>
            <a:r>
              <a:rPr lang="en-CA" sz="1400" dirty="0">
                <a:ea typeface="MS Mincho" panose="02020609040205080304" pitchFamily="49" charset="-128"/>
              </a:rPr>
              <a:t> @(X, Y,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)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begin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{carryout, S} = X + Y +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 smtClean="0">
                <a:ea typeface="MS Mincho" panose="02020609040205080304" pitchFamily="49" charset="-128"/>
              </a:rPr>
              <a:t>; </a:t>
            </a:r>
            <a:endParaRPr lang="en-CA" sz="14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end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b="1" dirty="0" err="1">
                <a:ea typeface="MS Mincho" panose="02020609040205080304" pitchFamily="49" charset="-128"/>
              </a:rPr>
              <a:t>endmodule</a:t>
            </a:r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adder_16(A</a:t>
            </a:r>
            <a:r>
              <a:rPr lang="en-CA" sz="1800" dirty="0">
                <a:ea typeface="MS Mincho" panose="02020609040205080304" pitchFamily="49" charset="-128"/>
              </a:rPr>
              <a:t>, B</a:t>
            </a:r>
            <a:r>
              <a:rPr lang="en-CA" sz="1800" dirty="0" smtClean="0">
                <a:ea typeface="MS Mincho" panose="02020609040205080304" pitchFamily="49" charset="-128"/>
              </a:rPr>
              <a:t>, S, </a:t>
            </a:r>
            <a:r>
              <a:rPr lang="en-CA" sz="1800" dirty="0">
                <a:ea typeface="MS Mincho" panose="02020609040205080304" pitchFamily="49" charset="-128"/>
              </a:rPr>
              <a:t>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v1;  </a:t>
            </a:r>
            <a:r>
              <a:rPr lang="en-CA" sz="1800" dirty="0">
                <a:ea typeface="MS Mincho" panose="02020609040205080304" pitchFamily="49" charset="-128"/>
              </a:rPr>
              <a:t>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addern #(.n(16))</a:t>
            </a:r>
            <a:r>
              <a:rPr lang="en-CA" sz="1800" b="1" dirty="0" smtClean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U1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(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err="1" smtClean="0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(1’b0),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X</a:t>
            </a:r>
            <a:r>
              <a:rPr lang="en-CA" sz="1800" dirty="0" smtClean="0">
                <a:ea typeface="MS Mincho" panose="02020609040205080304" pitchFamily="49" charset="-128"/>
              </a:rPr>
              <a:t> (A),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Y</a:t>
            </a:r>
            <a:r>
              <a:rPr lang="en-CA" sz="1800" dirty="0" smtClean="0">
                <a:ea typeface="MS Mincho" panose="02020609040205080304" pitchFamily="49" charset="-128"/>
              </a:rPr>
              <a:t> (B),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S</a:t>
            </a:r>
            <a:r>
              <a:rPr lang="en-CA" sz="1800" dirty="0" smtClean="0">
                <a:ea typeface="MS Mincho" panose="02020609040205080304" pitchFamily="49" charset="-128"/>
              </a:rPr>
              <a:t> (S[15:0),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carryout</a:t>
            </a:r>
            <a:r>
              <a:rPr lang="en-CA" sz="1800" dirty="0" smtClean="0">
                <a:ea typeface="MS Mincho" panose="02020609040205080304" pitchFamily="49" charset="-128"/>
              </a:rPr>
              <a:t> (S[16]),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overflow </a:t>
            </a:r>
            <a:r>
              <a:rPr lang="en-CA" sz="1800" dirty="0" smtClean="0">
                <a:ea typeface="MS Mincho" panose="02020609040205080304" pitchFamily="49" charset="-128"/>
              </a:rPr>
              <a:t>(v1)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 </a:t>
            </a:r>
            <a:r>
              <a:rPr lang="en-CA" sz="1800" dirty="0"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ea typeface="MS Mincho" panose="02020609040205080304" pitchFamily="49" charset="-128"/>
              </a:rPr>
              <a:t>v1;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03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 far, nets and variables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Net: connecting things. Represent structural connections between components.</a:t>
            </a:r>
          </a:p>
          <a:p>
            <a:pPr lvl="1"/>
            <a:r>
              <a:rPr lang="en-US" altLang="zh-TW" b="1" dirty="0" smtClean="0"/>
              <a:t>wire</a:t>
            </a:r>
            <a:r>
              <a:rPr lang="en-US" altLang="zh-TW" dirty="0" smtClean="0"/>
              <a:t>. A wire connects an output of one logic element to the input of another logic element. No need to declare scalar signals of </a:t>
            </a:r>
            <a:r>
              <a:rPr lang="en-US" altLang="zh-TW" b="1" dirty="0" smtClean="0"/>
              <a:t>wire</a:t>
            </a:r>
            <a:r>
              <a:rPr lang="en-US" altLang="zh-TW" dirty="0" smtClean="0"/>
              <a:t>, since signals are nets by default.  </a:t>
            </a:r>
          </a:p>
          <a:p>
            <a:pPr lvl="1"/>
            <a:r>
              <a:rPr lang="en-US" altLang="zh-TW" b="1" dirty="0" smtClean="0"/>
              <a:t>tri</a:t>
            </a:r>
            <a:r>
              <a:rPr lang="en-US" altLang="zh-TW" dirty="0" smtClean="0"/>
              <a:t>. Another net is </a:t>
            </a:r>
            <a:r>
              <a:rPr lang="en-US" altLang="zh-TW" b="1" dirty="0" smtClean="0"/>
              <a:t>tri </a:t>
            </a:r>
            <a:r>
              <a:rPr lang="en-US" altLang="zh-TW" dirty="0" smtClean="0"/>
              <a:t>denoting circuit nodes which are connected in tri-state.</a:t>
            </a:r>
          </a:p>
          <a:p>
            <a:r>
              <a:rPr lang="en-US" altLang="zh-TW" dirty="0" smtClean="0"/>
              <a:t>Variable: used to describe behaviors of the circuits.</a:t>
            </a:r>
          </a:p>
          <a:p>
            <a:pPr lvl="1"/>
            <a:r>
              <a:rPr lang="en-US" altLang="zh-TW" b="1" dirty="0" smtClean="0"/>
              <a:t>reg</a:t>
            </a:r>
            <a:r>
              <a:rPr lang="en-US" altLang="zh-TW" dirty="0" smtClean="0"/>
              <a:t>. Represent variables.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does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denote a storage element or register. </a:t>
            </a:r>
            <a:r>
              <a:rPr lang="en-US" altLang="zh-TW" dirty="0" err="1"/>
              <a:t>r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 can model either combinational or sequential part of the circuit.</a:t>
            </a:r>
          </a:p>
          <a:p>
            <a:pPr lvl="1"/>
            <a:r>
              <a:rPr lang="en-US" altLang="zh-TW" b="1" dirty="0"/>
              <a:t>i</a:t>
            </a:r>
            <a:r>
              <a:rPr lang="en-US" altLang="zh-TW" b="1" dirty="0" smtClean="0"/>
              <a:t>nteger.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56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75997" cy="1325563"/>
          </a:xfrm>
        </p:spPr>
        <p:txBody>
          <a:bodyPr/>
          <a:lstStyle/>
          <a:p>
            <a:r>
              <a:rPr lang="en-US" altLang="zh-TW" dirty="0" smtClean="0"/>
              <a:t>More details on physical design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03" y="457200"/>
            <a:ext cx="6229428" cy="5779827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 flipH="1">
            <a:off x="905525" y="2269193"/>
            <a:ext cx="40144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DRC: design rule check: </a:t>
            </a:r>
            <a:r>
              <a:rPr lang="en-US" altLang="zh-TW" dirty="0"/>
              <a:t>ensures that </a:t>
            </a:r>
            <a:r>
              <a:rPr lang="en-US" altLang="zh-TW" dirty="0" smtClean="0"/>
              <a:t> the physical </a:t>
            </a:r>
            <a:r>
              <a:rPr lang="en-US" altLang="zh-TW" dirty="0"/>
              <a:t>layout of a particular chip </a:t>
            </a:r>
            <a:r>
              <a:rPr lang="en-US" altLang="zh-TW" dirty="0" smtClean="0"/>
              <a:t> satisfies </a:t>
            </a:r>
            <a:r>
              <a:rPr lang="en-US" altLang="zh-TW" dirty="0"/>
              <a:t>a series of recommended parameters called </a:t>
            </a:r>
            <a:r>
              <a:rPr lang="en-US" altLang="zh-TW" b="1" dirty="0"/>
              <a:t>Design Rules</a:t>
            </a:r>
            <a:r>
              <a:rPr lang="en-US" altLang="zh-TW" dirty="0"/>
              <a:t>. </a:t>
            </a:r>
            <a:endParaRPr lang="en-US" altLang="zh-TW" b="1" dirty="0" smtClean="0"/>
          </a:p>
          <a:p>
            <a:r>
              <a:rPr lang="en-US" altLang="zh-TW" b="1" dirty="0" smtClean="0"/>
              <a:t>LVS</a:t>
            </a:r>
            <a:r>
              <a:rPr lang="en-US" altLang="zh-TW" dirty="0" smtClean="0"/>
              <a:t>: </a:t>
            </a:r>
            <a:r>
              <a:rPr lang="en-US" altLang="zh-TW" b="1" dirty="0"/>
              <a:t>Layout Versus Schematic (LVS)</a:t>
            </a:r>
            <a:r>
              <a:rPr lang="en-US" altLang="zh-TW" dirty="0"/>
              <a:t> </a:t>
            </a:r>
            <a:endParaRPr lang="en-US" altLang="zh-TW" dirty="0" smtClean="0"/>
          </a:p>
          <a:p>
            <a:r>
              <a:rPr lang="en-US" altLang="zh-TW" dirty="0" smtClean="0"/>
              <a:t>ERC: electrical rule check…..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8405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83225"/>
              </p:ext>
            </p:extLst>
          </p:nvPr>
        </p:nvGraphicFramePr>
        <p:xfrm>
          <a:off x="2098675" y="1435170"/>
          <a:ext cx="7416824" cy="5332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4" imgW="7309797" imgH="5412091" progId="">
                  <p:embed/>
                </p:oleObj>
              </mc:Choice>
              <mc:Fallback>
                <p:oleObj name="Visio" r:id="rId4" imgW="7309797" imgH="541209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1435170"/>
                        <a:ext cx="7416824" cy="5332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098675" y="304802"/>
            <a:ext cx="8001000" cy="747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2800" dirty="0" smtClean="0">
                <a:solidFill>
                  <a:srgbClr val="000000"/>
                </a:solidFill>
                <a:ea typeface="微軟正黑體" pitchFamily="34" charset="-120"/>
              </a:rPr>
              <a:t>Example: OpenGL </a:t>
            </a:r>
            <a:r>
              <a:rPr lang="en-US" altLang="zh-TW" sz="2800" dirty="0">
                <a:solidFill>
                  <a:srgbClr val="000000"/>
                </a:solidFill>
                <a:ea typeface="微軟正黑體" pitchFamily="34" charset="-120"/>
              </a:rPr>
              <a:t>ES 1.0 GPU; first in Taiwan using ESL Full System Verification, completed in 2009</a:t>
            </a:r>
          </a:p>
        </p:txBody>
      </p:sp>
    </p:spTree>
    <p:extLst>
      <p:ext uri="{BB962C8B-B14F-4D97-AF65-F5344CB8AC3E}">
        <p14:creationId xmlns:p14="http://schemas.microsoft.com/office/powerpoint/2010/main" val="147050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2089051" y="160421"/>
            <a:ext cx="7999413" cy="963960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Example: ARM </a:t>
            </a:r>
            <a:r>
              <a:rPr lang="en-US" altLang="zh-TW" sz="3200" b="1" dirty="0" err="1"/>
              <a:t>Hypervior</a:t>
            </a:r>
            <a:r>
              <a:rPr lang="en-US" altLang="zh-TW" sz="3200" b="1" dirty="0"/>
              <a:t> and its ESL Platform, first in Taiwan, 2012</a:t>
            </a:r>
            <a:endParaRPr lang="zh-TW" altLang="en-US" sz="3200" b="1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2063552" y="1556793"/>
            <a:ext cx="2664296" cy="431461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altLang="zh-TW" sz="2000" dirty="0"/>
          </a:p>
          <a:p>
            <a:pPr marL="457200" indent="-457200">
              <a:buFont typeface="Arial" charset="0"/>
              <a:buChar char="•"/>
            </a:pPr>
            <a:r>
              <a:rPr lang="en-US" altLang="zh-TW" sz="2000" dirty="0" err="1"/>
              <a:t>SystemC</a:t>
            </a:r>
            <a:r>
              <a:rPr lang="en-US" altLang="zh-TW" sz="2000" dirty="0"/>
              <a:t> functional model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zh-TW" sz="2000" dirty="0"/>
              <a:t>TLM 2.0 Bus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zh-TW" sz="2000" dirty="0"/>
              <a:t>VM support, allow multiple VM Linux </a:t>
            </a:r>
            <a:r>
              <a:rPr lang="en-US" altLang="zh-TW" sz="2000" dirty="0" err="1"/>
              <a:t>OSes</a:t>
            </a:r>
            <a:r>
              <a:rPr lang="en-US" altLang="zh-TW" sz="2000" dirty="0"/>
              <a:t> booting on platform of one core system</a:t>
            </a:r>
            <a:endParaRPr lang="zh-TW" altLang="en-US" sz="2000" dirty="0"/>
          </a:p>
        </p:txBody>
      </p:sp>
      <p:grpSp>
        <p:nvGrpSpPr>
          <p:cNvPr id="2" name="群組 8"/>
          <p:cNvGrpSpPr/>
          <p:nvPr/>
        </p:nvGrpSpPr>
        <p:grpSpPr>
          <a:xfrm>
            <a:off x="5287478" y="1530418"/>
            <a:ext cx="4696954" cy="4524487"/>
            <a:chOff x="3923928" y="2420888"/>
            <a:chExt cx="4680520" cy="4022569"/>
          </a:xfrm>
        </p:grpSpPr>
        <p:graphicFrame>
          <p:nvGraphicFramePr>
            <p:cNvPr id="5124" name="物件 1"/>
            <p:cNvGraphicFramePr>
              <a:graphicFrameLocks noChangeAspect="1"/>
            </p:cNvGraphicFramePr>
            <p:nvPr/>
          </p:nvGraphicFramePr>
          <p:xfrm>
            <a:off x="3923928" y="4365104"/>
            <a:ext cx="4680520" cy="2078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Visio" r:id="rId4" imgW="8291371" imgH="3683378" progId="">
                    <p:embed/>
                  </p:oleObj>
                </mc:Choice>
                <mc:Fallback>
                  <p:oleObj name="Visio" r:id="rId4" imgW="8291371" imgH="368337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8" y="4365104"/>
                          <a:ext cx="4680520" cy="2078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矩形 4"/>
            <p:cNvSpPr/>
            <p:nvPr/>
          </p:nvSpPr>
          <p:spPr>
            <a:xfrm>
              <a:off x="4067944" y="2420888"/>
              <a:ext cx="4320480" cy="1944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4067944" y="3861048"/>
              <a:ext cx="432048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CASL Hypervisor</a:t>
              </a:r>
              <a:endParaRPr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4427984" y="2852936"/>
              <a:ext cx="1008112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VM 0</a:t>
              </a:r>
              <a:endParaRPr lang="zh-TW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092280" y="2852936"/>
              <a:ext cx="936104" cy="79208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VM 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276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55845" y="304802"/>
            <a:ext cx="8727144" cy="821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sz="3600" dirty="0" smtClean="0">
                <a:solidFill>
                  <a:srgbClr val="000000"/>
                </a:solidFill>
                <a:ea typeface="微軟正黑體" pitchFamily="34" charset="-120"/>
              </a:rPr>
              <a:t>Example: </a:t>
            </a:r>
            <a:r>
              <a:rPr lang="en-US" altLang="zh-TW" sz="3600" dirty="0" err="1" smtClean="0">
                <a:solidFill>
                  <a:srgbClr val="000000"/>
                </a:solidFill>
                <a:ea typeface="微軟正黑體" pitchFamily="34" charset="-120"/>
              </a:rPr>
              <a:t>CASLab</a:t>
            </a:r>
            <a:r>
              <a:rPr lang="en-US" altLang="zh-TW" sz="3600" dirty="0" smtClean="0">
                <a:solidFill>
                  <a:srgbClr val="000000"/>
                </a:solidFill>
                <a:ea typeface="微軟正黑體" pitchFamily="34" charset="-120"/>
              </a:rPr>
              <a:t> </a:t>
            </a:r>
            <a:r>
              <a:rPr lang="en-US" altLang="zh-TW" sz="3600" dirty="0">
                <a:solidFill>
                  <a:srgbClr val="000000"/>
                </a:solidFill>
                <a:ea typeface="微軟正黑體" pitchFamily="34" charset="-120"/>
              </a:rPr>
              <a:t>System Simulator/ISS/Core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2332524" y="1651439"/>
          <a:ext cx="7575081" cy="4510188"/>
        </p:xfrm>
        <a:graphic>
          <a:graphicData uri="http://schemas.openxmlformats.org/drawingml/2006/table">
            <a:tbl>
              <a:tblPr/>
              <a:tblGrid>
                <a:gridCol w="1360159"/>
                <a:gridCol w="1241869"/>
                <a:gridCol w="1244656"/>
                <a:gridCol w="1243264"/>
                <a:gridCol w="1241869"/>
                <a:gridCol w="1243264"/>
              </a:tblGrid>
              <a:tr h="5792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ISA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v4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v6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v6k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v7a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v7a-VM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B2C1"/>
                    </a:solidFill>
                  </a:tcPr>
                </a:tc>
              </a:tr>
              <a:tr h="5792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CPU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926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11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Axx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11 MP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Cortex A8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Cortex A15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3343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Core No.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4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1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74249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Type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RTL/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Functional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Functional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OOO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Functional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Functional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Functional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微軟正黑體" pitchFamily="34" charset="-120"/>
                      </a:endParaRP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5792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Board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Versatile PB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RealView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EB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RealView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 EB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RealView PB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RealView PB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  <a:tr h="5792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Linux Booting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</a:tr>
              <a:tr h="7848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VT Support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No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No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No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No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微軟正黑體" pitchFamily="34" charset="-120"/>
                        </a:rPr>
                        <a:t>Yes</a:t>
                      </a:r>
                    </a:p>
                  </a:txBody>
                  <a:tcPr marL="89993" marR="89993" marT="51334" marB="4679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2313272" y="1183908"/>
            <a:ext cx="568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B00E4"/>
                </a:solidFill>
              </a:rPr>
              <a:t>Full access to </a:t>
            </a:r>
            <a:r>
              <a:rPr lang="en-US" altLang="zh-TW" dirty="0" err="1">
                <a:solidFill>
                  <a:srgbClr val="7B00E4"/>
                </a:solidFill>
              </a:rPr>
              <a:t>CASLab</a:t>
            </a:r>
            <a:r>
              <a:rPr lang="en-US" altLang="zh-TW" dirty="0">
                <a:solidFill>
                  <a:srgbClr val="7B00E4"/>
                </a:solidFill>
              </a:rPr>
              <a:t> students: </a:t>
            </a:r>
            <a:r>
              <a:rPr lang="zh-TW" altLang="en-US" dirty="0">
                <a:solidFill>
                  <a:srgbClr val="7B00E4"/>
                </a:solidFill>
              </a:rPr>
              <a:t>在</a:t>
            </a:r>
            <a:r>
              <a:rPr lang="en-US" altLang="zh-TW" dirty="0" err="1">
                <a:solidFill>
                  <a:srgbClr val="7B00E4"/>
                </a:solidFill>
              </a:rPr>
              <a:t>CASLab</a:t>
            </a:r>
            <a:r>
              <a:rPr lang="zh-TW" altLang="en-US" dirty="0">
                <a:solidFill>
                  <a:srgbClr val="7B00E4"/>
                </a:solidFill>
              </a:rPr>
              <a:t>可學的系統很多</a:t>
            </a:r>
          </a:p>
        </p:txBody>
      </p:sp>
    </p:spTree>
    <p:extLst>
      <p:ext uri="{BB962C8B-B14F-4D97-AF65-F5344CB8AC3E}">
        <p14:creationId xmlns:p14="http://schemas.microsoft.com/office/powerpoint/2010/main" val="1726752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+mn-lt"/>
              </a:rPr>
              <a:t>Example: NCKUEE Dual-Core Processors, First in Taiwan’s University, 2013</a:t>
            </a:r>
            <a:endParaRPr lang="zh-TW" altLang="en-US" sz="3600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906" y="1690688"/>
            <a:ext cx="7779224" cy="498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6" y="2888713"/>
            <a:ext cx="3504515" cy="30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67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Describe a circuit in a form of module</a:t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 Gate Level: structural description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1255" y="3164371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83642" y="2702257"/>
            <a:ext cx="25460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not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si,s</a:t>
            </a:r>
            <a:r>
              <a:rPr lang="en-US" altLang="zh-TW" dirty="0" smtClean="0"/>
              <a:t>); 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</a:t>
            </a:r>
            <a:r>
              <a:rPr lang="en-US" altLang="zh-TW" dirty="0" err="1" smtClean="0"/>
              <a:t>si</a:t>
            </a:r>
            <a:r>
              <a:rPr lang="en-US" altLang="zh-TW" dirty="0" smtClean="0"/>
              <a:t>, x1);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(l, s, x2);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r</a:t>
            </a:r>
            <a:r>
              <a:rPr lang="en-US" altLang="zh-TW" dirty="0" smtClean="0"/>
              <a:t> (f, u, l);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2647666" y="4920018"/>
            <a:ext cx="2524837" cy="72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4998439" y="564334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1501993" y="4213746"/>
            <a:ext cx="757451" cy="105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93678" y="3794870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keyword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1577794" y="3193576"/>
            <a:ext cx="605848" cy="62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036858" y="2634438"/>
            <a:ext cx="496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~s, x1);  // without an explicit </a:t>
            </a:r>
            <a:r>
              <a:rPr lang="en-US" altLang="zh-TW" b="1" dirty="0" smtClean="0"/>
              <a:t>not</a:t>
            </a:r>
            <a:r>
              <a:rPr lang="en-US" altLang="zh-TW" dirty="0" smtClean="0"/>
              <a:t> ahead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2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logic equation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9113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b="1" dirty="0" smtClean="0">
                <a:solidFill>
                  <a:srgbClr val="00B050"/>
                </a:solidFill>
              </a:rPr>
              <a:t>ssign f = (~s &amp; x1) | (s &amp;x2);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ssign y = f | x2;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2961564" y="4268662"/>
            <a:ext cx="788656" cy="42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20663" y="2895958"/>
            <a:ext cx="2676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Continuous assignment: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 is re-evaluated whenever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right hand side </a:t>
            </a:r>
          </a:p>
          <a:p>
            <a:r>
              <a:rPr lang="en-US" altLang="zh-TW" dirty="0" smtClean="0"/>
              <a:t>signal changes.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913797" y="3100285"/>
            <a:ext cx="823642" cy="89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24114" y="4480329"/>
            <a:ext cx="432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 order for f and y,</a:t>
            </a:r>
          </a:p>
          <a:p>
            <a:r>
              <a:rPr lang="en-US" altLang="zh-TW" dirty="0" smtClean="0"/>
              <a:t>concurrent statement;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a</a:t>
            </a:r>
            <a:r>
              <a:rPr lang="en-US" altLang="zh-TW" b="1" dirty="0" smtClean="0">
                <a:solidFill>
                  <a:srgbClr val="FF0000"/>
                </a:solidFill>
              </a:rPr>
              <a:t>ssign</a:t>
            </a:r>
            <a:r>
              <a:rPr lang="en-US" altLang="zh-TW" dirty="0" smtClean="0"/>
              <a:t>: for nets (like wire) since nets can not</a:t>
            </a:r>
          </a:p>
          <a:p>
            <a:r>
              <a:rPr lang="en-US" altLang="zh-TW" dirty="0"/>
              <a:t>h</a:t>
            </a:r>
            <a:r>
              <a:rPr lang="en-US" altLang="zh-TW" dirty="0" smtClean="0"/>
              <a:t>old values, so you need to assign the 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alue continuously.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5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1551</Words>
  <Application>Microsoft Office PowerPoint</Application>
  <PresentationFormat>寬螢幕</PresentationFormat>
  <Paragraphs>571</Paragraphs>
  <Slides>27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40" baseType="lpstr">
      <vt:lpstr>MS Mincho</vt:lpstr>
      <vt:lpstr>微軟正黑體</vt:lpstr>
      <vt:lpstr>新細明體</vt:lpstr>
      <vt:lpstr>Arial</vt:lpstr>
      <vt:lpstr>Calibri</vt:lpstr>
      <vt:lpstr>Calibri Light</vt:lpstr>
      <vt:lpstr>Courier New</vt:lpstr>
      <vt:lpstr>Helvetica</vt:lpstr>
      <vt:lpstr>Times New Roman</vt:lpstr>
      <vt:lpstr>Times-Roman</vt:lpstr>
      <vt:lpstr>Verdana</vt:lpstr>
      <vt:lpstr>Office 佈景主題</vt:lpstr>
      <vt:lpstr>Visio</vt:lpstr>
      <vt:lpstr>Supplement on Verilog adder examples</vt:lpstr>
      <vt:lpstr>Typical IC Design Flow</vt:lpstr>
      <vt:lpstr>More details on physical design</vt:lpstr>
      <vt:lpstr>PowerPoint 簡報</vt:lpstr>
      <vt:lpstr>Example: ARM Hypervior and its ESL Platform, first in Taiwan, 2012</vt:lpstr>
      <vt:lpstr>PowerPoint 簡報</vt:lpstr>
      <vt:lpstr>Example: NCKUEE Dual-Core Processors, First in Taiwan’s University, 2013</vt:lpstr>
      <vt:lpstr>Describe a circuit in a form of module  Gate Level: structural description</vt:lpstr>
      <vt:lpstr> Behavioral: logic equation</vt:lpstr>
      <vt:lpstr> Behavioral: procedural statement</vt:lpstr>
      <vt:lpstr>Coding in 3 ways: </vt:lpstr>
      <vt:lpstr> More compact procedural statement</vt:lpstr>
      <vt:lpstr>Hierarchical Verilog Code</vt:lpstr>
      <vt:lpstr>Full Adder Using Gates</vt:lpstr>
      <vt:lpstr>Full Adder Using Functional Expression</vt:lpstr>
      <vt:lpstr>3-bit Ripple Adders</vt:lpstr>
      <vt:lpstr>3-bit Ripple Adders Using Vectored Signals</vt:lpstr>
      <vt:lpstr>n-bit Ripple Adders</vt:lpstr>
      <vt:lpstr>3-bit to n-bit transformation  using generate</vt:lpstr>
      <vt:lpstr>Overflow and Carry-Out detection </vt:lpstr>
      <vt:lpstr>n-bit adder with overflow and carryout</vt:lpstr>
      <vt:lpstr>Another way to get carryout</vt:lpstr>
      <vt:lpstr>Better</vt:lpstr>
      <vt:lpstr>Module Hierarchy in Verilog two adders: 16-bit and 8-bit</vt:lpstr>
      <vt:lpstr>Specifying Parameters two adders: 16-bit and 8-bit</vt:lpstr>
      <vt:lpstr>Named port connection</vt:lpstr>
      <vt:lpstr>So far, nets and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91</cp:revision>
  <dcterms:created xsi:type="dcterms:W3CDTF">2014-02-17T07:38:04Z</dcterms:created>
  <dcterms:modified xsi:type="dcterms:W3CDTF">2014-03-28T03:02:47Z</dcterms:modified>
</cp:coreProperties>
</file>