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304" r:id="rId2"/>
    <p:sldId id="257" r:id="rId3"/>
    <p:sldId id="258" r:id="rId4"/>
    <p:sldId id="284" r:id="rId5"/>
    <p:sldId id="260" r:id="rId6"/>
    <p:sldId id="283" r:id="rId7"/>
    <p:sldId id="285" r:id="rId8"/>
    <p:sldId id="286" r:id="rId9"/>
    <p:sldId id="271" r:id="rId10"/>
    <p:sldId id="302" r:id="rId11"/>
    <p:sldId id="262" r:id="rId12"/>
    <p:sldId id="303" r:id="rId13"/>
    <p:sldId id="263" r:id="rId14"/>
    <p:sldId id="268" r:id="rId15"/>
    <p:sldId id="269" r:id="rId16"/>
    <p:sldId id="274" r:id="rId17"/>
    <p:sldId id="305" r:id="rId18"/>
    <p:sldId id="306" r:id="rId19"/>
    <p:sldId id="275" r:id="rId20"/>
    <p:sldId id="288" r:id="rId21"/>
    <p:sldId id="296" r:id="rId22"/>
    <p:sldId id="266" r:id="rId23"/>
    <p:sldId id="276" r:id="rId24"/>
    <p:sldId id="291" r:id="rId25"/>
    <p:sldId id="279" r:id="rId26"/>
    <p:sldId id="281" r:id="rId27"/>
    <p:sldId id="292" r:id="rId28"/>
    <p:sldId id="282" r:id="rId2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73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1066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FDC0C-30AE-48E5-A4BB-4AE10F6A3957}" type="datetimeFigureOut">
              <a:rPr lang="zh-TW" altLang="en-US" smtClean="0"/>
              <a:t>2016/1/4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F2155-8C78-4B07-B0B3-781CD5B15AA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9880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9CAA-E2A1-427F-8982-BF934B9C1414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9014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A0BC4-F6E3-4E8B-974F-798C2906C1B5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3486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A0BC4-F6E3-4E8B-974F-798C2906C1B5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4121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F2155-8C78-4B07-B0B3-781CD5B15AA5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47253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C5E4389-B54F-49C9-A391-A219DF82D69C}" type="slidenum">
              <a:rPr lang="en-US"/>
              <a:pPr/>
              <a:t>28</a:t>
            </a:fld>
            <a:endParaRPr lang="en-US"/>
          </a:p>
        </p:txBody>
      </p:sp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zh-TW"/>
          </a:p>
        </p:txBody>
      </p:sp>
    </p:spTree>
    <p:extLst>
      <p:ext uri="{BB962C8B-B14F-4D97-AF65-F5344CB8AC3E}">
        <p14:creationId xmlns:p14="http://schemas.microsoft.com/office/powerpoint/2010/main" val="2766574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239713" y="0"/>
            <a:ext cx="48895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zh-TW" sz="2000" dirty="0">
                <a:solidFill>
                  <a:schemeClr val="bg1"/>
                </a:solidFill>
                <a:latin typeface="+mn-lt"/>
                <a:ea typeface="新細明體" pitchFamily="18" charset="-120"/>
              </a:rPr>
              <a:t>Computer Architecture and System Laboratory</a:t>
            </a:r>
            <a:r>
              <a:rPr kumimoji="0" lang="en-US" altLang="zh-TW" sz="2000" dirty="0">
                <a:latin typeface="+mn-lt"/>
                <a:ea typeface="新細明體" pitchFamily="18" charset="-120"/>
              </a:rPr>
              <a:t> </a:t>
            </a:r>
            <a:endParaRPr kumimoji="0" lang="zh-TW" altLang="en-US" sz="2000">
              <a:latin typeface="+mn-lt"/>
              <a:ea typeface="新細明體" pitchFamily="18" charset="-120"/>
            </a:endParaRP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1339850"/>
            <a:ext cx="7415212" cy="2376488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7902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4652963"/>
            <a:ext cx="6400800" cy="985837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/>
            </a:lvl1pPr>
          </a:lstStyle>
          <a:p>
            <a:r>
              <a:rPr lang="zh-TW" altLang="en-US" smtClean="0"/>
              <a:t>按一下以編輯母片副標題樣式</a:t>
            </a:r>
            <a:endParaRPr lang="en-US" altLang="zh-TW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fld id="{3A99BFB7-69AA-465B-BAE4-057291BD144B}" type="datetime1">
              <a:rPr lang="zh-TW" altLang="en-US" smtClean="0"/>
              <a:t>2016/1/4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59575" y="6245225"/>
            <a:ext cx="2133600" cy="476250"/>
          </a:xfrm>
        </p:spPr>
        <p:txBody>
          <a:bodyPr/>
          <a:lstStyle>
            <a:lvl1pPr>
              <a:defRPr>
                <a:latin typeface="Times New Roman" pitchFamily="18" charset="0"/>
              </a:defRPr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819D8B-2694-4751-BBD8-73CAEBD30DF0}" type="datetime1">
              <a:rPr lang="zh-TW" altLang="en-US" smtClean="0"/>
              <a:t>2016/1/4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77050" y="188913"/>
            <a:ext cx="2016125" cy="590708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27088" y="188913"/>
            <a:ext cx="5897562" cy="590708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0D4A33-6986-4A2E-BECC-732E99E92951}" type="datetime1">
              <a:rPr lang="zh-TW" altLang="en-US" smtClean="0"/>
              <a:t>2016/1/4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8066087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1042988" y="1484313"/>
            <a:ext cx="7415212" cy="4611687"/>
          </a:xfrm>
        </p:spPr>
        <p:txBody>
          <a:bodyPr/>
          <a:lstStyle/>
          <a:p>
            <a:pPr lvl="0"/>
            <a:r>
              <a:rPr lang="zh-TW" altLang="en-US" noProof="0" smtClean="0"/>
              <a:t>按一下圖示以新增表格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ACA9D5-B733-41C7-943D-0147251FF86D}" type="datetime1">
              <a:rPr lang="zh-TW" altLang="en-US" smtClean="0"/>
              <a:t>2016/1/4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8066087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1042988" y="1484313"/>
            <a:ext cx="3630612" cy="461168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826000" y="1484313"/>
            <a:ext cx="3632200" cy="222885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826000" y="3865563"/>
            <a:ext cx="3632200" cy="223043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ACA9D5-B733-41C7-943D-0147251FF86D}" type="datetime1">
              <a:rPr lang="zh-TW" altLang="en-US" smtClean="0"/>
              <a:t>2016/1/4</a:t>
            </a:fld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520C87-E5D2-4C31-9141-62FE6A90F701}" type="datetime1">
              <a:rPr lang="zh-TW" altLang="en-US" smtClean="0"/>
              <a:t>2016/1/4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ACA9D5-B733-41C7-943D-0147251FF86D}" type="datetime1">
              <a:rPr lang="zh-TW" altLang="en-US" smtClean="0"/>
              <a:t>2016/1/4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042988" y="1484313"/>
            <a:ext cx="3630612" cy="4611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826000" y="1484313"/>
            <a:ext cx="3632200" cy="4611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DA44F0-BBB5-4E78-B449-FEF0926E181C}" type="datetime1">
              <a:rPr lang="zh-TW" altLang="en-US" smtClean="0"/>
              <a:t>2016/1/4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A0C4AB-6F23-43F2-969E-4D2390B62090}" type="datetime1">
              <a:rPr lang="zh-TW" altLang="en-US" smtClean="0"/>
              <a:t>2016/1/4</a:t>
            </a:fld>
            <a:endParaRPr lang="zh-TW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BC4F29-B970-44A1-BC6A-C9BD080BF2B0}" type="datetime1">
              <a:rPr lang="zh-TW" altLang="en-US" smtClean="0"/>
              <a:t>2016/1/4</a:t>
            </a:fld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28DE5-B976-484F-A25F-8FB1D516E013}" type="datetime1">
              <a:rPr lang="zh-TW" altLang="en-US" smtClean="0"/>
              <a:t>2016/1/4</a:t>
            </a:fld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F936AB-FF26-4CF0-8AC1-6DB31B28480B}" type="datetime1">
              <a:rPr lang="zh-TW" altLang="en-US" smtClean="0"/>
              <a:t>2016/1/4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AE04C2-FC8A-40D6-8D99-F358625C70A1}" type="datetime1">
              <a:rPr lang="zh-TW" altLang="en-US" smtClean="0"/>
              <a:t>2016/1/4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88913"/>
            <a:ext cx="8066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  <a:endParaRPr lang="en-US" altLang="zh-TW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484313"/>
            <a:ext cx="7415212" cy="461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 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ct val="0"/>
              </a:spcBef>
              <a:spcAft>
                <a:spcPts val="0"/>
              </a:spcAft>
              <a:buFontTx/>
              <a:buNone/>
              <a:defRPr kumimoji="0" sz="1400" b="0">
                <a:latin typeface="+mn-lt"/>
                <a:ea typeface="新細明體" pitchFamily="18" charset="-120"/>
                <a:cs typeface="+mn-cs"/>
              </a:defRPr>
            </a:lvl1pPr>
          </a:lstStyle>
          <a:p>
            <a:fld id="{BDACA9D5-B733-41C7-943D-0147251FF86D}" type="datetime1">
              <a:rPr lang="zh-TW" altLang="en-US" smtClean="0"/>
              <a:t>2016/1/4</a:t>
            </a:fld>
            <a:endParaRPr lang="zh-TW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 kumimoji="0" sz="1400" b="0">
                <a:latin typeface="+mn-lt"/>
                <a:ea typeface="新細明體" pitchFamily="18" charset="-120"/>
                <a:cs typeface="+mn-cs"/>
              </a:defRPr>
            </a:lvl1pPr>
          </a:lstStyle>
          <a:p>
            <a:endParaRPr lang="zh-TW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ct val="0"/>
              </a:spcBef>
              <a:spcAft>
                <a:spcPts val="0"/>
              </a:spcAft>
              <a:buFontTx/>
              <a:buNone/>
              <a:defRPr kumimoji="0" sz="1400" b="0">
                <a:latin typeface="+mn-lt"/>
                <a:ea typeface="新細明體" pitchFamily="18" charset="-120"/>
                <a:cs typeface="+mn-cs"/>
              </a:defRPr>
            </a:lvl1pPr>
          </a:lstStyle>
          <a:p>
            <a:fld id="{3B99A0EC-9C99-4098-ACD1-CD2157FF8732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39713" y="0"/>
            <a:ext cx="488950" cy="685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zh-TW" sz="2000" dirty="0">
                <a:solidFill>
                  <a:schemeClr val="bg1"/>
                </a:solidFill>
                <a:latin typeface="+mn-lt"/>
                <a:ea typeface="新細明體" pitchFamily="18" charset="-120"/>
              </a:rPr>
              <a:t>Computer Architecture and System Laboratory</a:t>
            </a:r>
            <a:r>
              <a:rPr kumimoji="0" lang="en-US" altLang="zh-TW" sz="2000" dirty="0">
                <a:latin typeface="+mn-lt"/>
                <a:ea typeface="新細明體" pitchFamily="18" charset="-120"/>
              </a:rPr>
              <a:t> </a:t>
            </a:r>
            <a:endParaRPr kumimoji="0" lang="zh-TW" altLang="en-US" sz="2000">
              <a:latin typeface="+mn-lt"/>
              <a:ea typeface="新細明體" pitchFamily="18" charset="-120"/>
            </a:endParaRP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5149850" y="6569075"/>
            <a:ext cx="3959225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kumimoji="0" lang="en-US" altLang="zh-TW" sz="1000" dirty="0">
                <a:solidFill>
                  <a:schemeClr val="bg2"/>
                </a:solidFill>
                <a:ea typeface="+mn-ea"/>
              </a:rPr>
              <a:t>The Institute of Computer and Communication Engineering, NCKU</a:t>
            </a:r>
            <a:endParaRPr kumimoji="0" lang="zh-TW" altLang="en-US" sz="1000">
              <a:solidFill>
                <a:schemeClr val="bg2"/>
              </a:solidFill>
              <a:latin typeface="+mn-lt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Font typeface="Wingdings" pitchFamily="2" charset="2"/>
        <a:defRPr kumimoji="1" sz="3200" b="1">
          <a:solidFill>
            <a:schemeClr val="accent2"/>
          </a:solidFill>
          <a:latin typeface="Comic Sans MS" pitchFamily="66" charset="0"/>
          <a:ea typeface="標楷體" pitchFamily="65" charset="-12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Blip>
          <a:blip r:embed="rId15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l"/>
        <a:defRPr kumimoji="1"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-"/>
        <a:defRPr kumimoji="1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mp"/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tm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impromptu72@gmail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>
            <a:spLocks noGrp="1"/>
          </p:cNvSpPr>
          <p:nvPr>
            <p:ph type="ctrTitle"/>
          </p:nvPr>
        </p:nvSpPr>
        <p:spPr>
          <a:xfrm>
            <a:off x="1043608" y="1556792"/>
            <a:ext cx="7415212" cy="2808312"/>
          </a:xfrm>
        </p:spPr>
        <p:txBody>
          <a:bodyPr/>
          <a:lstStyle/>
          <a:p>
            <a:r>
              <a:rPr lang="zh-TW" altLang="zh-TW" sz="3600" dirty="0" smtClean="0"/>
              <a:t>處理器</a:t>
            </a:r>
            <a:r>
              <a:rPr lang="zh-TW" altLang="en-US" sz="3600" dirty="0" smtClean="0"/>
              <a:t>設計與實作</a:t>
            </a:r>
            <a:r>
              <a:rPr lang="en-US" altLang="zh-TW" sz="3600" dirty="0" smtClean="0"/>
              <a:t/>
            </a:r>
            <a:br>
              <a:rPr lang="en-US" altLang="zh-TW" sz="3600" dirty="0" smtClean="0"/>
            </a:br>
            <a:r>
              <a:rPr lang="en-US" altLang="zh-TW" sz="2800" dirty="0" smtClean="0"/>
              <a:t/>
            </a:r>
            <a:br>
              <a:rPr lang="en-US" altLang="zh-TW" sz="2800" dirty="0" smtClean="0"/>
            </a:br>
            <a:r>
              <a:rPr lang="zh-TW" altLang="en-US" sz="2800" dirty="0"/>
              <a:t/>
            </a:r>
            <a:br>
              <a:rPr lang="zh-TW" altLang="en-US" sz="2800" dirty="0"/>
            </a:br>
            <a:r>
              <a:rPr lang="en-US" altLang="zh-TW" sz="1800" dirty="0" smtClean="0"/>
              <a:t/>
            </a:r>
            <a:br>
              <a:rPr lang="en-US" altLang="zh-TW" sz="1800" dirty="0" smtClean="0"/>
            </a:br>
            <a:endParaRPr lang="zh-TW" altLang="en-US" sz="1800" dirty="0"/>
          </a:p>
        </p:txBody>
      </p:sp>
      <p:sp>
        <p:nvSpPr>
          <p:cNvPr id="5" name="副標題 2"/>
          <p:cNvSpPr>
            <a:spLocks noGrp="1"/>
          </p:cNvSpPr>
          <p:nvPr>
            <p:ph type="subTitle" sz="quarter" idx="1"/>
          </p:nvPr>
        </p:nvSpPr>
        <p:spPr>
          <a:xfrm>
            <a:off x="2915816" y="3501008"/>
            <a:ext cx="4032448" cy="1129680"/>
          </a:xfrm>
        </p:spPr>
        <p:txBody>
          <a:bodyPr/>
          <a:lstStyle/>
          <a:p>
            <a:pPr algn="l"/>
            <a:r>
              <a:rPr lang="en-US" altLang="zh-TW" sz="2000" dirty="0" smtClean="0"/>
              <a:t>CPU</a:t>
            </a:r>
            <a:r>
              <a:rPr lang="zh-TW" altLang="en-US" sz="2000" dirty="0" smtClean="0"/>
              <a:t> </a:t>
            </a:r>
            <a:r>
              <a:rPr lang="en-US" altLang="zh-TW" sz="2000" dirty="0" smtClean="0"/>
              <a:t>LAB </a:t>
            </a:r>
          </a:p>
          <a:p>
            <a:pPr algn="l"/>
            <a:r>
              <a:rPr lang="en-US" altLang="zh-TW" sz="2000" dirty="0" smtClean="0"/>
              <a:t>for Computer Organization </a:t>
            </a:r>
            <a:endParaRPr lang="zh-TW" altLang="en-US" sz="2000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75829-C7B0-4569-8FF4-77D395BCBDF4}" type="slidenum">
              <a:rPr lang="zh-TW" altLang="en-US" smtClean="0"/>
              <a:pPr/>
              <a:t>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216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>
          <a:xfrm>
            <a:off x="1043608" y="1772816"/>
            <a:ext cx="7415212" cy="2376488"/>
          </a:xfrm>
        </p:spPr>
        <p:txBody>
          <a:bodyPr>
            <a:normAutofit/>
          </a:bodyPr>
          <a:lstStyle/>
          <a:p>
            <a:r>
              <a:rPr lang="zh-TW" altLang="en-US" sz="4000" b="0" dirty="0" smtClean="0">
                <a:solidFill>
                  <a:schemeClr val="accent6"/>
                </a:solidFill>
              </a:rPr>
              <a:t>實驗系統</a:t>
            </a:r>
            <a:r>
              <a:rPr lang="zh-TW" altLang="en-US" sz="4000" b="0" dirty="0">
                <a:solidFill>
                  <a:schemeClr val="accent6"/>
                </a:solidFill>
              </a:rPr>
              <a:t>架構</a:t>
            </a:r>
          </a:p>
        </p:txBody>
      </p:sp>
      <p:sp>
        <p:nvSpPr>
          <p:cNvPr id="5" name="副標題 4"/>
          <p:cNvSpPr>
            <a:spLocks noGrp="1"/>
          </p:cNvSpPr>
          <p:nvPr>
            <p:ph type="subTitle" sz="quarter" idx="1"/>
          </p:nvPr>
        </p:nvSpPr>
        <p:spPr>
          <a:xfrm>
            <a:off x="1619672" y="3861048"/>
            <a:ext cx="6400800" cy="1201861"/>
          </a:xfrm>
        </p:spPr>
        <p:txBody>
          <a:bodyPr/>
          <a:lstStyle/>
          <a:p>
            <a:r>
              <a:rPr lang="en-US" altLang="zh-TW" sz="3600" dirty="0" smtClean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altLang="zh-TW" sz="3600" dirty="0" smtClean="0">
                <a:solidFill>
                  <a:schemeClr val="tx1"/>
                </a:solidFill>
                <a:latin typeface="Calibri" pitchFamily="34" charset="0"/>
              </a:rPr>
              <a:t>xample </a:t>
            </a:r>
            <a:r>
              <a:rPr lang="en-US" altLang="zh-TW" sz="3600" dirty="0" smtClean="0">
                <a:solidFill>
                  <a:srgbClr val="FF0000"/>
                </a:solidFill>
                <a:latin typeface="Calibri" pitchFamily="34" charset="0"/>
              </a:rPr>
              <a:t>A</a:t>
            </a:r>
            <a:r>
              <a:rPr lang="en-US" altLang="zh-TW" sz="3600" dirty="0" smtClean="0">
                <a:solidFill>
                  <a:schemeClr val="tx1"/>
                </a:solidFill>
                <a:latin typeface="Calibri" pitchFamily="34" charset="0"/>
              </a:rPr>
              <a:t>MBA </a:t>
            </a:r>
            <a:r>
              <a:rPr lang="en-US" altLang="zh-TW" sz="3600" dirty="0" err="1" smtClean="0">
                <a:solidFill>
                  <a:srgbClr val="FF0000"/>
                </a:solidFill>
                <a:latin typeface="Calibri" pitchFamily="34" charset="0"/>
              </a:rPr>
              <a:t>SY</a:t>
            </a:r>
            <a:r>
              <a:rPr lang="en-US" altLang="zh-TW" sz="3600" dirty="0" err="1" smtClean="0">
                <a:solidFill>
                  <a:schemeClr val="tx1"/>
                </a:solidFill>
                <a:latin typeface="Calibri" pitchFamily="34" charset="0"/>
              </a:rPr>
              <a:t>stem</a:t>
            </a:r>
            <a:r>
              <a:rPr lang="en-US" altLang="zh-TW" sz="3600" dirty="0" smtClean="0">
                <a:solidFill>
                  <a:schemeClr val="tx1"/>
                </a:solidFill>
                <a:latin typeface="Calibri" pitchFamily="34" charset="0"/>
              </a:rPr>
              <a:t> (EASY)</a:t>
            </a:r>
            <a:endParaRPr lang="zh-TW" altLang="en-US" sz="36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07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b="0" dirty="0" smtClean="0">
                <a:latin typeface="Calibri" pitchFamily="34" charset="0"/>
              </a:rPr>
              <a:t>EASY</a:t>
            </a:r>
            <a:r>
              <a:rPr lang="zh-TW" altLang="en-US" sz="3600" b="0" dirty="0" smtClean="0">
                <a:latin typeface="Calibri" pitchFamily="34" charset="0"/>
              </a:rPr>
              <a:t>平台</a:t>
            </a:r>
            <a:r>
              <a:rPr lang="en-US" altLang="zh-TW" sz="3600" b="0" dirty="0" smtClean="0">
                <a:latin typeface="Calibri" pitchFamily="34" charset="0"/>
              </a:rPr>
              <a:t>(ARM</a:t>
            </a:r>
            <a:r>
              <a:rPr lang="zh-TW" altLang="en-US" sz="3600" b="0" dirty="0" smtClean="0">
                <a:latin typeface="Calibri" pitchFamily="34" charset="0"/>
              </a:rPr>
              <a:t> </a:t>
            </a:r>
            <a:r>
              <a:rPr lang="en-US" altLang="zh-TW" sz="3600" b="0" dirty="0" smtClean="0">
                <a:latin typeface="Calibri" pitchFamily="34" charset="0"/>
              </a:rPr>
              <a:t>processor)</a:t>
            </a:r>
            <a:endParaRPr lang="zh-TW" altLang="en-US" sz="3600" b="0" dirty="0">
              <a:latin typeface="Calibri" pitchFamily="34" charset="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BE8C-9C5A-42AD-98F0-2928B47D3B57}" type="slidenum">
              <a:rPr lang="zh-TW" altLang="en-US" smtClean="0">
                <a:solidFill>
                  <a:schemeClr val="tx1"/>
                </a:solidFill>
              </a:rPr>
              <a:t>11</a:t>
            </a:fld>
            <a:endParaRPr lang="zh-TW" altLang="en-US" sz="1600" dirty="0">
              <a:solidFill>
                <a:schemeClr val="tx1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8018537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51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+mj-ea"/>
              </a:rPr>
              <a:t>實驗環境</a:t>
            </a:r>
            <a:endParaRPr lang="zh-TW" altLang="en-US" sz="3600" b="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7584" y="1268760"/>
            <a:ext cx="7869560" cy="4525963"/>
          </a:xfrm>
        </p:spPr>
        <p:txBody>
          <a:bodyPr/>
          <a:lstStyle/>
          <a:p>
            <a:r>
              <a:rPr lang="en-US" altLang="zh-TW" sz="2800" dirty="0" smtClean="0">
                <a:latin typeface="Calibri" pitchFamily="34" charset="0"/>
                <a:ea typeface="+mj-ea"/>
              </a:rPr>
              <a:t>Tool used 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sz="2400" dirty="0" smtClean="0">
                <a:solidFill>
                  <a:schemeClr val="accent2"/>
                </a:solidFill>
                <a:latin typeface="Calibri" pitchFamily="34" charset="0"/>
              </a:rPr>
              <a:t>ARM  DS-5</a:t>
            </a:r>
            <a:r>
              <a:rPr lang="zh-TW" altLang="en-US" sz="2400" dirty="0" smtClean="0">
                <a:solidFill>
                  <a:schemeClr val="accent2"/>
                </a:solidFill>
                <a:latin typeface="Calibri" pitchFamily="34" charset="0"/>
              </a:rPr>
              <a:t> </a:t>
            </a:r>
            <a:endParaRPr lang="en-US" altLang="zh-TW" sz="2400" dirty="0">
              <a:solidFill>
                <a:schemeClr val="accent2"/>
              </a:solidFill>
              <a:latin typeface="Calibri" pitchFamily="34" charset="0"/>
            </a:endParaRPr>
          </a:p>
          <a:p>
            <a:pPr marL="1371600" lvl="2" indent="-514350">
              <a:buFont typeface="Arial" pitchFamily="34" charset="0"/>
              <a:buChar char="•"/>
            </a:pPr>
            <a:r>
              <a:rPr lang="zh-TW" altLang="en-US" sz="1600" dirty="0">
                <a:latin typeface="Calibri" pitchFamily="34" charset="0"/>
                <a:ea typeface="+mj-ea"/>
              </a:rPr>
              <a:t>利用</a:t>
            </a:r>
            <a:r>
              <a:rPr lang="en-US" altLang="zh-TW" sz="1600" dirty="0">
                <a:latin typeface="Calibri" pitchFamily="34" charset="0"/>
                <a:ea typeface="+mj-ea"/>
              </a:rPr>
              <a:t>DS-5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ARM Cross </a:t>
            </a:r>
            <a:r>
              <a:rPr lang="en-US" altLang="zh-TW" sz="1600" dirty="0">
                <a:latin typeface="Calibri" pitchFamily="34" charset="0"/>
                <a:ea typeface="+mj-ea"/>
              </a:rPr>
              <a:t>C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ompiler</a:t>
            </a:r>
            <a:r>
              <a:rPr lang="zh-TW" altLang="en-US" sz="1600" dirty="0">
                <a:latin typeface="Calibri" pitchFamily="34" charset="0"/>
                <a:ea typeface="+mj-ea"/>
              </a:rPr>
              <a:t>將</a:t>
            </a:r>
            <a:r>
              <a:rPr lang="en-US" altLang="zh-TW" sz="1600" dirty="0">
                <a:latin typeface="Calibri" pitchFamily="34" charset="0"/>
                <a:ea typeface="+mj-ea"/>
              </a:rPr>
              <a:t>C</a:t>
            </a:r>
            <a:r>
              <a:rPr lang="zh-TW" altLang="en-US" sz="1600" dirty="0">
                <a:latin typeface="Calibri" pitchFamily="34" charset="0"/>
                <a:ea typeface="+mj-ea"/>
              </a:rPr>
              <a:t>轉成</a:t>
            </a:r>
            <a:r>
              <a:rPr lang="en-US" altLang="zh-TW" sz="1600" dirty="0">
                <a:latin typeface="Calibri" pitchFamily="34" charset="0"/>
                <a:ea typeface="+mj-ea"/>
              </a:rPr>
              <a:t>arm 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assembly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1600" dirty="0">
                <a:latin typeface="Calibri" pitchFamily="34" charset="0"/>
                <a:ea typeface="+mj-ea"/>
              </a:rPr>
              <a:t>machine code</a:t>
            </a:r>
            <a:endParaRPr lang="en-US" altLang="zh-TW" sz="2000" dirty="0" smtClean="0">
              <a:solidFill>
                <a:schemeClr val="accent2"/>
              </a:solidFill>
              <a:latin typeface="Calibri" pitchFamily="34" charset="0"/>
              <a:ea typeface="+mj-ea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altLang="zh-TW" sz="2400" dirty="0" smtClean="0">
                <a:solidFill>
                  <a:schemeClr val="accent2"/>
                </a:solidFill>
                <a:latin typeface="Calibri" pitchFamily="34" charset="0"/>
                <a:ea typeface="+mj-ea"/>
              </a:rPr>
              <a:t>Mentor  </a:t>
            </a:r>
            <a:r>
              <a:rPr lang="en-US" altLang="zh-TW" sz="2400" dirty="0" err="1" smtClean="0">
                <a:solidFill>
                  <a:schemeClr val="accent2"/>
                </a:solidFill>
                <a:latin typeface="Calibri" pitchFamily="34" charset="0"/>
                <a:ea typeface="+mj-ea"/>
              </a:rPr>
              <a:t>Modelsim</a:t>
            </a:r>
            <a:r>
              <a:rPr lang="en-US" altLang="zh-TW" sz="2400" dirty="0" smtClean="0">
                <a:solidFill>
                  <a:schemeClr val="accent2"/>
                </a:solidFill>
                <a:latin typeface="Calibri" pitchFamily="34" charset="0"/>
                <a:ea typeface="+mj-ea"/>
              </a:rPr>
              <a:t>  </a:t>
            </a:r>
          </a:p>
          <a:p>
            <a:pPr marL="1371600" lvl="2" indent="-514350">
              <a:buFont typeface="Arial" pitchFamily="34" charset="0"/>
              <a:buChar char="•"/>
            </a:pPr>
            <a:r>
              <a:rPr lang="zh-TW" altLang="en-US" sz="1800" dirty="0" smtClean="0">
                <a:latin typeface="Calibri" pitchFamily="34" charset="0"/>
                <a:ea typeface="+mj-ea"/>
              </a:rPr>
              <a:t>看平台上的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wave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來驗證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CPU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AHB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的行為</a:t>
            </a:r>
            <a:endParaRPr lang="en-US" altLang="zh-TW" sz="1800" dirty="0" smtClean="0">
              <a:latin typeface="Calibri" pitchFamily="34" charset="0"/>
              <a:ea typeface="+mj-ea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altLang="zh-TW" sz="2400" dirty="0" smtClean="0">
                <a:solidFill>
                  <a:schemeClr val="accent2"/>
                </a:solidFill>
                <a:latin typeface="Calibri" pitchFamily="34" charset="0"/>
                <a:ea typeface="+mj-ea"/>
              </a:rPr>
              <a:t>Xilinx  ISE 13.2</a:t>
            </a:r>
          </a:p>
          <a:p>
            <a:pPr marL="1371600" lvl="2" indent="-514350">
              <a:buFont typeface="Arial" pitchFamily="34" charset="0"/>
              <a:buChar char="•"/>
            </a:pPr>
            <a:r>
              <a:rPr lang="zh-TW" altLang="en-US" sz="1800" dirty="0" smtClean="0">
                <a:latin typeface="Calibri" pitchFamily="34" charset="0"/>
                <a:ea typeface="+mj-ea"/>
              </a:rPr>
              <a:t>將驗證過後的平台透過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ISE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合成成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bit</a:t>
            </a:r>
            <a:r>
              <a:rPr lang="zh-TW" altLang="en-US" sz="1800" dirty="0">
                <a:latin typeface="Calibri" pitchFamily="34" charset="0"/>
                <a:ea typeface="+mj-ea"/>
              </a:rPr>
              <a:t>檔</a:t>
            </a:r>
            <a:endParaRPr lang="en-US" altLang="zh-TW" sz="1800" dirty="0" smtClean="0">
              <a:latin typeface="Calibri" pitchFamily="34" charset="0"/>
              <a:ea typeface="+mj-ea"/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altLang="zh-TW" sz="2400" dirty="0" smtClean="0">
                <a:solidFill>
                  <a:schemeClr val="accent2"/>
                </a:solidFill>
                <a:latin typeface="Calibri" pitchFamily="34" charset="0"/>
                <a:ea typeface="+mj-ea"/>
              </a:rPr>
              <a:t>Xilinx XUPV5-LX110T Evaluation Platform</a:t>
            </a:r>
          </a:p>
          <a:p>
            <a:pPr marL="1371600" lvl="2" indent="-514350">
              <a:buFont typeface="Arial" pitchFamily="34" charset="0"/>
              <a:buChar char="•"/>
            </a:pPr>
            <a:r>
              <a:rPr lang="zh-TW" altLang="en-US" sz="1600" dirty="0">
                <a:latin typeface="Calibri" pitchFamily="34" charset="0"/>
                <a:ea typeface="+mj-ea"/>
              </a:rPr>
              <a:t>利用此驗證版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將平台燒錄至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FPGA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中並使用板子上的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I/O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驗證行為</a:t>
            </a:r>
            <a:endParaRPr lang="en-US" altLang="zh-TW" sz="1600" dirty="0" smtClean="0">
              <a:latin typeface="Calibri" pitchFamily="34" charset="0"/>
              <a:ea typeface="+mj-ea"/>
            </a:endParaRPr>
          </a:p>
          <a:p>
            <a:pPr marL="971550" lvl="1" indent="-514350">
              <a:buFont typeface="+mj-lt"/>
              <a:buAutoNum type="arabicPeriod"/>
            </a:pPr>
            <a:endParaRPr lang="zh-TW" altLang="en-US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8F1F6-98CF-45BC-BDF5-4059180728AF}" type="slidenum">
              <a:rPr lang="zh-TW" altLang="en-US" smtClean="0"/>
              <a:t>12</a:t>
            </a:fld>
            <a:endParaRPr lang="zh-TW" altLang="en-US" dirty="0"/>
          </a:p>
        </p:txBody>
      </p:sp>
      <p:pic>
        <p:nvPicPr>
          <p:cNvPr id="5" name="內容版面配置區 3" descr="照片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4941168"/>
            <a:ext cx="2880320" cy="177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584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/>
          </a:bodyPr>
          <a:lstStyle/>
          <a:p>
            <a:r>
              <a:rPr lang="zh-TW" altLang="en-US" sz="4000" b="0" dirty="0" smtClean="0">
                <a:latin typeface="Calibri" pitchFamily="34" charset="0"/>
              </a:rPr>
              <a:t>實作</a:t>
            </a:r>
            <a:r>
              <a:rPr lang="en-US" altLang="zh-TW" sz="4000" b="0" dirty="0" smtClean="0">
                <a:latin typeface="Calibri" pitchFamily="34" charset="0"/>
              </a:rPr>
              <a:t>(</a:t>
            </a:r>
            <a:r>
              <a:rPr lang="zh-TW" altLang="en-US" sz="4000" b="0" dirty="0" smtClean="0">
                <a:latin typeface="Calibri" pitchFamily="34" charset="0"/>
              </a:rPr>
              <a:t>一</a:t>
            </a:r>
            <a:r>
              <a:rPr lang="en-US" altLang="zh-TW" sz="4000" b="0" dirty="0" smtClean="0">
                <a:latin typeface="Calibri" pitchFamily="34" charset="0"/>
              </a:rPr>
              <a:t>)</a:t>
            </a:r>
            <a:endParaRPr lang="zh-TW" altLang="en-US" sz="4000" b="0" dirty="0">
              <a:latin typeface="Calibri" pitchFamily="34" charset="0"/>
            </a:endParaRPr>
          </a:p>
        </p:txBody>
      </p:sp>
      <p:sp>
        <p:nvSpPr>
          <p:cNvPr id="5" name="副標題 4"/>
          <p:cNvSpPr>
            <a:spLocks noGrp="1"/>
          </p:cNvSpPr>
          <p:nvPr>
            <p:ph type="subTitle" sz="quarter" idx="1"/>
          </p:nvPr>
        </p:nvSpPr>
        <p:spPr>
          <a:xfrm>
            <a:off x="1331640" y="3501008"/>
            <a:ext cx="6400800" cy="1752600"/>
          </a:xfrm>
        </p:spPr>
        <p:txBody>
          <a:bodyPr>
            <a:normAutofit/>
          </a:bodyPr>
          <a:lstStyle/>
          <a:p>
            <a:r>
              <a:rPr lang="en-US" altLang="zh-TW" sz="4400" dirty="0" smtClean="0">
                <a:solidFill>
                  <a:schemeClr val="tx1"/>
                </a:solidFill>
                <a:latin typeface="Calibri" pitchFamily="34" charset="0"/>
              </a:rPr>
              <a:t>Interrupt  Controller</a:t>
            </a:r>
            <a:endParaRPr lang="zh-TW" altLang="en-US" sz="44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13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30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</a:t>
            </a:r>
            <a:r>
              <a:rPr lang="zh-TW" altLang="en-US" sz="3600" b="0" dirty="0" smtClean="0">
                <a:latin typeface="Calibri" pitchFamily="34" charset="0"/>
              </a:rPr>
              <a:t>作</a:t>
            </a:r>
            <a:r>
              <a:rPr lang="en-US" altLang="zh-TW" sz="3600" b="0" dirty="0" smtClean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一</a:t>
            </a:r>
            <a:r>
              <a:rPr lang="en-US" altLang="zh-TW" sz="3600" b="0" dirty="0" smtClean="0">
                <a:latin typeface="Calibri" pitchFamily="34" charset="0"/>
              </a:rPr>
              <a:t>)</a:t>
            </a:r>
            <a:endParaRPr lang="zh-TW" altLang="en-US" sz="3600" b="0" dirty="0">
              <a:latin typeface="Calibri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2287" y="1350315"/>
            <a:ext cx="8229600" cy="5184576"/>
          </a:xfrm>
        </p:spPr>
        <p:txBody>
          <a:bodyPr>
            <a:normAutofit lnSpcReduction="10000"/>
          </a:bodyPr>
          <a:lstStyle/>
          <a:p>
            <a:pPr marL="514350" lvl="1" indent="-514350">
              <a:buFont typeface="Wingdings" pitchFamily="2" charset="2"/>
              <a:buChar char="u"/>
            </a:pPr>
            <a:r>
              <a:rPr lang="zh-TW" altLang="en-US" sz="2400" dirty="0">
                <a:latin typeface="Calibri" pitchFamily="34" charset="0"/>
                <a:ea typeface="+mj-ea"/>
              </a:rPr>
              <a:t>請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同學在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EASY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上新增一個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Interrupt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 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I/O</a:t>
            </a:r>
            <a:r>
              <a:rPr lang="zh-TW" altLang="en-US" sz="2400" dirty="0">
                <a:latin typeface="Calibri" pitchFamily="34" charset="0"/>
                <a:ea typeface="+mj-ea"/>
              </a:rPr>
              <a:t>，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讓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Interrupt Controller 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可以去收到</a:t>
            </a:r>
            <a:r>
              <a:rPr lang="zh-TW" altLang="en-US" sz="2400" dirty="0">
                <a:latin typeface="Calibri" pitchFamily="34" charset="0"/>
                <a:ea typeface="+mj-ea"/>
              </a:rPr>
              <a:t>各種</a:t>
            </a:r>
            <a:r>
              <a:rPr lang="en-US" altLang="zh-TW" sz="2400" dirty="0">
                <a:latin typeface="Calibri" pitchFamily="34" charset="0"/>
                <a:ea typeface="+mj-ea"/>
              </a:rPr>
              <a:t>Device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Interrupt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，並發出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IRQ</a:t>
            </a:r>
            <a:r>
              <a:rPr lang="zh-TW" altLang="en-US" sz="2400" dirty="0">
                <a:latin typeface="Calibri" pitchFamily="34" charset="0"/>
                <a:ea typeface="+mj-ea"/>
              </a:rPr>
              <a:t>去中斷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CPU</a:t>
            </a:r>
          </a:p>
          <a:p>
            <a:pPr marL="400050" lvl="2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1.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我們的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Interrupt Controller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的運作機制簡介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: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</a:t>
            </a:r>
            <a:endParaRPr lang="en-US" altLang="zh-TW" sz="2000" b="1" dirty="0" smtClean="0">
              <a:latin typeface="Calibri" pitchFamily="34" charset="0"/>
              <a:ea typeface="+mj-ea"/>
            </a:endParaRPr>
          </a:p>
          <a:p>
            <a:pPr marL="0" lvl="1" indent="0">
              <a:buNone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           右圖是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IRCntl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Memory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Mapping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位置，它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0" lvl="1" indent="0">
              <a:buNone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           有兩個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32-bit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register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存放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pending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clean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的值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0" lvl="1" indent="0">
              <a:buNone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           在以右圖對應的位置 。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0" lvl="1" indent="0">
              <a:buNone/>
            </a:pPr>
            <a:endParaRPr lang="en-US" altLang="zh-TW" sz="2000" dirty="0">
              <a:latin typeface="Calibri" pitchFamily="34" charset="0"/>
              <a:ea typeface="+mj-ea"/>
            </a:endParaRPr>
          </a:p>
          <a:p>
            <a:pPr marL="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          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pending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: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當有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IO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發出中斷時，會在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pending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這裡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0" lvl="1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        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紀錄目前是</a:t>
            </a:r>
            <a:r>
              <a:rPr lang="zh-TW" altLang="en-US" sz="2000" dirty="0">
                <a:latin typeface="Calibri" pitchFamily="34" charset="0"/>
                <a:ea typeface="+mj-ea"/>
              </a:rPr>
              <a:t>將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那個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IO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發出的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Interrupt(IRQ)</a:t>
            </a:r>
          </a:p>
          <a:p>
            <a:pPr marL="0" lvl="1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        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送到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CPU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。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	          </a:t>
            </a:r>
            <a:endParaRPr lang="en-US" altLang="zh-TW" sz="2000" dirty="0">
              <a:latin typeface="Calibri" pitchFamily="34" charset="0"/>
              <a:ea typeface="+mj-ea"/>
            </a:endParaRPr>
          </a:p>
          <a:p>
            <a:pPr marL="400050" lvl="2" indent="0">
              <a:buNone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    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clean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   : CPU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收到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IRQ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之後，去看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pending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來處理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00050" lvl="2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       該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IO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中斷，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CPU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處理完後寫和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pending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相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00050" lvl="2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       同的值到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clean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代表處理完畢，並且會把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00050" lvl="2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      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pending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清空。</a:t>
            </a: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     </a:t>
            </a:r>
            <a:endParaRPr lang="en-US" altLang="zh-TW" dirty="0" smtClean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BE8C-9C5A-42AD-98F0-2928B47D3B57}" type="slidenum">
              <a:rPr lang="zh-TW" altLang="en-US" smtClean="0">
                <a:solidFill>
                  <a:schemeClr val="tx1"/>
                </a:solidFill>
              </a:rPr>
              <a:t>14</a:t>
            </a:fld>
            <a:endParaRPr lang="zh-TW" altLang="en-US" sz="1600" dirty="0">
              <a:solidFill>
                <a:schemeClr val="tx1"/>
              </a:solidFill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027244"/>
              </p:ext>
            </p:extLst>
          </p:nvPr>
        </p:nvGraphicFramePr>
        <p:xfrm>
          <a:off x="7708308" y="2878197"/>
          <a:ext cx="1296144" cy="2903760"/>
        </p:xfrm>
        <a:graphic>
          <a:graphicData uri="http://schemas.openxmlformats.org/drawingml/2006/table">
            <a:tbl>
              <a:tblPr/>
              <a:tblGrid>
                <a:gridCol w="1296144"/>
              </a:tblGrid>
              <a:tr h="4460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pending</a:t>
                      </a:r>
                      <a:endParaRPr lang="zh-TW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0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clean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857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空白</a:t>
                      </a:r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空白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6660232" y="2934467"/>
            <a:ext cx="1352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0x57000000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6668200" y="3375807"/>
            <a:ext cx="1338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0x57000004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6661401" y="3852341"/>
            <a:ext cx="1333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0x57000008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6680328" y="5464619"/>
            <a:ext cx="1245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0x57FFFFFF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7721258" y="2463109"/>
            <a:ext cx="11155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b="1" dirty="0" err="1" smtClean="0"/>
              <a:t>IRCntl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78190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 smtClean="0">
                <a:latin typeface="Calibri" pitchFamily="34" charset="0"/>
              </a:rPr>
              <a:t>實作</a:t>
            </a:r>
            <a:r>
              <a:rPr lang="en-US" altLang="zh-TW" sz="3600" b="0" dirty="0" smtClean="0">
                <a:latin typeface="Calibri" pitchFamily="34" charset="0"/>
              </a:rPr>
              <a:t>(</a:t>
            </a:r>
            <a:r>
              <a:rPr lang="zh-TW" altLang="en-US" sz="3600" b="0" dirty="0" smtClean="0">
                <a:latin typeface="Calibri" pitchFamily="34" charset="0"/>
              </a:rPr>
              <a:t>一</a:t>
            </a:r>
            <a:r>
              <a:rPr lang="en-US" altLang="zh-TW" sz="3600" b="0" dirty="0" smtClean="0">
                <a:latin typeface="Calibri" pitchFamily="34" charset="0"/>
              </a:rPr>
              <a:t>)</a:t>
            </a:r>
            <a:endParaRPr lang="zh-TW" altLang="en-US" sz="3600" b="0" dirty="0">
              <a:latin typeface="Calibri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4076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2. </a:t>
            </a:r>
            <a:r>
              <a:rPr lang="zh-TW" altLang="en-US" sz="2000" dirty="0">
                <a:latin typeface="Calibri" pitchFamily="34" charset="0"/>
                <a:ea typeface="+mj-ea"/>
              </a:rPr>
              <a:t>當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I/O device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發出的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interrupt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成功被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IRCntl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送出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IRQ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之後，</a:t>
            </a: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 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IRCntl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會給該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device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訊號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Ack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=1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，告知該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device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已經正在處理它的事   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 情，可以把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interrupt</a:t>
            </a:r>
            <a:r>
              <a:rPr lang="zh-TW" altLang="en-US" sz="2000" dirty="0">
                <a:latin typeface="Calibri" pitchFamily="34" charset="0"/>
                <a:ea typeface="+mj-ea"/>
              </a:rPr>
              <a:t>訊號拉下來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了，當處理完畢後，會給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device </a:t>
            </a: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     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Ack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= 0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。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15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5364088" y="2708920"/>
            <a:ext cx="3384376" cy="26776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  <a:ea typeface="+mj-ea"/>
              </a:rPr>
              <a:t>     </a:t>
            </a:r>
            <a:r>
              <a:rPr lang="en-US" altLang="zh-TW" sz="1400" dirty="0" err="1" smtClean="0">
                <a:latin typeface="Calibri" pitchFamily="34" charset="0"/>
                <a:ea typeface="+mj-ea"/>
              </a:rPr>
              <a:t>IRCntl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 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有</a:t>
            </a:r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16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 bits input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腳位</a:t>
            </a:r>
            <a:r>
              <a:rPr lang="en-US" altLang="zh-TW" sz="1400" dirty="0">
                <a:latin typeface="Calibri" pitchFamily="34" charset="0"/>
                <a:ea typeface="+mj-ea"/>
              </a:rPr>
              <a:t>(</a:t>
            </a:r>
            <a:r>
              <a:rPr lang="en-US" altLang="zh-TW" sz="1400" dirty="0" err="1">
                <a:solidFill>
                  <a:srgbClr val="FF0000"/>
                </a:solidFill>
                <a:latin typeface="Calibri" pitchFamily="34" charset="0"/>
                <a:ea typeface="+mj-ea"/>
              </a:rPr>
              <a:t>HIRQSource</a:t>
            </a:r>
            <a:r>
              <a:rPr lang="en-US" altLang="zh-TW" sz="1400" dirty="0">
                <a:latin typeface="Calibri" pitchFamily="34" charset="0"/>
                <a:ea typeface="+mj-ea"/>
              </a:rPr>
              <a:t>)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，可以接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16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個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Interrupt device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interrupt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。</a:t>
            </a:r>
            <a:endParaRPr lang="en-US" altLang="zh-TW" sz="1400" dirty="0" smtClean="0">
              <a:latin typeface="Calibri" pitchFamily="34" charset="0"/>
              <a:ea typeface="+mj-ea"/>
            </a:endParaRPr>
          </a:p>
          <a:p>
            <a:endParaRPr lang="en-US" altLang="zh-TW" sz="1400" dirty="0" smtClean="0">
              <a:latin typeface="Calibri" pitchFamily="34" charset="0"/>
              <a:ea typeface="+mj-ea"/>
            </a:endParaRPr>
          </a:p>
          <a:p>
            <a:r>
              <a:rPr lang="zh-TW" altLang="en-US" sz="1400" dirty="0" smtClean="0">
                <a:latin typeface="Calibri" pitchFamily="34" charset="0"/>
                <a:ea typeface="+mj-ea"/>
              </a:rPr>
              <a:t>     而 </a:t>
            </a:r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pending register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也設為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16 bits(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對應到那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16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個 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input </a:t>
            </a:r>
            <a:r>
              <a:rPr lang="zh-TW" altLang="en-US" sz="1400" dirty="0">
                <a:latin typeface="Calibri" pitchFamily="34" charset="0"/>
                <a:ea typeface="+mj-ea"/>
              </a:rPr>
              <a:t>腳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)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，所以</a:t>
            </a:r>
            <a:r>
              <a:rPr lang="zh-TW" altLang="en-US" sz="1400" dirty="0">
                <a:latin typeface="Calibri" pitchFamily="34" charset="0"/>
                <a:ea typeface="+mj-ea"/>
              </a:rPr>
              <a:t>當</a:t>
            </a:r>
            <a:r>
              <a:rPr lang="en-US" altLang="zh-TW" sz="1400" dirty="0" err="1" smtClean="0">
                <a:latin typeface="Calibri" pitchFamily="34" charset="0"/>
                <a:ea typeface="+mj-ea"/>
              </a:rPr>
              <a:t>HIRQSource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有很多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bits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 為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1(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同時有很多不同的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interrupt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來源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)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時，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pending  register</a:t>
            </a:r>
            <a:r>
              <a:rPr lang="zh-TW" altLang="en-US" sz="1400" dirty="0">
                <a:solidFill>
                  <a:srgbClr val="FF0000"/>
                </a:solidFill>
                <a:latin typeface="Calibri" pitchFamily="34" charset="0"/>
                <a:ea typeface="+mj-ea"/>
              </a:rPr>
              <a:t>只</a:t>
            </a:r>
            <a:r>
              <a:rPr lang="zh-TW" altLang="en-US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會有</a:t>
            </a:r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1</a:t>
            </a:r>
            <a:r>
              <a:rPr lang="zh-TW" altLang="en-US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個</a:t>
            </a:r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bits</a:t>
            </a:r>
            <a:r>
              <a:rPr lang="zh-TW" altLang="en-US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會等於</a:t>
            </a:r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1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。</a:t>
            </a:r>
            <a:endParaRPr lang="en-US" altLang="zh-TW" sz="1400" dirty="0" smtClean="0">
              <a:latin typeface="Calibri" pitchFamily="34" charset="0"/>
              <a:ea typeface="+mj-ea"/>
            </a:endParaRPr>
          </a:p>
          <a:p>
            <a:endParaRPr lang="en-US" altLang="zh-TW" sz="1400" dirty="0" smtClean="0">
              <a:latin typeface="Calibri" pitchFamily="34" charset="0"/>
              <a:ea typeface="+mj-ea"/>
            </a:endParaRPr>
          </a:p>
          <a:p>
            <a:r>
              <a:rPr lang="zh-TW" altLang="en-US" sz="1400" dirty="0" smtClean="0">
                <a:latin typeface="Calibri" pitchFamily="34" charset="0"/>
                <a:ea typeface="+mj-ea"/>
              </a:rPr>
              <a:t>     </a:t>
            </a:r>
            <a:r>
              <a:rPr lang="zh-TW" altLang="en-US" sz="1400" dirty="0">
                <a:latin typeface="Calibri" pitchFamily="34" charset="0"/>
                <a:ea typeface="+mj-ea"/>
              </a:rPr>
              <a:t>而</a:t>
            </a:r>
            <a:r>
              <a:rPr lang="en-US" altLang="zh-TW" sz="1400" dirty="0" err="1" smtClean="0">
                <a:latin typeface="Calibri" pitchFamily="34" charset="0"/>
                <a:ea typeface="+mj-ea"/>
              </a:rPr>
              <a:t>IRCntl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  </a:t>
            </a:r>
            <a:r>
              <a:rPr lang="en-US" altLang="zh-TW" sz="1400" dirty="0" err="1" smtClean="0">
                <a:latin typeface="Calibri" pitchFamily="34" charset="0"/>
                <a:ea typeface="+mj-ea"/>
              </a:rPr>
              <a:t>Ack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 output(</a:t>
            </a:r>
            <a:r>
              <a:rPr lang="en-US" altLang="zh-TW" sz="1400" dirty="0" err="1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HIRQAck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)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也是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16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 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bits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的排線接回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16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個</a:t>
            </a:r>
            <a:r>
              <a:rPr lang="en-US" altLang="zh-TW" sz="1400" dirty="0" smtClean="0">
                <a:latin typeface="Calibri" pitchFamily="34" charset="0"/>
                <a:ea typeface="+mj-ea"/>
              </a:rPr>
              <a:t>device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，所以</a:t>
            </a:r>
            <a:r>
              <a:rPr lang="zh-TW" altLang="en-US" sz="1400" dirty="0">
                <a:latin typeface="Calibri" pitchFamily="34" charset="0"/>
                <a:ea typeface="+mj-ea"/>
              </a:rPr>
              <a:t>左圖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就表示讓</a:t>
            </a:r>
            <a:r>
              <a:rPr lang="zh-TW" altLang="en-US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目前被</a:t>
            </a:r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pending</a:t>
            </a:r>
            <a:r>
              <a:rPr lang="zh-TW" altLang="en-US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的</a:t>
            </a:r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device</a:t>
            </a:r>
            <a:r>
              <a:rPr lang="zh-TW" altLang="en-US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收到</a:t>
            </a:r>
            <a:r>
              <a:rPr lang="en-US" altLang="zh-TW" sz="1400" dirty="0" err="1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Ack</a:t>
            </a:r>
            <a:r>
              <a:rPr lang="en-US" altLang="zh-TW" sz="1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 =1</a:t>
            </a:r>
            <a:r>
              <a:rPr lang="zh-TW" altLang="en-US" sz="1400" dirty="0" smtClean="0">
                <a:latin typeface="Calibri" pitchFamily="34" charset="0"/>
                <a:ea typeface="+mj-ea"/>
              </a:rPr>
              <a:t>。 </a:t>
            </a:r>
            <a:endParaRPr lang="zh-TW" altLang="en-US" sz="1400" dirty="0">
              <a:latin typeface="Calibri" pitchFamily="34" charset="0"/>
              <a:ea typeface="+mj-ea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335718" y="3501008"/>
            <a:ext cx="3552576" cy="342027"/>
            <a:chOff x="1335718" y="3501008"/>
            <a:chExt cx="3552576" cy="342027"/>
          </a:xfrm>
        </p:grpSpPr>
        <p:grpSp>
          <p:nvGrpSpPr>
            <p:cNvPr id="6" name="Group 5"/>
            <p:cNvGrpSpPr/>
            <p:nvPr/>
          </p:nvGrpSpPr>
          <p:grpSpPr>
            <a:xfrm>
              <a:off x="1372721" y="3544687"/>
              <a:ext cx="3446556" cy="256602"/>
              <a:chOff x="1331640" y="3563131"/>
              <a:chExt cx="2304256" cy="145052"/>
            </a:xfrm>
          </p:grpSpPr>
          <p:sp>
            <p:nvSpPr>
              <p:cNvPr id="7" name="Rectangle 6"/>
              <p:cNvSpPr/>
              <p:nvPr/>
            </p:nvSpPr>
            <p:spPr bwMode="auto">
              <a:xfrm>
                <a:off x="1331640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 bwMode="auto">
              <a:xfrm>
                <a:off x="1475656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 bwMode="auto">
              <a:xfrm>
                <a:off x="1619672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1763688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 bwMode="auto">
              <a:xfrm>
                <a:off x="1907704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2051720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2195736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2339752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 bwMode="auto">
              <a:xfrm>
                <a:off x="2483768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 bwMode="auto">
              <a:xfrm>
                <a:off x="2627784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 bwMode="auto">
              <a:xfrm>
                <a:off x="2771800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2915816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>
                <a:off x="3059832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>
                <a:off x="3203848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3347864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3491880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335718" y="3502794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1</a:t>
              </a:r>
              <a:endParaRPr lang="zh-TW" altLang="en-US" sz="1600" spc="3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36566" y="3501008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1</a:t>
              </a:r>
              <a:endParaRPr lang="zh-TW" altLang="en-US" sz="1600" spc="3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551127" y="3502794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771088" y="3501008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81947" y="3501008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193480" y="3503760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397128" y="3501008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609105" y="3501008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551342" y="3504151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337009" y="3502794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492318" y="3501008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821132" y="3504068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270083" y="3501008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1</a:t>
              </a:r>
              <a:endParaRPr lang="zh-TW" altLang="en-US" sz="1600" spc="3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696571" y="3504481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914688" y="3501680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130094" y="3501008"/>
              <a:ext cx="3369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353640" y="4222766"/>
            <a:ext cx="3552576" cy="344925"/>
            <a:chOff x="1335718" y="3498256"/>
            <a:chExt cx="3552576" cy="344925"/>
          </a:xfrm>
        </p:grpSpPr>
        <p:grpSp>
          <p:nvGrpSpPr>
            <p:cNvPr id="62" name="Group 61"/>
            <p:cNvGrpSpPr/>
            <p:nvPr/>
          </p:nvGrpSpPr>
          <p:grpSpPr>
            <a:xfrm>
              <a:off x="1372721" y="3544687"/>
              <a:ext cx="3446556" cy="256602"/>
              <a:chOff x="1331640" y="3563131"/>
              <a:chExt cx="2304256" cy="145052"/>
            </a:xfrm>
          </p:grpSpPr>
          <p:sp>
            <p:nvSpPr>
              <p:cNvPr id="79" name="Rectangle 78"/>
              <p:cNvSpPr/>
              <p:nvPr/>
            </p:nvSpPr>
            <p:spPr bwMode="auto">
              <a:xfrm>
                <a:off x="1331640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 bwMode="auto">
              <a:xfrm>
                <a:off x="1475656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 bwMode="auto">
              <a:xfrm>
                <a:off x="1619672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82" name="Rectangle 81"/>
              <p:cNvSpPr/>
              <p:nvPr/>
            </p:nvSpPr>
            <p:spPr bwMode="auto">
              <a:xfrm>
                <a:off x="1763688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83" name="Rectangle 82"/>
              <p:cNvSpPr/>
              <p:nvPr/>
            </p:nvSpPr>
            <p:spPr bwMode="auto">
              <a:xfrm>
                <a:off x="1907704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84" name="Rectangle 83"/>
              <p:cNvSpPr/>
              <p:nvPr/>
            </p:nvSpPr>
            <p:spPr bwMode="auto">
              <a:xfrm>
                <a:off x="2051720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85" name="Rectangle 84"/>
              <p:cNvSpPr/>
              <p:nvPr/>
            </p:nvSpPr>
            <p:spPr bwMode="auto">
              <a:xfrm>
                <a:off x="2195736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 bwMode="auto">
              <a:xfrm>
                <a:off x="2339752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87" name="Rectangle 86"/>
              <p:cNvSpPr/>
              <p:nvPr/>
            </p:nvSpPr>
            <p:spPr bwMode="auto">
              <a:xfrm>
                <a:off x="2483768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88" name="Rectangle 87"/>
              <p:cNvSpPr/>
              <p:nvPr/>
            </p:nvSpPr>
            <p:spPr bwMode="auto">
              <a:xfrm>
                <a:off x="2627784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89" name="Rectangle 88"/>
              <p:cNvSpPr/>
              <p:nvPr/>
            </p:nvSpPr>
            <p:spPr bwMode="auto">
              <a:xfrm>
                <a:off x="2771800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90" name="Rectangle 89"/>
              <p:cNvSpPr/>
              <p:nvPr/>
            </p:nvSpPr>
            <p:spPr bwMode="auto">
              <a:xfrm>
                <a:off x="2915816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 bwMode="auto">
              <a:xfrm>
                <a:off x="3059832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92" name="Rectangle 91"/>
              <p:cNvSpPr/>
              <p:nvPr/>
            </p:nvSpPr>
            <p:spPr bwMode="auto">
              <a:xfrm>
                <a:off x="3203848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 bwMode="auto">
              <a:xfrm>
                <a:off x="3347864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 bwMode="auto">
              <a:xfrm>
                <a:off x="3491880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1335718" y="3502794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1</a:t>
              </a:r>
              <a:endParaRPr lang="zh-TW" altLang="en-US" sz="1600" spc="3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036566" y="3501008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551127" y="3502794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752705" y="3501008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981947" y="3501008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193480" y="3503760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397128" y="3501008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625037" y="3498256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551342" y="3504151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39212" y="3504627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492318" y="3501008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821132" y="3504068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270083" y="3501008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696571" y="3504481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914688" y="3501680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130094" y="3501008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1275657" y="3161736"/>
            <a:ext cx="1304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>
                <a:solidFill>
                  <a:srgbClr val="FF0000"/>
                </a:solidFill>
                <a:latin typeface="Calibri" pitchFamily="34" charset="0"/>
              </a:rPr>
              <a:t>HIRQSource</a:t>
            </a:r>
            <a:endParaRPr lang="zh-TW" altLang="en-US" dirty="0"/>
          </a:p>
        </p:txBody>
      </p:sp>
      <p:cxnSp>
        <p:nvCxnSpPr>
          <p:cNvPr id="97" name="Straight Arrow Connector 96"/>
          <p:cNvCxnSpPr/>
          <p:nvPr/>
        </p:nvCxnSpPr>
        <p:spPr bwMode="auto">
          <a:xfrm>
            <a:off x="3203704" y="3839562"/>
            <a:ext cx="0" cy="40943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8" name="TextBox 97"/>
          <p:cNvSpPr txBox="1"/>
          <p:nvPr/>
        </p:nvSpPr>
        <p:spPr>
          <a:xfrm>
            <a:off x="1315645" y="3956314"/>
            <a:ext cx="1713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002060"/>
                </a:solidFill>
                <a:latin typeface="Calibri" pitchFamily="34" charset="0"/>
              </a:rPr>
              <a:t>pending register</a:t>
            </a:r>
            <a:endParaRPr lang="zh-TW" altLang="en-US" dirty="0">
              <a:solidFill>
                <a:srgbClr val="002060"/>
              </a:solidFill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1353640" y="4806083"/>
            <a:ext cx="3552576" cy="344925"/>
            <a:chOff x="1335718" y="3498256"/>
            <a:chExt cx="3552576" cy="344925"/>
          </a:xfrm>
        </p:grpSpPr>
        <p:grpSp>
          <p:nvGrpSpPr>
            <p:cNvPr id="101" name="Group 100"/>
            <p:cNvGrpSpPr/>
            <p:nvPr/>
          </p:nvGrpSpPr>
          <p:grpSpPr>
            <a:xfrm>
              <a:off x="1372721" y="3544687"/>
              <a:ext cx="3446556" cy="256602"/>
              <a:chOff x="1331640" y="3563131"/>
              <a:chExt cx="2304256" cy="145052"/>
            </a:xfrm>
          </p:grpSpPr>
          <p:sp>
            <p:nvSpPr>
              <p:cNvPr id="118" name="Rectangle 117"/>
              <p:cNvSpPr/>
              <p:nvPr/>
            </p:nvSpPr>
            <p:spPr bwMode="auto">
              <a:xfrm>
                <a:off x="1331640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 bwMode="auto">
              <a:xfrm>
                <a:off x="1475656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 bwMode="auto">
              <a:xfrm>
                <a:off x="1619672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 bwMode="auto">
              <a:xfrm>
                <a:off x="1763688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22" name="Rectangle 121"/>
              <p:cNvSpPr/>
              <p:nvPr/>
            </p:nvSpPr>
            <p:spPr bwMode="auto">
              <a:xfrm>
                <a:off x="1907704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23" name="Rectangle 122"/>
              <p:cNvSpPr/>
              <p:nvPr/>
            </p:nvSpPr>
            <p:spPr bwMode="auto">
              <a:xfrm>
                <a:off x="2051720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24" name="Rectangle 123"/>
              <p:cNvSpPr/>
              <p:nvPr/>
            </p:nvSpPr>
            <p:spPr bwMode="auto">
              <a:xfrm>
                <a:off x="2195736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25" name="Rectangle 124"/>
              <p:cNvSpPr/>
              <p:nvPr/>
            </p:nvSpPr>
            <p:spPr bwMode="auto">
              <a:xfrm>
                <a:off x="2339752" y="3564167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26" name="Rectangle 125"/>
              <p:cNvSpPr/>
              <p:nvPr/>
            </p:nvSpPr>
            <p:spPr bwMode="auto">
              <a:xfrm>
                <a:off x="2483768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27" name="Rectangle 126"/>
              <p:cNvSpPr/>
              <p:nvPr/>
            </p:nvSpPr>
            <p:spPr bwMode="auto">
              <a:xfrm>
                <a:off x="2627784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28" name="Rectangle 127"/>
              <p:cNvSpPr/>
              <p:nvPr/>
            </p:nvSpPr>
            <p:spPr bwMode="auto">
              <a:xfrm>
                <a:off x="2771800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29" name="Rectangle 128"/>
              <p:cNvSpPr/>
              <p:nvPr/>
            </p:nvSpPr>
            <p:spPr bwMode="auto">
              <a:xfrm>
                <a:off x="2915816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30" name="Rectangle 129"/>
              <p:cNvSpPr/>
              <p:nvPr/>
            </p:nvSpPr>
            <p:spPr bwMode="auto">
              <a:xfrm>
                <a:off x="3059832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31" name="Rectangle 130"/>
              <p:cNvSpPr/>
              <p:nvPr/>
            </p:nvSpPr>
            <p:spPr bwMode="auto">
              <a:xfrm>
                <a:off x="3203848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32" name="Rectangle 131"/>
              <p:cNvSpPr/>
              <p:nvPr/>
            </p:nvSpPr>
            <p:spPr bwMode="auto">
              <a:xfrm>
                <a:off x="3347864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  <p:sp>
            <p:nvSpPr>
              <p:cNvPr id="133" name="Rectangle 132"/>
              <p:cNvSpPr/>
              <p:nvPr/>
            </p:nvSpPr>
            <p:spPr bwMode="auto">
              <a:xfrm>
                <a:off x="3491880" y="3563131"/>
                <a:ext cx="144016" cy="144016"/>
              </a:xfrm>
              <a:prstGeom prst="rect">
                <a:avLst/>
              </a:prstGeom>
              <a:noFill/>
              <a:ln w="12700" cap="flat" cmpd="sng" algn="ctr">
                <a:solidFill>
                  <a:srgbClr val="0070C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1" lang="zh-TW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  <a:ea typeface="標楷體" pitchFamily="65" charset="-120"/>
                </a:endParaRPr>
              </a:p>
            </p:txBody>
          </p:sp>
        </p:grpSp>
        <p:sp>
          <p:nvSpPr>
            <p:cNvPr id="102" name="TextBox 101"/>
            <p:cNvSpPr txBox="1"/>
            <p:nvPr/>
          </p:nvSpPr>
          <p:spPr>
            <a:xfrm>
              <a:off x="1335718" y="3502794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1</a:t>
              </a:r>
              <a:endParaRPr lang="zh-TW" altLang="en-US" sz="1600" spc="300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045018" y="3504627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551127" y="3502794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752705" y="3501008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981947" y="3501008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2193480" y="3503760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2397128" y="3501008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625037" y="3498256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551342" y="3504151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339212" y="3504627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3483164" y="3504627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2821132" y="3504068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277697" y="3504627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3696571" y="3504481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3914688" y="3501680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4130094" y="3501008"/>
              <a:ext cx="33695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TW" sz="1600" spc="300" dirty="0" smtClean="0"/>
                <a:t>0</a:t>
              </a:r>
              <a:endParaRPr lang="zh-TW" altLang="en-US" sz="1600" spc="300" dirty="0"/>
            </a:p>
          </p:txBody>
        </p:sp>
      </p:grpSp>
      <p:sp>
        <p:nvSpPr>
          <p:cNvPr id="134" name="TextBox 133"/>
          <p:cNvSpPr txBox="1"/>
          <p:nvPr/>
        </p:nvSpPr>
        <p:spPr>
          <a:xfrm>
            <a:off x="1315721" y="4523966"/>
            <a:ext cx="999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>
                <a:solidFill>
                  <a:srgbClr val="0070C0"/>
                </a:solidFill>
                <a:latin typeface="Calibri" pitchFamily="34" charset="0"/>
              </a:rPr>
              <a:t>HIRQAck</a:t>
            </a:r>
            <a:endParaRPr lang="zh-TW" altLang="en-US" dirty="0">
              <a:solidFill>
                <a:srgbClr val="0070C0"/>
              </a:solidFill>
            </a:endParaRPr>
          </a:p>
        </p:txBody>
      </p:sp>
      <p:sp>
        <p:nvSpPr>
          <p:cNvPr id="135" name="Rectangle 134"/>
          <p:cNvSpPr/>
          <p:nvPr/>
        </p:nvSpPr>
        <p:spPr bwMode="auto">
          <a:xfrm>
            <a:off x="1377541" y="5410034"/>
            <a:ext cx="686102" cy="742912"/>
          </a:xfrm>
          <a:prstGeom prst="rect">
            <a:avLst/>
          </a:prstGeom>
          <a:noFill/>
          <a:ln w="127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2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37" name="Rectangle 136"/>
          <p:cNvSpPr/>
          <p:nvPr/>
        </p:nvSpPr>
        <p:spPr bwMode="auto">
          <a:xfrm>
            <a:off x="2124386" y="5410034"/>
            <a:ext cx="686102" cy="742912"/>
          </a:xfrm>
          <a:prstGeom prst="rect">
            <a:avLst/>
          </a:prstGeom>
          <a:noFill/>
          <a:ln w="127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2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38" name="Rectangle 137"/>
          <p:cNvSpPr/>
          <p:nvPr/>
        </p:nvSpPr>
        <p:spPr bwMode="auto">
          <a:xfrm>
            <a:off x="3456481" y="5410034"/>
            <a:ext cx="686102" cy="742912"/>
          </a:xfrm>
          <a:prstGeom prst="rect">
            <a:avLst/>
          </a:prstGeom>
          <a:noFill/>
          <a:ln w="127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2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39" name="Rectangle 138"/>
          <p:cNvSpPr/>
          <p:nvPr/>
        </p:nvSpPr>
        <p:spPr bwMode="auto">
          <a:xfrm>
            <a:off x="4202192" y="5410034"/>
            <a:ext cx="686102" cy="742912"/>
          </a:xfrm>
          <a:prstGeom prst="rect">
            <a:avLst/>
          </a:prstGeom>
          <a:noFill/>
          <a:ln w="127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2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404674" y="5645496"/>
            <a:ext cx="696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100" dirty="0" smtClean="0"/>
              <a:t>Device1</a:t>
            </a:r>
            <a:endParaRPr lang="zh-TW" altLang="en-US" sz="1100" dirty="0"/>
          </a:p>
        </p:txBody>
      </p:sp>
      <p:sp>
        <p:nvSpPr>
          <p:cNvPr id="141" name="TextBox 140"/>
          <p:cNvSpPr txBox="1"/>
          <p:nvPr/>
        </p:nvSpPr>
        <p:spPr>
          <a:xfrm>
            <a:off x="2109566" y="5645496"/>
            <a:ext cx="696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100" dirty="0" smtClean="0"/>
              <a:t>Device2</a:t>
            </a:r>
            <a:endParaRPr lang="zh-TW" altLang="en-US" sz="1100" dirty="0"/>
          </a:p>
        </p:txBody>
      </p:sp>
      <p:sp>
        <p:nvSpPr>
          <p:cNvPr id="142" name="TextBox 141"/>
          <p:cNvSpPr txBox="1"/>
          <p:nvPr/>
        </p:nvSpPr>
        <p:spPr>
          <a:xfrm>
            <a:off x="3432240" y="5650685"/>
            <a:ext cx="7745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100" dirty="0" smtClean="0"/>
              <a:t>Device15</a:t>
            </a:r>
            <a:endParaRPr lang="zh-TW" altLang="en-US" sz="1100" dirty="0"/>
          </a:p>
        </p:txBody>
      </p:sp>
      <p:sp>
        <p:nvSpPr>
          <p:cNvPr id="143" name="TextBox 142"/>
          <p:cNvSpPr txBox="1"/>
          <p:nvPr/>
        </p:nvSpPr>
        <p:spPr>
          <a:xfrm>
            <a:off x="4170625" y="5650685"/>
            <a:ext cx="7745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100" dirty="0" smtClean="0"/>
              <a:t>Device16</a:t>
            </a:r>
            <a:endParaRPr lang="zh-TW" altLang="en-US" sz="1100" dirty="0"/>
          </a:p>
        </p:txBody>
      </p:sp>
      <p:sp>
        <p:nvSpPr>
          <p:cNvPr id="144" name="TextBox 143"/>
          <p:cNvSpPr txBox="1"/>
          <p:nvPr/>
        </p:nvSpPr>
        <p:spPr>
          <a:xfrm>
            <a:off x="2954054" y="5631230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100" dirty="0" smtClean="0"/>
              <a:t>…</a:t>
            </a:r>
            <a:endParaRPr lang="zh-TW" altLang="en-US" sz="1100" dirty="0"/>
          </a:p>
        </p:txBody>
      </p:sp>
      <p:cxnSp>
        <p:nvCxnSpPr>
          <p:cNvPr id="1025" name="Elbow Connector 1024"/>
          <p:cNvCxnSpPr>
            <a:stCxn id="102" idx="2"/>
            <a:endCxn id="135" idx="0"/>
          </p:cNvCxnSpPr>
          <p:nvPr/>
        </p:nvCxnSpPr>
        <p:spPr bwMode="auto">
          <a:xfrm rot="16200000" flipH="1">
            <a:off x="1490925" y="5180366"/>
            <a:ext cx="260859" cy="198476"/>
          </a:xfrm>
          <a:prstGeom prst="bentConnector3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7" name="Elbow Connector 146"/>
          <p:cNvCxnSpPr>
            <a:stCxn id="104" idx="2"/>
            <a:endCxn id="137" idx="0"/>
          </p:cNvCxnSpPr>
          <p:nvPr/>
        </p:nvCxnSpPr>
        <p:spPr bwMode="auto">
          <a:xfrm rot="16200000" flipH="1">
            <a:off x="1972052" y="4914648"/>
            <a:ext cx="260859" cy="729912"/>
          </a:xfrm>
          <a:prstGeom prst="bentConnector3">
            <a:avLst>
              <a:gd name="adj1" fmla="val 30212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1" name="Elbow Connector 150"/>
          <p:cNvCxnSpPr>
            <a:stCxn id="111" idx="2"/>
            <a:endCxn id="138" idx="0"/>
          </p:cNvCxnSpPr>
          <p:nvPr/>
        </p:nvCxnSpPr>
        <p:spPr bwMode="auto">
          <a:xfrm rot="5400000">
            <a:off x="4033058" y="4917482"/>
            <a:ext cx="259026" cy="726078"/>
          </a:xfrm>
          <a:prstGeom prst="bentConnector3">
            <a:avLst>
              <a:gd name="adj1" fmla="val 32919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4" name="Elbow Connector 153"/>
          <p:cNvCxnSpPr>
            <a:stCxn id="110" idx="2"/>
            <a:endCxn id="139" idx="0"/>
          </p:cNvCxnSpPr>
          <p:nvPr/>
        </p:nvCxnSpPr>
        <p:spPr bwMode="auto">
          <a:xfrm rot="5400000">
            <a:off x="4511741" y="5184035"/>
            <a:ext cx="259502" cy="192497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97979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一</a:t>
            </a:r>
            <a:r>
              <a:rPr lang="en-US" altLang="zh-TW" sz="3600" b="0" dirty="0">
                <a:latin typeface="Calibri" pitchFamily="34" charset="0"/>
              </a:rPr>
              <a:t>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zh-TW" sz="2000" dirty="0" smtClean="0">
                <a:latin typeface="+mj-ea"/>
                <a:ea typeface="+mj-ea"/>
              </a:rPr>
              <a:t>3.</a:t>
            </a:r>
            <a:r>
              <a:rPr lang="zh-TW" altLang="en-US" sz="2000" dirty="0" smtClean="0">
                <a:latin typeface="+mj-ea"/>
                <a:ea typeface="+mj-ea"/>
              </a:rPr>
              <a:t>目</a:t>
            </a:r>
            <a:r>
              <a:rPr lang="zh-TW" altLang="en-US" sz="2000" dirty="0">
                <a:latin typeface="+mj-ea"/>
                <a:ea typeface="+mj-ea"/>
              </a:rPr>
              <a:t>前平台上有</a:t>
            </a:r>
            <a:r>
              <a:rPr lang="en-US" altLang="zh-TW" sz="2000" dirty="0">
                <a:latin typeface="+mj-ea"/>
                <a:ea typeface="+mj-ea"/>
              </a:rPr>
              <a:t>Timer1</a:t>
            </a:r>
            <a:r>
              <a:rPr lang="zh-TW" altLang="en-US" sz="2000" dirty="0">
                <a:latin typeface="+mj-ea"/>
                <a:ea typeface="+mj-ea"/>
              </a:rPr>
              <a:t>和</a:t>
            </a:r>
            <a:r>
              <a:rPr lang="en-US" altLang="zh-TW" sz="2000" dirty="0">
                <a:latin typeface="+mj-ea"/>
                <a:ea typeface="+mj-ea"/>
              </a:rPr>
              <a:t>Timer2</a:t>
            </a:r>
            <a:r>
              <a:rPr lang="zh-TW" altLang="en-US" sz="2000" dirty="0">
                <a:latin typeface="+mj-ea"/>
                <a:ea typeface="+mj-ea"/>
              </a:rPr>
              <a:t>的會倒數一定的時間後發</a:t>
            </a:r>
            <a:r>
              <a:rPr lang="zh-TW" altLang="en-US" sz="2000" dirty="0" smtClean="0">
                <a:latin typeface="+mj-ea"/>
                <a:ea typeface="+mj-ea"/>
              </a:rPr>
              <a:t>出</a:t>
            </a:r>
            <a:r>
              <a:rPr lang="zh-TW" altLang="en-US" sz="2000" dirty="0">
                <a:latin typeface="+mj-ea"/>
                <a:ea typeface="+mj-ea"/>
              </a:rPr>
              <a:t> </a:t>
            </a:r>
            <a:r>
              <a:rPr lang="zh-TW" altLang="en-US" sz="2000" dirty="0" smtClean="0">
                <a:latin typeface="+mj-ea"/>
                <a:ea typeface="+mj-ea"/>
              </a:rPr>
              <a:t> </a:t>
            </a:r>
            <a:endParaRPr lang="en-US" altLang="zh-TW" sz="2000" dirty="0" smtClean="0">
              <a:latin typeface="+mj-ea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 smtClean="0">
                <a:latin typeface="+mj-ea"/>
                <a:ea typeface="+mj-ea"/>
              </a:rPr>
              <a:t>  </a:t>
            </a:r>
            <a:r>
              <a:rPr lang="en-US" altLang="zh-TW" sz="2000" dirty="0" err="1" smtClean="0">
                <a:latin typeface="+mj-ea"/>
                <a:ea typeface="+mj-ea"/>
              </a:rPr>
              <a:t>timer_irt</a:t>
            </a:r>
            <a:r>
              <a:rPr lang="zh-TW" altLang="en-US" sz="2000" dirty="0" smtClean="0">
                <a:latin typeface="+mj-ea"/>
                <a:ea typeface="+mj-ea"/>
              </a:rPr>
              <a:t>到</a:t>
            </a:r>
            <a:r>
              <a:rPr lang="en-US" altLang="zh-TW" sz="2000" dirty="0" err="1">
                <a:latin typeface="+mj-ea"/>
                <a:ea typeface="+mj-ea"/>
              </a:rPr>
              <a:t>IRCntl</a:t>
            </a:r>
            <a:r>
              <a:rPr lang="zh-TW" altLang="en-US" sz="2000" dirty="0">
                <a:latin typeface="+mj-ea"/>
                <a:ea typeface="+mj-ea"/>
              </a:rPr>
              <a:t>中去仲裁看哪個</a:t>
            </a:r>
            <a:r>
              <a:rPr lang="en-US" altLang="zh-TW" sz="2000" dirty="0">
                <a:latin typeface="+mj-ea"/>
                <a:ea typeface="+mj-ea"/>
              </a:rPr>
              <a:t>Timer</a:t>
            </a:r>
            <a:r>
              <a:rPr lang="zh-TW" altLang="en-US" sz="2000" dirty="0">
                <a:latin typeface="+mj-ea"/>
                <a:ea typeface="+mj-ea"/>
              </a:rPr>
              <a:t>被</a:t>
            </a:r>
            <a:r>
              <a:rPr lang="en-US" altLang="zh-TW" sz="2000" dirty="0">
                <a:latin typeface="+mj-ea"/>
                <a:ea typeface="+mj-ea"/>
              </a:rPr>
              <a:t>pending</a:t>
            </a:r>
            <a:r>
              <a:rPr lang="zh-TW" altLang="en-US" sz="2000" dirty="0" smtClean="0">
                <a:latin typeface="+mj-ea"/>
                <a:ea typeface="+mj-ea"/>
              </a:rPr>
              <a:t>。</a:t>
            </a:r>
            <a:endParaRPr lang="en-US" altLang="zh-TW" sz="2000" dirty="0" smtClean="0">
              <a:latin typeface="+mj-ea"/>
              <a:ea typeface="+mj-ea"/>
            </a:endParaRPr>
          </a:p>
          <a:p>
            <a:pPr marL="457200" lvl="1" indent="0">
              <a:buNone/>
            </a:pPr>
            <a:r>
              <a:rPr lang="en-US" altLang="zh-TW" sz="2000" dirty="0" smtClean="0">
                <a:latin typeface="+mj-ea"/>
                <a:ea typeface="+mj-ea"/>
              </a:rPr>
              <a:t>4. </a:t>
            </a:r>
            <a:r>
              <a:rPr lang="zh-TW" altLang="en-US" sz="2000" dirty="0" smtClean="0">
                <a:latin typeface="+mj-ea"/>
                <a:ea typeface="+mj-ea"/>
              </a:rPr>
              <a:t>請同學打開</a:t>
            </a:r>
            <a:r>
              <a:rPr lang="en-US" altLang="zh-TW" sz="2000" dirty="0" smtClean="0">
                <a:solidFill>
                  <a:srgbClr val="FF0000"/>
                </a:solidFill>
                <a:latin typeface="+mj-ea"/>
                <a:ea typeface="+mj-ea"/>
              </a:rPr>
              <a:t>Lab3_1 -&gt; design -&gt; EASY -&gt; </a:t>
            </a:r>
            <a:r>
              <a:rPr lang="en-US" altLang="zh-TW" sz="2000" dirty="0" err="1" smtClean="0">
                <a:solidFill>
                  <a:srgbClr val="FF0000"/>
                </a:solidFill>
                <a:latin typeface="+mj-ea"/>
                <a:ea typeface="+mj-ea"/>
              </a:rPr>
              <a:t>EASY.v</a:t>
            </a:r>
            <a:endParaRPr lang="en-US" altLang="zh-TW" sz="2000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marL="457200" lvl="1" indent="0">
              <a:buNone/>
            </a:pPr>
            <a:r>
              <a:rPr lang="en-US" altLang="zh-TW" sz="2000" dirty="0" smtClean="0">
                <a:latin typeface="+mj-ea"/>
                <a:ea typeface="+mj-ea"/>
              </a:rPr>
              <a:t>   </a:t>
            </a:r>
            <a:r>
              <a:rPr lang="zh-TW" altLang="en-US" sz="2000" dirty="0" smtClean="0">
                <a:latin typeface="+mj-ea"/>
                <a:ea typeface="+mj-ea"/>
              </a:rPr>
              <a:t>確認</a:t>
            </a:r>
            <a:r>
              <a:rPr lang="en-US" altLang="zh-TW" sz="2000" dirty="0" smtClean="0">
                <a:latin typeface="+mj-ea"/>
                <a:ea typeface="+mj-ea"/>
              </a:rPr>
              <a:t>EASY</a:t>
            </a:r>
            <a:r>
              <a:rPr lang="zh-TW" altLang="en-US" sz="2000" dirty="0">
                <a:latin typeface="+mj-ea"/>
                <a:ea typeface="+mj-ea"/>
              </a:rPr>
              <a:t>平</a:t>
            </a:r>
            <a:r>
              <a:rPr lang="zh-TW" altLang="en-US" sz="2000" dirty="0" smtClean="0">
                <a:latin typeface="+mj-ea"/>
                <a:ea typeface="+mj-ea"/>
              </a:rPr>
              <a:t>台有新增</a:t>
            </a:r>
            <a:r>
              <a:rPr lang="en-US" altLang="zh-TW" sz="2000" dirty="0" smtClean="0">
                <a:latin typeface="+mj-ea"/>
                <a:ea typeface="+mj-ea"/>
              </a:rPr>
              <a:t>Timer</a:t>
            </a:r>
            <a:r>
              <a:rPr lang="zh-TW" altLang="en-US" sz="2000" dirty="0" smtClean="0">
                <a:latin typeface="+mj-ea"/>
                <a:ea typeface="+mj-ea"/>
              </a:rPr>
              <a:t>的</a:t>
            </a:r>
            <a:r>
              <a:rPr lang="en-US" altLang="zh-TW" sz="2000" dirty="0" smtClean="0">
                <a:latin typeface="+mj-ea"/>
                <a:ea typeface="+mj-ea"/>
              </a:rPr>
              <a:t>IRQ</a:t>
            </a:r>
            <a:r>
              <a:rPr lang="zh-TW" altLang="en-US" sz="2000" dirty="0" smtClean="0">
                <a:latin typeface="+mj-ea"/>
                <a:ea typeface="+mj-ea"/>
              </a:rPr>
              <a:t> 和</a:t>
            </a:r>
            <a:r>
              <a:rPr lang="en-US" altLang="zh-TW" sz="2000" dirty="0" smtClean="0">
                <a:latin typeface="+mj-ea"/>
                <a:ea typeface="+mj-ea"/>
              </a:rPr>
              <a:t>ACK</a:t>
            </a:r>
            <a:r>
              <a:rPr lang="zh-TW" altLang="en-US" sz="2000" dirty="0" smtClean="0">
                <a:latin typeface="+mj-ea"/>
                <a:ea typeface="+mj-ea"/>
              </a:rPr>
              <a:t>線</a:t>
            </a:r>
            <a:endParaRPr lang="en-US" altLang="zh-TW" sz="2000" dirty="0" smtClean="0">
              <a:latin typeface="+mj-ea"/>
              <a:ea typeface="+mj-ea"/>
            </a:endParaRPr>
          </a:p>
          <a:p>
            <a:pPr marL="457200" lvl="1" indent="0">
              <a:buNone/>
            </a:pPr>
            <a:r>
              <a:rPr lang="en-US" altLang="zh-TW" sz="2000" dirty="0" smtClean="0">
                <a:latin typeface="+mj-ea"/>
                <a:ea typeface="+mj-ea"/>
              </a:rPr>
              <a:t>   IRQ</a:t>
            </a:r>
            <a:r>
              <a:rPr lang="zh-TW" altLang="en-US" sz="2000" dirty="0" smtClean="0">
                <a:latin typeface="+mj-ea"/>
                <a:ea typeface="+mj-ea"/>
              </a:rPr>
              <a:t>訊號代表目前的</a:t>
            </a:r>
            <a:r>
              <a:rPr lang="en-US" altLang="zh-TW" sz="2000" dirty="0" smtClean="0">
                <a:latin typeface="+mj-ea"/>
                <a:ea typeface="+mj-ea"/>
              </a:rPr>
              <a:t>Timer</a:t>
            </a:r>
            <a:r>
              <a:rPr lang="zh-TW" altLang="en-US" sz="2000" dirty="0" smtClean="0">
                <a:latin typeface="+mj-ea"/>
                <a:ea typeface="+mj-ea"/>
              </a:rPr>
              <a:t>發出</a:t>
            </a:r>
            <a:r>
              <a:rPr lang="en-US" altLang="zh-TW" sz="2000" dirty="0" smtClean="0">
                <a:latin typeface="+mj-ea"/>
                <a:ea typeface="+mj-ea"/>
              </a:rPr>
              <a:t>interrupt</a:t>
            </a:r>
          </a:p>
          <a:p>
            <a:pPr marL="457200" lvl="1" indent="0">
              <a:buNone/>
            </a:pPr>
            <a:r>
              <a:rPr lang="en-US" altLang="zh-TW" sz="2000" dirty="0" smtClean="0">
                <a:latin typeface="+mj-ea"/>
                <a:ea typeface="+mj-ea"/>
              </a:rPr>
              <a:t>   ACK</a:t>
            </a:r>
            <a:r>
              <a:rPr lang="zh-TW" altLang="en-US" sz="2000" dirty="0" smtClean="0">
                <a:latin typeface="+mj-ea"/>
                <a:ea typeface="+mj-ea"/>
              </a:rPr>
              <a:t>訊號代表目前的</a:t>
            </a:r>
            <a:r>
              <a:rPr lang="en-US" altLang="zh-TW" sz="2000" dirty="0" smtClean="0">
                <a:latin typeface="+mj-ea"/>
                <a:ea typeface="+mj-ea"/>
              </a:rPr>
              <a:t>Timer</a:t>
            </a:r>
            <a:r>
              <a:rPr lang="zh-TW" altLang="en-US" sz="2000" dirty="0" smtClean="0">
                <a:latin typeface="+mj-ea"/>
                <a:ea typeface="+mj-ea"/>
              </a:rPr>
              <a:t>收到</a:t>
            </a:r>
            <a:r>
              <a:rPr lang="en-US" altLang="zh-TW" sz="2000" dirty="0" smtClean="0">
                <a:latin typeface="+mj-ea"/>
                <a:ea typeface="+mj-ea"/>
              </a:rPr>
              <a:t>interrupt</a:t>
            </a:r>
            <a:r>
              <a:rPr lang="zh-TW" altLang="en-US" sz="2000" dirty="0" smtClean="0">
                <a:latin typeface="+mj-ea"/>
                <a:ea typeface="+mj-ea"/>
              </a:rPr>
              <a:t>並且正在處</a:t>
            </a:r>
            <a:r>
              <a:rPr lang="zh-TW" altLang="en-US" sz="2000" dirty="0">
                <a:latin typeface="+mj-ea"/>
                <a:ea typeface="+mj-ea"/>
              </a:rPr>
              <a:t>理</a:t>
            </a:r>
            <a:endParaRPr lang="en-US" altLang="zh-TW" sz="2000" dirty="0" smtClean="0">
              <a:latin typeface="+mj-ea"/>
              <a:ea typeface="+mj-ea"/>
            </a:endParaRPr>
          </a:p>
          <a:p>
            <a:pPr marL="457200" lvl="1" indent="0">
              <a:buNone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 smtClean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16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3861851"/>
            <a:ext cx="3744416" cy="2329063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 bwMode="auto">
          <a:xfrm>
            <a:off x="2368372" y="4652717"/>
            <a:ext cx="2232248" cy="151216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2705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一</a:t>
            </a:r>
            <a:r>
              <a:rPr lang="en-US" altLang="zh-TW" sz="3600" b="0" dirty="0">
                <a:latin typeface="Calibri" pitchFamily="34" charset="0"/>
              </a:rPr>
              <a:t>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5.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將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Timer1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Timer2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新增的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4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條訊號接到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EASY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platform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上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	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Timer1_IRQ</a:t>
            </a:r>
            <a:r>
              <a:rPr lang="zh-TW" altLang="en-US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、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Timer2_IRQ</a:t>
            </a:r>
            <a:r>
              <a:rPr lang="zh-TW" altLang="en-US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、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Timer1_ACK</a:t>
            </a:r>
            <a:r>
              <a:rPr lang="zh-TW" altLang="en-US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、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Timer2_ACK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17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660441"/>
            <a:ext cx="3068198" cy="34665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2660441"/>
            <a:ext cx="3068198" cy="3457169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 bwMode="auto">
          <a:xfrm>
            <a:off x="1763688" y="5392787"/>
            <a:ext cx="2232248" cy="556493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4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5220072" y="5392787"/>
            <a:ext cx="2232248" cy="556494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4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178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一</a:t>
            </a:r>
            <a:r>
              <a:rPr lang="en-US" altLang="zh-TW" sz="3600" b="0" dirty="0">
                <a:latin typeface="Calibri" pitchFamily="34" charset="0"/>
              </a:rPr>
              <a:t>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36587" y="1240077"/>
            <a:ext cx="8229600" cy="2183296"/>
          </a:xfrm>
        </p:spPr>
        <p:txBody>
          <a:bodyPr>
            <a:normAutofit lnSpcReduction="10000"/>
          </a:bodyPr>
          <a:lstStyle/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5.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並將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Timer1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Timer2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的訊號接到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IRCntl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err="1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HIRQSource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2000" dirty="0" err="1" smtClean="0">
                <a:solidFill>
                  <a:srgbClr val="0070C0"/>
                </a:solidFill>
                <a:latin typeface="Calibri" pitchFamily="34" charset="0"/>
                <a:ea typeface="+mj-ea"/>
              </a:rPr>
              <a:t>HIRQAck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腳位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注意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:</a:t>
            </a:r>
          </a:p>
          <a:p>
            <a:pPr marL="457200" lvl="1" indent="0">
              <a:buNone/>
            </a:pPr>
            <a:r>
              <a:rPr lang="zh-TW" altLang="en-US" sz="1600" dirty="0" smtClean="0">
                <a:latin typeface="Calibri" pitchFamily="34" charset="0"/>
                <a:ea typeface="+mj-ea"/>
              </a:rPr>
              <a:t> 因為</a:t>
            </a:r>
            <a:r>
              <a:rPr lang="en-US" altLang="zh-TW" sz="1600" dirty="0" err="1" smtClean="0">
                <a:latin typeface="Calibri" pitchFamily="34" charset="0"/>
                <a:ea typeface="+mj-ea"/>
              </a:rPr>
              <a:t>IRCntl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是以</a:t>
            </a:r>
            <a:r>
              <a:rPr lang="en-US" altLang="zh-TW" sz="1600" dirty="0">
                <a:latin typeface="Calibri" pitchFamily="34" charset="0"/>
                <a:ea typeface="+mj-ea"/>
              </a:rPr>
              <a:t>Fixed priority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去仲裁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(</a:t>
            </a:r>
            <a:r>
              <a:rPr lang="en-US" altLang="zh-TW" sz="1600" dirty="0" err="1" smtClean="0">
                <a:latin typeface="Calibri" pitchFamily="34" charset="0"/>
                <a:ea typeface="+mj-ea"/>
              </a:rPr>
              <a:t>HIRQSource</a:t>
            </a:r>
            <a:r>
              <a:rPr lang="en-US" altLang="zh-TW" sz="1600" dirty="0">
                <a:latin typeface="Calibri" pitchFamily="34" charset="0"/>
                <a:ea typeface="+mj-ea"/>
              </a:rPr>
              <a:t>[15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] &gt; </a:t>
            </a:r>
            <a:r>
              <a:rPr lang="en-US" altLang="zh-TW" sz="1600" dirty="0" err="1" smtClean="0">
                <a:latin typeface="Calibri" pitchFamily="34" charset="0"/>
                <a:ea typeface="+mj-ea"/>
              </a:rPr>
              <a:t>HIRQSource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[14]</a:t>
            </a:r>
            <a:r>
              <a:rPr lang="en-US" altLang="zh-TW" sz="1600" dirty="0">
                <a:latin typeface="Calibri" pitchFamily="34" charset="0"/>
                <a:ea typeface="+mj-ea"/>
              </a:rPr>
              <a:t> 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 &gt; …..)</a:t>
            </a:r>
          </a:p>
          <a:p>
            <a:pPr marL="457200" lvl="1" indent="0">
              <a:buNone/>
            </a:pPr>
            <a:r>
              <a:rPr lang="zh-TW" altLang="en-US" sz="1600" dirty="0" smtClean="0">
                <a:latin typeface="Calibri" pitchFamily="34" charset="0"/>
                <a:ea typeface="+mj-ea"/>
              </a:rPr>
              <a:t> 因為我們這一題只有用到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Timer1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與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Timer2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。所以請同學將 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:</a:t>
            </a:r>
          </a:p>
          <a:p>
            <a:pPr marL="457200" lvl="1" indent="0">
              <a:buNone/>
            </a:pPr>
            <a:r>
              <a:rPr lang="zh-TW" altLang="en-US" sz="16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 </a:t>
            </a:r>
            <a:r>
              <a:rPr lang="en-US" altLang="zh-TW" sz="16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Timer1</a:t>
            </a:r>
            <a:r>
              <a:rPr lang="zh-TW" altLang="en-US" sz="16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接到 </a:t>
            </a:r>
            <a:r>
              <a:rPr lang="en-US" altLang="zh-TW" sz="1600" dirty="0" err="1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HIRQSource</a:t>
            </a:r>
            <a:r>
              <a:rPr lang="en-US" altLang="zh-TW" sz="16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[15]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、</a:t>
            </a:r>
            <a:r>
              <a:rPr lang="en-US" altLang="zh-TW" sz="16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Timer2</a:t>
            </a:r>
            <a:r>
              <a:rPr lang="zh-TW" altLang="en-US" sz="16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接到</a:t>
            </a:r>
            <a:r>
              <a:rPr lang="en-US" altLang="zh-TW" sz="1600" dirty="0" err="1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HIRQSource</a:t>
            </a:r>
            <a:r>
              <a:rPr lang="en-US" altLang="zh-TW" sz="16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[14]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。</a:t>
            </a:r>
            <a:endParaRPr lang="en-US" altLang="zh-TW" sz="16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600" dirty="0">
                <a:latin typeface="Calibri" pitchFamily="34" charset="0"/>
                <a:ea typeface="+mj-ea"/>
              </a:rPr>
              <a:t> 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而 </a:t>
            </a:r>
            <a:r>
              <a:rPr lang="en-US" altLang="zh-TW" sz="1600" dirty="0" err="1" smtClean="0">
                <a:solidFill>
                  <a:srgbClr val="0070C0"/>
                </a:solidFill>
                <a:latin typeface="Calibri" pitchFamily="34" charset="0"/>
                <a:ea typeface="+mj-ea"/>
              </a:rPr>
              <a:t>HIRQAck</a:t>
            </a:r>
            <a:r>
              <a:rPr lang="en-US" altLang="zh-TW" sz="1600" dirty="0" smtClean="0">
                <a:solidFill>
                  <a:srgbClr val="0070C0"/>
                </a:solidFill>
                <a:latin typeface="Calibri" pitchFamily="34" charset="0"/>
                <a:ea typeface="+mj-ea"/>
              </a:rPr>
              <a:t> 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只需要用到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2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個</a:t>
            </a:r>
            <a:r>
              <a:rPr lang="en-US" altLang="zh-TW" sz="1600" dirty="0" smtClean="0">
                <a:latin typeface="Calibri" pitchFamily="34" charset="0"/>
                <a:ea typeface="+mj-ea"/>
              </a:rPr>
              <a:t>bit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，一樣接到對應位置。</a:t>
            </a:r>
            <a:endParaRPr lang="en-US" altLang="zh-TW" sz="1600" dirty="0" smtClean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18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883162" y="4152063"/>
            <a:ext cx="144016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027178" y="4152063"/>
            <a:ext cx="144016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171194" y="4152063"/>
            <a:ext cx="904862" cy="14401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3883162" y="5278376"/>
            <a:ext cx="144016" cy="144016"/>
          </a:xfrm>
          <a:prstGeom prst="rect">
            <a:avLst/>
          </a:prstGeom>
          <a:noFill/>
          <a:ln w="127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4027178" y="5278376"/>
            <a:ext cx="144016" cy="144016"/>
          </a:xfrm>
          <a:prstGeom prst="rect">
            <a:avLst/>
          </a:prstGeom>
          <a:noFill/>
          <a:ln w="127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48" name="Rounded Rectangle 47"/>
          <p:cNvSpPr/>
          <p:nvPr/>
        </p:nvSpPr>
        <p:spPr bwMode="auto">
          <a:xfrm>
            <a:off x="1115616" y="3717032"/>
            <a:ext cx="1483548" cy="870059"/>
          </a:xfrm>
          <a:prstGeom prst="roundRect">
            <a:avLst/>
          </a:prstGeom>
          <a:noFill/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49" name="Rounded Rectangle 48"/>
          <p:cNvSpPr/>
          <p:nvPr/>
        </p:nvSpPr>
        <p:spPr bwMode="auto">
          <a:xfrm>
            <a:off x="1115616" y="4730688"/>
            <a:ext cx="1483548" cy="870059"/>
          </a:xfrm>
          <a:prstGeom prst="roundRect">
            <a:avLst/>
          </a:prstGeom>
          <a:noFill/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05984" y="3967395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chemeClr val="accent1">
                    <a:lumMod val="50000"/>
                  </a:schemeClr>
                </a:solidFill>
              </a:rPr>
              <a:t>Timer1</a:t>
            </a: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405984" y="4981051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>
                <a:solidFill>
                  <a:schemeClr val="accent1">
                    <a:lumMod val="50000"/>
                  </a:schemeClr>
                </a:solidFill>
              </a:rPr>
              <a:t>Timer2</a:t>
            </a: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54" name="Elbow Connector 53"/>
          <p:cNvCxnSpPr>
            <a:endCxn id="8" idx="0"/>
          </p:cNvCxnSpPr>
          <p:nvPr/>
        </p:nvCxnSpPr>
        <p:spPr bwMode="auto">
          <a:xfrm>
            <a:off x="2604366" y="3986230"/>
            <a:ext cx="1350804" cy="165833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6" name="Elbow Connector 55"/>
          <p:cNvCxnSpPr>
            <a:endCxn id="11" idx="2"/>
          </p:cNvCxnSpPr>
          <p:nvPr/>
        </p:nvCxnSpPr>
        <p:spPr bwMode="auto">
          <a:xfrm flipV="1">
            <a:off x="2600898" y="4296079"/>
            <a:ext cx="1498288" cy="578627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Elbow Connector 58"/>
          <p:cNvCxnSpPr>
            <a:endCxn id="32" idx="1"/>
          </p:cNvCxnSpPr>
          <p:nvPr/>
        </p:nvCxnSpPr>
        <p:spPr bwMode="auto">
          <a:xfrm>
            <a:off x="2600898" y="4152062"/>
            <a:ext cx="1282264" cy="119832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61" name="Elbow Connector 60"/>
          <p:cNvCxnSpPr>
            <a:endCxn id="33" idx="2"/>
          </p:cNvCxnSpPr>
          <p:nvPr/>
        </p:nvCxnSpPr>
        <p:spPr bwMode="auto">
          <a:xfrm>
            <a:off x="2600898" y="5146883"/>
            <a:ext cx="1498288" cy="275509"/>
          </a:xfrm>
          <a:prstGeom prst="bentConnector4">
            <a:avLst>
              <a:gd name="adj1" fmla="val 30863"/>
              <a:gd name="adj2" fmla="val 182974"/>
            </a:avLst>
          </a:prstGeom>
          <a:solidFill>
            <a:schemeClr val="accent1"/>
          </a:solidFill>
          <a:ln w="28575" cap="flat" cmpd="sng" algn="ctr">
            <a:solidFill>
              <a:srgbClr val="0070C0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65" name="TextBox 64"/>
          <p:cNvSpPr txBox="1"/>
          <p:nvPr/>
        </p:nvSpPr>
        <p:spPr>
          <a:xfrm>
            <a:off x="4010833" y="3681704"/>
            <a:ext cx="1304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>
                <a:solidFill>
                  <a:srgbClr val="FF0000"/>
                </a:solidFill>
                <a:latin typeface="Calibri" pitchFamily="34" charset="0"/>
              </a:rPr>
              <a:t>HIRQSource</a:t>
            </a: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315210" y="5165718"/>
            <a:ext cx="999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>
                <a:solidFill>
                  <a:srgbClr val="0070C0"/>
                </a:solidFill>
                <a:latin typeface="Calibri" pitchFamily="34" charset="0"/>
              </a:rPr>
              <a:t>HIRQAck</a:t>
            </a:r>
            <a:endParaRPr lang="zh-TW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389135" y="4100960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000" dirty="0" smtClean="0">
                <a:solidFill>
                  <a:srgbClr val="FF0000"/>
                </a:solidFill>
              </a:rPr>
              <a:t>000…</a:t>
            </a:r>
            <a:endParaRPr lang="zh-TW" altLang="en-US" sz="1000" dirty="0">
              <a:solidFill>
                <a:srgbClr val="FF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125830" y="3811290"/>
            <a:ext cx="5453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>
                <a:solidFill>
                  <a:schemeClr val="accent1">
                    <a:lumMod val="50000"/>
                  </a:schemeClr>
                </a:solidFill>
              </a:rPr>
              <a:t>IRQ  </a:t>
            </a:r>
          </a:p>
          <a:p>
            <a:r>
              <a:rPr lang="en-US" altLang="zh-TW" sz="1200" dirty="0" smtClean="0">
                <a:solidFill>
                  <a:schemeClr val="accent1">
                    <a:lumMod val="50000"/>
                  </a:schemeClr>
                </a:solidFill>
              </a:rPr>
              <a:t>ACK</a:t>
            </a:r>
            <a:endParaRPr lang="zh-TW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159193" y="4783068"/>
            <a:ext cx="500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dirty="0" smtClean="0">
                <a:solidFill>
                  <a:schemeClr val="accent1">
                    <a:lumMod val="50000"/>
                  </a:schemeClr>
                </a:solidFill>
              </a:rPr>
              <a:t>IRQ</a:t>
            </a:r>
          </a:p>
          <a:p>
            <a:r>
              <a:rPr lang="en-US" altLang="zh-TW" sz="1200" dirty="0" smtClean="0">
                <a:solidFill>
                  <a:schemeClr val="accent1">
                    <a:lumMod val="50000"/>
                  </a:schemeClr>
                </a:solidFill>
              </a:rPr>
              <a:t>ACK</a:t>
            </a:r>
            <a:endParaRPr lang="zh-TW" altLang="en-US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8117" y="3072104"/>
            <a:ext cx="3155296" cy="3176296"/>
          </a:xfrm>
          <a:prstGeom prst="rect">
            <a:avLst/>
          </a:prstGeom>
        </p:spPr>
      </p:pic>
      <p:sp>
        <p:nvSpPr>
          <p:cNvPr id="76" name="Rectangle 75"/>
          <p:cNvSpPr/>
          <p:nvPr/>
        </p:nvSpPr>
        <p:spPr bwMode="auto">
          <a:xfrm>
            <a:off x="6129817" y="5719192"/>
            <a:ext cx="2723596" cy="15808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6129817" y="6026832"/>
            <a:ext cx="2723596" cy="158080"/>
          </a:xfrm>
          <a:prstGeom prst="rect">
            <a:avLst/>
          </a:prstGeom>
          <a:noFill/>
          <a:ln w="127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0566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一</a:t>
            </a:r>
            <a:r>
              <a:rPr lang="en-US" altLang="zh-TW" sz="3600" b="0" dirty="0">
                <a:latin typeface="Calibri" pitchFamily="34" charset="0"/>
              </a:rPr>
              <a:t>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3528" y="1491106"/>
            <a:ext cx="8101012" cy="1048082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6.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接好之後在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Lab3_1-&gt;</a:t>
            </a:r>
            <a:r>
              <a:rPr lang="en-US" altLang="zh-TW" sz="2000" dirty="0" err="1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testcode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-&gt;C-&gt;</a:t>
            </a:r>
            <a:r>
              <a:rPr lang="en-US" altLang="zh-TW" sz="2000" dirty="0" err="1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main_function.c</a:t>
            </a:r>
            <a:endParaRPr lang="en-US" altLang="zh-TW" sz="2000" dirty="0" smtClean="0">
              <a:solidFill>
                <a:srgbClr val="FF0000"/>
              </a:solidFill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設定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Timer1</a:t>
            </a:r>
            <a:r>
              <a:rPr lang="zh-TW" altLang="en-US" sz="2000" dirty="0">
                <a:latin typeface="Calibri" pitchFamily="34" charset="0"/>
                <a:ea typeface="+mj-ea"/>
              </a:rPr>
              <a:t>和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Timer2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ENABLE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VALUE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的值，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mapping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位置如下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>
              <a:latin typeface="Calibri" pitchFamily="34" charset="0"/>
              <a:ea typeface="+mj-ea"/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19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172933"/>
              </p:ext>
            </p:extLst>
          </p:nvPr>
        </p:nvGraphicFramePr>
        <p:xfrm>
          <a:off x="4978479" y="2746685"/>
          <a:ext cx="1296144" cy="2903760"/>
        </p:xfrm>
        <a:graphic>
          <a:graphicData uri="http://schemas.openxmlformats.org/drawingml/2006/table">
            <a:tbl>
              <a:tblPr/>
              <a:tblGrid>
                <a:gridCol w="1296144"/>
              </a:tblGrid>
              <a:tr h="4460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ENABLE</a:t>
                      </a:r>
                      <a:endParaRPr lang="zh-TW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0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VALUE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857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空白</a:t>
                      </a:r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空白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文字方塊 13"/>
          <p:cNvSpPr txBox="1"/>
          <p:nvPr/>
        </p:nvSpPr>
        <p:spPr>
          <a:xfrm>
            <a:off x="3867784" y="2818691"/>
            <a:ext cx="121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0x50000000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3874921" y="3260031"/>
            <a:ext cx="1199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0x50000004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3867784" y="3736565"/>
            <a:ext cx="1194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0x50000008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3905045" y="5348843"/>
            <a:ext cx="1211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0x50FFFFFF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5079354" y="2288794"/>
            <a:ext cx="11155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b="1" dirty="0" smtClean="0"/>
              <a:t>Timer1</a:t>
            </a:r>
            <a:endParaRPr lang="zh-TW" altLang="en-US" sz="1600" b="1" dirty="0"/>
          </a:p>
        </p:txBody>
      </p:sp>
      <p:graphicFrame>
        <p:nvGraphicFramePr>
          <p:cNvPr id="19" name="表格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000903"/>
              </p:ext>
            </p:extLst>
          </p:nvPr>
        </p:nvGraphicFramePr>
        <p:xfrm>
          <a:off x="7699995" y="2752861"/>
          <a:ext cx="1296144" cy="2903760"/>
        </p:xfrm>
        <a:graphic>
          <a:graphicData uri="http://schemas.openxmlformats.org/drawingml/2006/table">
            <a:tbl>
              <a:tblPr/>
              <a:tblGrid>
                <a:gridCol w="1296144"/>
              </a:tblGrid>
              <a:tr h="4460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ENABLE</a:t>
                      </a:r>
                      <a:endParaRPr lang="zh-TW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0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VALUE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0857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 smtClean="0"/>
                        <a:t>空白</a:t>
                      </a:r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algn="ctr"/>
                      <a:endParaRPr lang="en-US" altLang="zh-TW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dirty="0" smtClean="0"/>
                        <a:t>空白</a:t>
                      </a:r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文字方塊 19"/>
          <p:cNvSpPr txBox="1"/>
          <p:nvPr/>
        </p:nvSpPr>
        <p:spPr>
          <a:xfrm>
            <a:off x="6685339" y="2818690"/>
            <a:ext cx="1115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0x51000000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6692476" y="3260030"/>
            <a:ext cx="1104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0x51000004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6685339" y="3736564"/>
            <a:ext cx="1099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0x51000008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6729354" y="5348843"/>
            <a:ext cx="1027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Calibri" pitchFamily="34" charset="0"/>
              </a:rPr>
              <a:t>0x51FFFFFF</a:t>
            </a:r>
            <a:endParaRPr lang="zh-TW" altLang="en-US" sz="1400" dirty="0">
              <a:latin typeface="Calibri" pitchFamily="34" charset="0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800870" y="2294970"/>
            <a:ext cx="11155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b="1" dirty="0" smtClean="0"/>
              <a:t>Timer2</a:t>
            </a:r>
            <a:endParaRPr lang="zh-TW" altLang="en-US" sz="1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665" y="2668884"/>
            <a:ext cx="3010099" cy="247079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 bwMode="auto">
          <a:xfrm>
            <a:off x="948303" y="3257342"/>
            <a:ext cx="2691473" cy="133843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773" y="5919970"/>
            <a:ext cx="88576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3" indent="-342900"/>
            <a:r>
              <a:rPr lang="zh-TW" altLang="en-US" b="1" dirty="0" smtClean="0">
                <a:latin typeface="Calibri" pitchFamily="34" charset="0"/>
              </a:rPr>
              <a:t>將</a:t>
            </a:r>
            <a:r>
              <a:rPr lang="en-US" altLang="zh-TW" b="1" dirty="0" err="1" smtClean="0">
                <a:solidFill>
                  <a:srgbClr val="FF0000"/>
                </a:solidFill>
                <a:latin typeface="Calibri" pitchFamily="34" charset="0"/>
              </a:rPr>
              <a:t>main_function.c</a:t>
            </a:r>
            <a:r>
              <a:rPr lang="zh-TW" altLang="en-US" b="1" dirty="0" smtClean="0">
                <a:latin typeface="Calibri" pitchFamily="34" charset="0"/>
              </a:rPr>
              <a:t>檔透過</a:t>
            </a:r>
            <a:r>
              <a:rPr lang="en-US" altLang="zh-TW" b="1" dirty="0" smtClean="0">
                <a:latin typeface="Calibri" pitchFamily="34" charset="0"/>
              </a:rPr>
              <a:t>DS-5 Compiler</a:t>
            </a:r>
            <a:r>
              <a:rPr lang="zh-TW" altLang="en-US" b="1" dirty="0">
                <a:latin typeface="Calibri" pitchFamily="34" charset="0"/>
              </a:rPr>
              <a:t>轉成</a:t>
            </a:r>
            <a:r>
              <a:rPr lang="en-US" altLang="zh-TW" b="1" dirty="0">
                <a:solidFill>
                  <a:srgbClr val="FF0000"/>
                </a:solidFill>
                <a:latin typeface="Calibri" pitchFamily="34" charset="0"/>
              </a:rPr>
              <a:t>testcode.txt</a:t>
            </a:r>
            <a:r>
              <a:rPr lang="zh-TW" altLang="en-US" b="1" dirty="0">
                <a:latin typeface="Calibri" pitchFamily="34" charset="0"/>
              </a:rPr>
              <a:t>放</a:t>
            </a:r>
            <a:r>
              <a:rPr lang="zh-TW" altLang="en-US" b="1" dirty="0" smtClean="0">
                <a:latin typeface="Calibri" pitchFamily="34" charset="0"/>
              </a:rPr>
              <a:t>到</a:t>
            </a:r>
            <a:r>
              <a:rPr lang="en-US" altLang="zh-TW" b="1" dirty="0" err="1" smtClean="0">
                <a:latin typeface="Calibri" pitchFamily="34" charset="0"/>
              </a:rPr>
              <a:t>testcode</a:t>
            </a:r>
            <a:r>
              <a:rPr lang="zh-TW" altLang="en-US" b="1" dirty="0">
                <a:latin typeface="Calibri" pitchFamily="34" charset="0"/>
              </a:rPr>
              <a:t>資料夾下</a:t>
            </a:r>
            <a:endParaRPr lang="en-US" altLang="zh-TW" b="1" dirty="0">
              <a:latin typeface="Calibri" pitchFamily="34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893181" y="5847962"/>
            <a:ext cx="7855283" cy="52884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0218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55576" y="1916832"/>
            <a:ext cx="8206680" cy="1944216"/>
          </a:xfrm>
        </p:spPr>
        <p:txBody>
          <a:bodyPr>
            <a:normAutofit/>
          </a:bodyPr>
          <a:lstStyle/>
          <a:p>
            <a:r>
              <a:rPr lang="en-US" altLang="zh-TW" sz="2800" b="0" dirty="0" smtClean="0">
                <a:solidFill>
                  <a:srgbClr val="0070C0"/>
                </a:solidFill>
                <a:latin typeface="Calibri" pitchFamily="34" charset="0"/>
              </a:rPr>
              <a:t>LAB </a:t>
            </a:r>
            <a:r>
              <a:rPr lang="en-US" altLang="zh-TW" sz="2800" b="0" dirty="0" smtClean="0">
                <a:solidFill>
                  <a:srgbClr val="0070C0"/>
                </a:solidFill>
                <a:latin typeface="Calibri" pitchFamily="34" charset="0"/>
              </a:rPr>
              <a:t>12</a:t>
            </a:r>
            <a:br>
              <a:rPr lang="en-US" altLang="zh-TW" sz="2800" b="0" dirty="0" smtClean="0">
                <a:solidFill>
                  <a:srgbClr val="0070C0"/>
                </a:solidFill>
                <a:latin typeface="Calibri" pitchFamily="34" charset="0"/>
              </a:rPr>
            </a:br>
            <a:r>
              <a:rPr lang="en-US" altLang="zh-TW" sz="2800" b="0" dirty="0" smtClean="0">
                <a:solidFill>
                  <a:srgbClr val="0070C0"/>
                </a:solidFill>
                <a:latin typeface="Calibri" pitchFamily="34" charset="0"/>
              </a:rPr>
              <a:t>Interrupt </a:t>
            </a:r>
            <a:r>
              <a:rPr lang="en-US" altLang="zh-TW" sz="2800" b="0" dirty="0">
                <a:solidFill>
                  <a:srgbClr val="0070C0"/>
                </a:solidFill>
                <a:latin typeface="Calibri" pitchFamily="34" charset="0"/>
              </a:rPr>
              <a:t>Controller </a:t>
            </a:r>
            <a:r>
              <a:rPr lang="en-US" altLang="zh-TW" sz="2800" b="0" dirty="0" smtClean="0">
                <a:solidFill>
                  <a:srgbClr val="0070C0"/>
                </a:solidFill>
                <a:latin typeface="Calibri" pitchFamily="34" charset="0"/>
              </a:rPr>
              <a:t>&amp; </a:t>
            </a:r>
            <a:r>
              <a:rPr lang="en-US" altLang="zh-TW" sz="2800" b="0" dirty="0">
                <a:solidFill>
                  <a:srgbClr val="0070C0"/>
                </a:solidFill>
                <a:latin typeface="Calibri" pitchFamily="34" charset="0"/>
              </a:rPr>
              <a:t>Interrupt Service </a:t>
            </a:r>
            <a:r>
              <a:rPr lang="en-US" altLang="zh-TW" sz="2800" b="0" dirty="0" smtClean="0">
                <a:solidFill>
                  <a:srgbClr val="0070C0"/>
                </a:solidFill>
                <a:latin typeface="Calibri" pitchFamily="34" charset="0"/>
              </a:rPr>
              <a:t>Routines on EASY  Platform</a:t>
            </a:r>
            <a:endParaRPr lang="zh-TW" altLang="en-US" sz="2800" b="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6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一</a:t>
            </a:r>
            <a:r>
              <a:rPr lang="en-US" altLang="zh-TW" sz="3600" b="0" dirty="0">
                <a:latin typeface="Calibri" pitchFamily="34" charset="0"/>
              </a:rPr>
              <a:t>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99592" y="1484313"/>
            <a:ext cx="8244408" cy="4611687"/>
          </a:xfrm>
        </p:spPr>
        <p:txBody>
          <a:bodyPr/>
          <a:lstStyle/>
          <a:p>
            <a:pPr marL="457200" lvl="1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7. </a:t>
            </a:r>
            <a:r>
              <a:rPr lang="zh-TW" altLang="en-US" sz="2000" dirty="0">
                <a:latin typeface="Calibri" pitchFamily="34" charset="0"/>
                <a:ea typeface="+mj-ea"/>
              </a:rPr>
              <a:t>之後跑波型可看到</a:t>
            </a:r>
            <a:r>
              <a:rPr lang="en-US" altLang="zh-TW" sz="2000" dirty="0">
                <a:latin typeface="Calibri" pitchFamily="34" charset="0"/>
                <a:ea typeface="+mj-ea"/>
              </a:rPr>
              <a:t>Timer1</a:t>
            </a:r>
            <a:r>
              <a:rPr lang="zh-TW" altLang="en-US" sz="2000" dirty="0">
                <a:latin typeface="Calibri" pitchFamily="34" charset="0"/>
                <a:ea typeface="+mj-ea"/>
              </a:rPr>
              <a:t>一發出</a:t>
            </a:r>
            <a:r>
              <a:rPr lang="en-US" altLang="zh-TW" sz="2000" dirty="0" err="1">
                <a:latin typeface="Calibri" pitchFamily="34" charset="0"/>
                <a:ea typeface="+mj-ea"/>
              </a:rPr>
              <a:t>timer_irt</a:t>
            </a:r>
            <a:r>
              <a:rPr lang="zh-TW" altLang="en-US" sz="2000" dirty="0">
                <a:latin typeface="Calibri" pitchFamily="34" charset="0"/>
                <a:ea typeface="+mj-ea"/>
              </a:rPr>
              <a:t>就寫到</a:t>
            </a:r>
            <a:r>
              <a:rPr lang="en-US" altLang="zh-TW" sz="2000" dirty="0">
                <a:latin typeface="Calibri" pitchFamily="34" charset="0"/>
                <a:ea typeface="+mj-ea"/>
              </a:rPr>
              <a:t>pending</a:t>
            </a:r>
            <a:r>
              <a:rPr lang="zh-TW" altLang="en-US" sz="2000" dirty="0">
                <a:latin typeface="Calibri" pitchFamily="34" charset="0"/>
                <a:ea typeface="+mj-ea"/>
              </a:rPr>
              <a:t>，</a:t>
            </a:r>
            <a:r>
              <a:rPr lang="en-US" altLang="zh-TW" sz="2000" dirty="0">
                <a:latin typeface="Calibri" pitchFamily="34" charset="0"/>
                <a:ea typeface="+mj-ea"/>
              </a:rPr>
              <a:t>ACK</a:t>
            </a:r>
            <a:r>
              <a:rPr lang="zh-TW" altLang="en-US" sz="2000" dirty="0">
                <a:latin typeface="Calibri" pitchFamily="34" charset="0"/>
                <a:ea typeface="+mj-ea"/>
              </a:rPr>
              <a:t>被拉</a:t>
            </a:r>
            <a:endParaRPr lang="en-US" altLang="zh-TW" sz="20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    起來後，</a:t>
            </a:r>
            <a:r>
              <a:rPr lang="en-US" altLang="zh-TW" sz="2000" dirty="0">
                <a:latin typeface="Calibri" pitchFamily="34" charset="0"/>
                <a:ea typeface="+mj-ea"/>
              </a:rPr>
              <a:t>Timer1</a:t>
            </a:r>
            <a:r>
              <a:rPr lang="zh-TW" altLang="en-US" sz="2000" dirty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err="1">
                <a:latin typeface="Calibri" pitchFamily="34" charset="0"/>
                <a:ea typeface="+mj-ea"/>
              </a:rPr>
              <a:t>timer_irt</a:t>
            </a:r>
            <a:r>
              <a:rPr lang="zh-TW" altLang="en-US" sz="2000" dirty="0">
                <a:latin typeface="Calibri" pitchFamily="34" charset="0"/>
                <a:ea typeface="+mj-ea"/>
              </a:rPr>
              <a:t>降下來，而</a:t>
            </a:r>
            <a:r>
              <a:rPr lang="en-US" altLang="zh-TW" sz="2000" dirty="0">
                <a:latin typeface="Calibri" pitchFamily="34" charset="0"/>
                <a:ea typeface="+mj-ea"/>
              </a:rPr>
              <a:t>Timer2</a:t>
            </a:r>
            <a:r>
              <a:rPr lang="zh-TW" altLang="en-US" sz="2000" dirty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err="1">
                <a:latin typeface="Calibri" pitchFamily="34" charset="0"/>
                <a:ea typeface="+mj-ea"/>
              </a:rPr>
              <a:t>timer_irt</a:t>
            </a:r>
            <a:r>
              <a:rPr lang="zh-TW" altLang="en-US" sz="2000" dirty="0">
                <a:latin typeface="Calibri" pitchFamily="34" charset="0"/>
                <a:ea typeface="+mj-ea"/>
              </a:rPr>
              <a:t>會一直拉  </a:t>
            </a:r>
            <a:endParaRPr lang="en-US" altLang="zh-TW" sz="20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    著等待</a:t>
            </a:r>
            <a:r>
              <a:rPr lang="en-US" altLang="zh-TW" sz="2000" dirty="0">
                <a:latin typeface="Calibri" pitchFamily="34" charset="0"/>
                <a:ea typeface="+mj-ea"/>
              </a:rPr>
              <a:t>Timer1</a:t>
            </a:r>
            <a:r>
              <a:rPr lang="zh-TW" altLang="en-US" sz="2000" dirty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>
                <a:latin typeface="Calibri" pitchFamily="34" charset="0"/>
                <a:ea typeface="+mj-ea"/>
              </a:rPr>
              <a:t>IRQ</a:t>
            </a:r>
            <a:r>
              <a:rPr lang="zh-TW" altLang="en-US" sz="2000" dirty="0">
                <a:latin typeface="Calibri" pitchFamily="34" charset="0"/>
                <a:ea typeface="+mj-ea"/>
              </a:rPr>
              <a:t>做完才會換處理它。</a:t>
            </a:r>
            <a:endParaRPr lang="en-US" altLang="zh-TW" sz="2000" dirty="0">
              <a:latin typeface="Calibri" pitchFamily="34" charset="0"/>
              <a:ea typeface="+mj-ea"/>
            </a:endParaRPr>
          </a:p>
          <a:p>
            <a:endParaRPr lang="zh-TW" altLang="en-US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20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760" y="2740010"/>
            <a:ext cx="7560840" cy="341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橢圓 5"/>
          <p:cNvSpPr/>
          <p:nvPr/>
        </p:nvSpPr>
        <p:spPr>
          <a:xfrm>
            <a:off x="7180137" y="3211347"/>
            <a:ext cx="334788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橢圓 6"/>
          <p:cNvSpPr/>
          <p:nvPr/>
        </p:nvSpPr>
        <p:spPr>
          <a:xfrm>
            <a:off x="1253752" y="5431261"/>
            <a:ext cx="1440160" cy="1620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橢圓 7"/>
          <p:cNvSpPr/>
          <p:nvPr/>
        </p:nvSpPr>
        <p:spPr>
          <a:xfrm>
            <a:off x="7352687" y="4424944"/>
            <a:ext cx="243168" cy="3240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6892105" y="3138692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solidFill>
                  <a:srgbClr val="FF0000"/>
                </a:solidFill>
              </a:rPr>
              <a:t>1.</a:t>
            </a:r>
            <a:endParaRPr lang="zh-TW" altLang="en-US" sz="1200" b="1" dirty="0">
              <a:solidFill>
                <a:srgbClr val="FF0000"/>
              </a:solidFill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1037728" y="5317294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solidFill>
                  <a:srgbClr val="FF0000"/>
                </a:solidFill>
              </a:rPr>
              <a:t>2.</a:t>
            </a:r>
            <a:endParaRPr lang="zh-TW" altLang="en-US" sz="1200" b="1" dirty="0">
              <a:solidFill>
                <a:srgbClr val="FF0000"/>
              </a:solidFill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7066175" y="4286444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solidFill>
                  <a:srgbClr val="FF0000"/>
                </a:solidFill>
              </a:rPr>
              <a:t>3.</a:t>
            </a:r>
            <a:endParaRPr lang="zh-TW" alt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98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一</a:t>
            </a:r>
            <a:r>
              <a:rPr lang="en-US" altLang="zh-TW" sz="3600" b="0" dirty="0">
                <a:latin typeface="Calibri" pitchFamily="34" charset="0"/>
              </a:rPr>
              <a:t>)</a:t>
            </a:r>
            <a:endParaRPr lang="zh-TW" altLang="en-US" sz="36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21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90492"/>
            <a:ext cx="3580948" cy="2211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字方塊 5"/>
          <p:cNvSpPr txBox="1"/>
          <p:nvPr/>
        </p:nvSpPr>
        <p:spPr>
          <a:xfrm>
            <a:off x="1168172" y="143487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Calibri" pitchFamily="34" charset="0"/>
              </a:rPr>
              <a:t>1. CPU</a:t>
            </a:r>
            <a:r>
              <a:rPr lang="zh-TW" altLang="en-US" dirty="0" smtClean="0">
                <a:latin typeface="Calibri" pitchFamily="34" charset="0"/>
              </a:rPr>
              <a:t> </a:t>
            </a:r>
            <a:r>
              <a:rPr lang="en-US" altLang="zh-TW" dirty="0" smtClean="0">
                <a:latin typeface="Calibri" pitchFamily="34" charset="0"/>
              </a:rPr>
              <a:t>enable Timer1</a:t>
            </a:r>
            <a:r>
              <a:rPr lang="zh-TW" altLang="en-US" dirty="0" smtClean="0">
                <a:latin typeface="Calibri" pitchFamily="34" charset="0"/>
              </a:rPr>
              <a:t>、</a:t>
            </a:r>
            <a:r>
              <a:rPr lang="en-US" altLang="zh-TW" dirty="0" smtClean="0">
                <a:latin typeface="Calibri" pitchFamily="34" charset="0"/>
              </a:rPr>
              <a:t>Timer2</a:t>
            </a:r>
            <a:endParaRPr lang="zh-TW" altLang="en-US" dirty="0">
              <a:latin typeface="Calibri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90493"/>
            <a:ext cx="3672408" cy="2175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文字方塊 7"/>
          <p:cNvSpPr txBox="1"/>
          <p:nvPr/>
        </p:nvSpPr>
        <p:spPr>
          <a:xfrm>
            <a:off x="4932040" y="142116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Calibri" pitchFamily="34" charset="0"/>
              </a:rPr>
              <a:t>2. Timer1 &amp; Timer2 request to </a:t>
            </a:r>
            <a:r>
              <a:rPr lang="en-US" altLang="zh-TW" dirty="0" err="1" smtClean="0">
                <a:latin typeface="Calibri" pitchFamily="34" charset="0"/>
              </a:rPr>
              <a:t>IRCntl</a:t>
            </a:r>
            <a:r>
              <a:rPr lang="en-US" altLang="zh-TW" dirty="0" smtClean="0">
                <a:latin typeface="Calibri" pitchFamily="34" charset="0"/>
              </a:rPr>
              <a:t>   </a:t>
            </a:r>
            <a:endParaRPr lang="zh-TW" altLang="en-US" dirty="0">
              <a:latin typeface="Calibri" pitchFamily="34" charset="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2431451" y="413978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Calibri" pitchFamily="34" charset="0"/>
              </a:rPr>
              <a:t>3</a:t>
            </a:r>
            <a:r>
              <a:rPr lang="en-US" altLang="zh-TW" dirty="0" smtClean="0">
                <a:latin typeface="Calibri" pitchFamily="34" charset="0"/>
              </a:rPr>
              <a:t>. </a:t>
            </a:r>
            <a:r>
              <a:rPr lang="en-US" altLang="zh-TW" dirty="0" err="1" smtClean="0">
                <a:latin typeface="Calibri" pitchFamily="34" charset="0"/>
              </a:rPr>
              <a:t>IRCntl</a:t>
            </a:r>
            <a:r>
              <a:rPr lang="en-US" altLang="zh-TW" dirty="0" smtClean="0">
                <a:latin typeface="Calibri" pitchFamily="34" charset="0"/>
              </a:rPr>
              <a:t>  Interrupt  CPU for  Timer1  </a:t>
            </a:r>
            <a:endParaRPr lang="zh-TW" altLang="en-US" dirty="0">
              <a:latin typeface="Calibri" pitchFamily="34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756" y="4509120"/>
            <a:ext cx="3647830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727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/>
          </a:bodyPr>
          <a:lstStyle/>
          <a:p>
            <a:r>
              <a:rPr lang="zh-TW" altLang="en-US" sz="4000" b="0" dirty="0" smtClean="0">
                <a:latin typeface="Calibri" pitchFamily="34" charset="0"/>
              </a:rPr>
              <a:t>實作</a:t>
            </a:r>
            <a:r>
              <a:rPr lang="en-US" altLang="zh-TW" sz="4000" b="0" dirty="0" smtClean="0">
                <a:latin typeface="Calibri" pitchFamily="34" charset="0"/>
              </a:rPr>
              <a:t>(</a:t>
            </a:r>
            <a:r>
              <a:rPr lang="zh-TW" altLang="en-US" sz="4000" b="0" dirty="0" smtClean="0">
                <a:latin typeface="Calibri" pitchFamily="34" charset="0"/>
              </a:rPr>
              <a:t>二</a:t>
            </a:r>
            <a:r>
              <a:rPr lang="en-US" altLang="zh-TW" sz="4000" b="0" dirty="0" smtClean="0">
                <a:latin typeface="Calibri" pitchFamily="34" charset="0"/>
              </a:rPr>
              <a:t>)</a:t>
            </a:r>
            <a:endParaRPr lang="zh-TW" altLang="en-US" sz="4000" b="0" dirty="0">
              <a:latin typeface="Calibri" pitchFamily="34" charset="0"/>
            </a:endParaRPr>
          </a:p>
        </p:txBody>
      </p:sp>
      <p:sp>
        <p:nvSpPr>
          <p:cNvPr id="5" name="副標題 4"/>
          <p:cNvSpPr>
            <a:spLocks noGrp="1"/>
          </p:cNvSpPr>
          <p:nvPr>
            <p:ph type="subTitle" sz="quarter" idx="1"/>
          </p:nvPr>
        </p:nvSpPr>
        <p:spPr>
          <a:xfrm>
            <a:off x="1331640" y="3501008"/>
            <a:ext cx="6400800" cy="1752600"/>
          </a:xfrm>
        </p:spPr>
        <p:txBody>
          <a:bodyPr>
            <a:normAutofit/>
          </a:bodyPr>
          <a:lstStyle/>
          <a:p>
            <a:r>
              <a:rPr lang="en-US" altLang="zh-TW" sz="4400" dirty="0" smtClean="0">
                <a:solidFill>
                  <a:schemeClr val="tx1"/>
                </a:solidFill>
                <a:latin typeface="Calibri" pitchFamily="34" charset="0"/>
              </a:rPr>
              <a:t>Interrupt Service</a:t>
            </a:r>
            <a:r>
              <a:rPr lang="zh-TW" altLang="en-US" sz="44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US" altLang="zh-TW" sz="4400" dirty="0" smtClean="0">
                <a:solidFill>
                  <a:schemeClr val="tx1"/>
                </a:solidFill>
                <a:latin typeface="Calibri" pitchFamily="34" charset="0"/>
              </a:rPr>
              <a:t>Routine</a:t>
            </a:r>
            <a:endParaRPr lang="zh-TW" altLang="en-US" sz="44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22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44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</a:t>
            </a:r>
            <a:r>
              <a:rPr lang="zh-TW" altLang="en-US" sz="3600" b="0" dirty="0" smtClean="0">
                <a:latin typeface="Calibri" pitchFamily="34" charset="0"/>
              </a:rPr>
              <a:t>作</a:t>
            </a:r>
            <a:r>
              <a:rPr lang="en-US" altLang="zh-TW" sz="3600" b="0" dirty="0" smtClean="0">
                <a:latin typeface="Calibri" pitchFamily="34" charset="0"/>
              </a:rPr>
              <a:t>(</a:t>
            </a:r>
            <a:r>
              <a:rPr lang="zh-TW" altLang="en-US" sz="3600" b="0" dirty="0" smtClean="0">
                <a:latin typeface="Calibri" pitchFamily="34" charset="0"/>
              </a:rPr>
              <a:t>二</a:t>
            </a:r>
            <a:r>
              <a:rPr lang="en-US" altLang="zh-TW" sz="3600" b="0" dirty="0" smtClean="0">
                <a:latin typeface="Calibri" pitchFamily="34" charset="0"/>
              </a:rPr>
              <a:t>)</a:t>
            </a:r>
            <a:endParaRPr lang="zh-TW" altLang="en-US" sz="3600" b="0" dirty="0">
              <a:latin typeface="Calibri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55576" y="1412776"/>
            <a:ext cx="8229600" cy="5184576"/>
          </a:xfrm>
        </p:spPr>
        <p:txBody>
          <a:bodyPr>
            <a:normAutofit/>
          </a:bodyPr>
          <a:lstStyle/>
          <a:p>
            <a:pPr marL="514350" lvl="1" indent="-514350">
              <a:buFont typeface="Wingdings" pitchFamily="2" charset="2"/>
              <a:buChar char="u"/>
            </a:pPr>
            <a:r>
              <a:rPr lang="zh-TW" altLang="en-US" sz="2400" dirty="0">
                <a:latin typeface="Calibri" pitchFamily="34" charset="0"/>
                <a:ea typeface="+mj-ea"/>
              </a:rPr>
              <a:t>請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同學新增一個來自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FPGA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板上的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Switch Interrupt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，</a:t>
            </a:r>
            <a:r>
              <a:rPr lang="zh-TW" altLang="en-US" sz="2400" dirty="0">
                <a:latin typeface="Calibri" pitchFamily="34" charset="0"/>
                <a:ea typeface="+mj-ea"/>
              </a:rPr>
              <a:t>並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練習寫</a:t>
            </a:r>
            <a:r>
              <a:rPr lang="zh-TW" altLang="en-US" sz="2400" dirty="0">
                <a:latin typeface="Calibri" pitchFamily="34" charset="0"/>
                <a:ea typeface="+mj-ea"/>
              </a:rPr>
              <a:t>一個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簡單</a:t>
            </a:r>
            <a:r>
              <a:rPr lang="zh-TW" altLang="en-US" sz="2400" dirty="0">
                <a:latin typeface="Calibri" pitchFamily="34" charset="0"/>
                <a:ea typeface="+mj-ea"/>
              </a:rPr>
              <a:t>的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Interrupt Service Routine(ISR function)</a:t>
            </a:r>
          </a:p>
          <a:p>
            <a:pPr marL="857250" lvl="2" indent="-457200">
              <a:buAutoNum type="arabicPeriod"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首先請在</a:t>
            </a:r>
            <a:r>
              <a:rPr lang="en-US" altLang="zh-TW" sz="2000" dirty="0" err="1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EASY.v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新增</a:t>
            </a:r>
            <a:r>
              <a:rPr lang="en-US" altLang="zh-TW" sz="2000" dirty="0">
                <a:latin typeface="Calibri" pitchFamily="34" charset="0"/>
                <a:ea typeface="+mj-ea"/>
              </a:rPr>
              <a:t>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 input       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SW1_IRQ</a:t>
            </a:r>
          </a:p>
          <a:p>
            <a:pPr marL="400050" lvl="2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        			        output    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LED1_ACK</a:t>
            </a:r>
          </a:p>
          <a:p>
            <a:pPr marL="857250" lvl="2" indent="-457200">
              <a:buAutoNum type="arabicPeriod" startAt="2"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並</a:t>
            </a:r>
            <a:r>
              <a:rPr lang="zh-TW" altLang="en-US" sz="2000" dirty="0">
                <a:latin typeface="Calibri" pitchFamily="34" charset="0"/>
                <a:ea typeface="+mj-ea"/>
              </a:rPr>
              <a:t>把這兩條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線接到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IRCntl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HIRQSource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00050" lvl="2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HIRQAck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top  bit</a:t>
            </a:r>
            <a:endParaRPr lang="en-US" altLang="zh-TW" sz="2000" dirty="0">
              <a:latin typeface="Calibri" pitchFamily="34" charset="0"/>
              <a:ea typeface="+mj-ea"/>
            </a:endParaRPr>
          </a:p>
          <a:p>
            <a:pPr marL="857250" lvl="2" indent="-457200">
              <a:buFont typeface="+mj-lt"/>
              <a:buAutoNum type="arabicPeriod"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914400" lvl="2" indent="-514350">
              <a:buFont typeface="+mj-lt"/>
              <a:buAutoNum type="arabicPeriod"/>
            </a:pPr>
            <a:endParaRPr lang="en-US" altLang="zh-TW" sz="2000" dirty="0">
              <a:latin typeface="Calibri" pitchFamily="34" charset="0"/>
              <a:ea typeface="+mj-ea"/>
            </a:endParaRPr>
          </a:p>
          <a:p>
            <a:pPr marL="914400" lvl="2" indent="-514350">
              <a:buFont typeface="+mj-lt"/>
              <a:buAutoNum type="arabicPeriod"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914400" lvl="2" indent="-514350">
              <a:buFont typeface="+mj-lt"/>
              <a:buAutoNum type="arabicPeriod"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914400" lvl="2" indent="-514350">
              <a:buFont typeface="+mj-lt"/>
              <a:buAutoNum type="arabicPeriod"/>
            </a:pPr>
            <a:endParaRPr lang="zh-TW" altLang="en-US" dirty="0" smtClean="0">
              <a:latin typeface="Calibri" pitchFamily="34" charset="0"/>
              <a:ea typeface="+mj-ea"/>
            </a:endParaRPr>
          </a:p>
          <a:p>
            <a:endParaRPr lang="en-US" altLang="zh-TW" dirty="0" smtClean="0">
              <a:latin typeface="Calibri" pitchFamily="34" charset="0"/>
              <a:ea typeface="+mj-ea"/>
            </a:endParaRPr>
          </a:p>
          <a:p>
            <a:pPr marL="514350" indent="-514350">
              <a:buFont typeface="+mj-lt"/>
              <a:buAutoNum type="arabicPeriod"/>
            </a:pPr>
            <a:endParaRPr lang="en-US" altLang="zh-TW" dirty="0" smtClean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3BE8C-9C5A-42AD-98F0-2928B47D3B57}" type="slidenum">
              <a:rPr lang="zh-TW" altLang="en-US" smtClean="0">
                <a:solidFill>
                  <a:schemeClr val="tx1"/>
                </a:solidFill>
              </a:rPr>
              <a:t>23</a:t>
            </a:fld>
            <a:endParaRPr lang="zh-TW" altLang="en-US" sz="16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208" y="2348880"/>
            <a:ext cx="2184011" cy="2478013"/>
          </a:xfrm>
          <a:prstGeom prst="rect">
            <a:avLst/>
          </a:prstGeom>
        </p:spPr>
      </p:pic>
      <p:sp>
        <p:nvSpPr>
          <p:cNvPr id="9" name="橢圓 8"/>
          <p:cNvSpPr/>
          <p:nvPr/>
        </p:nvSpPr>
        <p:spPr>
          <a:xfrm>
            <a:off x="6588224" y="2894391"/>
            <a:ext cx="1152128" cy="3851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橢圓 10"/>
          <p:cNvSpPr/>
          <p:nvPr/>
        </p:nvSpPr>
        <p:spPr>
          <a:xfrm>
            <a:off x="7536213" y="4005064"/>
            <a:ext cx="114169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387" y="3645024"/>
            <a:ext cx="4159374" cy="3119531"/>
          </a:xfrm>
          <a:prstGeom prst="rect">
            <a:avLst/>
          </a:prstGeom>
        </p:spPr>
      </p:pic>
      <p:sp>
        <p:nvSpPr>
          <p:cNvPr id="12" name="橢圓 11"/>
          <p:cNvSpPr/>
          <p:nvPr/>
        </p:nvSpPr>
        <p:spPr>
          <a:xfrm>
            <a:off x="2524954" y="6129536"/>
            <a:ext cx="1080120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731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二</a:t>
            </a:r>
            <a:r>
              <a:rPr lang="en-US" altLang="zh-TW" sz="3600" b="0" dirty="0">
                <a:latin typeface="Calibri" pitchFamily="34" charset="0"/>
              </a:rPr>
              <a:t>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99592" y="1484313"/>
            <a:ext cx="8136904" cy="4611687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3.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請同學打開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Lab3_2-&gt;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testcode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-&gt;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init.s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，這是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testcode.txt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的系統程式，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  透過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init.s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把同學之前寫過的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main_function.c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isr.c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link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起來。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</a:t>
            </a:r>
            <a:endParaRPr lang="zh-TW" altLang="en-US" sz="20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24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31" y="2631881"/>
            <a:ext cx="3784061" cy="2487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344" y="2534889"/>
            <a:ext cx="4250385" cy="269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橢圓 7"/>
          <p:cNvSpPr/>
          <p:nvPr/>
        </p:nvSpPr>
        <p:spPr>
          <a:xfrm>
            <a:off x="901882" y="2526725"/>
            <a:ext cx="1584176" cy="4462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1045898" y="3279953"/>
            <a:ext cx="1080120" cy="1296144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2136213" y="3141453"/>
            <a:ext cx="18624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dirty="0">
                <a:solidFill>
                  <a:srgbClr val="00B0F0"/>
                </a:solidFill>
              </a:rPr>
              <a:t>ARM interrupt vector table</a:t>
            </a:r>
            <a:endParaRPr lang="zh-TW" altLang="en-US" sz="1200" dirty="0">
              <a:solidFill>
                <a:srgbClr val="00B0F0"/>
              </a:solidFill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2136213" y="3288585"/>
            <a:ext cx="5529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0x0</a:t>
            </a:r>
          </a:p>
          <a:p>
            <a:r>
              <a:rPr lang="en-US" altLang="zh-TW" sz="1000" dirty="0" smtClean="0"/>
              <a:t>0x4</a:t>
            </a:r>
          </a:p>
          <a:p>
            <a:r>
              <a:rPr lang="en-US" altLang="zh-TW" sz="1000" dirty="0" smtClean="0"/>
              <a:t>0x8</a:t>
            </a:r>
          </a:p>
          <a:p>
            <a:r>
              <a:rPr lang="en-US" altLang="zh-TW" sz="1000" dirty="0" smtClean="0"/>
              <a:t>0xc</a:t>
            </a:r>
          </a:p>
          <a:p>
            <a:r>
              <a:rPr lang="en-US" altLang="zh-TW" sz="1000" dirty="0" smtClean="0"/>
              <a:t>0x10</a:t>
            </a:r>
          </a:p>
          <a:p>
            <a:r>
              <a:rPr lang="en-US" altLang="zh-TW" sz="1000" dirty="0" smtClean="0"/>
              <a:t>0x14</a:t>
            </a:r>
          </a:p>
          <a:p>
            <a:r>
              <a:rPr lang="en-US" altLang="zh-TW" sz="1000" dirty="0" smtClean="0"/>
              <a:t>0x18</a:t>
            </a:r>
          </a:p>
          <a:p>
            <a:r>
              <a:rPr lang="en-US" altLang="zh-TW" sz="1000" dirty="0" smtClean="0"/>
              <a:t>0x1c</a:t>
            </a:r>
          </a:p>
          <a:p>
            <a:endParaRPr lang="zh-TW" altLang="en-US" sz="1000" dirty="0"/>
          </a:p>
        </p:txBody>
      </p:sp>
      <p:cxnSp>
        <p:nvCxnSpPr>
          <p:cNvPr id="24" name="直線單箭頭接點 23"/>
          <p:cNvCxnSpPr/>
          <p:nvPr/>
        </p:nvCxnSpPr>
        <p:spPr>
          <a:xfrm>
            <a:off x="772902" y="3390557"/>
            <a:ext cx="257959" cy="1"/>
          </a:xfrm>
          <a:prstGeom prst="straightConnector1">
            <a:avLst/>
          </a:prstGeom>
          <a:ln>
            <a:solidFill>
              <a:srgbClr val="E17305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1" name="直線單箭頭接點 30"/>
          <p:cNvCxnSpPr/>
          <p:nvPr/>
        </p:nvCxnSpPr>
        <p:spPr>
          <a:xfrm flipH="1">
            <a:off x="901882" y="3495977"/>
            <a:ext cx="216024" cy="1250003"/>
          </a:xfrm>
          <a:prstGeom prst="straightConnector1">
            <a:avLst/>
          </a:prstGeom>
          <a:ln>
            <a:solidFill>
              <a:srgbClr val="E17305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直線單箭頭接點 34"/>
          <p:cNvCxnSpPr/>
          <p:nvPr/>
        </p:nvCxnSpPr>
        <p:spPr>
          <a:xfrm>
            <a:off x="6444208" y="4360073"/>
            <a:ext cx="1008112" cy="0"/>
          </a:xfrm>
          <a:prstGeom prst="straightConnector1">
            <a:avLst/>
          </a:prstGeom>
          <a:ln>
            <a:solidFill>
              <a:srgbClr val="E17305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7452321" y="4196236"/>
            <a:ext cx="1442450" cy="21236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TW" sz="1200" dirty="0" err="1" smtClean="0"/>
              <a:t>main_function.c</a:t>
            </a:r>
            <a:endParaRPr lang="en-US" altLang="zh-TW" sz="1200" dirty="0" smtClean="0"/>
          </a:p>
          <a:p>
            <a:r>
              <a:rPr lang="en-US" altLang="zh-TW" sz="1200" dirty="0" smtClean="0"/>
              <a:t>{</a:t>
            </a:r>
          </a:p>
          <a:p>
            <a:r>
              <a:rPr lang="en-US" altLang="zh-TW" sz="1200" dirty="0" smtClean="0"/>
              <a:t>….</a:t>
            </a:r>
            <a:endParaRPr lang="en-US" altLang="zh-TW" sz="1200" dirty="0"/>
          </a:p>
          <a:p>
            <a:r>
              <a:rPr lang="en-US" altLang="zh-TW" sz="1200" dirty="0" smtClean="0"/>
              <a:t>….</a:t>
            </a:r>
          </a:p>
          <a:p>
            <a:r>
              <a:rPr lang="en-US" altLang="zh-TW" sz="1200" dirty="0" smtClean="0"/>
              <a:t>….</a:t>
            </a:r>
          </a:p>
          <a:p>
            <a:r>
              <a:rPr lang="en-US" altLang="zh-TW" sz="1200" dirty="0" smtClean="0"/>
              <a:t>….</a:t>
            </a:r>
          </a:p>
          <a:p>
            <a:r>
              <a:rPr lang="en-US" altLang="zh-TW" sz="1200" dirty="0" smtClean="0"/>
              <a:t>*</a:t>
            </a:r>
            <a:r>
              <a:rPr lang="en-US" altLang="zh-TW" sz="1200" dirty="0" smtClean="0">
                <a:solidFill>
                  <a:srgbClr val="FF0000"/>
                </a:solidFill>
              </a:rPr>
              <a:t>Interrupt</a:t>
            </a:r>
            <a:r>
              <a:rPr lang="en-US" altLang="zh-TW" sz="1200" dirty="0" smtClean="0"/>
              <a:t>*</a:t>
            </a:r>
          </a:p>
          <a:p>
            <a:r>
              <a:rPr lang="en-US" altLang="zh-TW" sz="1200" dirty="0" smtClean="0"/>
              <a:t>….</a:t>
            </a:r>
            <a:endParaRPr lang="en-US" altLang="zh-TW" sz="1200" dirty="0"/>
          </a:p>
          <a:p>
            <a:r>
              <a:rPr lang="en-US" altLang="zh-TW" sz="1200" dirty="0" smtClean="0"/>
              <a:t>….</a:t>
            </a:r>
          </a:p>
          <a:p>
            <a:r>
              <a:rPr lang="en-US" altLang="zh-TW" sz="1200" dirty="0" smtClean="0"/>
              <a:t>….</a:t>
            </a:r>
          </a:p>
          <a:p>
            <a:r>
              <a:rPr lang="en-US" altLang="zh-TW" sz="1200" dirty="0" smtClean="0"/>
              <a:t>}</a:t>
            </a:r>
            <a:endParaRPr lang="zh-TW" altLang="en-US" sz="1200" dirty="0"/>
          </a:p>
        </p:txBody>
      </p:sp>
      <p:cxnSp>
        <p:nvCxnSpPr>
          <p:cNvPr id="2064" name="肘形接點 2063"/>
          <p:cNvCxnSpPr/>
          <p:nvPr/>
        </p:nvCxnSpPr>
        <p:spPr>
          <a:xfrm rot="10800000">
            <a:off x="5508104" y="4648107"/>
            <a:ext cx="1872208" cy="1665539"/>
          </a:xfrm>
          <a:prstGeom prst="bentConnector3">
            <a:avLst>
              <a:gd name="adj1" fmla="val 50000"/>
            </a:avLst>
          </a:prstGeom>
          <a:ln>
            <a:solidFill>
              <a:srgbClr val="E17305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74" name="肘形接點 2073"/>
          <p:cNvCxnSpPr/>
          <p:nvPr/>
        </p:nvCxnSpPr>
        <p:spPr>
          <a:xfrm rot="10800000">
            <a:off x="2541548" y="4360075"/>
            <a:ext cx="4910772" cy="1057053"/>
          </a:xfrm>
          <a:prstGeom prst="bentConnector3">
            <a:avLst>
              <a:gd name="adj1" fmla="val 58105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76" name="文字方塊 2075"/>
          <p:cNvSpPr txBox="1"/>
          <p:nvPr/>
        </p:nvSpPr>
        <p:spPr>
          <a:xfrm>
            <a:off x="2136213" y="5183519"/>
            <a:ext cx="1656184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1200" dirty="0" err="1" smtClean="0"/>
              <a:t>Isr.c</a:t>
            </a:r>
            <a:endParaRPr lang="en-US" altLang="zh-TW" sz="1200" dirty="0" smtClean="0"/>
          </a:p>
          <a:p>
            <a:r>
              <a:rPr lang="en-US" altLang="zh-TW" sz="1200" dirty="0" smtClean="0"/>
              <a:t>{</a:t>
            </a:r>
          </a:p>
          <a:p>
            <a:r>
              <a:rPr lang="en-US" altLang="zh-TW" sz="1200" dirty="0" smtClean="0"/>
              <a:t>….</a:t>
            </a:r>
          </a:p>
          <a:p>
            <a:r>
              <a:rPr lang="en-US" altLang="zh-TW" sz="1200" dirty="0" smtClean="0"/>
              <a:t>….</a:t>
            </a:r>
          </a:p>
          <a:p>
            <a:r>
              <a:rPr lang="en-US" altLang="zh-TW" sz="1200" dirty="0"/>
              <a:t>}</a:t>
            </a:r>
            <a:endParaRPr lang="zh-TW" altLang="en-US" sz="1200" dirty="0"/>
          </a:p>
        </p:txBody>
      </p:sp>
      <p:cxnSp>
        <p:nvCxnSpPr>
          <p:cNvPr id="34" name="肘形接點 33"/>
          <p:cNvCxnSpPr/>
          <p:nvPr/>
        </p:nvCxnSpPr>
        <p:spPr>
          <a:xfrm rot="16200000" flipH="1">
            <a:off x="1674485" y="4595583"/>
            <a:ext cx="687044" cy="360039"/>
          </a:xfrm>
          <a:prstGeom prst="bent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肘形接點 40"/>
          <p:cNvCxnSpPr/>
          <p:nvPr/>
        </p:nvCxnSpPr>
        <p:spPr>
          <a:xfrm flipV="1">
            <a:off x="3792396" y="5586267"/>
            <a:ext cx="3659923" cy="607390"/>
          </a:xfrm>
          <a:prstGeom prst="bent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437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二</a:t>
            </a:r>
            <a:r>
              <a:rPr lang="en-US" altLang="zh-TW" sz="3600" b="0" dirty="0">
                <a:latin typeface="Calibri" pitchFamily="34" charset="0"/>
              </a:rPr>
              <a:t>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343411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zh-TW" altLang="en-US" sz="2000" dirty="0">
                <a:latin typeface="Calibri" pitchFamily="34" charset="0"/>
                <a:ea typeface="+mj-ea"/>
              </a:rPr>
              <a:t>目前的</a:t>
            </a:r>
            <a:r>
              <a:rPr lang="en-US" altLang="zh-TW" sz="2000" dirty="0">
                <a:latin typeface="Calibri" pitchFamily="34" charset="0"/>
                <a:ea typeface="+mj-ea"/>
              </a:rPr>
              <a:t>Interrupt controller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共有接三個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interrupt source:</a:t>
            </a: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  SW_IRQ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、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Timer1_IRQ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、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Timer2_IRQ</a:t>
            </a: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4.	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打開</a:t>
            </a:r>
            <a:r>
              <a:rPr lang="en-US" altLang="zh-TW" sz="200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Lab3_2-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&gt;</a:t>
            </a:r>
            <a:r>
              <a:rPr lang="en-US" altLang="zh-TW" sz="2000" dirty="0" err="1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testcode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-&gt; C -&gt;</a:t>
            </a:r>
            <a:r>
              <a:rPr lang="zh-TW" altLang="en-US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 </a:t>
            </a:r>
            <a:r>
              <a:rPr lang="en-US" altLang="zh-TW" sz="2000" dirty="0" err="1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isr.c</a:t>
            </a:r>
            <a:r>
              <a:rPr lang="en-US" altLang="zh-TW" sz="20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 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完成以下空白的部分。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 </a:t>
            </a:r>
            <a:endParaRPr lang="zh-TW" altLang="en-US" sz="20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25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644" y="2337580"/>
            <a:ext cx="4752528" cy="417894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1895237" y="3531081"/>
            <a:ext cx="2532747" cy="4739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909108" y="4155709"/>
            <a:ext cx="2532747" cy="473983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2411760" y="6245238"/>
            <a:ext cx="2664296" cy="23176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20071" y="2381394"/>
            <a:ext cx="39771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3" indent="-342900"/>
            <a:r>
              <a:rPr lang="zh-TW" altLang="en-US" b="1" dirty="0" smtClean="0">
                <a:latin typeface="Calibri" pitchFamily="34" charset="0"/>
              </a:rPr>
              <a:t>將</a:t>
            </a:r>
            <a:r>
              <a:rPr lang="en-US" altLang="zh-TW" b="1" dirty="0" err="1" smtClean="0">
                <a:solidFill>
                  <a:srgbClr val="FF0000"/>
                </a:solidFill>
                <a:latin typeface="Calibri" pitchFamily="34" charset="0"/>
              </a:rPr>
              <a:t>main_function.c</a:t>
            </a:r>
            <a:r>
              <a:rPr lang="zh-TW" altLang="en-US" b="1" dirty="0" smtClean="0">
                <a:latin typeface="Calibri" pitchFamily="34" charset="0"/>
              </a:rPr>
              <a:t>檔透過</a:t>
            </a:r>
            <a:r>
              <a:rPr lang="en-US" altLang="zh-TW" b="1" dirty="0" smtClean="0">
                <a:latin typeface="Calibri" pitchFamily="34" charset="0"/>
              </a:rPr>
              <a:t>DS-5 </a:t>
            </a:r>
          </a:p>
          <a:p>
            <a:pPr marL="1200150" lvl="3" indent="-342900"/>
            <a:r>
              <a:rPr lang="en-US" altLang="zh-TW" b="1" dirty="0" smtClean="0">
                <a:latin typeface="Calibri" pitchFamily="34" charset="0"/>
              </a:rPr>
              <a:t>Compiler</a:t>
            </a:r>
            <a:r>
              <a:rPr lang="zh-TW" altLang="en-US" b="1" dirty="0">
                <a:latin typeface="Calibri" pitchFamily="34" charset="0"/>
              </a:rPr>
              <a:t>轉成</a:t>
            </a:r>
            <a:r>
              <a:rPr lang="en-US" altLang="zh-TW" b="1" dirty="0">
                <a:solidFill>
                  <a:srgbClr val="FF0000"/>
                </a:solidFill>
                <a:latin typeface="Calibri" pitchFamily="34" charset="0"/>
              </a:rPr>
              <a:t>testcode.txt</a:t>
            </a:r>
            <a:r>
              <a:rPr lang="zh-TW" altLang="en-US" b="1" dirty="0">
                <a:latin typeface="Calibri" pitchFamily="34" charset="0"/>
              </a:rPr>
              <a:t>放</a:t>
            </a:r>
            <a:r>
              <a:rPr lang="zh-TW" altLang="en-US" b="1" dirty="0" smtClean="0">
                <a:latin typeface="Calibri" pitchFamily="34" charset="0"/>
              </a:rPr>
              <a:t>到</a:t>
            </a:r>
            <a:endParaRPr lang="en-US" altLang="zh-TW" b="1" dirty="0" smtClean="0">
              <a:latin typeface="Calibri" pitchFamily="34" charset="0"/>
            </a:endParaRPr>
          </a:p>
          <a:p>
            <a:pPr marL="1200150" lvl="3" indent="-342900"/>
            <a:r>
              <a:rPr lang="en-US" altLang="zh-TW" b="1" dirty="0" err="1" smtClean="0">
                <a:latin typeface="Calibri" pitchFamily="34" charset="0"/>
              </a:rPr>
              <a:t>testcode</a:t>
            </a:r>
            <a:r>
              <a:rPr lang="zh-TW" altLang="en-US" b="1" dirty="0">
                <a:latin typeface="Calibri" pitchFamily="34" charset="0"/>
              </a:rPr>
              <a:t>資料夾下</a:t>
            </a:r>
            <a:endParaRPr lang="en-US" altLang="zh-TW" b="1" dirty="0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120172" y="2358664"/>
            <a:ext cx="3023828" cy="1286360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Blip>
                <a:blip r:embed="rId3"/>
              </a:buBlip>
              <a:tabLst/>
            </a:pPr>
            <a:endParaRPr kumimoji="1" lang="zh-TW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3081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>
                <a:latin typeface="Calibri" pitchFamily="34" charset="0"/>
              </a:rPr>
              <a:t>實作</a:t>
            </a:r>
            <a:r>
              <a:rPr lang="en-US" altLang="zh-TW" sz="3600" b="0" dirty="0">
                <a:latin typeface="Calibri" pitchFamily="34" charset="0"/>
              </a:rPr>
              <a:t>(</a:t>
            </a:r>
            <a:r>
              <a:rPr lang="zh-TW" altLang="en-US" sz="3600" b="0" dirty="0">
                <a:latin typeface="Calibri" pitchFamily="34" charset="0"/>
              </a:rPr>
              <a:t>二</a:t>
            </a:r>
            <a:r>
              <a:rPr lang="en-US" altLang="zh-TW" sz="3600" b="0" dirty="0">
                <a:latin typeface="Calibri" pitchFamily="34" charset="0"/>
              </a:rPr>
              <a:t>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5.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在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EASY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新增的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input(</a:t>
            </a:r>
            <a:r>
              <a:rPr lang="en-US" altLang="zh-TW" sz="18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SW1_IRQ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)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要用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Modelsim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模擬，需讓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EASY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testbench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(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TBTic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)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在某個時間點給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SW_IRQ=1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到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EASY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平台，我們這邊給同學的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TBTic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讓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SW1_IRQ  input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在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5us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時等於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1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，成功的話就會看到下圖的結果。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zh-TW" altLang="en-US" sz="20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26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5" name="圖片 4" descr="畫面剪輯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6" name="圖片 5" descr="畫面剪輯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381" y="3054534"/>
            <a:ext cx="4968552" cy="3218065"/>
          </a:xfrm>
          <a:prstGeom prst="rect">
            <a:avLst/>
          </a:prstGeom>
        </p:spPr>
      </p:pic>
      <p:pic>
        <p:nvPicPr>
          <p:cNvPr id="10" name="圖片 9" descr="畫面剪輯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815" y="4919652"/>
            <a:ext cx="6834760" cy="1224137"/>
          </a:xfrm>
          <a:prstGeom prst="rect">
            <a:avLst/>
          </a:prstGeom>
        </p:spPr>
      </p:pic>
      <p:sp>
        <p:nvSpPr>
          <p:cNvPr id="11" name="橢圓 10"/>
          <p:cNvSpPr/>
          <p:nvPr/>
        </p:nvSpPr>
        <p:spPr>
          <a:xfrm>
            <a:off x="935596" y="4612644"/>
            <a:ext cx="1080120" cy="144016"/>
          </a:xfrm>
          <a:prstGeom prst="ellipse">
            <a:avLst/>
          </a:prstGeom>
          <a:noFill/>
          <a:ln>
            <a:solidFill>
              <a:srgbClr val="E1730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563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dirty="0"/>
              <a:t>實作</a:t>
            </a:r>
            <a:r>
              <a:rPr lang="en-US" altLang="zh-TW" sz="3600" dirty="0"/>
              <a:t>(</a:t>
            </a:r>
            <a:r>
              <a:rPr lang="zh-TW" altLang="en-US" sz="3600" dirty="0"/>
              <a:t>二</a:t>
            </a:r>
            <a:r>
              <a:rPr lang="en-US" altLang="zh-TW" sz="3600" dirty="0"/>
              <a:t>)</a:t>
            </a:r>
            <a:endParaRPr lang="zh-TW" altLang="en-US" sz="36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55576" y="1484313"/>
            <a:ext cx="8280920" cy="4611687"/>
          </a:xfrm>
        </p:spPr>
        <p:txBody>
          <a:bodyPr>
            <a:normAutofit/>
          </a:bodyPr>
          <a:lstStyle/>
          <a:p>
            <a:pPr marL="914400" lvl="1" indent="-457200">
              <a:buAutoNum type="arabicPeriod" startAt="6"/>
            </a:pPr>
            <a:r>
              <a:rPr lang="zh-TW" altLang="en-US" sz="2000" dirty="0" smtClean="0">
                <a:latin typeface="Calibri" pitchFamily="34" charset="0"/>
                <a:ea typeface="+mj-ea"/>
              </a:rPr>
              <a:t>請同學在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View-&gt;wave-&gt;file-&gt;Load-&gt;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打開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lab3-2.do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的波形檔，觀察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Timer1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、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Timer2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和</a:t>
            </a:r>
            <a:r>
              <a:rPr lang="en-US" altLang="zh-TW" sz="2000" dirty="0" err="1" smtClean="0">
                <a:latin typeface="Calibri" pitchFamily="34" charset="0"/>
                <a:ea typeface="+mj-ea"/>
              </a:rPr>
              <a:t>IRCntl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之間的關係。</a:t>
            </a:r>
            <a:endParaRPr lang="zh-TW" altLang="en-US" sz="20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27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828092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360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827088" y="188913"/>
            <a:ext cx="80660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sz="3600" dirty="0" err="1">
                <a:solidFill>
                  <a:schemeClr val="tx1"/>
                </a:solidFill>
                <a:latin typeface="+mj-ea"/>
                <a:ea typeface="+mj-ea"/>
              </a:rPr>
              <a:t>實驗結報</a:t>
            </a:r>
            <a:endParaRPr lang="en-US" sz="36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042988" y="1121569"/>
            <a:ext cx="7415212" cy="461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9725" indent="-339725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1pPr>
            <a:lvl2pPr marL="854075" indent="-457200"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2pPr>
            <a:lvl3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3pPr>
            <a:lvl4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4pPr>
            <a:lvl5pPr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  <a:defRPr>
                <a:solidFill>
                  <a:srgbClr val="000000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>
              <a:spcBef>
                <a:spcPts val="700"/>
              </a:spcBef>
              <a:buFont typeface="Wingdings" pitchFamily="2" charset="2"/>
              <a:buChar char=""/>
            </a:pPr>
            <a:r>
              <a:rPr lang="en-US" sz="2800" dirty="0" err="1">
                <a:latin typeface="標楷體" pitchFamily="65" charset="-120"/>
                <a:ea typeface="標楷體" pitchFamily="65" charset="-120"/>
              </a:rPr>
              <a:t>結報格式</a:t>
            </a:r>
            <a:r>
              <a:rPr lang="en-US" sz="28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en-US" sz="2800" dirty="0" err="1">
                <a:latin typeface="標楷體" pitchFamily="65" charset="-120"/>
                <a:ea typeface="標楷體" pitchFamily="65" charset="-120"/>
              </a:rPr>
              <a:t>每組一份</a:t>
            </a:r>
            <a:r>
              <a:rPr lang="en-US" sz="2800" dirty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封面</a:t>
            </a:r>
            <a:endParaRPr lang="en-US" sz="2000" dirty="0">
              <a:latin typeface="標楷體" pitchFamily="65" charset="-120"/>
              <a:ea typeface="標楷體" pitchFamily="65" charset="-120"/>
            </a:endParaRP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實驗內容</a:t>
            </a:r>
            <a:r>
              <a:rPr lang="en-US" sz="2000" dirty="0">
                <a:latin typeface="標楷體" pitchFamily="65" charset="-120"/>
                <a:ea typeface="標楷體" pitchFamily="65" charset="-120"/>
              </a:rPr>
              <a:t>(</a:t>
            </a: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程式碼註解、結果截圖</a:t>
            </a:r>
            <a:r>
              <a:rPr lang="en-US" sz="2000" dirty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實驗心得</a:t>
            </a:r>
            <a:endParaRPr lang="en-US" sz="20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700"/>
              </a:spcBef>
              <a:buFont typeface="Wingdings" pitchFamily="2" charset="2"/>
              <a:buBlip>
                <a:blip r:embed="rId3"/>
              </a:buBlip>
            </a:pPr>
            <a:r>
              <a:rPr lang="en-US" sz="2800" dirty="0" err="1">
                <a:latin typeface="標楷體" pitchFamily="65" charset="-120"/>
                <a:ea typeface="標楷體" pitchFamily="65" charset="-120"/>
              </a:rPr>
              <a:t>繳交位置</a:t>
            </a:r>
            <a:endParaRPr lang="en-US" sz="2800" dirty="0">
              <a:latin typeface="標楷體" pitchFamily="65" charset="-120"/>
              <a:ea typeface="標楷體" pitchFamily="65" charset="-120"/>
            </a:endParaRP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ftp : </a:t>
            </a:r>
            <a:r>
              <a:rPr lang="en-US" sz="20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140.116.164.225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 smtClean="0">
                <a:latin typeface="標楷體" pitchFamily="65" charset="-120"/>
                <a:ea typeface="標楷體" pitchFamily="65" charset="-120"/>
              </a:rPr>
              <a:t>帳號</a:t>
            </a:r>
            <a:r>
              <a:rPr lang="en-US" sz="2000" dirty="0" smtClean="0">
                <a:latin typeface="標楷體" pitchFamily="65" charset="-120"/>
                <a:ea typeface="標楷體" pitchFamily="65" charset="-120"/>
              </a:rPr>
              <a:t>/</a:t>
            </a:r>
            <a:r>
              <a:rPr lang="en-US" sz="2000" dirty="0" err="1" smtClean="0">
                <a:latin typeface="標楷體" pitchFamily="65" charset="-120"/>
                <a:ea typeface="標楷體" pitchFamily="65" charset="-120"/>
              </a:rPr>
              <a:t>密碼</a:t>
            </a:r>
            <a:r>
              <a:rPr lang="en-US" sz="2000" dirty="0" smtClean="0">
                <a:latin typeface="標楷體" pitchFamily="65" charset="-120"/>
                <a:ea typeface="標楷體" pitchFamily="65" charset="-120"/>
              </a:rPr>
              <a:t> : coco2015/ coco2015</a:t>
            </a:r>
          </a:p>
          <a:p>
            <a:pPr>
              <a:spcBef>
                <a:spcPts val="500"/>
              </a:spcBef>
              <a:buClrTx/>
              <a:buFontTx/>
              <a:buNone/>
            </a:pPr>
            <a:r>
              <a:rPr lang="en-US" sz="2000" dirty="0">
                <a:latin typeface="標楷體" pitchFamily="65" charset="-120"/>
                <a:ea typeface="標楷體" pitchFamily="65" charset="-120"/>
              </a:rPr>
              <a:t>	</a:t>
            </a:r>
            <a:r>
              <a:rPr lang="en-US" sz="20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Final </a:t>
            </a:r>
            <a:r>
              <a:rPr lang="en-US" sz="2000" b="1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DeadLine</a:t>
            </a:r>
            <a:r>
              <a:rPr lang="en-US" sz="20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:</a:t>
            </a:r>
            <a:r>
              <a:rPr lang="zh-TW" altLang="en-US" sz="20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20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下週一</a:t>
            </a:r>
            <a:r>
              <a:rPr lang="en-US" altLang="zh-TW" sz="20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(1/11)</a:t>
            </a:r>
            <a:r>
              <a:rPr lang="zh-TW" altLang="en-US" sz="20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0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18:00</a:t>
            </a:r>
          </a:p>
          <a:p>
            <a:pPr>
              <a:spcBef>
                <a:spcPts val="500"/>
              </a:spcBef>
              <a:buClrTx/>
              <a:buFontTx/>
              <a:buNone/>
            </a:pPr>
            <a:r>
              <a:rPr lang="en-US" sz="20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	</a:t>
            </a:r>
            <a:r>
              <a:rPr lang="zh-TW" altLang="en-US" sz="20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請交齊所有實驗的結報電子檔</a:t>
            </a:r>
            <a:endParaRPr lang="en-US" sz="2000" b="1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600"/>
              </a:spcBef>
              <a:buFont typeface="Wingdings" pitchFamily="2" charset="2"/>
              <a:buChar char=""/>
            </a:pPr>
            <a:r>
              <a:rPr lang="en-US" sz="2400" dirty="0">
                <a:latin typeface="標楷體" pitchFamily="65" charset="-120"/>
                <a:ea typeface="標楷體" pitchFamily="65" charset="-120"/>
              </a:rPr>
              <a:t>TA Contact Information: 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助教信箱</a:t>
            </a:r>
            <a:r>
              <a:rPr lang="en-US" sz="2000" dirty="0">
                <a:latin typeface="標楷體" pitchFamily="65" charset="-120"/>
                <a:ea typeface="標楷體" pitchFamily="65" charset="-120"/>
              </a:rPr>
              <a:t> : </a:t>
            </a:r>
            <a:r>
              <a:rPr lang="en-US" sz="2000" b="1" dirty="0" smtClean="0">
                <a:solidFill>
                  <a:srgbClr val="CCCCFF"/>
                </a:solidFill>
                <a:latin typeface="標楷體" pitchFamily="65" charset="-120"/>
                <a:ea typeface="標楷體" pitchFamily="65" charset="-120"/>
                <a:hlinkClick r:id="rId4"/>
              </a:rPr>
              <a:t>a2215689@gmail.com</a:t>
            </a:r>
            <a:endParaRPr lang="en-US" sz="2000" b="1" dirty="0">
              <a:solidFill>
                <a:srgbClr val="CCCCFF"/>
              </a:solidFill>
              <a:latin typeface="標楷體" pitchFamily="65" charset="-120"/>
              <a:ea typeface="標楷體" pitchFamily="65" charset="-120"/>
              <a:hlinkClick r:id="rId4"/>
            </a:endParaRP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 err="1">
                <a:latin typeface="標楷體" pitchFamily="65" charset="-120"/>
                <a:ea typeface="標楷體" pitchFamily="65" charset="-120"/>
              </a:rPr>
              <a:t>Rm</a:t>
            </a:r>
            <a:r>
              <a:rPr lang="en-US" sz="2000" dirty="0">
                <a:latin typeface="標楷體" pitchFamily="65" charset="-120"/>
                <a:ea typeface="標楷體" pitchFamily="65" charset="-120"/>
              </a:rPr>
              <a:t> 92617</a:t>
            </a:r>
          </a:p>
          <a:p>
            <a:pPr lvl="1">
              <a:spcBef>
                <a:spcPts val="500"/>
              </a:spcBef>
              <a:buFont typeface="Wingdings" pitchFamily="2" charset="2"/>
              <a:buChar char=""/>
            </a:pPr>
            <a:r>
              <a:rPr lang="en-US" sz="2000" dirty="0">
                <a:latin typeface="標楷體" pitchFamily="65" charset="-120"/>
                <a:ea typeface="標楷體" pitchFamily="65" charset="-120"/>
              </a:rPr>
              <a:t>Office hour </a:t>
            </a:r>
            <a:r>
              <a:rPr lang="en-US" sz="2000">
                <a:latin typeface="標楷體" pitchFamily="65" charset="-120"/>
                <a:ea typeface="標楷體" pitchFamily="65" charset="-120"/>
              </a:rPr>
              <a:t>: </a:t>
            </a:r>
            <a:r>
              <a:rPr lang="en-US" sz="2000" smtClean="0">
                <a:latin typeface="標楷體" pitchFamily="65" charset="-120"/>
                <a:ea typeface="標楷體" pitchFamily="65" charset="-120"/>
              </a:rPr>
              <a:t>(Mon)1300~1700</a:t>
            </a:r>
            <a:endParaRPr lang="en-US" sz="20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800"/>
              </a:spcBef>
              <a:buClrTx/>
              <a:buFontTx/>
              <a:buNone/>
            </a:pPr>
            <a:endParaRPr lang="en-US" sz="32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800"/>
              </a:spcBef>
              <a:buClrTx/>
              <a:buFontTx/>
              <a:buNone/>
            </a:pPr>
            <a:endParaRPr lang="en-US" sz="32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800"/>
              </a:spcBef>
              <a:buClrTx/>
              <a:buFontTx/>
              <a:buNone/>
            </a:pPr>
            <a:endParaRPr lang="en-US" sz="3200" dirty="0"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ts val="800"/>
              </a:spcBef>
              <a:buClrTx/>
              <a:buFontTx/>
              <a:buNone/>
            </a:pPr>
            <a:endParaRPr lang="en-US" sz="32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28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3858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 smtClean="0"/>
              <a:t>實驗目的</a:t>
            </a:r>
            <a:endParaRPr lang="zh-TW" altLang="en-US" sz="3600" b="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zh-TW" altLang="en-US" sz="2800" dirty="0" smtClean="0">
                <a:latin typeface="Calibri" pitchFamily="34" charset="0"/>
                <a:ea typeface="+mj-ea"/>
              </a:rPr>
              <a:t>簡介</a:t>
            </a:r>
            <a:r>
              <a:rPr lang="en-US" altLang="zh-TW" sz="2800" dirty="0" smtClean="0">
                <a:latin typeface="Calibri" pitchFamily="34" charset="0"/>
                <a:ea typeface="+mj-ea"/>
              </a:rPr>
              <a:t>ARM  </a:t>
            </a:r>
            <a:r>
              <a:rPr lang="en-US" altLang="zh-TW" sz="2800" dirty="0">
                <a:latin typeface="Calibri" pitchFamily="34" charset="0"/>
                <a:ea typeface="+mj-ea"/>
              </a:rPr>
              <a:t>Interrupt Service </a:t>
            </a:r>
            <a:r>
              <a:rPr lang="en-US" altLang="zh-TW" sz="2800" dirty="0" smtClean="0">
                <a:latin typeface="Calibri" pitchFamily="34" charset="0"/>
                <a:ea typeface="+mj-ea"/>
              </a:rPr>
              <a:t>Routine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2800" dirty="0" smtClean="0">
                <a:latin typeface="Calibri" pitchFamily="34" charset="0"/>
                <a:ea typeface="+mj-ea"/>
              </a:rPr>
              <a:t>學習使用系統上的</a:t>
            </a:r>
            <a:r>
              <a:rPr lang="en-US" altLang="zh-TW" sz="2800" dirty="0" smtClean="0">
                <a:latin typeface="Calibri" pitchFamily="34" charset="0"/>
                <a:ea typeface="+mj-ea"/>
              </a:rPr>
              <a:t>Interrupt </a:t>
            </a:r>
            <a:r>
              <a:rPr lang="en-US" altLang="zh-TW" sz="2800" dirty="0">
                <a:latin typeface="Calibri" pitchFamily="34" charset="0"/>
                <a:ea typeface="+mj-ea"/>
              </a:rPr>
              <a:t>Controller </a:t>
            </a:r>
            <a:endParaRPr lang="en-US" altLang="zh-TW" sz="2800" dirty="0" smtClean="0">
              <a:latin typeface="Calibri" pitchFamily="34" charset="0"/>
              <a:ea typeface="+mj-ea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zh-TW" altLang="zh-TW" sz="2800" dirty="0" smtClean="0">
                <a:latin typeface="Calibri" pitchFamily="34" charset="0"/>
                <a:ea typeface="+mj-ea"/>
              </a:rPr>
              <a:t>將</a:t>
            </a:r>
            <a:r>
              <a:rPr lang="zh-TW" altLang="zh-TW" sz="2800" dirty="0">
                <a:latin typeface="Calibri" pitchFamily="34" charset="0"/>
                <a:ea typeface="+mj-ea"/>
              </a:rPr>
              <a:t>平台透過</a:t>
            </a:r>
            <a:r>
              <a:rPr lang="en-US" altLang="zh-TW" sz="2800" dirty="0">
                <a:latin typeface="Calibri" pitchFamily="34" charset="0"/>
                <a:ea typeface="+mj-ea"/>
              </a:rPr>
              <a:t>ISE</a:t>
            </a:r>
            <a:r>
              <a:rPr lang="zh-TW" altLang="zh-TW" sz="2800" dirty="0">
                <a:latin typeface="Calibri" pitchFamily="34" charset="0"/>
                <a:ea typeface="+mj-ea"/>
              </a:rPr>
              <a:t>合成，並</a:t>
            </a:r>
            <a:r>
              <a:rPr lang="zh-TW" altLang="en-US" sz="2800" dirty="0">
                <a:latin typeface="Calibri" pitchFamily="34" charset="0"/>
                <a:ea typeface="+mj-ea"/>
              </a:rPr>
              <a:t>在</a:t>
            </a:r>
            <a:r>
              <a:rPr lang="en-US" altLang="zh-TW" sz="2800" dirty="0">
                <a:latin typeface="Calibri" pitchFamily="34" charset="0"/>
                <a:ea typeface="+mj-ea"/>
              </a:rPr>
              <a:t>FPGA</a:t>
            </a:r>
            <a:r>
              <a:rPr lang="zh-TW" altLang="zh-TW" sz="2800" dirty="0">
                <a:latin typeface="Calibri" pitchFamily="34" charset="0"/>
                <a:ea typeface="+mj-ea"/>
              </a:rPr>
              <a:t>板</a:t>
            </a:r>
            <a:r>
              <a:rPr lang="zh-TW" altLang="en-US" sz="2800" dirty="0" smtClean="0">
                <a:latin typeface="Calibri" pitchFamily="34" charset="0"/>
                <a:ea typeface="+mj-ea"/>
              </a:rPr>
              <a:t>驗證</a:t>
            </a:r>
            <a:r>
              <a:rPr lang="en-US" altLang="zh-TW" sz="2800" dirty="0" smtClean="0">
                <a:latin typeface="Calibri" pitchFamily="34" charset="0"/>
                <a:ea typeface="+mj-ea"/>
              </a:rPr>
              <a:t>Interrupt Service Routine</a:t>
            </a:r>
            <a:endParaRPr lang="en-US" altLang="zh-TW" sz="2800" dirty="0">
              <a:latin typeface="Calibri" pitchFamily="34" charset="0"/>
              <a:ea typeface="+mj-ea"/>
            </a:endParaRPr>
          </a:p>
          <a:p>
            <a:pPr marL="514350" lvl="0" indent="-514350">
              <a:buFont typeface="+mj-lt"/>
              <a:buAutoNum type="arabicPeriod"/>
            </a:pPr>
            <a:endParaRPr lang="zh-TW" altLang="zh-TW" sz="2800" dirty="0">
              <a:latin typeface="Calibri" pitchFamily="34" charset="0"/>
              <a:ea typeface="+mj-ea"/>
            </a:endParaRPr>
          </a:p>
          <a:p>
            <a:pPr marL="514350" lvl="0" indent="-514350">
              <a:buFont typeface="+mj-lt"/>
              <a:buAutoNum type="arabicPeriod"/>
            </a:pPr>
            <a:endParaRPr lang="en-US" altLang="zh-TW" sz="2800" dirty="0" smtClean="0">
              <a:latin typeface="Calibri" pitchFamily="34" charset="0"/>
              <a:ea typeface="+mj-ea"/>
            </a:endParaRPr>
          </a:p>
          <a:p>
            <a:pPr marL="0" indent="0">
              <a:buNone/>
            </a:pPr>
            <a:endParaRPr lang="zh-TW" altLang="en-US" sz="28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3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b="0" dirty="0">
                <a:latin typeface="Calibri" pitchFamily="34" charset="0"/>
              </a:rPr>
              <a:t>Interrupts </a:t>
            </a:r>
            <a:r>
              <a:rPr lang="zh-TW" altLang="en-US" sz="3600" b="0" dirty="0" smtClean="0">
                <a:latin typeface="Calibri" pitchFamily="34" charset="0"/>
              </a:rPr>
              <a:t> </a:t>
            </a:r>
            <a:r>
              <a:rPr lang="en-US" altLang="zh-TW" sz="3600" b="0" dirty="0" smtClean="0">
                <a:latin typeface="Calibri" pitchFamily="34" charset="0"/>
              </a:rPr>
              <a:t>by </a:t>
            </a:r>
            <a:r>
              <a:rPr lang="zh-TW" altLang="en-US" sz="3600" b="0" dirty="0" smtClean="0">
                <a:latin typeface="Calibri" pitchFamily="34" charset="0"/>
              </a:rPr>
              <a:t> </a:t>
            </a:r>
            <a:r>
              <a:rPr lang="en-US" altLang="zh-TW" sz="3600" b="0" dirty="0" smtClean="0">
                <a:latin typeface="Calibri" pitchFamily="34" charset="0"/>
              </a:rPr>
              <a:t>External </a:t>
            </a:r>
            <a:r>
              <a:rPr lang="zh-TW" altLang="en-US" sz="3600" b="0" dirty="0" smtClean="0">
                <a:latin typeface="Calibri" pitchFamily="34" charset="0"/>
              </a:rPr>
              <a:t> </a:t>
            </a:r>
            <a:r>
              <a:rPr lang="en-US" altLang="zh-TW" sz="3600" b="0" dirty="0" smtClean="0">
                <a:latin typeface="Calibri" pitchFamily="34" charset="0"/>
              </a:rPr>
              <a:t>Signals</a:t>
            </a:r>
            <a:endParaRPr lang="zh-TW" altLang="en-US" sz="3600" b="0" dirty="0">
              <a:latin typeface="Calibri" pitchFamily="34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119" y="1894681"/>
            <a:ext cx="6838950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4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23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b="0" dirty="0">
                <a:latin typeface="Calibri" pitchFamily="34" charset="0"/>
              </a:rPr>
              <a:t>ARM</a:t>
            </a:r>
            <a:r>
              <a:rPr lang="zh-TW" altLang="en-US" sz="3600" b="0" dirty="0">
                <a:latin typeface="Calibri" pitchFamily="34" charset="0"/>
              </a:rPr>
              <a:t>中斷流程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7584" y="1484784"/>
            <a:ext cx="7859216" cy="4641379"/>
          </a:xfrm>
        </p:spPr>
        <p:txBody>
          <a:bodyPr/>
          <a:lstStyle/>
          <a:p>
            <a:r>
              <a:rPr lang="en-US" altLang="zh-TW" sz="2400" dirty="0">
                <a:latin typeface="Calibri" pitchFamily="34" charset="0"/>
                <a:ea typeface="+mj-ea"/>
              </a:rPr>
              <a:t>ARM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微處理器</a:t>
            </a:r>
            <a:r>
              <a:rPr lang="zh-TW" altLang="en-US" sz="2400" dirty="0">
                <a:latin typeface="Calibri" pitchFamily="34" charset="0"/>
                <a:ea typeface="+mj-ea"/>
              </a:rPr>
              <a:t>有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7</a:t>
            </a:r>
            <a:r>
              <a:rPr lang="zh-TW" altLang="en-US" sz="2400" dirty="0">
                <a:latin typeface="Calibri" pitchFamily="34" charset="0"/>
                <a:ea typeface="+mj-ea"/>
              </a:rPr>
              <a:t>種運行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模式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:</a:t>
            </a:r>
          </a:p>
          <a:p>
            <a:pPr marL="457200" lvl="1" indent="0">
              <a:buNone/>
            </a:pPr>
            <a:r>
              <a:rPr lang="en-US" altLang="zh-TW" sz="1800" b="1" dirty="0">
                <a:latin typeface="Calibri" pitchFamily="34" charset="0"/>
                <a:ea typeface="+mj-ea"/>
              </a:rPr>
              <a:t>User mode</a:t>
            </a:r>
            <a:r>
              <a:rPr lang="en-US" altLang="zh-TW" sz="1800" dirty="0">
                <a:latin typeface="Calibri" pitchFamily="34" charset="0"/>
                <a:ea typeface="+mj-ea"/>
              </a:rPr>
              <a:t>(</a:t>
            </a:r>
            <a:r>
              <a:rPr lang="en-US" altLang="zh-TW" sz="1800" dirty="0" err="1">
                <a:latin typeface="Calibri" pitchFamily="34" charset="0"/>
                <a:ea typeface="+mj-ea"/>
              </a:rPr>
              <a:t>usr</a:t>
            </a:r>
            <a:r>
              <a:rPr lang="en-US" altLang="zh-TW" sz="1800" dirty="0">
                <a:latin typeface="Calibri" pitchFamily="34" charset="0"/>
                <a:ea typeface="+mj-ea"/>
              </a:rPr>
              <a:t>)</a:t>
            </a:r>
            <a:r>
              <a:rPr lang="zh-TW" altLang="en-US" sz="1800" dirty="0">
                <a:latin typeface="Calibri" pitchFamily="34" charset="0"/>
                <a:ea typeface="+mj-ea"/>
              </a:rPr>
              <a:t>：</a:t>
            </a:r>
            <a:r>
              <a:rPr lang="en-US" altLang="zh-TW" sz="1600" dirty="0">
                <a:latin typeface="Calibri" pitchFamily="34" charset="0"/>
                <a:ea typeface="+mj-ea"/>
              </a:rPr>
              <a:t>ARM</a:t>
            </a:r>
            <a:r>
              <a:rPr lang="zh-TW" altLang="en-US" sz="1600" dirty="0">
                <a:latin typeface="Calibri" pitchFamily="34" charset="0"/>
                <a:ea typeface="+mj-ea"/>
              </a:rPr>
              <a:t>處理器正常的程序執行狀態</a:t>
            </a:r>
            <a:endParaRPr lang="en-US" altLang="zh-TW" sz="16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800" b="1" dirty="0">
                <a:latin typeface="Calibri" pitchFamily="34" charset="0"/>
                <a:ea typeface="+mj-ea"/>
              </a:rPr>
              <a:t>System mode</a:t>
            </a:r>
            <a:r>
              <a:rPr lang="en-US" altLang="zh-TW" sz="1800" dirty="0">
                <a:latin typeface="Calibri" pitchFamily="34" charset="0"/>
                <a:ea typeface="+mj-ea"/>
              </a:rPr>
              <a:t>(sys)</a:t>
            </a:r>
            <a:r>
              <a:rPr lang="zh-TW" altLang="en-US" sz="1800" dirty="0">
                <a:latin typeface="Calibri" pitchFamily="34" charset="0"/>
                <a:ea typeface="+mj-ea"/>
              </a:rPr>
              <a:t>：</a:t>
            </a:r>
            <a:r>
              <a:rPr lang="zh-TW" altLang="en-US" sz="1600" dirty="0">
                <a:latin typeface="Calibri" pitchFamily="34" charset="0"/>
                <a:ea typeface="+mj-ea"/>
              </a:rPr>
              <a:t>運行具有特權的操作系統任務</a:t>
            </a:r>
            <a:endParaRPr lang="en-US" altLang="zh-TW" sz="16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800" b="1" dirty="0">
                <a:latin typeface="Calibri" pitchFamily="34" charset="0"/>
                <a:ea typeface="+mj-ea"/>
              </a:rPr>
              <a:t>Supervisor mode</a:t>
            </a:r>
            <a:r>
              <a:rPr lang="en-US" altLang="zh-TW" sz="1800" dirty="0">
                <a:latin typeface="Calibri" pitchFamily="34" charset="0"/>
                <a:ea typeface="+mj-ea"/>
              </a:rPr>
              <a:t>(svc)</a:t>
            </a:r>
            <a:r>
              <a:rPr lang="zh-TW" altLang="en-US" sz="1800" dirty="0">
                <a:latin typeface="Calibri" pitchFamily="34" charset="0"/>
                <a:ea typeface="+mj-ea"/>
              </a:rPr>
              <a:t>：</a:t>
            </a:r>
            <a:r>
              <a:rPr lang="zh-TW" altLang="en-US" sz="1600" dirty="0">
                <a:latin typeface="Calibri" pitchFamily="34" charset="0"/>
                <a:ea typeface="+mj-ea"/>
              </a:rPr>
              <a:t>操作系統使用的保護模式</a:t>
            </a:r>
            <a:endParaRPr lang="en-US" altLang="zh-TW" sz="16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800" b="1" dirty="0">
                <a:latin typeface="Calibri" pitchFamily="34" charset="0"/>
                <a:ea typeface="+mj-ea"/>
              </a:rPr>
              <a:t>Abort mode</a:t>
            </a:r>
            <a:r>
              <a:rPr lang="en-US" altLang="zh-TW" sz="1800" dirty="0">
                <a:latin typeface="Calibri" pitchFamily="34" charset="0"/>
                <a:ea typeface="+mj-ea"/>
              </a:rPr>
              <a:t>(</a:t>
            </a:r>
            <a:r>
              <a:rPr lang="en-US" altLang="zh-TW" sz="1800" dirty="0" err="1">
                <a:latin typeface="Calibri" pitchFamily="34" charset="0"/>
                <a:ea typeface="+mj-ea"/>
              </a:rPr>
              <a:t>abt</a:t>
            </a:r>
            <a:r>
              <a:rPr lang="en-US" altLang="zh-TW" sz="1800" dirty="0">
                <a:latin typeface="Calibri" pitchFamily="34" charset="0"/>
                <a:ea typeface="+mj-ea"/>
              </a:rPr>
              <a:t>)</a:t>
            </a:r>
            <a:r>
              <a:rPr lang="zh-TW" altLang="en-US" sz="1800" dirty="0">
                <a:latin typeface="Calibri" pitchFamily="34" charset="0"/>
                <a:ea typeface="+mj-ea"/>
              </a:rPr>
              <a:t>：</a:t>
            </a:r>
            <a:r>
              <a:rPr lang="zh-TW" altLang="en-US" sz="1600" dirty="0">
                <a:latin typeface="Calibri" pitchFamily="34" charset="0"/>
                <a:ea typeface="+mj-ea"/>
              </a:rPr>
              <a:t>當抓取的資料或指令錯誤時進入該模式</a:t>
            </a:r>
            <a:endParaRPr lang="en-US" altLang="zh-TW" sz="16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800" b="1" dirty="0">
                <a:latin typeface="Calibri" pitchFamily="34" charset="0"/>
                <a:ea typeface="+mj-ea"/>
              </a:rPr>
              <a:t>Interrupt </a:t>
            </a:r>
            <a:r>
              <a:rPr lang="en-US" altLang="zh-TW" sz="1800" b="1" dirty="0" smtClean="0">
                <a:latin typeface="Calibri" pitchFamily="34" charset="0"/>
                <a:ea typeface="+mj-ea"/>
              </a:rPr>
              <a:t>mode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(</a:t>
            </a:r>
            <a:r>
              <a:rPr lang="en-US" altLang="zh-TW" sz="1800" dirty="0" err="1" smtClean="0">
                <a:latin typeface="Calibri" pitchFamily="34" charset="0"/>
                <a:ea typeface="+mj-ea"/>
              </a:rPr>
              <a:t>irq</a:t>
            </a:r>
            <a:r>
              <a:rPr lang="en-US" altLang="zh-TW" sz="1800" dirty="0">
                <a:latin typeface="Calibri" pitchFamily="34" charset="0"/>
                <a:ea typeface="+mj-ea"/>
              </a:rPr>
              <a:t>)</a:t>
            </a:r>
            <a:r>
              <a:rPr lang="zh-TW" altLang="en-US" sz="1800" dirty="0" smtClean="0">
                <a:latin typeface="Calibri" pitchFamily="34" charset="0"/>
                <a:ea typeface="+mj-ea"/>
              </a:rPr>
              <a:t>：</a:t>
            </a:r>
            <a:r>
              <a:rPr lang="zh-TW" altLang="en-US" sz="1600" dirty="0">
                <a:latin typeface="Calibri" pitchFamily="34" charset="0"/>
                <a:ea typeface="+mj-ea"/>
              </a:rPr>
              <a:t>用於通用的中斷處理</a:t>
            </a:r>
            <a:endParaRPr lang="en-US" altLang="zh-TW" sz="16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800" b="1" dirty="0" smtClean="0">
                <a:latin typeface="Calibri" pitchFamily="34" charset="0"/>
                <a:ea typeface="+mj-ea"/>
              </a:rPr>
              <a:t>Fast </a:t>
            </a:r>
            <a:r>
              <a:rPr lang="en-US" altLang="zh-TW" sz="1800" b="1" dirty="0">
                <a:latin typeface="Calibri" pitchFamily="34" charset="0"/>
                <a:ea typeface="+mj-ea"/>
              </a:rPr>
              <a:t>Interrupt </a:t>
            </a:r>
            <a:r>
              <a:rPr lang="en-US" altLang="zh-TW" sz="1800" b="1" dirty="0" smtClean="0">
                <a:latin typeface="Calibri" pitchFamily="34" charset="0"/>
                <a:ea typeface="+mj-ea"/>
              </a:rPr>
              <a:t>mode</a:t>
            </a:r>
            <a:r>
              <a:rPr lang="en-US" altLang="zh-TW" sz="1800" dirty="0" smtClean="0">
                <a:latin typeface="Calibri" pitchFamily="34" charset="0"/>
                <a:ea typeface="+mj-ea"/>
              </a:rPr>
              <a:t>(</a:t>
            </a:r>
            <a:r>
              <a:rPr lang="en-US" altLang="zh-TW" sz="1800" dirty="0" err="1" smtClean="0">
                <a:latin typeface="Calibri" pitchFamily="34" charset="0"/>
                <a:ea typeface="+mj-ea"/>
              </a:rPr>
              <a:t>fiq</a:t>
            </a:r>
            <a:r>
              <a:rPr lang="en-US" altLang="zh-TW" sz="1800" dirty="0">
                <a:latin typeface="Calibri" pitchFamily="34" charset="0"/>
                <a:ea typeface="+mj-ea"/>
              </a:rPr>
              <a:t>)</a:t>
            </a:r>
            <a:r>
              <a:rPr lang="zh-TW" altLang="en-US" sz="1600" dirty="0">
                <a:latin typeface="Calibri" pitchFamily="34" charset="0"/>
                <a:ea typeface="+mj-ea"/>
              </a:rPr>
              <a:t>：用於快速資料傳輸或通道處理</a:t>
            </a:r>
            <a:endParaRPr lang="en-US" altLang="zh-TW" sz="1600" dirty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1800" b="1" dirty="0" smtClean="0">
                <a:latin typeface="Calibri" pitchFamily="34" charset="0"/>
                <a:ea typeface="+mj-ea"/>
              </a:rPr>
              <a:t>Undefined </a:t>
            </a:r>
            <a:r>
              <a:rPr lang="en-US" altLang="zh-TW" sz="1800" b="1" dirty="0">
                <a:latin typeface="Calibri" pitchFamily="34" charset="0"/>
                <a:ea typeface="+mj-ea"/>
              </a:rPr>
              <a:t>mode</a:t>
            </a:r>
            <a:r>
              <a:rPr lang="en-US" altLang="zh-TW" sz="1800" dirty="0">
                <a:latin typeface="Calibri" pitchFamily="34" charset="0"/>
                <a:ea typeface="+mj-ea"/>
              </a:rPr>
              <a:t>(und)</a:t>
            </a:r>
            <a:r>
              <a:rPr lang="zh-TW" altLang="en-US" sz="1800" dirty="0">
                <a:latin typeface="Calibri" pitchFamily="34" charset="0"/>
                <a:ea typeface="+mj-ea"/>
              </a:rPr>
              <a:t>：</a:t>
            </a:r>
            <a:r>
              <a:rPr lang="zh-TW" altLang="en-US" sz="1600" dirty="0">
                <a:latin typeface="Calibri" pitchFamily="34" charset="0"/>
                <a:ea typeface="+mj-ea"/>
              </a:rPr>
              <a:t>遇到未定義的指令執行時進入該</a:t>
            </a:r>
            <a:r>
              <a:rPr lang="zh-TW" altLang="en-US" sz="1600" dirty="0" smtClean="0">
                <a:latin typeface="Calibri" pitchFamily="34" charset="0"/>
                <a:ea typeface="+mj-ea"/>
              </a:rPr>
              <a:t>模式</a:t>
            </a:r>
            <a:endParaRPr lang="en-US" altLang="zh-TW" sz="16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1600" dirty="0">
              <a:latin typeface="Calibri" pitchFamily="34" charset="0"/>
              <a:ea typeface="+mj-ea"/>
            </a:endParaRPr>
          </a:p>
          <a:p>
            <a:r>
              <a:rPr lang="en-US" altLang="zh-TW" sz="2400" dirty="0">
                <a:latin typeface="Calibri" pitchFamily="34" charset="0"/>
                <a:ea typeface="+mj-ea"/>
              </a:rPr>
              <a:t>ARM</a:t>
            </a:r>
            <a:r>
              <a:rPr lang="zh-TW" altLang="en-US" sz="2400" dirty="0">
                <a:latin typeface="Calibri" pitchFamily="34" charset="0"/>
                <a:ea typeface="+mj-ea"/>
              </a:rPr>
              <a:t>的外部硬體中斷訊號由</a:t>
            </a:r>
            <a:r>
              <a:rPr lang="en-US" altLang="zh-TW" sz="2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IRQ</a:t>
            </a:r>
            <a:r>
              <a:rPr lang="en-US" altLang="zh-TW" sz="2400" dirty="0">
                <a:latin typeface="Calibri" pitchFamily="34" charset="0"/>
                <a:ea typeface="+mj-ea"/>
              </a:rPr>
              <a:t>(Interrupt Request)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及</a:t>
            </a:r>
            <a:r>
              <a:rPr lang="en-US" altLang="zh-TW" sz="2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FIQ</a:t>
            </a:r>
            <a:r>
              <a:rPr lang="en-US" altLang="zh-TW" sz="2400" dirty="0">
                <a:latin typeface="Calibri" pitchFamily="34" charset="0"/>
                <a:ea typeface="+mj-ea"/>
              </a:rPr>
              <a:t>(Fast Interrupt Request)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兩</a:t>
            </a:r>
            <a:r>
              <a:rPr lang="zh-TW" altLang="en-US" sz="2400" dirty="0">
                <a:latin typeface="Calibri" pitchFamily="34" charset="0"/>
                <a:ea typeface="+mj-ea"/>
              </a:rPr>
              <a:t>支訊號腳來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控制</a:t>
            </a:r>
            <a:endParaRPr lang="en-US" altLang="zh-TW" sz="2400" dirty="0" smtClean="0">
              <a:latin typeface="Calibri" pitchFamily="34" charset="0"/>
              <a:ea typeface="+mj-ea"/>
            </a:endParaRPr>
          </a:p>
          <a:p>
            <a:pPr lvl="1"/>
            <a:r>
              <a:rPr lang="zh-TW" altLang="en-US" sz="2000" dirty="0" smtClean="0">
                <a:latin typeface="Calibri" pitchFamily="34" charset="0"/>
                <a:ea typeface="+mj-ea"/>
              </a:rPr>
              <a:t>當</a:t>
            </a:r>
            <a:r>
              <a:rPr lang="en-US" altLang="zh-TW" sz="2000" dirty="0">
                <a:latin typeface="Calibri" pitchFamily="34" charset="0"/>
                <a:ea typeface="+mj-ea"/>
              </a:rPr>
              <a:t>IRQ</a:t>
            </a:r>
            <a:r>
              <a:rPr lang="zh-TW" altLang="en-US" sz="2000" dirty="0">
                <a:latin typeface="Calibri" pitchFamily="34" charset="0"/>
                <a:ea typeface="+mj-ea"/>
              </a:rPr>
              <a:t>或</a:t>
            </a:r>
            <a:r>
              <a:rPr lang="en-US" altLang="zh-TW" sz="2000" dirty="0">
                <a:latin typeface="Calibri" pitchFamily="34" charset="0"/>
                <a:ea typeface="+mj-ea"/>
              </a:rPr>
              <a:t>FIQ</a:t>
            </a:r>
            <a:r>
              <a:rPr lang="zh-TW" altLang="en-US" sz="2000" dirty="0">
                <a:latin typeface="Calibri" pitchFamily="34" charset="0"/>
                <a:ea typeface="+mj-ea"/>
              </a:rPr>
              <a:t>被觸發時，則</a:t>
            </a:r>
            <a:r>
              <a:rPr lang="en-US" altLang="zh-TW" sz="2000" dirty="0">
                <a:latin typeface="Calibri" pitchFamily="34" charset="0"/>
                <a:ea typeface="+mj-ea"/>
              </a:rPr>
              <a:t>ARM CPU</a:t>
            </a:r>
            <a:r>
              <a:rPr lang="zh-TW" altLang="en-US" sz="2000" dirty="0">
                <a:latin typeface="Calibri" pitchFamily="34" charset="0"/>
                <a:ea typeface="+mj-ea"/>
              </a:rPr>
              <a:t>將會強制的進入</a:t>
            </a:r>
            <a:r>
              <a:rPr lang="en-US" altLang="zh-TW" sz="2000" dirty="0">
                <a:latin typeface="Calibri" pitchFamily="34" charset="0"/>
                <a:ea typeface="+mj-ea"/>
              </a:rPr>
              <a:t>IRQ</a:t>
            </a:r>
            <a:r>
              <a:rPr lang="zh-TW" altLang="en-US" sz="2000" dirty="0">
                <a:latin typeface="Calibri" pitchFamily="34" charset="0"/>
                <a:ea typeface="+mj-ea"/>
              </a:rPr>
              <a:t>或</a:t>
            </a:r>
            <a:r>
              <a:rPr lang="en-US" altLang="zh-TW" sz="2000" dirty="0">
                <a:latin typeface="Calibri" pitchFamily="34" charset="0"/>
                <a:ea typeface="+mj-ea"/>
              </a:rPr>
              <a:t>FIQ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模式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(if interrupt enabled)</a:t>
            </a:r>
            <a:endParaRPr lang="zh-TW" altLang="en-US" sz="14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5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75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b="0" dirty="0">
                <a:latin typeface="Calibri" pitchFamily="34" charset="0"/>
              </a:rPr>
              <a:t>ARM interrupt vector table</a:t>
            </a:r>
            <a:endParaRPr lang="zh-TW" altLang="en-US" sz="3600" b="0" dirty="0">
              <a:latin typeface="Calibri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42988" y="1484313"/>
            <a:ext cx="7993508" cy="4611687"/>
          </a:xfrm>
        </p:spPr>
        <p:txBody>
          <a:bodyPr/>
          <a:lstStyle/>
          <a:p>
            <a:r>
              <a:rPr lang="en-US" altLang="zh-TW" dirty="0" smtClean="0">
                <a:latin typeface="Calibri" pitchFamily="34" charset="0"/>
              </a:rPr>
              <a:t>ARM </a:t>
            </a:r>
            <a:r>
              <a:rPr lang="en-US" altLang="zh-TW" dirty="0">
                <a:latin typeface="Calibri" pitchFamily="34" charset="0"/>
              </a:rPr>
              <a:t>interrupt vector </a:t>
            </a:r>
            <a:r>
              <a:rPr lang="en-US" altLang="zh-TW" dirty="0" smtClean="0">
                <a:latin typeface="Calibri" pitchFamily="34" charset="0"/>
              </a:rPr>
              <a:t>table(</a:t>
            </a:r>
            <a:r>
              <a:rPr lang="en-US" altLang="zh-TW" sz="2000" dirty="0">
                <a:latin typeface="Calibri" pitchFamily="34" charset="0"/>
              </a:rPr>
              <a:t>0x00000000~0x0000001F</a:t>
            </a:r>
            <a:r>
              <a:rPr lang="en-US" altLang="zh-TW" dirty="0" smtClean="0">
                <a:latin typeface="Calibri" pitchFamily="34" charset="0"/>
              </a:rPr>
              <a:t>)</a:t>
            </a:r>
            <a:endParaRPr lang="zh-TW" altLang="en-US" dirty="0">
              <a:latin typeface="Calibri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6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238426"/>
              </p:ext>
            </p:extLst>
          </p:nvPr>
        </p:nvGraphicFramePr>
        <p:xfrm>
          <a:off x="1547664" y="2132856"/>
          <a:ext cx="6912768" cy="41764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4710"/>
                <a:gridCol w="4708058"/>
              </a:tblGrid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address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Vector jump to </a:t>
                      </a:r>
                      <a:endParaRPr lang="zh-TW" altLang="en-US" dirty="0"/>
                    </a:p>
                  </a:txBody>
                  <a:tcPr/>
                </a:tc>
              </a:tr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0x00000000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Reset Interrupt Vector</a:t>
                      </a:r>
                      <a:endParaRPr lang="zh-TW" altLang="en-US" dirty="0"/>
                    </a:p>
                  </a:txBody>
                  <a:tcPr/>
                </a:tc>
              </a:tr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0x00000004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Undefined Interrupt Vector</a:t>
                      </a:r>
                      <a:endParaRPr lang="zh-TW" altLang="en-US" dirty="0"/>
                    </a:p>
                  </a:txBody>
                  <a:tcPr/>
                </a:tc>
              </a:tr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0x00000008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Software Interrupt Vector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：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Trap</a:t>
                      </a:r>
                      <a:endParaRPr lang="zh-TW" altLang="en-US" dirty="0"/>
                    </a:p>
                  </a:txBody>
                  <a:tcPr/>
                </a:tc>
              </a:tr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0x0000000c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Prefetch</a:t>
                      </a:r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Abort Interrupt Vector</a:t>
                      </a:r>
                      <a:endParaRPr lang="zh-TW" altLang="en-US" dirty="0"/>
                    </a:p>
                  </a:txBody>
                  <a:tcPr/>
                </a:tc>
              </a:tr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0x00000010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Abort Interrupt Vector</a:t>
                      </a:r>
                      <a:endParaRPr lang="zh-TW" altLang="en-US" dirty="0"/>
                    </a:p>
                  </a:txBody>
                  <a:tcPr/>
                </a:tc>
              </a:tr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0x00000014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reserved</a:t>
                      </a:r>
                      <a:endParaRPr lang="zh-TW" altLang="en-US" dirty="0"/>
                    </a:p>
                  </a:txBody>
                  <a:tcPr/>
                </a:tc>
              </a:tr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0x00000018</a:t>
                      </a:r>
                      <a:endParaRPr lang="zh-TW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Interrupt Request Vector</a:t>
                      </a:r>
                      <a:endParaRPr lang="zh-TW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64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0x0000001c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Fast Interrupt Request Vector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151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b="0" dirty="0" smtClean="0">
                <a:latin typeface="Calibri" pitchFamily="34" charset="0"/>
              </a:rPr>
              <a:t>ARM</a:t>
            </a:r>
            <a:r>
              <a:rPr lang="zh-TW" altLang="en-US" sz="3600" b="0" dirty="0">
                <a:latin typeface="Calibri" pitchFamily="34" charset="0"/>
              </a:rPr>
              <a:t>中斷流程</a:t>
            </a:r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400" dirty="0">
                <a:latin typeface="Calibri" pitchFamily="34" charset="0"/>
                <a:ea typeface="+mj-ea"/>
              </a:rPr>
              <a:t>當</a:t>
            </a:r>
            <a:r>
              <a:rPr lang="en-US" altLang="zh-TW" sz="2400" dirty="0">
                <a:latin typeface="Calibri" pitchFamily="34" charset="0"/>
                <a:ea typeface="+mj-ea"/>
              </a:rPr>
              <a:t>IRQ</a:t>
            </a:r>
            <a:r>
              <a:rPr lang="zh-TW" altLang="en-US" sz="2400" dirty="0">
                <a:latin typeface="Calibri" pitchFamily="34" charset="0"/>
                <a:ea typeface="+mj-ea"/>
              </a:rPr>
              <a:t>引發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後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:</a:t>
            </a: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(</a:t>
            </a:r>
            <a:r>
              <a:rPr lang="en-US" altLang="zh-TW" sz="2000" dirty="0">
                <a:latin typeface="Calibri" pitchFamily="34" charset="0"/>
                <a:ea typeface="+mj-ea"/>
              </a:rPr>
              <a:t>1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)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跳到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PC = 0x00000018</a:t>
            </a:r>
            <a:r>
              <a:rPr lang="zh-TW" altLang="en-US" sz="2000" dirty="0">
                <a:latin typeface="Calibri" pitchFamily="34" charset="0"/>
                <a:ea typeface="+mj-ea"/>
              </a:rPr>
              <a:t>的位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址 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(normal address)</a:t>
            </a: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(2)At 0x18, usually a jump-like instruction to the ISR.</a:t>
            </a:r>
            <a:endParaRPr lang="zh-TW" altLang="en-US" sz="2000" dirty="0">
              <a:latin typeface="Calibri" pitchFamily="34" charset="0"/>
              <a:ea typeface="+mj-ea"/>
            </a:endParaRP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7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2962326"/>
            <a:ext cx="5328592" cy="2779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99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600" b="0" dirty="0" smtClean="0">
                <a:latin typeface="Calibri" pitchFamily="34" charset="0"/>
              </a:rPr>
              <a:t>系統上的</a:t>
            </a:r>
            <a:r>
              <a:rPr lang="en-US" altLang="zh-TW" sz="3600" b="0" dirty="0" smtClean="0">
                <a:latin typeface="Calibri" pitchFamily="34" charset="0"/>
              </a:rPr>
              <a:t>Interrupts</a:t>
            </a:r>
            <a:endParaRPr lang="zh-TW" altLang="en-US" sz="3600" b="0" dirty="0">
              <a:latin typeface="Calibri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400" dirty="0">
                <a:latin typeface="Calibri" pitchFamily="34" charset="0"/>
                <a:ea typeface="+mj-ea"/>
              </a:rPr>
              <a:t>在一般的電腦系統裡，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當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device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需要系統服務時，有</a:t>
            </a:r>
            <a:r>
              <a:rPr lang="zh-TW" altLang="en-US" sz="2400" dirty="0">
                <a:latin typeface="Calibri" pitchFamily="34" charset="0"/>
                <a:ea typeface="+mj-ea"/>
              </a:rPr>
              <a:t>二種方法</a:t>
            </a:r>
            <a:r>
              <a:rPr lang="zh-TW" altLang="en-US" sz="2400" dirty="0" smtClean="0">
                <a:latin typeface="Calibri" pitchFamily="34" charset="0"/>
                <a:ea typeface="+mj-ea"/>
              </a:rPr>
              <a:t>：</a:t>
            </a:r>
            <a:endParaRPr lang="en-US" altLang="zh-TW" sz="2400" dirty="0" smtClean="0">
              <a:latin typeface="Calibri" pitchFamily="34" charset="0"/>
              <a:ea typeface="+mj-ea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altLang="zh-TW" sz="2400" dirty="0" smtClean="0">
                <a:latin typeface="Calibri" pitchFamily="34" charset="0"/>
                <a:ea typeface="+mj-ea"/>
              </a:rPr>
              <a:t>Polling : </a:t>
            </a:r>
          </a:p>
          <a:p>
            <a:pPr marL="457200" lvl="1" indent="0">
              <a:buNone/>
            </a:pPr>
            <a:r>
              <a:rPr lang="en-US" altLang="zh-TW" sz="2000" dirty="0" smtClean="0">
                <a:latin typeface="Calibri" pitchFamily="34" charset="0"/>
                <a:ea typeface="+mj-ea"/>
              </a:rPr>
              <a:t>	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最</a:t>
            </a:r>
            <a:r>
              <a:rPr lang="zh-TW" altLang="en-US" sz="2000" dirty="0">
                <a:latin typeface="Calibri" pitchFamily="34" charset="0"/>
                <a:ea typeface="+mj-ea"/>
              </a:rPr>
              <a:t>簡單的方式讓</a:t>
            </a:r>
            <a:r>
              <a:rPr lang="en-US" altLang="zh-TW" sz="2000" dirty="0">
                <a:latin typeface="Calibri" pitchFamily="34" charset="0"/>
                <a:ea typeface="+mj-ea"/>
              </a:rPr>
              <a:t>I/O device</a:t>
            </a:r>
            <a:r>
              <a:rPr lang="zh-TW" altLang="en-US" sz="2000" dirty="0">
                <a:latin typeface="Calibri" pitchFamily="34" charset="0"/>
                <a:ea typeface="+mj-ea"/>
              </a:rPr>
              <a:t>與</a:t>
            </a:r>
            <a:r>
              <a:rPr lang="en-US" altLang="zh-TW" sz="2000" dirty="0">
                <a:latin typeface="Calibri" pitchFamily="34" charset="0"/>
                <a:ea typeface="+mj-ea"/>
              </a:rPr>
              <a:t>CPU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溝通，</a:t>
            </a:r>
            <a:r>
              <a:rPr lang="en-US" altLang="zh-TW" sz="2400" dirty="0">
                <a:latin typeface="Calibri" pitchFamily="34" charset="0"/>
                <a:ea typeface="+mj-ea"/>
              </a:rPr>
              <a:t>I/O device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只要將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	information</a:t>
            </a:r>
            <a:r>
              <a:rPr lang="zh-TW" altLang="en-US" sz="2000" dirty="0">
                <a:latin typeface="Calibri" pitchFamily="34" charset="0"/>
                <a:ea typeface="+mj-ea"/>
              </a:rPr>
              <a:t>放進</a:t>
            </a:r>
            <a:r>
              <a:rPr lang="en-US" altLang="zh-TW" sz="2000" dirty="0">
                <a:latin typeface="Calibri" pitchFamily="34" charset="0"/>
                <a:ea typeface="+mj-ea"/>
              </a:rPr>
              <a:t>status register</a:t>
            </a:r>
            <a:r>
              <a:rPr lang="zh-TW" altLang="en-US" sz="2000" dirty="0">
                <a:latin typeface="Calibri" pitchFamily="34" charset="0"/>
                <a:ea typeface="+mj-ea"/>
              </a:rPr>
              <a:t>，</a:t>
            </a:r>
            <a:r>
              <a:rPr lang="en-US" altLang="zh-TW" sz="2000" dirty="0">
                <a:latin typeface="Calibri" pitchFamily="34" charset="0"/>
                <a:ea typeface="+mj-ea"/>
              </a:rPr>
              <a:t>CPU</a:t>
            </a:r>
            <a:r>
              <a:rPr lang="zh-TW" altLang="en-US" sz="2000" dirty="0">
                <a:latin typeface="Calibri" pitchFamily="34" charset="0"/>
                <a:ea typeface="+mj-ea"/>
              </a:rPr>
              <a:t>會周期性的檢查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並取得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	information</a:t>
            </a:r>
            <a:r>
              <a:rPr lang="zh-TW" altLang="en-US" sz="2000" dirty="0">
                <a:latin typeface="Calibri" pitchFamily="34" charset="0"/>
                <a:ea typeface="+mj-ea"/>
              </a:rPr>
              <a:t>來得知需要服務的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device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，</a:t>
            </a:r>
            <a:r>
              <a:rPr lang="zh-TW" altLang="en-US" sz="2000" dirty="0">
                <a:latin typeface="Calibri" pitchFamily="34" charset="0"/>
                <a:ea typeface="+mj-ea"/>
              </a:rPr>
              <a:t>但這很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浪費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	CPU </a:t>
            </a:r>
            <a:r>
              <a:rPr lang="zh-TW" altLang="en-US" sz="2000" dirty="0">
                <a:latin typeface="Calibri" pitchFamily="34" charset="0"/>
                <a:ea typeface="+mj-ea"/>
              </a:rPr>
              <a:t>的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時間如果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polling 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太頻繁。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457200" lvl="1" indent="0">
              <a:buNone/>
            </a:pPr>
            <a:r>
              <a:rPr lang="en-US" altLang="zh-TW" sz="2400" dirty="0" smtClean="0">
                <a:latin typeface="Calibri" pitchFamily="34" charset="0"/>
                <a:ea typeface="+mj-ea"/>
              </a:rPr>
              <a:t>2. </a:t>
            </a:r>
            <a:r>
              <a:rPr lang="en-US" altLang="zh-TW" sz="2400" dirty="0">
                <a:latin typeface="Calibri" pitchFamily="34" charset="0"/>
                <a:ea typeface="+mj-ea"/>
              </a:rPr>
              <a:t> </a:t>
            </a:r>
            <a:r>
              <a:rPr lang="en-US" altLang="zh-TW" sz="2400" dirty="0">
                <a:solidFill>
                  <a:srgbClr val="FF0000"/>
                </a:solidFill>
                <a:latin typeface="Calibri" pitchFamily="34" charset="0"/>
                <a:ea typeface="+mj-ea"/>
              </a:rPr>
              <a:t>Interrupt-driven I/O</a:t>
            </a:r>
            <a:r>
              <a:rPr lang="en-US" altLang="zh-TW" sz="2400" dirty="0" smtClean="0">
                <a:solidFill>
                  <a:srgbClr val="FF0000"/>
                </a:solidFill>
                <a:latin typeface="Calibri" pitchFamily="34" charset="0"/>
                <a:ea typeface="+mj-ea"/>
              </a:rPr>
              <a:t>  </a:t>
            </a:r>
            <a:r>
              <a:rPr lang="en-US" altLang="zh-TW" sz="2400" dirty="0" smtClean="0">
                <a:latin typeface="Calibri" pitchFamily="34" charset="0"/>
                <a:ea typeface="+mj-ea"/>
              </a:rPr>
              <a:t>:</a:t>
            </a:r>
          </a:p>
          <a:p>
            <a:pPr marL="457200" lvl="1" indent="0">
              <a:buNone/>
            </a:pPr>
            <a:r>
              <a:rPr lang="en-US" altLang="zh-TW" sz="2000" dirty="0">
                <a:latin typeface="Calibri" pitchFamily="34" charset="0"/>
                <a:ea typeface="+mj-ea"/>
              </a:rPr>
              <a:t>	</a:t>
            </a:r>
            <a:r>
              <a:rPr lang="zh-TW" altLang="en-US" sz="2000" dirty="0">
                <a:latin typeface="Calibri" pitchFamily="34" charset="0"/>
                <a:ea typeface="+mj-ea"/>
              </a:rPr>
              <a:t>當</a:t>
            </a:r>
            <a:r>
              <a:rPr lang="en-US" altLang="zh-TW" sz="2000" dirty="0">
                <a:latin typeface="Calibri" pitchFamily="34" charset="0"/>
                <a:ea typeface="+mj-ea"/>
              </a:rPr>
              <a:t>Device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需要服務</a:t>
            </a:r>
            <a:r>
              <a:rPr lang="zh-TW" altLang="en-US" sz="2000" dirty="0">
                <a:latin typeface="Calibri" pitchFamily="34" charset="0"/>
                <a:ea typeface="+mj-ea"/>
              </a:rPr>
              <a:t>時就發出</a:t>
            </a:r>
            <a:r>
              <a:rPr lang="en-US" altLang="zh-TW" sz="2000" dirty="0">
                <a:latin typeface="Calibri" pitchFamily="34" charset="0"/>
                <a:ea typeface="+mj-ea"/>
              </a:rPr>
              <a:t>IRQ</a:t>
            </a:r>
            <a:r>
              <a:rPr lang="zh-TW" altLang="en-US" sz="2000" dirty="0">
                <a:latin typeface="Calibri" pitchFamily="34" charset="0"/>
                <a:ea typeface="+mj-ea"/>
              </a:rPr>
              <a:t>，當系統收到這個</a:t>
            </a:r>
            <a:r>
              <a:rPr lang="en-US" altLang="zh-TW" sz="2000" dirty="0" smtClean="0">
                <a:latin typeface="Calibri" pitchFamily="34" charset="0"/>
                <a:ea typeface="+mj-ea"/>
              </a:rPr>
              <a:t>IRQ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訊號</a:t>
            </a:r>
            <a:r>
              <a:rPr lang="zh-TW" altLang="en-US" sz="2000" dirty="0">
                <a:latin typeface="Calibri" pitchFamily="34" charset="0"/>
                <a:ea typeface="+mj-ea"/>
              </a:rPr>
              <a:t>時才</a:t>
            </a:r>
            <a:r>
              <a:rPr lang="zh-TW" altLang="en-US" sz="2000" dirty="0" smtClean="0">
                <a:latin typeface="Calibri" pitchFamily="34" charset="0"/>
                <a:ea typeface="+mj-ea"/>
              </a:rPr>
              <a:t>去服務</a:t>
            </a:r>
            <a:r>
              <a:rPr lang="zh-TW" altLang="en-US" sz="2000" dirty="0">
                <a:latin typeface="Calibri" pitchFamily="34" charset="0"/>
                <a:ea typeface="+mj-ea"/>
              </a:rPr>
              <a:t>它，這樣可大大減小系統的負擔。</a:t>
            </a:r>
            <a:endParaRPr lang="en-US" altLang="zh-TW" sz="2000" dirty="0" smtClean="0">
              <a:latin typeface="Calibri" pitchFamily="34" charset="0"/>
              <a:ea typeface="+mj-ea"/>
            </a:endParaRPr>
          </a:p>
          <a:p>
            <a:pPr marL="914400" lvl="1" indent="-457200">
              <a:buFont typeface="+mj-lt"/>
              <a:buAutoNum type="arabicPeriod"/>
            </a:pPr>
            <a:endParaRPr lang="zh-TW" altLang="en-US" sz="2400" dirty="0"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8</a:t>
            </a:fld>
            <a:endParaRPr lang="zh-TW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22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59632" y="260648"/>
            <a:ext cx="7056784" cy="1152128"/>
          </a:xfrm>
        </p:spPr>
        <p:txBody>
          <a:bodyPr>
            <a:normAutofit/>
          </a:bodyPr>
          <a:lstStyle/>
          <a:p>
            <a:r>
              <a:rPr lang="en-US" altLang="zh-TW" sz="3600" b="0" dirty="0" smtClean="0">
                <a:latin typeface="Calibri" pitchFamily="34" charset="0"/>
              </a:rPr>
              <a:t>Interrupt  controller</a:t>
            </a:r>
            <a:endParaRPr lang="zh-TW" altLang="en-US" sz="3600" b="0" dirty="0">
              <a:latin typeface="Calibri" pitchFamily="34" charset="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sz="quarter" idx="1"/>
          </p:nvPr>
        </p:nvSpPr>
        <p:spPr>
          <a:xfrm>
            <a:off x="755576" y="1412776"/>
            <a:ext cx="8280920" cy="4178721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IRQ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是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由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Interrupt  controller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所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處理的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，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Interrupt  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controller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是連接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Device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和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CPU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的重要橋梁，一個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Device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產生中斷後，需經過中斷控制器的轉發，訊號才能到達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CPU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。</a:t>
            </a:r>
            <a:endParaRPr lang="en-US" altLang="zh-TW" sz="2400" dirty="0" smtClean="0">
              <a:solidFill>
                <a:schemeClr val="tx1"/>
              </a:solidFill>
              <a:latin typeface="Calibri" pitchFamily="34" charset="0"/>
              <a:ea typeface="+mj-ea"/>
            </a:endParaRPr>
          </a:p>
          <a:p>
            <a:pPr algn="l"/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 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                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主要提供以下功能：</a:t>
            </a:r>
            <a:b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</a:b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  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 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1. 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Handle multiple 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interrupts</a:t>
            </a:r>
            <a:b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</a:b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   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2.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支援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Asynchronous 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Interrupt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/>
            </a:r>
            <a:b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</a:b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   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3. 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確定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引起 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interrupt 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的裝置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/>
            </a:r>
            <a:b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</a:b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   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4.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 提供 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multilevel interrupt (Priority) 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的機制</a:t>
            </a:r>
            <a:b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</a:b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   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5. 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決定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每個 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interrupt </a:t>
            </a:r>
            <a:r>
              <a:rPr lang="zh-TW" altLang="en-US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所對應的 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handler (</a:t>
            </a:r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處理程式</a:t>
            </a:r>
            <a:r>
              <a:rPr lang="en-US" altLang="zh-TW" sz="2400" dirty="0">
                <a:solidFill>
                  <a:schemeClr val="tx1"/>
                </a:solidFill>
                <a:latin typeface="Calibri" pitchFamily="34" charset="0"/>
                <a:ea typeface="+mj-ea"/>
              </a:rPr>
              <a:t>)</a:t>
            </a: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/>
            </a:r>
            <a:b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</a:br>
            <a:r>
              <a:rPr lang="en-US" altLang="zh-TW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>    </a:t>
            </a:r>
            <a:endParaRPr lang="en-US" altLang="zh-TW" sz="2400" dirty="0">
              <a:solidFill>
                <a:schemeClr val="tx1"/>
              </a:solidFill>
              <a:latin typeface="Calibri" pitchFamily="34" charset="0"/>
              <a:ea typeface="+mj-ea"/>
            </a:endParaRPr>
          </a:p>
          <a:p>
            <a:pPr algn="l"/>
            <a: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  <a:t/>
            </a:r>
            <a:br>
              <a:rPr lang="zh-TW" altLang="en-US" sz="2400" dirty="0" smtClean="0">
                <a:solidFill>
                  <a:schemeClr val="tx1"/>
                </a:solidFill>
                <a:latin typeface="Calibri" pitchFamily="34" charset="0"/>
                <a:ea typeface="+mj-ea"/>
              </a:rPr>
            </a:br>
            <a:endParaRPr lang="zh-TW" altLang="en-US" sz="2400" dirty="0">
              <a:solidFill>
                <a:schemeClr val="tx1"/>
              </a:solidFill>
              <a:latin typeface="Calibri" pitchFamily="34" charset="0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9A0EC-9C99-4098-ACD1-CD2157FF8732}" type="slidenum">
              <a:rPr lang="zh-TW" altLang="en-US" smtClean="0">
                <a:solidFill>
                  <a:schemeClr val="tx1"/>
                </a:solidFill>
              </a:rPr>
              <a:t>9</a:t>
            </a:fld>
            <a:endParaRPr lang="zh-TW" alt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583385"/>
            <a:ext cx="5021681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906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caslab">
  <a:themeElements>
    <a:clrScheme name="caslab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預設簡報設計">
      <a:majorFont>
        <a:latin typeface="Comic Sans MS"/>
        <a:ea typeface="標楷體"/>
        <a:cs typeface=""/>
      </a:majorFont>
      <a:minorFont>
        <a:latin typeface="Arial Unicode MS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標楷體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1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ea typeface="標楷體" pitchFamily="65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caslab</Template>
  <TotalTime>14013</TotalTime>
  <Words>1383</Words>
  <Application>Microsoft Office PowerPoint</Application>
  <PresentationFormat>如螢幕大小 (4:3)</PresentationFormat>
  <Paragraphs>340</Paragraphs>
  <Slides>28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28</vt:i4>
      </vt:variant>
    </vt:vector>
  </HeadingPairs>
  <TitlesOfParts>
    <vt:vector size="37" baseType="lpstr">
      <vt:lpstr>Arial Unicode MS</vt:lpstr>
      <vt:lpstr>新細明體</vt:lpstr>
      <vt:lpstr>標楷體</vt:lpstr>
      <vt:lpstr>Arial</vt:lpstr>
      <vt:lpstr>Calibri</vt:lpstr>
      <vt:lpstr>Comic Sans MS</vt:lpstr>
      <vt:lpstr>Times New Roman</vt:lpstr>
      <vt:lpstr>Wingdings</vt:lpstr>
      <vt:lpstr>caslab</vt:lpstr>
      <vt:lpstr>處理器設計與實作    </vt:lpstr>
      <vt:lpstr>LAB 12 Interrupt Controller &amp; Interrupt Service Routines on EASY  Platform</vt:lpstr>
      <vt:lpstr>實驗目的</vt:lpstr>
      <vt:lpstr>Interrupts  by  External  Signals</vt:lpstr>
      <vt:lpstr>ARM中斷流程</vt:lpstr>
      <vt:lpstr>ARM interrupt vector table</vt:lpstr>
      <vt:lpstr>ARM中斷流程</vt:lpstr>
      <vt:lpstr>系統上的Interrupts</vt:lpstr>
      <vt:lpstr>Interrupt  controller</vt:lpstr>
      <vt:lpstr>實驗系統架構</vt:lpstr>
      <vt:lpstr>EASY平台(ARM processor)</vt:lpstr>
      <vt:lpstr>實驗環境</vt:lpstr>
      <vt:lpstr>實作(一)</vt:lpstr>
      <vt:lpstr>實作(一)</vt:lpstr>
      <vt:lpstr>實作(一)</vt:lpstr>
      <vt:lpstr>實作(一)</vt:lpstr>
      <vt:lpstr>實作(一)</vt:lpstr>
      <vt:lpstr>實作(一)</vt:lpstr>
      <vt:lpstr>實作(一)</vt:lpstr>
      <vt:lpstr>實作(一)</vt:lpstr>
      <vt:lpstr>實作(一)</vt:lpstr>
      <vt:lpstr>實作(二)</vt:lpstr>
      <vt:lpstr>實作(二)</vt:lpstr>
      <vt:lpstr>實作(二)</vt:lpstr>
      <vt:lpstr>實作(二)</vt:lpstr>
      <vt:lpstr>實作(二)</vt:lpstr>
      <vt:lpstr>實作(二)</vt:lpstr>
      <vt:lpstr>PowerPoint 簡報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計組實習 SysLab3  Introduction to Interrupt Controller  &amp; Interrupt Service Routines</dc:title>
  <dc:creator>Steven</dc:creator>
  <cp:lastModifiedBy>R_C</cp:lastModifiedBy>
  <cp:revision>168</cp:revision>
  <dcterms:created xsi:type="dcterms:W3CDTF">2012-08-14T02:19:08Z</dcterms:created>
  <dcterms:modified xsi:type="dcterms:W3CDTF">2016-01-04T07:16:58Z</dcterms:modified>
</cp:coreProperties>
</file>