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6" r:id="rId2"/>
  </p:sldMasterIdLst>
  <p:sldIdLst>
    <p:sldId id="256" r:id="rId3"/>
    <p:sldId id="260" r:id="rId4"/>
    <p:sldId id="257" r:id="rId5"/>
    <p:sldId id="258" r:id="rId6"/>
    <p:sldId id="259" r:id="rId7"/>
    <p:sldId id="263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90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596F-C536-4A7C-AD71-A2DC88B3BE6E}" type="datetimeFigureOut">
              <a:rPr lang="zh-TW" altLang="en-US" smtClean="0"/>
              <a:t>2017/9/14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A1D-0529-4EC0-BF8E-E07E036EE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184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596F-C536-4A7C-AD71-A2DC88B3BE6E}" type="datetimeFigureOut">
              <a:rPr lang="zh-TW" altLang="en-US" smtClean="0"/>
              <a:t>2017/9/14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A1D-0529-4EC0-BF8E-E07E036EE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788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596F-C536-4A7C-AD71-A2DC88B3BE6E}" type="datetimeFigureOut">
              <a:rPr lang="zh-TW" altLang="en-US" smtClean="0"/>
              <a:t>2017/9/14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A1D-0529-4EC0-BF8E-E07E036EE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9387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13167" y="0"/>
            <a:ext cx="415498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1500" dirty="0">
                <a:solidFill>
                  <a:srgbClr val="FFFFFF"/>
                </a:solidFill>
                <a:ea typeface="新細明體" pitchFamily="18" charset="-120"/>
              </a:rPr>
              <a:t>Computer Architecture and System Laboratory</a:t>
            </a:r>
            <a:r>
              <a:rPr lang="en-US" altLang="zh-TW" sz="1500" dirty="0">
                <a:solidFill>
                  <a:srgbClr val="000000"/>
                </a:solidFill>
                <a:ea typeface="新細明體" pitchFamily="18" charset="-120"/>
              </a:rPr>
              <a:t> </a:t>
            </a:r>
            <a:endParaRPr lang="zh-TW" altLang="en-US" sz="1500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9" y="1339850"/>
            <a:ext cx="7415212" cy="237648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7902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652965"/>
            <a:ext cx="6400800" cy="98583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/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DE85AB89-165D-486C-B354-08012D4FA77A}" type="datetime1">
              <a:rPr lang="zh-TW" altLang="en-US" smtClean="0">
                <a:solidFill>
                  <a:srgbClr val="000000"/>
                </a:solidFill>
              </a:rPr>
              <a:pPr/>
              <a:t>2017/9/14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59575" y="6245225"/>
            <a:ext cx="2133600" cy="47625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586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8A8F9-951C-45D9-915C-B946CFDE8093}" type="datetime1">
              <a:rPr lang="zh-TW" altLang="en-US" smtClean="0">
                <a:solidFill>
                  <a:srgbClr val="000000"/>
                </a:solidFill>
              </a:rPr>
              <a:pPr/>
              <a:t>2017/9/14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78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5A5BB-3E07-458D-82CF-D11CE6BF2591}" type="datetime1">
              <a:rPr lang="zh-TW" altLang="en-US" smtClean="0">
                <a:solidFill>
                  <a:srgbClr val="000000"/>
                </a:solidFill>
              </a:rPr>
              <a:pPr/>
              <a:t>2017/9/14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97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42988" y="1484315"/>
            <a:ext cx="3630612" cy="461168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26001" y="1484315"/>
            <a:ext cx="3632200" cy="461168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3111D-E4E4-4A0B-BC3D-3043572B8B3E}" type="datetime1">
              <a:rPr lang="zh-TW" altLang="en-US" smtClean="0">
                <a:solidFill>
                  <a:srgbClr val="000000"/>
                </a:solidFill>
              </a:rPr>
              <a:pPr/>
              <a:t>2017/9/14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67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84A1C-D370-456E-85BA-98DC18150E89}" type="datetime1">
              <a:rPr lang="zh-TW" altLang="en-US" smtClean="0">
                <a:solidFill>
                  <a:srgbClr val="000000"/>
                </a:solidFill>
              </a:rPr>
              <a:pPr/>
              <a:t>2017/9/14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23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126EDD-3F72-4D21-9AE4-059ABAFE9529}" type="datetime1">
              <a:rPr lang="zh-TW" altLang="en-US" smtClean="0">
                <a:solidFill>
                  <a:srgbClr val="000000"/>
                </a:solidFill>
              </a:rPr>
              <a:pPr/>
              <a:t>2017/9/14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29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9145F-9C27-41E9-964A-127BDE108C26}" type="datetime1">
              <a:rPr lang="zh-TW" altLang="en-US" smtClean="0">
                <a:solidFill>
                  <a:srgbClr val="000000"/>
                </a:solidFill>
              </a:rPr>
              <a:pPr/>
              <a:t>2017/9/14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24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01C443-27E6-4F7E-9F71-ACC83D7942D0}" type="datetime1">
              <a:rPr lang="zh-TW" altLang="en-US" smtClean="0">
                <a:solidFill>
                  <a:srgbClr val="000000"/>
                </a:solidFill>
              </a:rPr>
              <a:pPr/>
              <a:t>2017/9/14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4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596F-C536-4A7C-AD71-A2DC88B3BE6E}" type="datetimeFigureOut">
              <a:rPr lang="zh-TW" altLang="en-US" smtClean="0"/>
              <a:t>2017/9/14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A1D-0529-4EC0-BF8E-E07E036EE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0882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B1627D-E3CD-4F56-B369-E5D89CB58D28}" type="datetime1">
              <a:rPr lang="zh-TW" altLang="en-US" smtClean="0">
                <a:solidFill>
                  <a:srgbClr val="000000"/>
                </a:solidFill>
              </a:rPr>
              <a:pPr/>
              <a:t>2017/9/14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73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8B61ED-1187-4583-A78F-5B59D82AD71F}" type="datetime1">
              <a:rPr lang="zh-TW" altLang="en-US" smtClean="0">
                <a:solidFill>
                  <a:srgbClr val="000000"/>
                </a:solidFill>
              </a:rPr>
              <a:pPr/>
              <a:t>2017/9/14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0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77051" y="188915"/>
            <a:ext cx="2016125" cy="59070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27088" y="188915"/>
            <a:ext cx="5897562" cy="59070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497373-C998-4793-BFE7-BD95CEAB2947}" type="datetime1">
              <a:rPr lang="zh-TW" altLang="en-US" smtClean="0">
                <a:solidFill>
                  <a:srgbClr val="000000"/>
                </a:solidFill>
              </a:rPr>
              <a:pPr/>
              <a:t>2017/9/14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57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089" y="188913"/>
            <a:ext cx="8066087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1042989" y="1484315"/>
            <a:ext cx="7415212" cy="4611687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DC4AC3-0E33-4595-A4AE-B59F4AF1D9B0}" type="datetime1">
              <a:rPr lang="zh-TW" altLang="en-US" smtClean="0">
                <a:solidFill>
                  <a:srgbClr val="000000"/>
                </a:solidFill>
              </a:rPr>
              <a:pPr/>
              <a:t>2017/9/14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64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089" y="188913"/>
            <a:ext cx="8066087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042988" y="1484315"/>
            <a:ext cx="3630612" cy="46116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826001" y="1484313"/>
            <a:ext cx="3632200" cy="22288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826001" y="3865565"/>
            <a:ext cx="3632200" cy="22304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753D65-A8F0-41EA-8173-AC1CA895069D}" type="datetime1">
              <a:rPr lang="zh-TW" altLang="en-US" smtClean="0">
                <a:solidFill>
                  <a:srgbClr val="000000"/>
                </a:solidFill>
              </a:rPr>
              <a:pPr/>
              <a:t>2017/9/14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75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596F-C536-4A7C-AD71-A2DC88B3BE6E}" type="datetimeFigureOut">
              <a:rPr lang="zh-TW" altLang="en-US" smtClean="0"/>
              <a:t>2017/9/14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A1D-0529-4EC0-BF8E-E07E036EE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237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596F-C536-4A7C-AD71-A2DC88B3BE6E}" type="datetimeFigureOut">
              <a:rPr lang="zh-TW" altLang="en-US" smtClean="0"/>
              <a:t>2017/9/14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A1D-0529-4EC0-BF8E-E07E036EE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1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596F-C536-4A7C-AD71-A2DC88B3BE6E}" type="datetimeFigureOut">
              <a:rPr lang="zh-TW" altLang="en-US" smtClean="0"/>
              <a:t>2017/9/14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A1D-0529-4EC0-BF8E-E07E036EE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998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596F-C536-4A7C-AD71-A2DC88B3BE6E}" type="datetimeFigureOut">
              <a:rPr lang="zh-TW" altLang="en-US" smtClean="0"/>
              <a:t>2017/9/14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A1D-0529-4EC0-BF8E-E07E036EE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184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596F-C536-4A7C-AD71-A2DC88B3BE6E}" type="datetimeFigureOut">
              <a:rPr lang="zh-TW" altLang="en-US" smtClean="0"/>
              <a:t>2017/9/14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A1D-0529-4EC0-BF8E-E07E036EE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6107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596F-C536-4A7C-AD71-A2DC88B3BE6E}" type="datetimeFigureOut">
              <a:rPr lang="zh-TW" altLang="en-US" smtClean="0"/>
              <a:t>2017/9/14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A1D-0529-4EC0-BF8E-E07E036EE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699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596F-C536-4A7C-AD71-A2DC88B3BE6E}" type="datetimeFigureOut">
              <a:rPr lang="zh-TW" altLang="en-US" smtClean="0"/>
              <a:t>2017/9/14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A1D-0529-4EC0-BF8E-E07E036EE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273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1596F-C536-4A7C-AD71-A2DC88B3BE6E}" type="datetimeFigureOut">
              <a:rPr lang="zh-TW" altLang="en-US" smtClean="0"/>
              <a:t>2017/9/14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21A1D-0529-4EC0-BF8E-E07E036EE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52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9" y="188913"/>
            <a:ext cx="8066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9" y="1484315"/>
            <a:ext cx="7415212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 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FontTx/>
              <a:buNone/>
              <a:defRPr kumimoji="0" sz="1050" b="0">
                <a:latin typeface="+mn-lt"/>
                <a:ea typeface="新細明體" pitchFamily="18" charset="-120"/>
                <a:cs typeface="+mn-cs"/>
              </a:defRPr>
            </a:lvl1pPr>
          </a:lstStyle>
          <a:p>
            <a:fld id="{74708F4B-08A5-42AB-8A2B-35B1F496734B}" type="datetime1">
              <a:rPr lang="zh-TW" altLang="en-US" smtClean="0">
                <a:solidFill>
                  <a:srgbClr val="000000"/>
                </a:solidFill>
              </a:rPr>
              <a:pPr/>
              <a:t>2017/9/14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 kumimoji="0" sz="1050" b="0">
                <a:latin typeface="+mn-lt"/>
                <a:ea typeface="新細明體" pitchFamily="18" charset="-120"/>
                <a:cs typeface="+mn-cs"/>
              </a:defRPr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 kumimoji="0" sz="1050" b="0">
                <a:latin typeface="+mn-lt"/>
                <a:ea typeface="新細明體" pitchFamily="18" charset="-120"/>
                <a:cs typeface="+mn-cs"/>
              </a:defRPr>
            </a:lvl1pPr>
          </a:lstStyle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313167" y="0"/>
            <a:ext cx="415498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1500" dirty="0">
                <a:solidFill>
                  <a:srgbClr val="FFFFFF"/>
                </a:solidFill>
                <a:ea typeface="新細明體" pitchFamily="18" charset="-120"/>
              </a:rPr>
              <a:t>Computer Architecture and System Laboratory</a:t>
            </a:r>
            <a:r>
              <a:rPr lang="en-US" altLang="zh-TW" sz="1500" dirty="0">
                <a:solidFill>
                  <a:srgbClr val="000000"/>
                </a:solidFill>
                <a:ea typeface="新細明體" pitchFamily="18" charset="-120"/>
              </a:rPr>
              <a:t> </a:t>
            </a:r>
            <a:endParaRPr lang="zh-TW" altLang="en-US" sz="1500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5149851" y="6569077"/>
            <a:ext cx="3959225" cy="2077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57175" indent="-257175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TW" sz="750" dirty="0">
                <a:solidFill>
                  <a:srgbClr val="808080"/>
                </a:solidFill>
              </a:rPr>
              <a:t>The Institute of Computer and Communication Engineering, NCKU</a:t>
            </a:r>
            <a:endParaRPr lang="zh-TW" altLang="en-US" sz="75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94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buFont typeface="Wingdings" pitchFamily="2" charset="2"/>
        <a:defRPr kumimoji="1"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buFont typeface="Wingdings" pitchFamily="2" charset="2"/>
        <a:defRPr kumimoji="1" sz="2400" b="1">
          <a:solidFill>
            <a:schemeClr val="accent2"/>
          </a:solidFill>
          <a:latin typeface="Comic Sans MS" pitchFamily="66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buFont typeface="Wingdings" pitchFamily="2" charset="2"/>
        <a:defRPr kumimoji="1" sz="2400" b="1">
          <a:solidFill>
            <a:schemeClr val="accent2"/>
          </a:solidFill>
          <a:latin typeface="Comic Sans MS" pitchFamily="66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buFont typeface="Wingdings" pitchFamily="2" charset="2"/>
        <a:defRPr kumimoji="1" sz="2400" b="1">
          <a:solidFill>
            <a:schemeClr val="accent2"/>
          </a:solidFill>
          <a:latin typeface="Comic Sans MS" pitchFamily="66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buFont typeface="Wingdings" pitchFamily="2" charset="2"/>
        <a:defRPr kumimoji="1" sz="2400" b="1">
          <a:solidFill>
            <a:schemeClr val="accent2"/>
          </a:solidFill>
          <a:latin typeface="Comic Sans MS" pitchFamily="66" charset="0"/>
          <a:ea typeface="標楷體" pitchFamily="65" charset="-12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buFont typeface="Wingdings" pitchFamily="2" charset="2"/>
        <a:defRPr kumimoji="1" sz="2400" b="1">
          <a:solidFill>
            <a:schemeClr val="accent2"/>
          </a:solidFill>
          <a:latin typeface="Comic Sans MS" pitchFamily="66" charset="0"/>
          <a:ea typeface="標楷體" pitchFamily="65" charset="-12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buFont typeface="Wingdings" pitchFamily="2" charset="2"/>
        <a:defRPr kumimoji="1" sz="2400" b="1">
          <a:solidFill>
            <a:schemeClr val="accent2"/>
          </a:solidFill>
          <a:latin typeface="Comic Sans MS" pitchFamily="66" charset="0"/>
          <a:ea typeface="標楷體" pitchFamily="65" charset="-12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buFont typeface="Wingdings" pitchFamily="2" charset="2"/>
        <a:defRPr kumimoji="1" sz="2400" b="1">
          <a:solidFill>
            <a:schemeClr val="accent2"/>
          </a:solidFill>
          <a:latin typeface="Comic Sans MS" pitchFamily="66" charset="0"/>
          <a:ea typeface="標楷體" pitchFamily="65" charset="-12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buFont typeface="Wingdings" pitchFamily="2" charset="2"/>
        <a:defRPr kumimoji="1" sz="2400" b="1">
          <a:solidFill>
            <a:schemeClr val="accent2"/>
          </a:solidFill>
          <a:latin typeface="Comic Sans MS" pitchFamily="66" charset="0"/>
          <a:ea typeface="標楷體" pitchFamily="65" charset="-12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5"/>
        </a:buBlip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1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l"/>
        <a:defRPr kumimoji="1" sz="18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-"/>
        <a:defRPr kumimoji="1" sz="15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-"/>
        <a:defRPr kumimoji="1" sz="15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-"/>
        <a:defRPr kumimoji="1" sz="15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-"/>
        <a:defRPr kumimoji="1" sz="15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-"/>
        <a:defRPr kumimoji="1" sz="15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-"/>
        <a:defRPr kumimoji="1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aslab.ee.ncku.edu.tw/dokuwiki/_media/course:co:104a:report_example:ex.docx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2016</a:t>
            </a:r>
            <a:r>
              <a:rPr lang="zh-TW" altLang="en-US" sz="3600" dirty="0" smtClean="0"/>
              <a:t> 計算機組織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實驗</a:t>
            </a:r>
            <a:r>
              <a:rPr lang="zh-TW" altLang="en-US" sz="3600" dirty="0"/>
              <a:t>結</a:t>
            </a:r>
            <a:r>
              <a:rPr lang="zh-TW" altLang="en-US" sz="3600" dirty="0" smtClean="0"/>
              <a:t>報評分</a:t>
            </a:r>
            <a:r>
              <a:rPr lang="zh-TW" altLang="en-US" sz="3600" dirty="0"/>
              <a:t>標準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sz="quarter" idx="1"/>
          </p:nvPr>
        </p:nvSpPr>
        <p:spPr>
          <a:xfrm>
            <a:off x="2057400" y="4166500"/>
            <a:ext cx="6400800" cy="1813386"/>
          </a:xfrm>
        </p:spPr>
        <p:txBody>
          <a:bodyPr>
            <a:normAutofit/>
          </a:bodyPr>
          <a:lstStyle/>
          <a:p>
            <a:pPr algn="l"/>
            <a:r>
              <a:rPr lang="en-US" altLang="zh-TW" dirty="0" smtClean="0"/>
              <a:t>2016/10/2 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</a:p>
          <a:p>
            <a:pPr algn="l"/>
            <a:r>
              <a:rPr lang="en-US" altLang="zh-TW" dirty="0" smtClean="0"/>
              <a:t>Advisor: </a:t>
            </a:r>
            <a:r>
              <a:rPr lang="zh-TW" altLang="en-US" dirty="0" smtClean="0"/>
              <a:t>陳中和教授</a:t>
            </a:r>
            <a:endParaRPr lang="en-US" altLang="zh-TW" dirty="0" smtClean="0"/>
          </a:p>
          <a:p>
            <a:pPr algn="l"/>
            <a:r>
              <a:rPr lang="en-US" altLang="zh-TW" dirty="0" smtClean="0"/>
              <a:t>T.A.</a:t>
            </a:r>
            <a:r>
              <a:rPr lang="zh-TW" altLang="en-US" dirty="0" smtClean="0"/>
              <a:t>     </a:t>
            </a:r>
            <a:r>
              <a:rPr lang="en-US" altLang="zh-TW" dirty="0" smtClean="0"/>
              <a:t>:</a:t>
            </a:r>
            <a:r>
              <a:rPr lang="zh-TW" altLang="en-US" dirty="0" smtClean="0"/>
              <a:t>陳惇</a:t>
            </a:r>
            <a:r>
              <a:rPr lang="zh-TW" altLang="en-US" dirty="0"/>
              <a:t>介、鄭博云、鄒宗翰、吳庭嘉</a:t>
            </a:r>
            <a:endParaRPr lang="zh-TW" altLang="en-US" dirty="0"/>
          </a:p>
          <a:p>
            <a:pPr algn="l"/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51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結報注意事項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檔名</a:t>
            </a:r>
            <a:r>
              <a:rPr lang="en-US" altLang="zh-TW" dirty="0" smtClean="0"/>
              <a:t>:</a:t>
            </a:r>
          </a:p>
          <a:p>
            <a:pPr lvl="1"/>
            <a:r>
              <a:rPr lang="zh-TW" altLang="en-US" dirty="0" smtClean="0"/>
              <a:t> </a:t>
            </a:r>
            <a:r>
              <a:rPr lang="en-US" altLang="zh-TW" dirty="0" err="1" smtClean="0"/>
              <a:t>LAB</a:t>
            </a:r>
            <a:r>
              <a:rPr lang="en-US" altLang="zh-TW" dirty="0" err="1" smtClean="0">
                <a:solidFill>
                  <a:srgbClr val="FF0000"/>
                </a:solidFill>
              </a:rPr>
              <a:t>x</a:t>
            </a:r>
            <a:r>
              <a:rPr lang="en-US" altLang="zh-TW" dirty="0" err="1" smtClean="0"/>
              <a:t>_GROUP</a:t>
            </a:r>
            <a:r>
              <a:rPr lang="en-US" altLang="zh-TW" dirty="0" err="1" smtClean="0">
                <a:solidFill>
                  <a:srgbClr val="FF0000"/>
                </a:solidFill>
              </a:rPr>
              <a:t>y</a:t>
            </a:r>
            <a:r>
              <a:rPr lang="en-US" altLang="zh-TW" dirty="0" smtClean="0"/>
              <a:t> ( x</a:t>
            </a:r>
            <a:r>
              <a:rPr lang="zh-TW" altLang="en-US" dirty="0" smtClean="0"/>
              <a:t> </a:t>
            </a:r>
            <a:r>
              <a:rPr lang="en-US" altLang="zh-TW" dirty="0" smtClean="0"/>
              <a:t>: </a:t>
            </a:r>
            <a:r>
              <a:rPr lang="zh-TW" altLang="en-US" dirty="0" smtClean="0"/>
              <a:t>第 </a:t>
            </a:r>
            <a:r>
              <a:rPr lang="en-US" altLang="zh-TW" dirty="0" smtClean="0"/>
              <a:t>x </a:t>
            </a:r>
            <a:r>
              <a:rPr lang="zh-TW" altLang="en-US" dirty="0" smtClean="0"/>
              <a:t>個實驗、 </a:t>
            </a:r>
            <a:r>
              <a:rPr lang="en-US" altLang="zh-TW" dirty="0" smtClean="0"/>
              <a:t>y</a:t>
            </a:r>
            <a:r>
              <a:rPr lang="zh-TW" altLang="en-US" dirty="0" smtClean="0"/>
              <a:t> </a:t>
            </a:r>
            <a:r>
              <a:rPr lang="en-US" altLang="zh-TW" dirty="0" smtClean="0"/>
              <a:t>: </a:t>
            </a:r>
            <a:r>
              <a:rPr lang="zh-TW" altLang="en-US" dirty="0" smtClean="0"/>
              <a:t>第 </a:t>
            </a:r>
            <a:r>
              <a:rPr lang="en-US" altLang="zh-TW" dirty="0" smtClean="0"/>
              <a:t>y</a:t>
            </a:r>
            <a:r>
              <a:rPr lang="zh-TW" altLang="en-US" dirty="0" smtClean="0"/>
              <a:t>組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格式</a:t>
            </a:r>
            <a:r>
              <a:rPr lang="en-US" altLang="zh-TW" dirty="0" smtClean="0"/>
              <a:t>:</a:t>
            </a:r>
          </a:p>
          <a:p>
            <a:pPr lvl="1"/>
            <a:r>
              <a:rPr lang="zh-TW" altLang="en-US" dirty="0" smtClean="0"/>
              <a:t> 採用 </a:t>
            </a:r>
            <a:r>
              <a:rPr lang="en-US" altLang="zh-TW" dirty="0" smtClean="0">
                <a:solidFill>
                  <a:srgbClr val="FF0000"/>
                </a:solidFill>
              </a:rPr>
              <a:t>Microsoft Word </a:t>
            </a:r>
            <a:r>
              <a:rPr lang="zh-TW" altLang="en-US" dirty="0" smtClean="0"/>
              <a:t>文件格式</a:t>
            </a:r>
            <a:endParaRPr lang="en-US" altLang="zh-TW" dirty="0" smtClean="0"/>
          </a:p>
          <a:p>
            <a:r>
              <a:rPr lang="zh-TW" altLang="en-US" dirty="0"/>
              <a:t>內容</a:t>
            </a:r>
            <a:r>
              <a:rPr lang="en-US" altLang="zh-TW" dirty="0"/>
              <a:t>:</a:t>
            </a:r>
          </a:p>
          <a:p>
            <a:pPr lvl="1"/>
            <a:r>
              <a:rPr lang="zh-TW" altLang="en-US" dirty="0"/>
              <a:t> 參照實驗室網站 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>
                <a:hlinkClick r:id="rId2"/>
              </a:rPr>
              <a:t>http://caslab.ee.ncku.edu.tw/dokuwiki/_</a:t>
            </a:r>
            <a:r>
              <a:rPr lang="en-US" altLang="zh-TW" dirty="0" smtClean="0">
                <a:hlinkClick r:id="rId2"/>
              </a:rPr>
              <a:t>media/course:co:106a:report_example:ex.docx</a:t>
            </a:r>
            <a:endParaRPr lang="en-US" altLang="zh-TW" dirty="0" smtClean="0"/>
          </a:p>
          <a:p>
            <a:r>
              <a:rPr lang="zh-TW" altLang="en-US" dirty="0" smtClean="0"/>
              <a:t>有問題的話</a:t>
            </a:r>
            <a:r>
              <a:rPr lang="en-US" altLang="zh-TW" dirty="0" smtClean="0"/>
              <a:t>…</a:t>
            </a:r>
          </a:p>
          <a:p>
            <a:pPr lvl="1"/>
            <a:r>
              <a:rPr lang="zh-TW" altLang="en-US" dirty="0" smtClean="0"/>
              <a:t> 請寄信給助教 </a:t>
            </a:r>
            <a:r>
              <a:rPr lang="en-US" altLang="zh-TW" dirty="0" smtClean="0">
                <a:sym typeface="Wingdings" panose="05000000000000000000" pitchFamily="2" charset="2"/>
              </a:rPr>
              <a:t>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2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3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分數配置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實作題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 </a:t>
            </a:r>
            <a:r>
              <a:rPr lang="en-US" altLang="zh-TW" dirty="0" smtClean="0"/>
              <a:t>70</a:t>
            </a:r>
            <a:r>
              <a:rPr lang="zh-TW" altLang="en-US" dirty="0" smtClean="0"/>
              <a:t>～</a:t>
            </a:r>
            <a:r>
              <a:rPr lang="en-US" altLang="zh-TW" dirty="0" smtClean="0"/>
              <a:t>100</a:t>
            </a:r>
            <a:r>
              <a:rPr lang="zh-TW" altLang="en-US" dirty="0" smtClean="0"/>
              <a:t> 分</a:t>
            </a:r>
            <a:endParaRPr lang="en-US" altLang="zh-TW" dirty="0" smtClean="0"/>
          </a:p>
          <a:p>
            <a:r>
              <a:rPr lang="zh-TW" altLang="en-US" dirty="0" smtClean="0"/>
              <a:t>挑戰題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 加 </a:t>
            </a:r>
            <a:r>
              <a:rPr lang="en-US" altLang="zh-TW" dirty="0" smtClean="0"/>
              <a:t>0</a:t>
            </a:r>
            <a:r>
              <a:rPr lang="zh-TW" altLang="en-US" dirty="0" smtClean="0"/>
              <a:t> </a:t>
            </a:r>
            <a:r>
              <a:rPr lang="en-US" altLang="zh-TW" dirty="0" smtClean="0"/>
              <a:t>~</a:t>
            </a:r>
            <a:r>
              <a:rPr lang="zh-TW" altLang="en-US" dirty="0" smtClean="0"/>
              <a:t> </a:t>
            </a:r>
            <a:r>
              <a:rPr lang="en-US" altLang="zh-TW" dirty="0" smtClean="0"/>
              <a:t>20</a:t>
            </a:r>
            <a:r>
              <a:rPr lang="zh-TW" altLang="en-US" dirty="0" smtClean="0"/>
              <a:t> 分</a:t>
            </a:r>
            <a:endParaRPr lang="en-US" altLang="zh-TW" dirty="0" smtClean="0"/>
          </a:p>
          <a:p>
            <a:r>
              <a:rPr lang="zh-TW" altLang="en-US" dirty="0"/>
              <a:t>遲</a:t>
            </a:r>
            <a:r>
              <a:rPr lang="zh-TW" altLang="en-US" dirty="0" smtClean="0"/>
              <a:t>交</a:t>
            </a:r>
            <a:r>
              <a:rPr lang="en-US" altLang="zh-TW" dirty="0" smtClean="0"/>
              <a:t>:</a:t>
            </a:r>
          </a:p>
          <a:p>
            <a:pPr lvl="1"/>
            <a:r>
              <a:rPr lang="zh-TW" altLang="en-US" dirty="0" smtClean="0"/>
              <a:t> 扣 </a:t>
            </a:r>
            <a:r>
              <a:rPr lang="en-US" altLang="zh-TW" dirty="0" smtClean="0">
                <a:solidFill>
                  <a:srgbClr val="FF0000"/>
                </a:solidFill>
              </a:rPr>
              <a:t>20</a:t>
            </a:r>
            <a:r>
              <a:rPr lang="zh-TW" altLang="en-US" dirty="0" smtClean="0"/>
              <a:t> 分 </a:t>
            </a:r>
            <a:r>
              <a:rPr lang="en-US" altLang="zh-TW" dirty="0" smtClean="0"/>
              <a:t>/</a:t>
            </a:r>
            <a:r>
              <a:rPr lang="zh-TW" altLang="en-US" dirty="0" smtClean="0"/>
              <a:t> 週</a:t>
            </a:r>
            <a:endParaRPr lang="en-US" altLang="zh-TW" dirty="0"/>
          </a:p>
          <a:p>
            <a:r>
              <a:rPr lang="zh-TW" altLang="en-US" dirty="0" smtClean="0"/>
              <a:t>期末都沒交</a:t>
            </a:r>
            <a:r>
              <a:rPr lang="en-US" altLang="zh-TW" dirty="0" smtClean="0"/>
              <a:t>:</a:t>
            </a:r>
          </a:p>
          <a:p>
            <a:pPr lvl="1"/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0</a:t>
            </a:r>
            <a:r>
              <a:rPr lang="zh-TW" altLang="en-US" dirty="0" smtClean="0">
                <a:solidFill>
                  <a:srgbClr val="FF0000"/>
                </a:solidFill>
              </a:rPr>
              <a:t>分 </a:t>
            </a:r>
            <a:r>
              <a:rPr lang="en-US" altLang="zh-TW" dirty="0" smtClean="0">
                <a:solidFill>
                  <a:srgbClr val="FF0000"/>
                </a:solidFill>
              </a:rPr>
              <a:t>!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3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3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評分標準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分三等級</a:t>
            </a:r>
            <a:endParaRPr lang="en-US" altLang="zh-TW" dirty="0" smtClean="0"/>
          </a:p>
          <a:p>
            <a:pPr lvl="1"/>
            <a:r>
              <a:rPr lang="zh-TW" altLang="en-US" dirty="0"/>
              <a:t> </a:t>
            </a:r>
            <a:r>
              <a:rPr lang="en-US" altLang="zh-TW" dirty="0"/>
              <a:t>A:</a:t>
            </a:r>
            <a:r>
              <a:rPr lang="zh-TW" altLang="en-US" dirty="0"/>
              <a:t> 內容較完整 </a:t>
            </a:r>
            <a:r>
              <a:rPr lang="en-US" altLang="zh-TW" dirty="0"/>
              <a:t>(</a:t>
            </a:r>
            <a:r>
              <a:rPr lang="zh-TW" altLang="en-US" dirty="0"/>
              <a:t>題目說明、實驗方法、結果圖</a:t>
            </a:r>
            <a:r>
              <a:rPr lang="en-US" altLang="zh-TW" dirty="0"/>
              <a:t>+</a:t>
            </a:r>
            <a:r>
              <a:rPr lang="zh-TW" altLang="en-US" dirty="0"/>
              <a:t>說明等</a:t>
            </a:r>
            <a:r>
              <a:rPr lang="en-US" altLang="zh-TW" dirty="0"/>
              <a:t>…)</a:t>
            </a:r>
          </a:p>
          <a:p>
            <a:pPr lvl="1"/>
            <a:r>
              <a:rPr lang="zh-TW" altLang="en-US" dirty="0"/>
              <a:t> </a:t>
            </a:r>
            <a:r>
              <a:rPr lang="en-US" altLang="zh-TW" dirty="0"/>
              <a:t>B:</a:t>
            </a:r>
            <a:r>
              <a:rPr lang="zh-TW" altLang="en-US" dirty="0"/>
              <a:t> 有結果圖及說明</a:t>
            </a:r>
            <a:endParaRPr lang="en-US" altLang="zh-TW" dirty="0"/>
          </a:p>
          <a:p>
            <a:pPr lvl="1"/>
            <a:r>
              <a:rPr lang="zh-TW" altLang="en-US" dirty="0"/>
              <a:t> </a:t>
            </a:r>
            <a:r>
              <a:rPr lang="en-US" altLang="zh-TW" dirty="0"/>
              <a:t>C:</a:t>
            </a:r>
            <a:r>
              <a:rPr lang="zh-TW" altLang="en-US" dirty="0"/>
              <a:t>只有結果</a:t>
            </a:r>
            <a:r>
              <a:rPr lang="zh-TW" altLang="en-US" dirty="0" smtClean="0"/>
              <a:t>圖</a:t>
            </a:r>
            <a:endParaRPr lang="en-US" altLang="zh-TW" dirty="0" smtClean="0"/>
          </a:p>
          <a:p>
            <a:r>
              <a:rPr lang="zh-TW" altLang="en-US" dirty="0" smtClean="0"/>
              <a:t>注意</a:t>
            </a:r>
            <a:endParaRPr lang="en-US" altLang="zh-TW" dirty="0"/>
          </a:p>
          <a:p>
            <a:pPr lvl="1"/>
            <a:r>
              <a:rPr lang="zh-TW" altLang="en-US" dirty="0" smtClean="0"/>
              <a:t> 只貼  </a:t>
            </a:r>
            <a:r>
              <a:rPr lang="en-US" altLang="zh-TW" dirty="0" smtClean="0"/>
              <a:t>Code </a:t>
            </a:r>
            <a:r>
              <a:rPr lang="zh-TW" altLang="en-US" dirty="0" smtClean="0"/>
              <a:t>沒說明不算 </a:t>
            </a:r>
            <a:r>
              <a:rPr lang="en-US" altLang="zh-TW" dirty="0" smtClean="0"/>
              <a:t>A</a:t>
            </a:r>
            <a:r>
              <a:rPr lang="zh-TW" altLang="en-US" dirty="0" smtClean="0"/>
              <a:t> 等級唷</a:t>
            </a:r>
            <a:r>
              <a:rPr lang="en-US" altLang="zh-TW" dirty="0" smtClean="0"/>
              <a:t>!!!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4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4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8449" y="204113"/>
            <a:ext cx="8066087" cy="1143000"/>
          </a:xfrm>
        </p:spPr>
        <p:txBody>
          <a:bodyPr/>
          <a:lstStyle/>
          <a:p>
            <a:r>
              <a:rPr lang="en-US" altLang="zh-TW" sz="3200" dirty="0" smtClean="0"/>
              <a:t>A</a:t>
            </a:r>
            <a:r>
              <a:rPr lang="zh-TW" altLang="en-US" sz="3200" dirty="0" smtClean="0"/>
              <a:t> 等級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5</a:t>
            </a:fld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9" y="1465945"/>
            <a:ext cx="3746725" cy="463005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466" y="1499511"/>
            <a:ext cx="3596361" cy="507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0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8449" y="204113"/>
            <a:ext cx="8066087" cy="1143000"/>
          </a:xfrm>
        </p:spPr>
        <p:txBody>
          <a:bodyPr/>
          <a:lstStyle/>
          <a:p>
            <a:r>
              <a:rPr lang="en-US" altLang="zh-TW" sz="3200" dirty="0" smtClean="0"/>
              <a:t>A</a:t>
            </a:r>
            <a:r>
              <a:rPr lang="zh-TW" altLang="en-US" sz="3200" dirty="0" smtClean="0"/>
              <a:t> 等級</a:t>
            </a:r>
            <a:r>
              <a:rPr lang="en-US" altLang="zh-TW" sz="3200" dirty="0" smtClean="0"/>
              <a:t>(Cont.)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6</a:t>
            </a:fld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9" y="1499511"/>
            <a:ext cx="7415212" cy="500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 smtClean="0"/>
              <a:t>B</a:t>
            </a:r>
            <a:r>
              <a:rPr lang="zh-TW" altLang="en-US" sz="3200" dirty="0" smtClean="0"/>
              <a:t> 等級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7</a:t>
            </a:fld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90" y="1484315"/>
            <a:ext cx="3772326" cy="38671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867" y="1484311"/>
            <a:ext cx="3642886" cy="457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C</a:t>
            </a:r>
            <a:r>
              <a:rPr lang="zh-TW" altLang="en-US" sz="3200" dirty="0" smtClean="0"/>
              <a:t> 等級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8</a:t>
            </a:fld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780" y="1426255"/>
            <a:ext cx="5948703" cy="510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9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5865813" y="1204913"/>
            <a:ext cx="3278187" cy="2001837"/>
          </a:xfrm>
        </p:spPr>
        <p:txBody>
          <a:bodyPr/>
          <a:lstStyle/>
          <a:p>
            <a:r>
              <a:rPr lang="en-US" altLang="zh-TW" sz="9600" dirty="0" smtClean="0"/>
              <a:t>Q&amp;A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40329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Computer Organiz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uter Organization" id="{D87D9297-A78B-41DB-962D-0E378CEED3C8}" vid="{9F5C0205-FDFE-4E39-AF5D-3AC84E36D5A7}"/>
    </a:ext>
  </a:extLst>
</a:theme>
</file>

<file path=ppt/theme/theme2.xml><?xml version="1.0" encoding="utf-8"?>
<a:theme xmlns:a="http://schemas.openxmlformats.org/drawingml/2006/main" name="CASLab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Comic Sans MS"/>
        <a:ea typeface="標楷體"/>
        <a:cs typeface=""/>
      </a:majorFont>
      <a:minorFont>
        <a:latin typeface="Arial Unicode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標楷體" pitchFamily="65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 Organization</Template>
  <TotalTime>55</TotalTime>
  <Words>183</Words>
  <Application>Microsoft Office PowerPoint</Application>
  <PresentationFormat>如螢幕大小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9</vt:i4>
      </vt:variant>
    </vt:vector>
  </HeadingPairs>
  <TitlesOfParts>
    <vt:vector size="19" baseType="lpstr">
      <vt:lpstr>Arial Unicode MS</vt:lpstr>
      <vt:lpstr>新細明體</vt:lpstr>
      <vt:lpstr>標楷體</vt:lpstr>
      <vt:lpstr>Arial</vt:lpstr>
      <vt:lpstr>Calibri</vt:lpstr>
      <vt:lpstr>Comic Sans MS</vt:lpstr>
      <vt:lpstr>Times New Roman</vt:lpstr>
      <vt:lpstr>Wingdings</vt:lpstr>
      <vt:lpstr>Computer Organization</vt:lpstr>
      <vt:lpstr>CASLab</vt:lpstr>
      <vt:lpstr>2016 計算機組織 實驗結報評分標準</vt:lpstr>
      <vt:lpstr>結報注意事項</vt:lpstr>
      <vt:lpstr>分數配置</vt:lpstr>
      <vt:lpstr>評分標準</vt:lpstr>
      <vt:lpstr>A 等級</vt:lpstr>
      <vt:lpstr>A 等級(Cont.)</vt:lpstr>
      <vt:lpstr>B 等級</vt:lpstr>
      <vt:lpstr>C 等級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Windows 使用者</cp:lastModifiedBy>
  <cp:revision>34</cp:revision>
  <dcterms:created xsi:type="dcterms:W3CDTF">2015-10-19T04:56:28Z</dcterms:created>
  <dcterms:modified xsi:type="dcterms:W3CDTF">2017-09-14T06:59:10Z</dcterms:modified>
</cp:coreProperties>
</file>