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304" r:id="rId2"/>
    <p:sldId id="257" r:id="rId3"/>
    <p:sldId id="258" r:id="rId4"/>
    <p:sldId id="284" r:id="rId5"/>
    <p:sldId id="260" r:id="rId6"/>
    <p:sldId id="283" r:id="rId7"/>
    <p:sldId id="285" r:id="rId8"/>
    <p:sldId id="286" r:id="rId9"/>
    <p:sldId id="271" r:id="rId10"/>
    <p:sldId id="287" r:id="rId11"/>
    <p:sldId id="308" r:id="rId12"/>
    <p:sldId id="302" r:id="rId13"/>
    <p:sldId id="262" r:id="rId14"/>
    <p:sldId id="305" r:id="rId15"/>
    <p:sldId id="263" r:id="rId16"/>
    <p:sldId id="268" r:id="rId17"/>
    <p:sldId id="269" r:id="rId18"/>
    <p:sldId id="274" r:id="rId19"/>
    <p:sldId id="275" r:id="rId20"/>
    <p:sldId id="288" r:id="rId21"/>
    <p:sldId id="296" r:id="rId22"/>
    <p:sldId id="266" r:id="rId23"/>
    <p:sldId id="276" r:id="rId24"/>
    <p:sldId id="291" r:id="rId25"/>
    <p:sldId id="279" r:id="rId26"/>
    <p:sldId id="281" r:id="rId27"/>
    <p:sldId id="292" r:id="rId28"/>
    <p:sldId id="290" r:id="rId29"/>
    <p:sldId id="294" r:id="rId30"/>
    <p:sldId id="295" r:id="rId31"/>
    <p:sldId id="297" r:id="rId32"/>
    <p:sldId id="306" r:id="rId33"/>
    <p:sldId id="298" r:id="rId34"/>
    <p:sldId id="299" r:id="rId35"/>
    <p:sldId id="300" r:id="rId36"/>
    <p:sldId id="282" r:id="rId3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7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72" autoAdjust="0"/>
  </p:normalViewPr>
  <p:slideViewPr>
    <p:cSldViewPr>
      <p:cViewPr>
        <p:scale>
          <a:sx n="100" d="100"/>
          <a:sy n="100" d="100"/>
        </p:scale>
        <p:origin x="191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FDC0C-30AE-48E5-A4BB-4AE10F6A3957}" type="datetimeFigureOut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F2155-8C78-4B07-B0B3-781CD5B15AA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9880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9CAA-E2A1-427F-8982-BF934B9C1414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9014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A0BC4-F6E3-4E8B-974F-798C2906C1B5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3486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A0BC4-F6E3-4E8B-974F-798C2906C1B5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4121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{   ,    ,{12'h000},{2'b00} }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F2155-8C78-4B07-B0B3-781CD5B15AA5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247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5E4389-B54F-49C9-A391-A219DF82D69C}" type="slidenum">
              <a:rPr lang="en-US"/>
              <a:pPr/>
              <a:t>36</a:t>
            </a:fld>
            <a:endParaRPr lang="en-US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2766574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239713" y="0"/>
            <a:ext cx="48895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TW" sz="2000" dirty="0">
                <a:solidFill>
                  <a:schemeClr val="bg1"/>
                </a:solidFill>
                <a:latin typeface="+mn-lt"/>
                <a:ea typeface="新細明體" pitchFamily="18" charset="-120"/>
              </a:rPr>
              <a:t>Computer Architecture and System Laboratory</a:t>
            </a:r>
            <a:r>
              <a:rPr kumimoji="0" lang="en-US" altLang="zh-TW" sz="2000" dirty="0">
                <a:latin typeface="+mn-lt"/>
                <a:ea typeface="新細明體" pitchFamily="18" charset="-120"/>
              </a:rPr>
              <a:t> </a:t>
            </a:r>
            <a:endParaRPr kumimoji="0" lang="zh-TW" altLang="en-US" sz="2000">
              <a:latin typeface="+mn-lt"/>
              <a:ea typeface="新細明體" pitchFamily="18" charset="-120"/>
            </a:endParaRP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339850"/>
            <a:ext cx="7415212" cy="2376488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790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652963"/>
            <a:ext cx="6400800" cy="98583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en-US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3A99BFB7-69AA-465B-BAE4-057291BD144B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59575" y="6245225"/>
            <a:ext cx="2133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19D8B-2694-4751-BBD8-73CAEBD30DF0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77050" y="188913"/>
            <a:ext cx="2016125" cy="590708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27088" y="188913"/>
            <a:ext cx="5897562" cy="590708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0D4A33-6986-4A2E-BECC-732E99E92951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1042988" y="1484313"/>
            <a:ext cx="7415212" cy="4611687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CA9D5-B733-41C7-943D-0147251FF86D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042988" y="1484313"/>
            <a:ext cx="3630612" cy="46116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826000" y="1484313"/>
            <a:ext cx="3632200" cy="222885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826000" y="3865563"/>
            <a:ext cx="3632200" cy="223043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CA9D5-B733-41C7-943D-0147251FF86D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520C87-E5D2-4C31-9141-62FE6A90F701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CA9D5-B733-41C7-943D-0147251FF86D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042988" y="1484313"/>
            <a:ext cx="3630612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26000" y="1484313"/>
            <a:ext cx="3632200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DA44F0-BBB5-4E78-B449-FEF0926E181C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0C4AB-6F23-43F2-969E-4D2390B62090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BC4F29-B970-44A1-BC6A-C9BD080BF2B0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28DE5-B976-484F-A25F-8FB1D516E013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F936AB-FF26-4CF0-8AC1-6DB31B28480B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AE04C2-FC8A-40D6-8D99-F358625C70A1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altLang="zh-TW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484313"/>
            <a:ext cx="7415212" cy="461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 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fld id="{BDACA9D5-B733-41C7-943D-0147251FF86D}" type="datetime1">
              <a:rPr lang="zh-TW" altLang="en-US" smtClean="0"/>
              <a:t>2016/12/23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9713" y="0"/>
            <a:ext cx="48895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TW" sz="2000" dirty="0">
                <a:solidFill>
                  <a:schemeClr val="bg1"/>
                </a:solidFill>
                <a:latin typeface="+mn-lt"/>
                <a:ea typeface="新細明體" pitchFamily="18" charset="-120"/>
              </a:rPr>
              <a:t>Computer Architecture and System Laboratory</a:t>
            </a:r>
            <a:r>
              <a:rPr kumimoji="0" lang="en-US" altLang="zh-TW" sz="2000" dirty="0">
                <a:latin typeface="+mn-lt"/>
                <a:ea typeface="新細明體" pitchFamily="18" charset="-120"/>
              </a:rPr>
              <a:t> </a:t>
            </a:r>
            <a:endParaRPr kumimoji="0" lang="zh-TW" altLang="en-US" sz="2000">
              <a:latin typeface="+mn-lt"/>
              <a:ea typeface="新細明體" pitchFamily="18" charset="-120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5149850" y="6569075"/>
            <a:ext cx="395922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kumimoji="0" lang="en-US" altLang="zh-TW" sz="1000" dirty="0">
                <a:solidFill>
                  <a:schemeClr val="bg2"/>
                </a:solidFill>
                <a:ea typeface="+mn-ea"/>
              </a:rPr>
              <a:t>The Institute of Computer and Communication Engineering, NCKU</a:t>
            </a:r>
            <a:endParaRPr kumimoji="0" lang="zh-TW" altLang="en-US" sz="1000">
              <a:solidFill>
                <a:schemeClr val="bg2"/>
              </a:solidFill>
              <a:latin typeface="+mn-lt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Blip>
          <a:blip r:embed="rId15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l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mp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tm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impromptu72@gmail.co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ctrTitle"/>
          </p:nvPr>
        </p:nvSpPr>
        <p:spPr>
          <a:xfrm>
            <a:off x="1043608" y="1556792"/>
            <a:ext cx="7415212" cy="2808312"/>
          </a:xfrm>
        </p:spPr>
        <p:txBody>
          <a:bodyPr/>
          <a:lstStyle/>
          <a:p>
            <a:r>
              <a:rPr lang="zh-TW" altLang="zh-TW" sz="3600" dirty="0" smtClean="0"/>
              <a:t>處理器</a:t>
            </a:r>
            <a:r>
              <a:rPr lang="zh-TW" altLang="en-US" sz="3600" dirty="0" smtClean="0"/>
              <a:t>設計與實作</a:t>
            </a:r>
            <a:r>
              <a:rPr lang="en-US" altLang="zh-TW" sz="3600" dirty="0" smtClean="0"/>
              <a:t/>
            </a:r>
            <a:br>
              <a:rPr lang="en-US" altLang="zh-TW" sz="3600" dirty="0" smtClean="0"/>
            </a:br>
            <a:r>
              <a:rPr lang="en-US" altLang="zh-TW" sz="2800" dirty="0" smtClean="0"/>
              <a:t/>
            </a:r>
            <a:br>
              <a:rPr lang="en-US" altLang="zh-TW" sz="2800" dirty="0" smtClean="0"/>
            </a:br>
            <a:r>
              <a:rPr lang="zh-TW" altLang="en-US" sz="2800" dirty="0"/>
              <a:t/>
            </a:r>
            <a:br>
              <a:rPr lang="zh-TW" altLang="en-US" sz="2800" dirty="0"/>
            </a:b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endParaRPr lang="zh-TW" altLang="en-US" sz="1800" dirty="0"/>
          </a:p>
        </p:txBody>
      </p:sp>
      <p:sp>
        <p:nvSpPr>
          <p:cNvPr id="5" name="副標題 2"/>
          <p:cNvSpPr>
            <a:spLocks noGrp="1"/>
          </p:cNvSpPr>
          <p:nvPr>
            <p:ph type="subTitle" sz="quarter" idx="1"/>
          </p:nvPr>
        </p:nvSpPr>
        <p:spPr>
          <a:xfrm>
            <a:off x="2915816" y="3501008"/>
            <a:ext cx="4032448" cy="1129680"/>
          </a:xfrm>
        </p:spPr>
        <p:txBody>
          <a:bodyPr/>
          <a:lstStyle/>
          <a:p>
            <a:pPr algn="l"/>
            <a:r>
              <a:rPr lang="en-US" altLang="zh-TW" sz="2000" dirty="0" smtClean="0"/>
              <a:t>CPU</a:t>
            </a:r>
            <a:r>
              <a:rPr lang="zh-TW" altLang="en-US" sz="2000" dirty="0" smtClean="0"/>
              <a:t> </a:t>
            </a:r>
            <a:r>
              <a:rPr lang="en-US" altLang="zh-TW" sz="2000" dirty="0" smtClean="0"/>
              <a:t>LAB </a:t>
            </a:r>
          </a:p>
          <a:p>
            <a:pPr algn="l"/>
            <a:r>
              <a:rPr lang="en-US" altLang="zh-TW" sz="2000" dirty="0" smtClean="0"/>
              <a:t>for Computer Organization </a:t>
            </a:r>
            <a:endParaRPr lang="zh-TW" altLang="en-US" sz="2000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216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TW" altLang="zh-TW" sz="3600" b="0" dirty="0" smtClean="0">
                <a:latin typeface="Calibri" pitchFamily="34" charset="0"/>
                <a:ea typeface="新細明體" pitchFamily="18" charset="-120"/>
                <a:cs typeface="新細明體" pitchFamily="18" charset="-120"/>
              </a:rPr>
              <a:t>Hardware </a:t>
            </a:r>
            <a:r>
              <a:rPr kumimoji="1" lang="zh-TW" altLang="zh-TW" sz="3600" b="0" dirty="0">
                <a:latin typeface="Calibri" pitchFamily="34" charset="0"/>
                <a:ea typeface="新細明體" pitchFamily="18" charset="-120"/>
                <a:cs typeface="新細明體" pitchFamily="18" charset="-120"/>
              </a:rPr>
              <a:t>Interrupt 基本的</a:t>
            </a:r>
            <a:r>
              <a:rPr kumimoji="1" lang="zh-TW" altLang="zh-TW" sz="3600" b="0" dirty="0" smtClean="0">
                <a:latin typeface="Calibri" pitchFamily="34" charset="0"/>
                <a:ea typeface="新細明體" pitchFamily="18" charset="-120"/>
                <a:cs typeface="新細明體" pitchFamily="18" charset="-120"/>
              </a:rPr>
              <a:t>流程</a:t>
            </a:r>
            <a:r>
              <a:rPr kumimoji="1" lang="zh-TW" altLang="en-US" sz="3600" b="0" dirty="0" smtClean="0">
                <a:latin typeface="Calibri" pitchFamily="34" charset="0"/>
                <a:ea typeface="新細明體" pitchFamily="18" charset="-120"/>
                <a:cs typeface="新細明體" pitchFamily="18" charset="-120"/>
              </a:rPr>
              <a:t> </a:t>
            </a:r>
            <a:r>
              <a:rPr kumimoji="1" lang="en-US" altLang="zh-TW" sz="3600" b="0" dirty="0" smtClean="0">
                <a:latin typeface="Calibri" pitchFamily="34" charset="0"/>
                <a:ea typeface="新細明體" pitchFamily="18" charset="-120"/>
                <a:cs typeface="新細明體" pitchFamily="18" charset="-120"/>
              </a:rPr>
              <a:t>/</a:t>
            </a:r>
            <a:r>
              <a:rPr kumimoji="1" lang="en-US" altLang="zh-TW" sz="3600" b="0" dirty="0" smtClean="0">
                <a:latin typeface="Unown" panose="02000500000000000000" pitchFamily="2" charset="0"/>
                <a:ea typeface="新細明體" pitchFamily="18" charset="-120"/>
                <a:cs typeface="新細明體" pitchFamily="18" charset="-120"/>
              </a:rPr>
              <a:t>A</a:t>
            </a:r>
            <a:endParaRPr lang="zh-TW" altLang="en-US" sz="3600" b="0" dirty="0">
              <a:latin typeface="Unown" panose="02000500000000000000" pitchFamily="2" charset="0"/>
              <a:ea typeface="新細明體" pitchFamily="18" charset="-120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7737215"/>
              </p:ext>
            </p:extLst>
          </p:nvPr>
        </p:nvGraphicFramePr>
        <p:xfrm>
          <a:off x="1042988" y="1484313"/>
          <a:ext cx="7415213" cy="421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4609"/>
                <a:gridCol w="4810604"/>
              </a:tblGrid>
              <a:tr h="574939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Step</a:t>
                      </a:r>
                      <a:endParaRPr lang="zh-TW" altLang="en-US" dirty="0">
                        <a:latin typeface="Calibri" pitchFamily="34" charset="0"/>
                        <a:ea typeface="+mj-ea"/>
                      </a:endParaRPr>
                    </a:p>
                  </a:txBody>
                  <a:tcPr marL="82391" marR="82391"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說明</a:t>
                      </a:r>
                      <a:endParaRPr lang="zh-TW" altLang="en-US" dirty="0">
                        <a:latin typeface="Calibri" pitchFamily="34" charset="0"/>
                        <a:ea typeface="+mj-ea"/>
                      </a:endParaRPr>
                    </a:p>
                  </a:txBody>
                  <a:tcPr marL="82391" marR="82391"/>
                </a:tc>
              </a:tr>
              <a:tr h="1109845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 發出中斷到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Interrupt Controller</a:t>
                      </a:r>
                      <a:endParaRPr lang="zh-TW" altLang="en-US" dirty="0">
                        <a:latin typeface="Calibri" pitchFamily="34" charset="0"/>
                        <a:ea typeface="+mj-ea"/>
                      </a:endParaRPr>
                    </a:p>
                  </a:txBody>
                  <a:tcPr marL="82391" marR="82391"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Interrupt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 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 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Controller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接收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中斷</a:t>
                      </a:r>
                      <a:endParaRPr lang="en-US" altLang="zh-TW" baseline="0" dirty="0" smtClean="0">
                        <a:latin typeface="Calibri" pitchFamily="34" charset="0"/>
                        <a:ea typeface="+mj-ea"/>
                      </a:endParaRPr>
                    </a:p>
                    <a:p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Controller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會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知道是那個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發出的中斷及此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中斷的優先權。</a:t>
                      </a:r>
                      <a:endParaRPr lang="zh-TW" altLang="en-US" dirty="0">
                        <a:latin typeface="Calibri" pitchFamily="34" charset="0"/>
                        <a:ea typeface="+mj-ea"/>
                      </a:endParaRPr>
                    </a:p>
                  </a:txBody>
                  <a:tcPr marL="82391" marR="82391"/>
                </a:tc>
              </a:tr>
              <a:tr h="1267158">
                <a:tc>
                  <a:txBody>
                    <a:bodyPr/>
                    <a:lstStyle/>
                    <a:p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Controller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 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發出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IRQ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到        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CPU</a:t>
                      </a:r>
                    </a:p>
                    <a:p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Controller </a:t>
                      </a:r>
                      <a:r>
                        <a:rPr lang="en-US" altLang="zh-TW" baseline="0" dirty="0" err="1" smtClean="0">
                          <a:latin typeface="Calibri" pitchFamily="34" charset="0"/>
                          <a:ea typeface="+mj-ea"/>
                        </a:rPr>
                        <a:t>Ack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回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endParaRPr lang="zh-TW" altLang="en-US" dirty="0">
                        <a:latin typeface="Calibri" pitchFamily="34" charset="0"/>
                        <a:ea typeface="+mj-ea"/>
                      </a:endParaRPr>
                    </a:p>
                  </a:txBody>
                  <a:tcPr marL="82391" marR="82391"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Interrupt Controller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依據所有發出中斷的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的優先權決定誰可以中斷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CPU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，代替該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發出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IRQ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給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CPU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，並回應該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  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IRQ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  </a:t>
                      </a:r>
                      <a:r>
                        <a:rPr lang="en-US" altLang="zh-TW" dirty="0" err="1" smtClean="0">
                          <a:latin typeface="Calibri" pitchFamily="34" charset="0"/>
                          <a:ea typeface="+mj-ea"/>
                        </a:rPr>
                        <a:t>Ack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，表示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的中斷已經被傳達。</a:t>
                      </a:r>
                      <a:endParaRPr lang="zh-TW" altLang="en-US" dirty="0">
                        <a:latin typeface="Calibri" pitchFamily="34" charset="0"/>
                        <a:ea typeface="+mj-ea"/>
                      </a:endParaRPr>
                    </a:p>
                  </a:txBody>
                  <a:tcPr marL="82391" marR="82391"/>
                </a:tc>
              </a:tr>
              <a:tr h="1267158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CPU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被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Interrupt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後，跳到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ISR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去後去執行該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的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Interrupt Handler</a:t>
                      </a:r>
                      <a:endParaRPr lang="zh-TW" altLang="en-US" dirty="0">
                        <a:latin typeface="Calibri" pitchFamily="34" charset="0"/>
                        <a:ea typeface="+mj-ea"/>
                      </a:endParaRPr>
                    </a:p>
                  </a:txBody>
                  <a:tcPr marL="82391" marR="82391"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CPU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在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ISR</a:t>
                      </a:r>
                      <a:r>
                        <a:rPr lang="zh-TW" altLang="en-US" dirty="0" smtClean="0">
                          <a:latin typeface="Calibri" pitchFamily="34" charset="0"/>
                          <a:ea typeface="+mj-ea"/>
                        </a:rPr>
                        <a:t>中會檢視</a:t>
                      </a:r>
                      <a:r>
                        <a:rPr lang="en-US" altLang="zh-TW" dirty="0" smtClean="0">
                          <a:latin typeface="Calibri" pitchFamily="34" charset="0"/>
                          <a:ea typeface="+mj-ea"/>
                        </a:rPr>
                        <a:t>Interrupt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 Controller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內部紀錄是那個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所發出的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IRQ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，並處理該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Device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的</a:t>
                      </a:r>
                      <a:r>
                        <a:rPr lang="en-US" altLang="zh-TW" baseline="0" dirty="0" smtClean="0">
                          <a:latin typeface="Calibri" pitchFamily="34" charset="0"/>
                          <a:ea typeface="+mj-ea"/>
                        </a:rPr>
                        <a:t>Interrupt Handler</a:t>
                      </a:r>
                      <a:r>
                        <a:rPr lang="zh-TW" altLang="en-US" baseline="0" dirty="0" smtClean="0">
                          <a:latin typeface="Calibri" pitchFamily="34" charset="0"/>
                          <a:ea typeface="+mj-ea"/>
                        </a:rPr>
                        <a:t>。</a:t>
                      </a:r>
                      <a:endParaRPr lang="zh-TW" altLang="en-US" dirty="0">
                        <a:latin typeface="Calibri" pitchFamily="34" charset="0"/>
                        <a:ea typeface="+mj-ea"/>
                      </a:endParaRPr>
                    </a:p>
                  </a:txBody>
                  <a:tcPr marL="82391" marR="82391"/>
                </a:tc>
              </a:tr>
            </a:tbl>
          </a:graphicData>
        </a:graphic>
      </p:graphicFrame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10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97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肘形接點 4"/>
          <p:cNvCxnSpPr>
            <a:stCxn id="16" idx="2"/>
            <a:endCxn id="11" idx="1"/>
          </p:cNvCxnSpPr>
          <p:nvPr/>
        </p:nvCxnSpPr>
        <p:spPr bwMode="auto">
          <a:xfrm rot="16200000" flipH="1">
            <a:off x="3386464" y="3323584"/>
            <a:ext cx="1080120" cy="2155048"/>
          </a:xfrm>
          <a:prstGeom prst="bentConnector2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088" y="179948"/>
            <a:ext cx="8066087" cy="1143000"/>
          </a:xfrm>
        </p:spPr>
        <p:txBody>
          <a:bodyPr>
            <a:normAutofit/>
          </a:bodyPr>
          <a:lstStyle/>
          <a:p>
            <a:r>
              <a:rPr lang="zh-TW" altLang="zh-TW" sz="3600" b="0" dirty="0">
                <a:latin typeface="Calibri" pitchFamily="34" charset="0"/>
                <a:ea typeface="新細明體" pitchFamily="18" charset="-120"/>
                <a:cs typeface="新細明體" pitchFamily="18" charset="-120"/>
              </a:rPr>
              <a:t>Hardware Interrupt 基本的</a:t>
            </a:r>
            <a:r>
              <a:rPr lang="zh-TW" altLang="zh-TW" sz="3600" b="0" dirty="0" smtClean="0">
                <a:latin typeface="Calibri" pitchFamily="34" charset="0"/>
                <a:ea typeface="新細明體" pitchFamily="18" charset="-120"/>
                <a:cs typeface="新細明體" pitchFamily="18" charset="-120"/>
              </a:rPr>
              <a:t>流程</a:t>
            </a:r>
            <a:r>
              <a:rPr lang="en-US" altLang="zh-TW" sz="3600" b="0" dirty="0" smtClean="0">
                <a:latin typeface="Calibri" pitchFamily="34" charset="0"/>
                <a:ea typeface="新細明體" pitchFamily="18" charset="-120"/>
                <a:cs typeface="新細明體" pitchFamily="18" charset="-120"/>
              </a:rPr>
              <a:t> /</a:t>
            </a:r>
            <a:r>
              <a:rPr lang="en-US" altLang="zh-TW" sz="3600" b="0" dirty="0" smtClean="0">
                <a:latin typeface="Unown" panose="02000500000000000000" pitchFamily="2" charset="0"/>
                <a:ea typeface="新細明體" pitchFamily="18" charset="-120"/>
                <a:cs typeface="新細明體" pitchFamily="18" charset="-120"/>
              </a:rPr>
              <a:t>B</a:t>
            </a:r>
            <a:endParaRPr lang="zh-TW" altLang="en-US" sz="3600" dirty="0">
              <a:latin typeface="Unown" panose="02000500000000000000" pitchFamily="2" charset="0"/>
            </a:endParaRPr>
          </a:p>
        </p:txBody>
      </p:sp>
      <p:grpSp>
        <p:nvGrpSpPr>
          <p:cNvPr id="9" name="群組 8"/>
          <p:cNvGrpSpPr/>
          <p:nvPr/>
        </p:nvGrpSpPr>
        <p:grpSpPr>
          <a:xfrm>
            <a:off x="971600" y="1198493"/>
            <a:ext cx="3672408" cy="2587181"/>
            <a:chOff x="827088" y="1594158"/>
            <a:chExt cx="3672408" cy="2587181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088" y="2006155"/>
              <a:ext cx="3672408" cy="2175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文字方塊 7"/>
            <p:cNvSpPr txBox="1"/>
            <p:nvPr/>
          </p:nvSpPr>
          <p:spPr>
            <a:xfrm>
              <a:off x="1043112" y="1594158"/>
              <a:ext cx="33843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dirty="0" smtClean="0">
                  <a:latin typeface="Calibri" pitchFamily="34" charset="0"/>
                </a:rPr>
                <a:t>Device1 &amp; Device2 send request </a:t>
              </a:r>
            </a:p>
            <a:p>
              <a:pPr algn="ctr"/>
              <a:r>
                <a:rPr lang="en-US" altLang="zh-TW" dirty="0" smtClean="0">
                  <a:latin typeface="Calibri" pitchFamily="34" charset="0"/>
                </a:rPr>
                <a:t>to </a:t>
              </a:r>
              <a:r>
                <a:rPr lang="en-US" altLang="zh-TW" dirty="0">
                  <a:latin typeface="Calibri" pitchFamily="34" charset="0"/>
                </a:rPr>
                <a:t>Interrupt Controller</a:t>
              </a:r>
              <a:endParaRPr lang="zh-TW" altLang="en-US" dirty="0">
                <a:latin typeface="Calibri" pitchFamily="34" charset="0"/>
              </a:endParaRPr>
            </a:p>
          </p:txBody>
        </p:sp>
      </p:grpSp>
      <p:sp>
        <p:nvSpPr>
          <p:cNvPr id="10" name="文字方塊 9"/>
          <p:cNvSpPr txBox="1"/>
          <p:nvPr/>
        </p:nvSpPr>
        <p:spPr>
          <a:xfrm>
            <a:off x="5220072" y="357301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Calibri" pitchFamily="34" charset="0"/>
              </a:rPr>
              <a:t>Controller </a:t>
            </a:r>
            <a:r>
              <a:rPr lang="en-US" altLang="zh-TW" dirty="0">
                <a:latin typeface="Calibri" pitchFamily="34" charset="0"/>
              </a:rPr>
              <a:t>Interrupt  </a:t>
            </a:r>
            <a:r>
              <a:rPr lang="en-US" altLang="zh-TW" dirty="0" smtClean="0">
                <a:latin typeface="Calibri" pitchFamily="34" charset="0"/>
              </a:rPr>
              <a:t>CPU for Device1</a:t>
            </a:r>
            <a:endParaRPr lang="zh-TW" altLang="en-US" dirty="0">
              <a:latin typeface="Calibri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647830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 bwMode="auto">
          <a:xfrm>
            <a:off x="5004048" y="3573016"/>
            <a:ext cx="3960440" cy="2736304"/>
          </a:xfrm>
          <a:prstGeom prst="rect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09976" y="1196752"/>
            <a:ext cx="3878048" cy="2664296"/>
          </a:xfrm>
          <a:prstGeom prst="rect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178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1043608" y="1772816"/>
            <a:ext cx="7415212" cy="2376488"/>
          </a:xfrm>
        </p:spPr>
        <p:txBody>
          <a:bodyPr>
            <a:normAutofit/>
          </a:bodyPr>
          <a:lstStyle/>
          <a:p>
            <a:r>
              <a:rPr lang="zh-TW" altLang="en-US" sz="4000" b="0" dirty="0" smtClean="0">
                <a:solidFill>
                  <a:schemeClr val="accent6"/>
                </a:solidFill>
              </a:rPr>
              <a:t>實驗系統</a:t>
            </a:r>
            <a:r>
              <a:rPr lang="zh-TW" altLang="en-US" sz="4000" b="0" dirty="0">
                <a:solidFill>
                  <a:schemeClr val="accent6"/>
                </a:solidFill>
              </a:rPr>
              <a:t>架構</a:t>
            </a:r>
          </a:p>
        </p:txBody>
      </p:sp>
      <p:sp>
        <p:nvSpPr>
          <p:cNvPr id="5" name="副標題 4"/>
          <p:cNvSpPr>
            <a:spLocks noGrp="1"/>
          </p:cNvSpPr>
          <p:nvPr>
            <p:ph type="subTitle" sz="quarter" idx="1"/>
          </p:nvPr>
        </p:nvSpPr>
        <p:spPr>
          <a:xfrm>
            <a:off x="1619672" y="3861048"/>
            <a:ext cx="6400800" cy="1201861"/>
          </a:xfrm>
        </p:spPr>
        <p:txBody>
          <a:bodyPr/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altLang="zh-TW" sz="3600" dirty="0" smtClean="0">
                <a:solidFill>
                  <a:schemeClr val="tx1"/>
                </a:solidFill>
                <a:latin typeface="Calibri" pitchFamily="34" charset="0"/>
              </a:rPr>
              <a:t>xample </a:t>
            </a:r>
            <a:r>
              <a:rPr lang="en-US" altLang="zh-TW" sz="3600" dirty="0" smtClean="0">
                <a:solidFill>
                  <a:srgbClr val="FF0000"/>
                </a:solidFill>
                <a:latin typeface="Calibri" pitchFamily="34" charset="0"/>
              </a:rPr>
              <a:t>A</a:t>
            </a:r>
            <a:r>
              <a:rPr lang="en-US" altLang="zh-TW" sz="3600" dirty="0" smtClean="0">
                <a:solidFill>
                  <a:schemeClr val="tx1"/>
                </a:solidFill>
                <a:latin typeface="Calibri" pitchFamily="34" charset="0"/>
              </a:rPr>
              <a:t>MBA </a:t>
            </a:r>
            <a:r>
              <a:rPr lang="en-US" altLang="zh-TW" sz="3600" dirty="0" err="1" smtClean="0">
                <a:solidFill>
                  <a:srgbClr val="FF0000"/>
                </a:solidFill>
                <a:latin typeface="Calibri" pitchFamily="34" charset="0"/>
              </a:rPr>
              <a:t>SY</a:t>
            </a:r>
            <a:r>
              <a:rPr lang="en-US" altLang="zh-TW" sz="3600" dirty="0" err="1" smtClean="0">
                <a:solidFill>
                  <a:schemeClr val="tx1"/>
                </a:solidFill>
                <a:latin typeface="Calibri" pitchFamily="34" charset="0"/>
              </a:rPr>
              <a:t>stem</a:t>
            </a:r>
            <a:r>
              <a:rPr lang="en-US" altLang="zh-TW" sz="3600" dirty="0" smtClean="0">
                <a:solidFill>
                  <a:schemeClr val="tx1"/>
                </a:solidFill>
                <a:latin typeface="Calibri" pitchFamily="34" charset="0"/>
              </a:rPr>
              <a:t> (EASY)</a:t>
            </a:r>
            <a:endParaRPr lang="zh-TW" altLang="en-US" sz="36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07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 smtClean="0">
                <a:latin typeface="Calibri" pitchFamily="34" charset="0"/>
              </a:rPr>
              <a:t>EASY</a:t>
            </a:r>
            <a:r>
              <a:rPr lang="zh-TW" altLang="en-US" sz="3600" b="0" dirty="0" smtClean="0">
                <a:latin typeface="Calibri" pitchFamily="34" charset="0"/>
              </a:rPr>
              <a:t>平台</a:t>
            </a:r>
            <a:r>
              <a:rPr lang="en-US" altLang="zh-TW" sz="3600" b="0" dirty="0" smtClean="0">
                <a:latin typeface="Calibri" pitchFamily="34" charset="0"/>
              </a:rPr>
              <a:t>(ARM</a:t>
            </a:r>
            <a:r>
              <a:rPr lang="zh-TW" altLang="en-US" sz="3600" b="0" dirty="0" smtClean="0">
                <a:latin typeface="Calibri" pitchFamily="34" charset="0"/>
              </a:rPr>
              <a:t> </a:t>
            </a:r>
            <a:r>
              <a:rPr lang="en-US" altLang="zh-TW" sz="3600" b="0" dirty="0" smtClean="0">
                <a:latin typeface="Calibri" pitchFamily="34" charset="0"/>
              </a:rPr>
              <a:t>processor)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BE8C-9C5A-42AD-98F0-2928B47D3B57}" type="slidenum">
              <a:rPr lang="zh-TW" altLang="en-US" smtClean="0">
                <a:solidFill>
                  <a:schemeClr val="tx1"/>
                </a:solidFill>
              </a:rPr>
              <a:t>13</a:t>
            </a:fld>
            <a:endParaRPr lang="zh-TW" altLang="en-US" sz="1600" dirty="0">
              <a:solidFill>
                <a:schemeClr val="tx1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8018537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51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+mj-ea"/>
              </a:rPr>
              <a:t>實驗環境</a:t>
            </a:r>
            <a:endParaRPr lang="zh-TW" altLang="en-US" sz="3600" b="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268760"/>
            <a:ext cx="7869560" cy="4525963"/>
          </a:xfrm>
        </p:spPr>
        <p:txBody>
          <a:bodyPr/>
          <a:lstStyle/>
          <a:p>
            <a:r>
              <a:rPr lang="en-US" altLang="zh-TW" sz="2800" dirty="0" smtClean="0">
                <a:latin typeface="Calibri" pitchFamily="34" charset="0"/>
                <a:ea typeface="+mj-ea"/>
              </a:rPr>
              <a:t>Tool used 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</a:rPr>
              <a:t>ARM  DS-5</a:t>
            </a:r>
            <a:r>
              <a:rPr lang="zh-TW" altLang="en-US" sz="2400" dirty="0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endParaRPr lang="en-US" altLang="zh-TW" sz="2400" dirty="0">
              <a:solidFill>
                <a:schemeClr val="accent2"/>
              </a:solidFill>
              <a:latin typeface="Calibri" pitchFamily="34" charset="0"/>
            </a:endParaRPr>
          </a:p>
          <a:p>
            <a:pPr marL="1371600" lvl="2" indent="-514350">
              <a:buFont typeface="Arial" pitchFamily="34" charset="0"/>
              <a:buChar char="•"/>
            </a:pPr>
            <a:r>
              <a:rPr lang="zh-TW" altLang="en-US" sz="1600" dirty="0">
                <a:latin typeface="Calibri" pitchFamily="34" charset="0"/>
                <a:ea typeface="+mj-ea"/>
              </a:rPr>
              <a:t>利用</a:t>
            </a:r>
            <a:r>
              <a:rPr lang="en-US" altLang="zh-TW" sz="1600" dirty="0">
                <a:latin typeface="Calibri" pitchFamily="34" charset="0"/>
                <a:ea typeface="+mj-ea"/>
              </a:rPr>
              <a:t>DS-5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ARM Cross </a:t>
            </a:r>
            <a:r>
              <a:rPr lang="en-US" altLang="zh-TW" sz="1600" dirty="0">
                <a:latin typeface="Calibri" pitchFamily="34" charset="0"/>
                <a:ea typeface="+mj-ea"/>
              </a:rPr>
              <a:t>C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ompiler</a:t>
            </a:r>
            <a:r>
              <a:rPr lang="zh-TW" altLang="en-US" sz="1600" dirty="0">
                <a:latin typeface="Calibri" pitchFamily="34" charset="0"/>
                <a:ea typeface="+mj-ea"/>
              </a:rPr>
              <a:t>將</a:t>
            </a:r>
            <a:r>
              <a:rPr lang="en-US" altLang="zh-TW" sz="1600" dirty="0">
                <a:latin typeface="Calibri" pitchFamily="34" charset="0"/>
                <a:ea typeface="+mj-ea"/>
              </a:rPr>
              <a:t>C</a:t>
            </a:r>
            <a:r>
              <a:rPr lang="zh-TW" altLang="en-US" sz="1600" dirty="0">
                <a:latin typeface="Calibri" pitchFamily="34" charset="0"/>
                <a:ea typeface="+mj-ea"/>
              </a:rPr>
              <a:t>轉成</a:t>
            </a:r>
            <a:r>
              <a:rPr lang="en-US" altLang="zh-TW" sz="1600" dirty="0">
                <a:latin typeface="Calibri" pitchFamily="34" charset="0"/>
                <a:ea typeface="+mj-ea"/>
              </a:rPr>
              <a:t>arm 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assembly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1600" dirty="0">
                <a:latin typeface="Calibri" pitchFamily="34" charset="0"/>
                <a:ea typeface="+mj-ea"/>
              </a:rPr>
              <a:t>machine code</a:t>
            </a:r>
            <a:endParaRPr lang="en-US" altLang="zh-TW" sz="2000" dirty="0" smtClean="0">
              <a:solidFill>
                <a:schemeClr val="accent2"/>
              </a:solidFill>
              <a:latin typeface="Calibri" pitchFamily="34" charset="0"/>
              <a:ea typeface="+mj-ea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Mentor  </a:t>
            </a:r>
            <a:r>
              <a:rPr lang="en-US" altLang="zh-TW" sz="2400" dirty="0" err="1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Modelsim</a:t>
            </a: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  </a:t>
            </a:r>
          </a:p>
          <a:p>
            <a:pPr marL="1371600" lvl="2" indent="-514350">
              <a:buFont typeface="Arial" pitchFamily="34" charset="0"/>
              <a:buChar char="•"/>
            </a:pPr>
            <a:r>
              <a:rPr lang="zh-TW" altLang="en-US" sz="1800" dirty="0" smtClean="0">
                <a:latin typeface="Calibri" pitchFamily="34" charset="0"/>
                <a:ea typeface="+mj-ea"/>
              </a:rPr>
              <a:t>看平台上的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wave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來驗證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CPU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AHB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的行為</a:t>
            </a: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400" dirty="0" err="1">
                <a:solidFill>
                  <a:schemeClr val="accent2"/>
                </a:solidFill>
                <a:latin typeface="Calibri" pitchFamily="34" charset="0"/>
                <a:ea typeface="+mj-ea"/>
              </a:rPr>
              <a:t>Vivado</a:t>
            </a:r>
            <a:r>
              <a:rPr lang="en-US" altLang="zh-TW" sz="2400" dirty="0">
                <a:solidFill>
                  <a:schemeClr val="accent2"/>
                </a:solidFill>
                <a:latin typeface="Calibri" pitchFamily="34" charset="0"/>
                <a:ea typeface="+mj-ea"/>
              </a:rPr>
              <a:t> </a:t>
            </a: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2014.4</a:t>
            </a:r>
          </a:p>
          <a:p>
            <a:pPr marL="1371600" lvl="2" indent="-514350">
              <a:buFont typeface="Arial" pitchFamily="34" charset="0"/>
              <a:buChar char="•"/>
            </a:pPr>
            <a:r>
              <a:rPr lang="zh-TW" altLang="en-US" sz="1800" dirty="0" smtClean="0">
                <a:latin typeface="Calibri" pitchFamily="34" charset="0"/>
                <a:ea typeface="+mj-ea"/>
              </a:rPr>
              <a:t>將驗證過後的平台透過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Vivado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合成成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bit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檔</a:t>
            </a: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400" dirty="0" err="1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Nexys</a:t>
            </a: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 4 DDR board</a:t>
            </a:r>
          </a:p>
          <a:p>
            <a:pPr marL="1371600" lvl="2" indent="-514350">
              <a:buFont typeface="Arial" pitchFamily="34" charset="0"/>
              <a:buChar char="•"/>
            </a:pPr>
            <a:r>
              <a:rPr lang="zh-TW" altLang="en-US" sz="1600" dirty="0">
                <a:latin typeface="Calibri" pitchFamily="34" charset="0"/>
                <a:ea typeface="+mj-ea"/>
              </a:rPr>
              <a:t>利用此驗證版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將平台燒錄至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FPGA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中並使用板子上的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I/O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驗證行為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971550" lvl="1" indent="-514350">
              <a:buFont typeface="+mj-lt"/>
              <a:buAutoNum type="arabicPeriod"/>
            </a:pPr>
            <a:endParaRPr lang="zh-TW" altLang="en-US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F1F6-98CF-45BC-BDF5-4059180728AF}" type="slidenum">
              <a:rPr lang="zh-TW" altLang="en-US" smtClean="0"/>
              <a:t>14</a:t>
            </a:fld>
            <a:endParaRPr lang="zh-TW" altLang="en-US" dirty="0"/>
          </a:p>
        </p:txBody>
      </p:sp>
      <p:sp>
        <p:nvSpPr>
          <p:cNvPr id="8" name="AutoShape 2" descr="data:image/jpeg;base64,/9j/4AAQSkZJRgABAQAAAQABAAD/2wCEAAkGBxQTEhUUExQWFhQXGR4YGBgYGB8bGxcfGR8cIBodGxwdHCggHBslHR4eITEiJSkrLi8uHCAzODQtNygtLysBCgoKDg0OGxAQGywkHyQsLCw0LCwsLDQsLCwsLCwsLCwsLCw0LCwsLCwsLCwsLCwsLCwsLCwsLCwsLCwsLCwsLP/AABEIANQA7QMBIgACEQEDEQH/xAAcAAABBAMBAAAAAAAAAAAAAAAFAAMEBgECBwj/xABKEAACAQIEAwQGBwQIBAUFAAABAhEDIQAEEjEFIkEGE1FhBzJxgZGhFBcjQlOxwTNS0fAkYnJzkrLh8SU0gtIVFjWTokNEVGSD/8QAGAEBAQEBAQAAAAAAAAAAAAAAAAECAwT/xAAlEQEBAAIDAAIBBAMBAAAAAAAAAQIREiExA0FREyJh8DJxgRT/2gAMAwEAAhEDEQA/AO44WFhYBYWFhYBYWFhYBYWFhYBYWFhYBYWFhYBYWFjE4DOFjGoYwag8R8cBtiHW4pRSdVRRG87fHEl6gClpsBM+zHM+JdpcqcuyCtTLm4GreWnfbbzwF/zfFkRVYHXr9XSRB85wDft3RBjSZ9v+mKhQ7Q0BQyyGsmqmjhubYttfrb8sA6uaokya9PfxP8MTsdIPb6j+638+7DtLtrTYSEMCJv4+0Y5f9Jo/jp8z+mJCcVoqjKa9PmXTcG1wbW8sOx2epxKmsS241ARJjxtjHDuJ0q4JpNqjexEfEY55/wCdcnKTWFqKoeVjzCZ6bX3xK9GXGaL1alJagZ2XWAAdlIBNx4sMOx0XCwD7Wdp6WQpo9VXbW+hQgEzBMmSIEDAHh/pNy9WqlIUqoLsEBOmATYTzbYovWFhYWAWFhYWAWME4zjDbYDmOZ9K7Cq9NMoW0My2qGTpJEwEttir9qPSDXzRQ0+8ywSQwSqw1Fo3jTcQbe3DvZbtRl8lms2cxTZwztpKgEiGa0EixxU+JcS7+tWqKgRKj6gOqxsJ9m+N6cZb+Uhu0Wa//ACsx/wC8/wD3YKdnfSNmcq5BY10b7tV2MHxDGSNttsVjMHb2YEmpDCPHBt2E+l6t+BR/xP8A9uHvrOzhAZMpTdT1DNFjBF4/kjHMKHE1RXVqNJyZGti0rMwQAwEj2Yy/GKiItOEK3PMs/eaOvgPz8cJIl3+XS6XaOtm1D1Jp87BkRiANEA7mxscOcQeCNDPGxljuIJ91/lit9la5ahqO5qOTHixk/ngw7zM+P+h/IYxfW8fE6oQKYIZ+8EEnWY6e7c+PTAhvSXm8u1WmlNKgWo8l9bGBpuYawv7MSTUv5Xn3gkfOMc949WIrV4MTVcHzBCWOGKZ+LzlvShmsw60WSiq1GCkqGDAE9JY4spHmfjjj/Zq+ZogbmooHtJtjsujGrEw8RyuMrRHhh7RjbTiNKbxjtzmsm7Zej3fdkk8yyeY3gyMUoZCuVZgg004VjqFpJAnm6mRgp2+pkZsT7vfB/XB1alOpTXSwAq6RzAgk0jqIHSQZkmRti+RmeqHTryYxIyWUq1nCUkLudlUEn/bzxniFenUzLNS9SIFomFuYx070VZTTlHrIRqZyKhtICAELsT1n39caS3Tn3FOz+by66q1B0TbVuL7SQSB78B2c3x6RegarMr81MghqZHKwaR/pbw8TjzjxCmFqVVUyqsyg+IBIB+GBLtvw3JPXbTT0ztcxM4n5fNZrIP31KoqVBNLUoDWbmIhgR0F4xN7K5mn3TAkq1ImoSBPLIuIFz0jDnbqsmhaSg6lKuTHRlMe/ribW+B/Fu0OZzi02zNYvpLBZAAFlOygCb74F06mNAfsV/tt/lTGiNipHSezPGOL5sN3FZiqWMhbeA9XFi9HXH85VztShmajNoQypAsQR4DHOuynazM8PL9yFIqAErUUkW2YQQf0xbfRPnGrcRq1ahl3psxPmWX5YljP3HZsLCwsYdixhsZxg4DzuuSp1MxmA9Oo579hK+qoLNJblMeM+RwHzVEAakPLqcaY9UKQFOqwaZ6DofdYMvmdOYzazAasxnVp9VzaYvIJt7cQs7pNVabdzoIYh6ahYYhrMxnw+Yx145WbnjzY8d7voHW/TASpv78XDP5nuk0hi9OwHMl95A1UtR02/xe3EGtlsutdaZll1KHbXOkahrEd2DqAHQnfriarrcoF1coNR3F98E14Q9RVcBYkrdok6iQAPYwxdKGWyjgmmqPEatP0khZ3mFtHSY/g1xF9KUlyhNMmoZKpUYARuWqj1tYix8MNJlZYxwPKd1QVYAJJYw0gzEEeURidOAT1MydDKalYqIbmSmDN0lCDeGA3+7t4vZSjVr1KoVjT1ZWn3euwDsFhxBJElHvc8xtfGOO+41MtdC04pvHKBetUVELuahItEAC9+skj4HFsr8NYnMsKyaWNJaQDMug2LTyHRqAOwbe8YHLwxqPeVn0VAis7RUdnaydWoqBYj4+3F42dpcpegDgWXK5zLgjSy1qepT0ll/Q47JoxyLJcUFTOZcIGC/SabDUfFkBEbdN/ZtjsYXCp8c1tHK43Axu64wExHRyz0lVSuYC25gpP/AE7frgVS4u601TXT0UnZ1VrGWBB2IJHMTA6+zBT0prGYTzWfZBj9cU5E7xoJVZ6sYHvOLq2M7krOSPMPYfyOLL2R7YVciW0APTf16bGAfMEeq3Sb26bQKyuTVVD6S9jOl4BhituQ7xO4mbbYmPlklilAsFE+u197CKZ8PHqvUxi9JtZ+NelOpURkoURQLiGc1C7AddA0gKfO/wAb457Nj7D+WLD9EpzC5YnlmS7DqRFqZ9t4sbxiNxigiUVqLSKEsoIaT6yFiPcbdNsJYeIXBMwFdtTBVZCpnqD0B6H22w9xHiL1S9QsCwKqCBAgaht78WhvR4oJBrVLGJFCxuBI+12vPsGKdm8voqvR1SFqFJjfSxE/rE4vHV2lymjKEd2FLAQxIsZMgDp0th9MqsiKoI6nS9v/AI46ZwHgCZQ1AtSu2plusU/2Zcb6jqU6pg+XgYL8sGXr80qQ1QEAARMeBnbrpPjfXFN1y7h2SauGJ1EoAqxAHWATGwt+pFsXP0NqRn3BsRSYEeEMuAfF8r9AFPuXD95qkNpJXTpg8p6zttbBn0NVC3EHJMk0mJ8yWWcZvlT7juGFhYWObuWMHGcQuM5g06FR13VSRgOBcTaoKlUQBTOYcaiAAZeDLkWj5eGAvEndeXUpIYMDTvESdQPQgx8fLF/zfDKdUuCgILFl5mBJbckbKdXQSOuKTlaDvUqWAIoGeW3MoB2Bj1tVh47CSO+Py5ceMvTzXC43YHQqQByhoJMESDIAgj+F79MH+N5hVaor5emHLOVcEKYJYAkDfqel4sAILHZfLCrUqKwBmi+mV1aWtDR0jxw/U7LVrxDRIHTV8diNrnp8YW2sU+NoqhVohTyyVqMNcapDBQJBBjobAyTiPkM1UqVVVqjEEnl1MRJB2G2IvEck9FtNQBWgNYqbHa6kjpthzhv7amOk29rAT+eCbGsjktaLpoVHMtam/wC8EIJYNcFeW3gTYzgS2eq0K1TunqUiWII1mYBJALA3jeZODXDqIZF+xzD87Fu7cg7IQTzcxjSBfoTbbFezWXZqzimlQ3Jj1mAm5Jk9esn2nfEx/wAYufo3xbi2YWll3TM1vtFJJFZ4JGmbaoEGRaI26XB5jjOYdSr5isysIKtVYgjzGqD7DjOY73u6YdGCJdCVgQxkmSLiSL+fnjGQzyU/WpCoekm0HTYwJ6Wgj1jiptO4Jwth3ea1IVpOtRlEloRpiykAmCBMD3Xx1ChxpnLALTt4VA/x07Y5hR7SlBUVKSojgjSrNAkEWB5SPIg9epnGvA+0hyz1WWkpFRgdMlQsa4AA+7DkR5DE1K3MtOsfT3iIWffGGq/EKiqzTSEAnmkC3idVh5xijf8An1yf2IBJmO8e2xEeAkbbYjZ7tu7U6tLukh1ZZLOWGtSpiT4Hr5YcYv6ib2nyLZ+qrI1PlU6hSY1dIJ3OkSBvvijZzLd27JqDaTBMRcb2NxBt7sEeFcbNAELTRidy0zEARaLWJ9+Gs7xdqtJaRVAFbUCoM/etvtze0xJJMnCRm3bbJZkrlq6gVLlIceqlz6x1csxAte+CfE8yZzWqlXUlaYFo0EAwXGswGjzuOhAwLyjxlswBVCzolIWalzsTzDTvy7ze2JnFKvNmP6Urkol/s/tOUgquk2Ki3L79wcaZS67U9VbTUkfRZ+80m9h4Dbe3q9MB+K5xKiUFWZp09LSIv5eP+niTiStdKpqMlEae6FMcoAWp+/vE+e+3twOzORKUwxbmJjTB6bkHrAg+/GuGXHlro33pFFPy+WN9OG1nwOJlLJvuysEnmMRABg7wJG3txzL0jilbbDqqd4t4xbFky/ZqjUpa6VRpi2tqaieYXGqQsjfwvhNlKFGkqVQXYkE92dYm4Jn1Sd4iLDqThelk2rgPQY6F6Fj/AE8/3LfmuKZn6VIMDTVtJAPMII9wP8+W2HOF8SqZd9dBzTeI1LvB3HyxPY1MdPUeFiv9gs69bI0alRizkGWO5gnfFgxzdywP49TLZeqAJJU4IYwcBySqe7l2IVARoYhua0iVixPgCbdcVTI0q1J310GV+6EEhl1x3drsAYFyB5yN8XLiXFcqHZWejqBIOqowMiNwPYPZHxFcV48j1Ep0GoVKYRwdTuBNSoFgmGtp0kg2EkzbHTHHTlllLAnsdwR0IrhlIemQFBMjVBEkj4x4743fJ5hqupX5dUgEiSEGljA6Wj3jaMReyubrBatPUjBCANdQoRuOWUaw07QI99oz9rmEmlSCEhgQzs680GQLaWEbi29sXTPKSLNmOIU6RCsyK1mMtpi7lfuEGdtx7Itii98v0sPZULgi9gD5xsPHFuqcHTM1KrvUcFCEIRoAhSSYJYrsbeM26Yp3F8r3VZ6csQpsZkkEBlm3hEkWxpjLe0viyvQFNNbq8sx57wQoUyP6oI9urocMcG4jVTMBleHqHQzEgkhiJkkNEmOaCcDa9RmMsST4kz7MZytbQ6PE6WDR4wZjGZNFu7tZ+2dSoO7EFKZtoN70zY/sk5eawgj5Yqjjw/LBjjHHDmFUFAugkjnLbx0byHywKPu6fMYqW9j3DuxtWqKMVcuprLqpozsGIv0FMieUmJ6HDuW7E1XYCnXoNMXXviOcArJFGBKkG52OJGR7XolFKTZYuyItMOK2iNDF0YfZnSwJmZ6e7GMp2so03V0yZ1LpiaysR3ahVucvqFlGx8cVejSdhajTpzGXaFZiB3pICGG1AUpBBBEETIIi2MP2LIgDNUGnSBoWpU1F1LKBopmToGqB0g2scFOD9t0SsCmUZWqMBUc1yS+pvWeafMyyY2gWEC2La+Xple5FMKneGrJcBdVRzqBkGSNZOkrAgXEDBZJVEqej6oEFQ5iiFYwvLUDMfAJ3estY8oE2wL4x2bGXpq7Zim3eItSmFV/tFY2iVEWveLfDHUMuKKUVU0wq0y+kGpD87Atp0vGlix6jaIjFH9IdJUbLJTEIlLQuli1gxgKTeeh9mImXUVrJovcZgFSxPdw3dk6IYzzRyztuJ8+hTO1EJzMUHAaigH2JGiBGo8o0yYM22MHbARXcAqDUCtGoCpAaNpGxjzxlszUM89U6hDfanmHgfEeRxXOZJPBxqBogkMZZDDRNpBAViRAJ6bHxEEn4YjkEO2hiadIw4PeGQZ+zsp293mYG8CzooV0qsrkLMw4m6kWmB164m5DPKxy9OGULXDzqEAM1zOroNIiALG/jed1x30sy/vSHVqHL1QKRYNT5WgEgtILASBA1CNjMYcqccqOqrU0KoK6YUymk8rbydI2HWPfhvjixmKw5j9o1y0E3NziEjFSGAEgyCWBgjyNj78ZLld9ul5PMl6CshNZwsW7xNZ/dJ1jSNQi3TwGK3xCp3IQGs2UMA6KaljYsOYhwSF2vPXDvDePrUXQdK1FSTUd6dNDsCqkp1J8+vvZzFQUlUUszSoLYCQawbSWEhhTbbY8o93WZ+OuPYdxSrqYHvnrSo52BBO/ixPz+GwhBcEeJVS7AmolU6RzIpUH3FF9u20b7mKBbEnjo776Mj/w2h7G/zHFpxVfRif8Ah1H/AKv8xxasc66QsLCwsByXjXAsvVauAtIVWDXYVJDuOUkgEesZtNumKxwnhFXKVFqipTYt9kpQuGQurOp56QEQhHvxC7UcazCZuuq5isqiowAWq4AE7ABoGAmc4lWqqBVrVaizMO7MJix5iRO4/wB8dprTzW9ruv2FepBYjMKXY2HImkaeuqQ09I2xV81lO7rOkioQdTFoElpsY1Hz9b3dcAWGCWXhHIh5afu+F7QTO+N/HMLnJl1C266WtO1VGiHMVWFR5kCyELGkkuLmbR0Hlio8Yz9OrWd6YKqxBAIvsJm53Mnc74l8JDspNH1yxgt6sErMzsevubEPiGXehU5z9sTrlSCsNPlvOM5deLZv1DthQMYQSZPz64yyECYMePQ+wxiMNqUz0gAyLxsf5th2nkqlSTTQtpCzG4kWtudjttF8MIf1+dsEeHcVNDVCBg2kXMeqrL4f1j7ifHBIcHZrNEE91sJ9ZTMT0DSbjG1bsvmYkUpAkeuk2LdNUmw6YMcN7XMzae7QA2J1fvG5uAJlvH8zi25isQhaBMHxtebizdeoGx2k4uo1JHLK3BMwpINJp8uYbTYrIPuxNo0s8R62aMbwzm3LEX6zi/nLK7WvZz13AIItP7vj44apdyhXWyLImGaGKAEWBZTPKTMEWO2M97auM0pf0fP/AP7Ow2Z7AxAF7m4v54G8So1wy94tQu4hdUsYtZdyTcT7cdGXP5YXZ6VjLcy3U7Kv2vr7SPl4VftbnEFTLtRqUSylwYYMAG0gawGaBpsdutsaYuEVL6JU/DfafVO287bR1wbfguWFLWmYNd/swUpqaeg1FYkMzKwaCpFvCcFu0vHicuqJVRy9qgDo+4kmFprpOoA7m/uw3X4lljllUCjTeKTHuVNNyVWDrYh1YjUSbC4J64l39N4zGXsMyvBqDBjVrNltLIupgaqtrDmwRFI9Tc26YBPysdJ2NmFtjYjqPHF3y+dylIPz06+pqbfbr3ghZEqg0RGtpBvAMC+KtmOLalI7jLrIIlafMJ8DO46HEm/tfk47/b4h5aHqKKjlVZhre7FQSNTRuYEmOuLBmeE5YLTNF3rh9XMZpadBA2KnxwAylXQ6PpVtDBob1W0mYa+x2I8MWijxrL11XvtOWdC0ChTIVg0EkjSwHh7sLv6T47jv93hnLLl6FM1e8NKsy1EWmyd6HKhSJOmACSBcedtxJ4VxOlUpjvzlw2r/AOoobrYgFTpuY38W6nEPiPHkRGoUUpVabBvtqiE1JqATpPLoIItY3+GK1OH+1ys3+0d47xBe9IpimVgXpgBepNltv/PUkOxfC2z9fuFYIdJaTfaP44qmOgehM/8AEf8A+T/muF6hMrt2jspwc5TLJQLais3iJkk/rgvhYWOTuWOZekTtHmqGbFOjWNNO6VoCqZJLSbqT0Hwx03HIfSmn9OH9yv8AmbGsfUvii5zLd47O/M7GWO0k3JtbDFBcoiHvDWZ5MgKIEAQJLgxfcj9Jn1BbGKXEdFIg8Qr0bnkRHMWWwIdR5zAud+puX8MSRhchQqILOpZd1pOxBBHQbSJ38vI4HcZzzmtDHUKbGNSaCZgHUAARZQPH2TiZm+IvTp0DSrvcNJA0HdTBjzP8zLMJwStVRcw700Wq7KrVX06ioJPQwBBF42jwxcfHPL3pE+l0zRdGpqG5e7Kj1ebnkkk3EfDA9V6Ae4Yn5LhNSqpdNOlSQ5JjQArPqa1lIVoPiI3iX6/A61KsqHSKhD1FIbbujU1GYsZptHuxpntvwvg+tW7xqlEgghjTdlYG33RMyR7jgpxGiqZd6MllRNY5Sra9VyQRIvJifUv4HDdTK59alWmXiohCm4BfWrMoRgvNqFIxcXgbnA3iuerqz0qug1NIV2HrAEAlCfVkeqYFoibYlizUQAid2SAQwjdt5PQRfr/IM6UBqIXxMYncErsWKkgrp9VqTVRuv3VuNhfyA8MWrLUEMzTpDma30Gov3REQSE9psDfYHE8hrkE0eylVWDCtlwRsS7A21GV+zuQEJkeV8LiXE66uaRqWBAhQCtwNiVBPTp0xekWpA/Z7D76H92et9z/Jvzzj0/SH1RMiYMjYeGLtvHHR5+K5iZ71i0RcLsbEbeGINfOVGguwMWEqDAINtvAn44a0/wAwcaMPO/sxGtCvCOEHMDUGppp1A6gL2WLCNrn/AGjGvF+yTUaRqNVpnSQCFIJuxG/Xb5+WDHYhCQ3q+t1aOqfpiw5yhyydBt4Gr90bIPWM/AAn7oxd6jFw3XJvo4/ex0/s/wAJygyeWYJTFd7msSJSGOptRsG6DbyuMBgoFY8oswP/ACjGPsgfV+7/AC3XFSy/F6qKVRxo1EqCqEAncgEEqDGwtfFn5Y1xvbqJ4TlGVh3VCpVV+d9KNrVg2l7sASWABvPU3OM1eCZfplsqYMwoS/LStqvCyavNH3VuN8cwbtDmJBFWIMjSqreCsmFE2J38cPUeP51jrWpUYi0hQ0X1QeU2mDGC7jplXgmWAqAZbLaoY0+Wn0qOFmZ3p6DtjT/wbK6iO5yeg+q2mlqWKQ36GapsYGxBERii0OPuFH0itm0YndUTRv0DAGwi3tw23aYgFkr5rvWYEk93EA2kgSSAWjYbeJxTcHfSHwzK08tRNEURVLDV3YQH1DqkINtUeWBnDk/o691lKtbUWMIzAgayBqKXJ02kg9NrYDcWrUHLNSFbUx1MapQyTqLHlXeSpmf3vKZVGlTbL0Q9PM1I1fsYtztvKt7v0nmxl4uN7Ndo6Gl1mg9AlbrUknfxYAn24g5bMMjakco0bqSp+IviXxqmq6Ai1VEG1aNQufBR/rvJ3I5cSeOr0X6Kq7vw2izsztL8zEknnbqb4t2KZ6If/S6P9qp/nbFzxitljkPpXaM6v90v+ZsdexR+23YupnKy1EqKoCBSCPAk/riy6qVyfUIOHMvnmSkQM7Ro3PKaLOwsLahSa533nfwMQeMu2Xr1KJAJQ6SZ3xvwjjK/s6tLLhTP2jUkZhI6lkJaSAP9hjeU2xykMcbq6qeW+0WpZrqsRdbERePH2+YD+V47SGVXK1aTFBUNRilQIaliBq1IYItERsLdcR+N8W70hFUaUDIDuWGoEHa3qj3E4PdieI6KBC5ihQf6QGbvoINPu4IC7nmjYrtuMXHxzvvSvcO4slJKiGnqWty1DqglIMKvLysHh9V7qo8ZJ5/tRSZxU7kmpoqID3kBe9NUm3dySO8ImYMdMWrM8ayy1cw6VqBmoHAsdZCUhAJYADlPzgzhkcYywIIrUCdJBIBUWsq6WeCpHjblEySMXROlabtaWFQtSDMaxr0iWH2Z+0KqbS6q7lwLXno1gnF84lUh1pd25JNQhpDsYJIWOQTqMX3ibYNcUyDZqvVOXZKkaBZokaAJ1M0EyCDc3nGud4ctPLtTcIKqJrL8sklxbeZnkn2je2JamrQHh2aFNtRDG0QrlDuPvLfpt/DB3L9plCkd3Vksx/5mpHMIFmJ1XuQbG46nFf8Ao4KFg0kRI0m0mN9sMKs4dU7jrArJfkJj1ZgREgCzeIUnfY4o3GwPpDxYSCIG0gdJ38b4DJSFrH4ec43NSIiI9v8AphSfJ32lEf1j/P8A1Y0geJ+H+uNslUpk/bMyrH3BJ+Y8P564hVs0Ax03WbTYx09hw03zi49jR61mNzZQv9WPW6Agfl1wZ47WWlRaoKdRtBiCypOrlsyDUOntuNjJofBFSvWp03B0ktMGDsTuRA2Hj/A3xHgNCmE0s5LNTBl1IAc3uEkHeP1xdMXO/QYO0Q1Fu5JuOU16hsFAItc7E32mNhGADm8xA6DcDy9mL1xPs9RSi7KWLBWI+0BA0mBbuxI/huOgPs9w5a7VBUqMgSkagKpOojp7wG94w8jN5Wq+V38Ixee1ozekGumXV9bafo4pgGy76SW/xYFZvgqrl1qF2LE1QylQAndhip1f1hp+J8MZyvGM0FKpRphQADyFYgAA+sLwBietY9J3ZVc3pPcCgWLrPf6IiGjTq5j56fKemKWu2LNmOL5orD0KbAgqPs9W8E7Mf3Rv5ja2InDeE06mWeqWIqLUVVWQAysRLSTNub4DDxcu0PhNOkzMKzui6TBVdRmR08IJ8Pbg3WqUqVNNOYzSUxOlqSwxlzZgWSBMxfp1gxF4nT+hPTbLVWIqUgdTBSeb1liCLWkG++HeD9qHVvtnaNMakHOYIgWIWPOJsL7YmU3OjHq9o3HK61DTK1atUaTzVgA+53h2/PA5UxI4pxqrXcNUOogQN9veSfngt2F4MM9mhQdigKlpXe0eOEmo3yjs3oiH/DKX9qp/nbFzwI7LcDXJZdaCsXCkmWieYk9Pbgvjm6lhYWOV+lvMOuYohXdV7s2DEA38BiybK5127I/8QzP94fyGAOsYsAohmJYajuSdz78EMjkG7tmpZA1JJ5xWemDYdFZRbp7Tfx1bxjjw2rvB8n39ZKQ0gtO+ojlBY2Bk2EWxbO2fA4od6riKe40lSRUZQqiw5UO3tO2GVy9b7FhQXXoY89bYSoBD7jqIm15JnmrnHc5WNV0qO0SJTvCy7D3eewv0GNTubZs49BhOM05mQJi+0/HyxpjdRJjx8cVgVbjSn/7XL/4LdPOTt49TiXms470GqjL6VZdEqQKaidNl3F+m2q/lhcP4PWpk95lBVkCAzqunbwbrI/mRghxGi2mpR7nQRSnuQwIVpBJECC2nnkeOnEy/lvGUC4FUDVBTKIVIMkozmwJFl3+FsH872eFWpFPTSgKIFGogYsWvDibRuJ6YC9mpXMJEA824J+402BB+fx2xd8qtQVYeCSlPdCv3qkiGZ5I8fPbxsjPsBuG8LWrlEtTDsoJbRzjnYn3gACZ2PuAPiuQWi0GX5Q1oWJLAjZp2xcuF1dVMPfSVMMBpQy73CgQJPTptvisdqwdY/sL186nmcSVMvjxystn90Ckr+4f8Q/7MJSp+4f8AEP8Atw3rHh88a94YjDdb/Q+P8LJ2d4briqjtTdXGiFLGdIP3Y1esQVHT24ndqSzNQFIVaQLrZxrLkGUYfasSg6JaCfE4i9n8uWy7w9ReaIUgD1F2ket8OmKpneHVaYDVKbKCYBIsTf8AgfhisScZqLl20zTaKQRatNWYqwqM0t6pJB7xhpM+piFxDJ6WzSU1IApUioAmwqSSB1sCT78VKkx1D2j5YvmYzBTiQAVW7ygabahNmLExzCDygTOxOJr6al72r/duMtXLK14AlSNULUkCwmxv7Rix8V+kPRIbN080/eAqU5gvIZsEgCLTgZxjL91l6dJY0J3h5o7yXR2BJVoZSJvA9QAbGWaw4iiaamumgASKiqogLAAlb8o9uGvy3yFODpXSiQM2mVc1AXdxZ10tAusECbz4+eK1w/KO+XUorHSxBIFlnYE9Cbx4xifQXiNQAU9VSDAFMISNV4sJElZ92N+yo77K5jLETTZkbl0hp8mYx9wQIO7eNmk5dg/GMuyJSDggku1xEginBE7gxv5Yg0ss7CVR2AtKqSB7wN8H+2dcPVpwAFFEKtguxaxAYwQbRuCIi2JeRd3yyaKOVeS3JVIUCak8up1EAg2n2A3xL0n+VVRlKmGBB8CIPwOLv6HHA4kk25H/AExE4rRbUmunQQ6T+wYMrcxvZ2j3wZnEenS8sPY1x1XplWB2M4zijeiC2TceFVvyGLzjm7FjkvpjMZih/YP5461jlPpiX7eh/Yb8xi4+pfHPsubmcOrw8VEY/Qc3mDJ56bEJYeVB7j+1edugaiDjcdyUbvDnCfCjp0RBvczbr7RYxbWfjMQOM5fTRoDunp3flcyeg6gXtEQPV2ExgSwicGeLUQKFDStULLeuQTEqAbWA2HtB22wIZbn241PHHL05QydRxqVHZRYsqkgHwkCJ8sPDJVPwn/wH+GM8IyYq1kpkkKZ1EbgKCx+QxJGXpPRqOq1ENNVJJYEMWIUCNIgbnE21MNogy77d2/8AgP8ADElalfToAqBfDQw6zE6ZibxMThvIZVO6erUDsFdUCqY1EhiZMHYAHG3Ecimmk6TT7xXbTUaYCGBBiSWIb5DDZ+mwgq94HekzwIgqb2Ivbe8+7DufWrUYFMu1OOiBoMbG/h0xuMhTTulNOpUaqiNOqApqTAgLcRpNziOvDFbOfR0LFe97uTGqAYY7RMA9MNrwEstnKq5fufo9QMLBwDPrFvCQRMC+3wxEqUazTqpVWJAEspJEGRE9ensJ8cJMnRdKsUqid3TZxULTqiFUQUgAswNsMZXLmrWo0pIDaAY6CBJHunDk55/BMru2pWUoVEn+il5/fpkxE7QRG/ywxXyVRmJ7hlkkwEIAnoJ6DG1HL0aiVCgqg06ZcsWBDRAAiLSxB3xH4blFZKtRwzCno5VMai7RBMGLAnF5H/nmtbrd6VYIyhKgmPIW9/hbB/tfTFWkNOpnFWwm2llvaIsQIJMiTgHncjTKU3QGl3jOIdpACAXJ0zJJI+GEuUp06dNnovVZ0LkBioUamA2U7gdcOTWPxTGagYmSqSOQ74NdsPta4ZBqGgCfOW8fbiFxDhoTNGgsxqVLxMkLq2H7xOCNPh1E1KlM0agRO8PfFzJFPURbTpkgAeycTbXCK7UpshhhBIkeYNunTcfHF4z+SL5cilmK2Z1VFYGqlRYGhuYGobrcXXFMakzmkgMEofGLNUJ2BOCSCsB/zcBVAs1X1YsBCXEDp4YWz7Sbng7wfh5FIrUr1suO8V+8oI7swAqBv2d4UsLm1xijxg4q1hMZoiBfmrC3MSPU8Va3iD1xGp8Jkx3qTE3WoOoH4e8kW88N4z7Mt36Dl/Q/liy8LyZqZalGUGYEtYOVa7G9rgWg+xbnZYmW4T3dbRWptVlGKrScA2MEyY6A2g77WMEc/kKWlU+i1iokhFcd4ssLzDgzsYBsJtbEz6hhOznEMmaboDlfo9jy6ywNzcatl9njthkC2M1csiFQtCtRGk8tUz1J5T3a2vPXfyxswti4+OldY9EJ/olT++b8lxesUP0Pf8rV/vj/AJVxfMYvrcLFb7V9kkzrIzVGQoCLReYPX2YsmFiDzT2qQ5bNVqCnUtNoBIubA/rhjg/aOtRaO+qrSJlkpuV6dBIAJtJ/PBrt3w7vOI5o97RpxUAio+knkS4EbX38jiuPwuNf21EhV1AipOu0kKN9Q2ggXx1k6ee27a8S4pUrMZdtEmAbWJnmuZNgbk3HvxGUAo5/d0x7zfFiGQyT0ywZkbRKqayglr+sCh3tYHr7MQeCUqDLUSqYuJcVAoIB+7KtJ3Oww0jelSpUqguqa8sNJYNHeVAASSZiJJnYR8c5/MlqLpUzFOrV1BgZJARQSQrFRzFiLdYwzm6NFMygDd7ROkAa9TASLMQAPGw6YzxjI5cUy1GpzzJU1AwgkwFApi4tuevtiWOkyLhlcCiq066UamtmdmlTBChVBCmRYmMMcYzCPpaQ57sITJDa/WdyIvJYiTv7sS+HZTJ1VlmNM7ftQDJblkFGtHgenjiDw2lRL93UudRGtWgEWA02PmdrjDRyGPpyCqHGYUZcMs0gGkhQFummObTJ8jfAjhlREzBaoyGAxBAJQsynT02BPhaMOcVpUKVVSn2lIg8uoF7SLsFAEm48hiTxHJ5YUi1NgKhDOBr1LpWLAd2CCZtLYaORV680qlOpmUqswXQSWIUKSXglbE6VFt5GIvDXVaqs5AApnTqFixpws2MCTM9Iw/wJMtUUCqp1XkippnaLaG6GB4lTiJQ7sV2p1CKiAEKwYgA2IuAZsCsRucNHJPzOYZqVSnVzFKo5C6CDIUAkvzaQATpUR1kYj8IrAUSqVUpVe81amkcoWIDBTuWNvLGnaPJ0qek0TY2Ks2pp6n1FEdPf7hLORy70SyxTcjUv2hKqN4I0SSOt/wCBapyR+L5lGVCWWqyqVYyQxdix1bDUoEAT5DEsZpfsyuYCUlWmroNQLwAKhKgQZlt9wMQOz9GhUBFYGQZnvNEgiwHI1wQTPmMNPQppmdJ56RMAFipXVIWTEyLGwv8ALDRyh2lmKYzgqsQaZc1OUTEywWI3BgRtiVTzChXV80KmtCiiHKUySt4ItC6gIHlbDfHOG0URWpEgizgszAmBsSg0ncwenXaSNHKZXMUlcqKdRkIGgkLqXXzFQkGSNgbbbQcNU5AValoy9OsoOsNoDRaD3lr2+IwRz2kHNc4ikECaqdJtZIMhvs7gEWFsQ+z1KlUZqdXmAIIOtwIE6gAFO8i5FvjhvimXo066lVmkdLGnqaQLSNZUEze4H6E6Yt2LZ7R3lbnUhKMglKcl78p+zusjbzm2wcSmpeiDpIfKioZSkOY2gEpsdo8xY9YvFeGZcUC1MFaikEkszBgSYAGnlO1/btjHZ/JZV0mupmdJh2EkmQ3qxYECAfA+MP8AgBvn6rNqNR9XiCQbmSBGwm8bYK9m+K1VqgENVEHlLRAFydUFgoUEwP8AePkMvSFZ6dQBxcK8uoUreYAJNrQfniRx/KUadRGpBlSbqdR9U3KswE2i3Q++CJVSuKjLNWoXMCXjuxJEgAKGCwW6A7T1wR7N8KFfiX0VyRTMkadwNIZb+w4gUOB1yVIpPoswOqlqIMEcpqWmRvO43we9H+Urpxai2YWHdWMyt9KgH1LWiMS+NW9zTsPZrs/TyVM06RYhm1HUZMwB+mC+FhY5O5YWFhYDz/274xWo8QzSU30qagYjSpvoQTJBIsALYrDcarsW571F0MdKgsIgAkLJgW8cF/SV/wCpZn+0P8i4rCesPaMdZenn+1ip8YqpaloVBZQQxge3X54H5XiTISyBFdiwduY6oM7F7Yh084VJFoJiSNr9DhhaljH77fpibrpqCWZ4gz1A1QIzASp5hBUjoHvjfPcYqtTYMUKxcaWEgSYkPPU4FNXkr4w+3nEfljFbMnSwMXUxygbjyGG6uoK5XiD0tQpaUUk2hm3teXvYDEejmiGZlCBw7Bm573B27z94Ez7PDEX6UQWNiCeqg/CRbDfeQXj8Qn88N01BHNZxqmkVAjgagvriCwLE2e9xJw9W4xWZCpZSukgiG2NyJ7zrgWcx6sm8+EfdYfrhDMmCCPunoPA+WG6aifkeItROqlpSQptrPTzfzPxw0a/OX0r3gIfVz9b7d5vJxB74gCP3VGwPTzGMmrufFV/MYGoIZrPGoF72HVJgHWIk3g6/HDq8YqKAgIheUWa0CLfaSLYEvWJVgfARygdR4DG1bMHUYuCSfVHXzicTdNROy2bNKe7CrIho1mSpI6vbrjNbPM7944Vqggqx1giD4d5Hn8cDq1e8r4t0ndiRvjHfz7YI2jfbDdNQUrcVd0FNoNMHUV5wD1M8+NqfFXRAggJuFl4E3/f88ClzBIggbH7oB+MYw9c2AvYdPL2YbpqCWXzppsWQBX+8wLy2q/WpjbMZ41SC4ViIVSS40kkQbVP5t4YEGr7bhflIxvTr3Bb95Tt4G+BqC9Ti1R10kgg2vr28P2kxfbG2X4oaf7MKq6tSjmMQSJBL74DUcwZHhboP4YX0gwALmDNp6nDdNQS+mc2sKveXJbnMiwiO8jE3K8QWq6LmYaislp7ywg3GmpMz5Tvivd9G83WP/lOHcux5pn1G/LFiWR0fLdr8vpVWfLlVXSAaVc2CoIuhJuo36Bd4ud7McXyuYz1DQ1M1F1BNCVVgGS3rAJ4ec44muLr6Jj/xOh/1f5TjVvTn9x6MwsLCxxegsLCwsBxXOVMovHcwc5HdTYkSAdKxOKn24+inOMcnBpQLjbV10+W2O38V7CZPMVWq1KZLtcmd+n5YifVnkPwz8calc+Nef6mTJYyx3mPf7canh5gkkrzGPMHqB1Ft8eg/q1yH4Z/xHC+rXIfhn/FhtrVefF4edwSRDSfCwj4zjRshOxJMGB4npj0P9W2Q/CPxxn6tsh+F88Nw1Xnmrk7nmMTjZsiQrEyAXMHxjHoX6t8h+F8zhfVvkPwvnhs1XnZcid5Ji5PgIP6wPfhDK/1mNj+Rx6J+rfIfhfPC+rjIfg/PDZqvO+YyJUhSWUgCR4WGHjw892Wvpss+dzGPQQ9HGQ/B+eM/Vxw/8H54cjVeecnw4swVSWJ2HvGGamTEm7b49GH0ccP/AAfnhfVxw/8AB+eGzVeec3w/TFyJv426Y1pcOJRmkwu58PDHoj6uOH/g/PC+rjh/4I+OG4arzrlMmS4AJJNgD57YzmsgQxBJBFiPZj0T9XHD/wAAfHC+rjh/4A+OGzVedm4fyhpMGwPiRv8Az54xQyEmJJ6+wdceivq44f8AgD44z9XPD/wR8cNmq8408pccx9mHc3w/S2lpBHT27fLHon6uch+D88YHo54f+CPjhs1Xnf6ByarwLTPU7fKcaU6AWYmdJ6+R8sei/q54f+CPjjP1c5D8EfHDaarjXo1zOSpZljngNGnkJUsoPWQATcbHFi7N5jL1OPI2VGmidWm0SdJkgdAcdC+rjh/4A+OJnCuxWTy9RatKkFddj4ThtONWHCwsLGXQsLCwsAsLCwsAsLCwsAsLCwsAsLCwsAsLCwsAsLCwsAsLCwsAsLCwsAsLCwsAsLCwsAsLCwsAsLCwsAsLCwsAsLCws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1028" name="Picture 4" descr="http://www.xilinx.com/content/dam/xilinx/imgs/prime/Nexys4DDR-top-1000x755-xilinx.jpg.thumb.319.3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927918"/>
            <a:ext cx="2304256" cy="173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358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r>
              <a:rPr lang="zh-TW" altLang="en-US" sz="4000" b="0" dirty="0" smtClean="0">
                <a:latin typeface="Calibri" pitchFamily="34" charset="0"/>
              </a:rPr>
              <a:t>實作</a:t>
            </a:r>
            <a:r>
              <a:rPr lang="en-US" altLang="zh-TW" sz="4000" b="0" dirty="0" smtClean="0">
                <a:latin typeface="Calibri" pitchFamily="34" charset="0"/>
              </a:rPr>
              <a:t>(</a:t>
            </a:r>
            <a:r>
              <a:rPr lang="zh-TW" altLang="en-US" sz="4000" b="0" dirty="0" smtClean="0">
                <a:latin typeface="Calibri" pitchFamily="34" charset="0"/>
              </a:rPr>
              <a:t>一</a:t>
            </a:r>
            <a:r>
              <a:rPr lang="en-US" altLang="zh-TW" sz="4000" b="0" dirty="0" smtClean="0">
                <a:latin typeface="Calibri" pitchFamily="34" charset="0"/>
              </a:rPr>
              <a:t>)</a:t>
            </a:r>
            <a:endParaRPr lang="zh-TW" altLang="en-US" sz="4000" b="0" dirty="0">
              <a:latin typeface="Calibri" pitchFamily="34" charset="0"/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sz="quarter" idx="1"/>
          </p:nvPr>
        </p:nvSpPr>
        <p:spPr>
          <a:xfrm>
            <a:off x="1331640" y="3501008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TW" sz="4400" dirty="0" smtClean="0">
                <a:solidFill>
                  <a:schemeClr val="tx1"/>
                </a:solidFill>
                <a:latin typeface="Calibri" pitchFamily="34" charset="0"/>
              </a:rPr>
              <a:t>Interrupt  Controller</a:t>
            </a:r>
            <a:endParaRPr lang="zh-TW" altLang="en-US" sz="4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15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3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</a:t>
            </a:r>
            <a:r>
              <a:rPr lang="zh-TW" altLang="en-US" sz="3600" b="0" dirty="0" smtClean="0">
                <a:latin typeface="Calibri" pitchFamily="34" charset="0"/>
              </a:rPr>
              <a:t>作</a:t>
            </a:r>
            <a:r>
              <a:rPr lang="en-US" altLang="zh-TW" sz="3600" b="0" dirty="0" smtClean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 smtClean="0">
                <a:latin typeface="Calibri" pitchFamily="34" charset="0"/>
              </a:rPr>
              <a:t>)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2287" y="1350315"/>
            <a:ext cx="8229600" cy="5184576"/>
          </a:xfrm>
        </p:spPr>
        <p:txBody>
          <a:bodyPr>
            <a:normAutofit lnSpcReduction="10000"/>
          </a:bodyPr>
          <a:lstStyle/>
          <a:p>
            <a:pPr marL="514350" lvl="1" indent="-514350">
              <a:buFont typeface="Wingdings" pitchFamily="2" charset="2"/>
              <a:buChar char="u"/>
            </a:pPr>
            <a:r>
              <a:rPr lang="zh-TW" altLang="en-US" sz="2400" dirty="0">
                <a:latin typeface="Calibri" pitchFamily="34" charset="0"/>
                <a:ea typeface="+mj-ea"/>
              </a:rPr>
              <a:t>請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同學在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上新增一個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I/O</a:t>
            </a:r>
            <a:r>
              <a:rPr lang="zh-TW" altLang="en-US" sz="2400" dirty="0">
                <a:latin typeface="Calibri" pitchFamily="34" charset="0"/>
                <a:ea typeface="+mj-ea"/>
              </a:rPr>
              <a:t>，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讓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Interrupt Controller 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可以去收到</a:t>
            </a:r>
            <a:r>
              <a:rPr lang="zh-TW" altLang="en-US" sz="2400" dirty="0">
                <a:latin typeface="Calibri" pitchFamily="34" charset="0"/>
                <a:ea typeface="+mj-ea"/>
              </a:rPr>
              <a:t>各種</a:t>
            </a:r>
            <a:r>
              <a:rPr lang="en-US" altLang="zh-TW" sz="2400" dirty="0">
                <a:latin typeface="Calibri" pitchFamily="34" charset="0"/>
                <a:ea typeface="+mj-ea"/>
              </a:rPr>
              <a:t>Device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，並發出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IRQ</a:t>
            </a:r>
            <a:r>
              <a:rPr lang="zh-TW" altLang="en-US" sz="2400" dirty="0">
                <a:latin typeface="Calibri" pitchFamily="34" charset="0"/>
                <a:ea typeface="+mj-ea"/>
              </a:rPr>
              <a:t>去中斷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CPU</a:t>
            </a:r>
          </a:p>
          <a:p>
            <a:pPr marL="400050" lvl="2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1.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我們的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 Controller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的運作機制簡介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: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</a:t>
            </a:r>
            <a:endParaRPr lang="en-US" altLang="zh-TW" sz="2000" b="1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       右圖是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Memory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Mapping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位置，它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       有兩個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32-bit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register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存放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clean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的值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       在以右圖對應的位置 。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endParaRPr lang="en-US" altLang="zh-TW" sz="2000" dirty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         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pending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: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當有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IO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發出中斷時，會在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這裡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        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紀錄目前是</a:t>
            </a:r>
            <a:r>
              <a:rPr lang="zh-TW" altLang="en-US" sz="2000" dirty="0">
                <a:latin typeface="Calibri" pitchFamily="34" charset="0"/>
                <a:ea typeface="+mj-ea"/>
              </a:rPr>
              <a:t>將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那個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IO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發出的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Interrupt(IRQ)</a:t>
            </a:r>
          </a:p>
          <a:p>
            <a:pPr marL="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        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送到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。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	          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clean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   : 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收到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之後，去看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來處理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      該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IO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中斷，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處理完後寫和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相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      同的值到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clean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代表處理完畢，並且會把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     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清空。</a:t>
            </a: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    </a:t>
            </a:r>
            <a:endParaRPr lang="en-US" altLang="zh-TW" dirty="0" smtClean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BE8C-9C5A-42AD-98F0-2928B47D3B57}" type="slidenum">
              <a:rPr lang="zh-TW" altLang="en-US" smtClean="0">
                <a:solidFill>
                  <a:schemeClr val="tx1"/>
                </a:solidFill>
              </a:rPr>
              <a:t>16</a:t>
            </a:fld>
            <a:endParaRPr lang="zh-TW" alt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027244"/>
              </p:ext>
            </p:extLst>
          </p:nvPr>
        </p:nvGraphicFramePr>
        <p:xfrm>
          <a:off x="7708308" y="2878197"/>
          <a:ext cx="1296144" cy="2903760"/>
        </p:xfrm>
        <a:graphic>
          <a:graphicData uri="http://schemas.openxmlformats.org/drawingml/2006/table">
            <a:tbl>
              <a:tblPr/>
              <a:tblGrid>
                <a:gridCol w="1296144"/>
              </a:tblGrid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pending</a:t>
                      </a:r>
                      <a:endParaRPr lang="zh-TW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clean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857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空白</a:t>
                      </a:r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空白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6660232" y="2934467"/>
            <a:ext cx="1352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0x57000000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6668200" y="3375807"/>
            <a:ext cx="133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0x57000004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661401" y="3852341"/>
            <a:ext cx="133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0x57000008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6680328" y="5464619"/>
            <a:ext cx="1245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0x57FFFFFF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7721258" y="2463109"/>
            <a:ext cx="1115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err="1" smtClean="0"/>
              <a:t>IRCntl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819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 smtClean="0">
                <a:latin typeface="Calibri" pitchFamily="34" charset="0"/>
              </a:rPr>
              <a:t>實作</a:t>
            </a:r>
            <a:r>
              <a:rPr lang="en-US" altLang="zh-TW" sz="3600" b="0" dirty="0" smtClean="0">
                <a:latin typeface="Calibri" pitchFamily="34" charset="0"/>
              </a:rPr>
              <a:t>(</a:t>
            </a:r>
            <a:r>
              <a:rPr lang="zh-TW" altLang="en-US" sz="3600" b="0" dirty="0" smtClean="0">
                <a:latin typeface="Calibri" pitchFamily="34" charset="0"/>
              </a:rPr>
              <a:t>一</a:t>
            </a:r>
            <a:r>
              <a:rPr lang="en-US" altLang="zh-TW" sz="3600" b="0" dirty="0" smtClean="0">
                <a:latin typeface="Calibri" pitchFamily="34" charset="0"/>
              </a:rPr>
              <a:t>)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2. </a:t>
            </a:r>
            <a:r>
              <a:rPr lang="zh-TW" altLang="en-US" sz="2000" dirty="0">
                <a:latin typeface="Calibri" pitchFamily="34" charset="0"/>
                <a:ea typeface="+mj-ea"/>
              </a:rPr>
              <a:t>當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I/O 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發出的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成功被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送出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之後，</a:t>
            </a: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會給該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訊號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Ack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=1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，告知該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已經正在處理它的事   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情，可以把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2000" dirty="0">
                <a:latin typeface="Calibri" pitchFamily="34" charset="0"/>
                <a:ea typeface="+mj-ea"/>
              </a:rPr>
              <a:t>訊號拉下來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了，當處理完畢後，會給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device 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    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Ack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= 0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。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3.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目前平台上有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的會倒數一定的時間後發出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timer_irt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  到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中去仲裁看哪個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被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。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17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5364088" y="2708920"/>
            <a:ext cx="3384376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  <a:ea typeface="+mj-ea"/>
              </a:rPr>
              <a:t>     </a:t>
            </a:r>
            <a:r>
              <a:rPr lang="en-US" altLang="zh-TW" sz="1400" dirty="0" err="1" smtClean="0">
                <a:latin typeface="Calibri" pitchFamily="34" charset="0"/>
                <a:ea typeface="+mj-ea"/>
              </a:rPr>
              <a:t>IRCntl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 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有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16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 bits input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腳位</a:t>
            </a:r>
            <a:r>
              <a:rPr lang="en-US" altLang="zh-TW" sz="1400" dirty="0">
                <a:latin typeface="Calibri" pitchFamily="34" charset="0"/>
                <a:ea typeface="+mj-ea"/>
              </a:rPr>
              <a:t>(</a:t>
            </a:r>
            <a:r>
              <a:rPr lang="en-US" altLang="zh-TW" sz="1400" dirty="0" err="1">
                <a:solidFill>
                  <a:srgbClr val="FF0000"/>
                </a:solidFill>
                <a:latin typeface="Calibri" pitchFamily="34" charset="0"/>
                <a:ea typeface="+mj-ea"/>
              </a:rPr>
              <a:t>HIRQSource</a:t>
            </a:r>
            <a:r>
              <a:rPr lang="en-US" altLang="zh-TW" sz="1400" dirty="0">
                <a:latin typeface="Calibri" pitchFamily="34" charset="0"/>
                <a:ea typeface="+mj-ea"/>
              </a:rPr>
              <a:t>)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，可以接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個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Interrupt device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。</a:t>
            </a:r>
            <a:endParaRPr lang="en-US" altLang="zh-TW" sz="1400" dirty="0" smtClean="0">
              <a:latin typeface="Calibri" pitchFamily="34" charset="0"/>
              <a:ea typeface="+mj-ea"/>
            </a:endParaRPr>
          </a:p>
          <a:p>
            <a:endParaRPr lang="en-US" altLang="zh-TW" sz="1400" dirty="0" smtClean="0">
              <a:latin typeface="Calibri" pitchFamily="34" charset="0"/>
              <a:ea typeface="+mj-ea"/>
            </a:endParaRPr>
          </a:p>
          <a:p>
            <a:r>
              <a:rPr lang="zh-TW" altLang="en-US" sz="1400" dirty="0" smtClean="0">
                <a:latin typeface="Calibri" pitchFamily="34" charset="0"/>
                <a:ea typeface="+mj-ea"/>
              </a:rPr>
              <a:t>     而 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pending register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也設為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 bits(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對應到那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個 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input </a:t>
            </a:r>
            <a:r>
              <a:rPr lang="zh-TW" altLang="en-US" sz="1400" dirty="0">
                <a:latin typeface="Calibri" pitchFamily="34" charset="0"/>
                <a:ea typeface="+mj-ea"/>
              </a:rPr>
              <a:t>腳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，所以</a:t>
            </a:r>
            <a:r>
              <a:rPr lang="zh-TW" altLang="en-US" sz="1400" dirty="0">
                <a:latin typeface="Calibri" pitchFamily="34" charset="0"/>
                <a:ea typeface="+mj-ea"/>
              </a:rPr>
              <a:t>當</a:t>
            </a:r>
            <a:r>
              <a:rPr lang="en-US" altLang="zh-TW" sz="1400" dirty="0" err="1" smtClean="0">
                <a:latin typeface="Calibri" pitchFamily="34" charset="0"/>
                <a:ea typeface="+mj-ea"/>
              </a:rPr>
              <a:t>HIRQSource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有很多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bits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 為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1(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同時有很多不同的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來源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時，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pending  register</a:t>
            </a:r>
            <a:r>
              <a:rPr lang="zh-TW" altLang="en-US" sz="1400" dirty="0">
                <a:solidFill>
                  <a:srgbClr val="FF0000"/>
                </a:solidFill>
                <a:latin typeface="Calibri" pitchFamily="34" charset="0"/>
                <a:ea typeface="+mj-ea"/>
              </a:rPr>
              <a:t>只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會有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1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個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bits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會等於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1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。</a:t>
            </a:r>
            <a:endParaRPr lang="en-US" altLang="zh-TW" sz="1400" dirty="0" smtClean="0">
              <a:latin typeface="Calibri" pitchFamily="34" charset="0"/>
              <a:ea typeface="+mj-ea"/>
            </a:endParaRPr>
          </a:p>
          <a:p>
            <a:endParaRPr lang="en-US" altLang="zh-TW" sz="1400" dirty="0" smtClean="0">
              <a:latin typeface="Calibri" pitchFamily="34" charset="0"/>
              <a:ea typeface="+mj-ea"/>
            </a:endParaRPr>
          </a:p>
          <a:p>
            <a:r>
              <a:rPr lang="zh-TW" altLang="en-US" sz="1400" dirty="0" smtClean="0">
                <a:latin typeface="Calibri" pitchFamily="34" charset="0"/>
                <a:ea typeface="+mj-ea"/>
              </a:rPr>
              <a:t>     </a:t>
            </a:r>
            <a:r>
              <a:rPr lang="zh-TW" altLang="en-US" sz="1400" dirty="0">
                <a:latin typeface="Calibri" pitchFamily="34" charset="0"/>
                <a:ea typeface="+mj-ea"/>
              </a:rPr>
              <a:t>而</a:t>
            </a:r>
            <a:r>
              <a:rPr lang="en-US" altLang="zh-TW" sz="1400" dirty="0" err="1" smtClean="0">
                <a:latin typeface="Calibri" pitchFamily="34" charset="0"/>
                <a:ea typeface="+mj-ea"/>
              </a:rPr>
              <a:t>IRCntl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  </a:t>
            </a:r>
            <a:r>
              <a:rPr lang="en-US" altLang="zh-TW" sz="1400" dirty="0" err="1" smtClean="0">
                <a:latin typeface="Calibri" pitchFamily="34" charset="0"/>
                <a:ea typeface="+mj-ea"/>
              </a:rPr>
              <a:t>Ack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 output(</a:t>
            </a:r>
            <a:r>
              <a:rPr lang="en-US" altLang="zh-TW" sz="14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HIRQAck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也是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bits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的排線接回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個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device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，所以</a:t>
            </a:r>
            <a:r>
              <a:rPr lang="zh-TW" altLang="en-US" sz="1400" dirty="0">
                <a:latin typeface="Calibri" pitchFamily="34" charset="0"/>
                <a:ea typeface="+mj-ea"/>
              </a:rPr>
              <a:t>左圖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就表示讓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目前被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pending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的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device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收到</a:t>
            </a:r>
            <a:r>
              <a:rPr lang="en-US" altLang="zh-TW" sz="14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Ack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 =1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。 </a:t>
            </a:r>
            <a:endParaRPr lang="zh-TW" altLang="en-US" sz="1400" dirty="0">
              <a:latin typeface="Calibri" pitchFamily="34" charset="0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293" y="3207282"/>
            <a:ext cx="3422176" cy="216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79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4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. </a:t>
            </a:r>
            <a:r>
              <a:rPr lang="zh-TW" altLang="en-US" sz="2000" dirty="0">
                <a:latin typeface="Calibri" pitchFamily="34" charset="0"/>
                <a:ea typeface="+mj-ea"/>
              </a:rPr>
              <a:t>請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在</a:t>
            </a:r>
            <a:r>
              <a:rPr lang="en-US" altLang="zh-TW" sz="2000" dirty="0">
                <a:latin typeface="Calibri" pitchFamily="34" charset="0"/>
                <a:ea typeface="+mj-ea"/>
              </a:rPr>
              <a:t>EASY</a:t>
            </a:r>
            <a:r>
              <a:rPr lang="zh-TW" altLang="en-US" sz="2000" dirty="0">
                <a:latin typeface="Calibri" pitchFamily="34" charset="0"/>
                <a:ea typeface="+mj-ea"/>
              </a:rPr>
              <a:t>平台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新增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ACK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線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5.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並將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的訊號接到</a:t>
            </a:r>
            <a:r>
              <a:rPr lang="en-US" altLang="zh-TW" sz="2000" dirty="0" err="1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HIRQSource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HIRQAck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腳位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注意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:</a:t>
            </a:r>
          </a:p>
          <a:p>
            <a:pPr marL="457200" lvl="1" indent="0">
              <a:buNone/>
            </a:pPr>
            <a:r>
              <a:rPr lang="zh-TW" altLang="en-US" sz="1600" dirty="0" smtClean="0">
                <a:latin typeface="Calibri" pitchFamily="34" charset="0"/>
                <a:ea typeface="+mj-ea"/>
              </a:rPr>
              <a:t> 因為</a:t>
            </a:r>
            <a:r>
              <a:rPr lang="en-US" altLang="zh-TW" sz="16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是以</a:t>
            </a:r>
            <a:r>
              <a:rPr lang="en-US" altLang="zh-TW" sz="1600" dirty="0">
                <a:latin typeface="Calibri" pitchFamily="34" charset="0"/>
                <a:ea typeface="+mj-ea"/>
              </a:rPr>
              <a:t>Fixed priority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去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1600" dirty="0" smtClean="0">
                <a:latin typeface="Calibri" pitchFamily="34" charset="0"/>
                <a:ea typeface="+mj-ea"/>
              </a:rPr>
              <a:t> 仲裁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1600" dirty="0" err="1" smtClean="0">
                <a:latin typeface="Calibri" pitchFamily="34" charset="0"/>
                <a:ea typeface="+mj-ea"/>
              </a:rPr>
              <a:t>HIRQSource</a:t>
            </a:r>
            <a:r>
              <a:rPr lang="en-US" altLang="zh-TW" sz="1600" dirty="0">
                <a:latin typeface="Calibri" pitchFamily="34" charset="0"/>
                <a:ea typeface="+mj-ea"/>
              </a:rPr>
              <a:t>[15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] &gt; </a:t>
            </a:r>
            <a:r>
              <a:rPr lang="en-US" altLang="zh-TW" sz="1600" dirty="0" err="1" smtClean="0">
                <a:latin typeface="Calibri" pitchFamily="34" charset="0"/>
                <a:ea typeface="+mj-ea"/>
              </a:rPr>
              <a:t>HIRQSource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16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[14]</a:t>
            </a:r>
            <a:r>
              <a:rPr lang="en-US" altLang="zh-TW" sz="1600" dirty="0">
                <a:latin typeface="Calibri" pitchFamily="34" charset="0"/>
                <a:ea typeface="+mj-ea"/>
              </a:rPr>
              <a:t> 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 &gt; </a:t>
            </a:r>
            <a:r>
              <a:rPr lang="en-US" altLang="zh-TW" sz="1600" dirty="0" err="1" smtClean="0">
                <a:latin typeface="Calibri" pitchFamily="34" charset="0"/>
                <a:ea typeface="+mj-ea"/>
              </a:rPr>
              <a:t>HIRQSource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[13]…..)</a:t>
            </a:r>
          </a:p>
          <a:p>
            <a:pPr marL="457200" lvl="1" indent="0">
              <a:buNone/>
            </a:pP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1600" dirty="0" smtClean="0">
                <a:latin typeface="Calibri" pitchFamily="34" charset="0"/>
                <a:ea typeface="+mj-ea"/>
              </a:rPr>
              <a:t>請將</a:t>
            </a:r>
            <a:r>
              <a:rPr lang="en-US" altLang="zh-TW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Timer1</a:t>
            </a:r>
            <a:r>
              <a:rPr lang="zh-TW" altLang="en-US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接到 </a:t>
            </a:r>
            <a:r>
              <a:rPr lang="en-US" altLang="zh-TW" sz="16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HIRQSource</a:t>
            </a:r>
            <a:r>
              <a:rPr lang="en-US" altLang="zh-TW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[15]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、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Timer2</a:t>
            </a:r>
            <a:r>
              <a:rPr lang="zh-TW" altLang="en-US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接到</a:t>
            </a:r>
            <a:r>
              <a:rPr lang="en-US" altLang="zh-TW" sz="16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HIRQSource</a:t>
            </a:r>
            <a:r>
              <a:rPr lang="en-US" altLang="zh-TW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[14]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。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600" dirty="0" err="1" smtClean="0">
                <a:latin typeface="Calibri" pitchFamily="34" charset="0"/>
                <a:ea typeface="+mj-ea"/>
              </a:rPr>
              <a:t>HIRQAck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 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一樣接到對應位置。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18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26"/>
          <a:stretch/>
        </p:blipFill>
        <p:spPr bwMode="auto">
          <a:xfrm>
            <a:off x="6012160" y="1700808"/>
            <a:ext cx="2160240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403" y="3551225"/>
            <a:ext cx="2520280" cy="3234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4" descr="畫面剪輯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840" y="3215259"/>
            <a:ext cx="2421873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字方塊 5"/>
          <p:cNvSpPr txBox="1"/>
          <p:nvPr/>
        </p:nvSpPr>
        <p:spPr>
          <a:xfrm>
            <a:off x="6877420" y="523947"/>
            <a:ext cx="183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  <a:latin typeface="Unown" panose="02000500000000000000" pitchFamily="2" charset="0"/>
              </a:rPr>
              <a:t>IMPRORTENT</a:t>
            </a:r>
            <a:endParaRPr lang="zh-TW" altLang="en-US" b="1" dirty="0">
              <a:solidFill>
                <a:srgbClr val="FF0000"/>
              </a:solidFill>
              <a:latin typeface="Unown" panose="02000500000000000000" pitchFamily="2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022383" y="6030856"/>
            <a:ext cx="2720617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Hint:</a:t>
            </a:r>
          </a:p>
          <a:p>
            <a:r>
              <a:rPr lang="en-US" altLang="zh-TW" dirty="0" smtClean="0"/>
              <a:t>{   </a:t>
            </a:r>
            <a:r>
              <a:rPr lang="en-US" altLang="zh-TW" dirty="0"/>
              <a:t>,    ,{12'h000},{2'b00} </a:t>
            </a:r>
            <a:r>
              <a:rPr lang="en-US" altLang="zh-TW" dirty="0" smtClean="0"/>
              <a:t>}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2705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484313"/>
            <a:ext cx="8101012" cy="114577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6.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接好之後在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Lab3_1-&gt;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testcode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-&gt;C-&gt;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main_function.c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設定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ENABLE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VALUE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的值，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mapping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位置如下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>
              <a:latin typeface="Calibri" pitchFamily="34" charset="0"/>
              <a:ea typeface="+mj-ea"/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19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791592"/>
            <a:ext cx="3137520" cy="2304256"/>
          </a:xfrm>
          <a:prstGeom prst="rect">
            <a:avLst/>
          </a:prstGeom>
        </p:spPr>
      </p:pic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861545"/>
              </p:ext>
            </p:extLst>
          </p:nvPr>
        </p:nvGraphicFramePr>
        <p:xfrm>
          <a:off x="4956116" y="2878779"/>
          <a:ext cx="1296144" cy="2903760"/>
        </p:xfrm>
        <a:graphic>
          <a:graphicData uri="http://schemas.openxmlformats.org/drawingml/2006/table">
            <a:tbl>
              <a:tblPr/>
              <a:tblGrid>
                <a:gridCol w="1296144"/>
              </a:tblGrid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ENABLE</a:t>
                      </a:r>
                      <a:endParaRPr lang="zh-TW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VALUE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857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空白</a:t>
                      </a:r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空白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文字方塊 13"/>
          <p:cNvSpPr txBox="1"/>
          <p:nvPr/>
        </p:nvSpPr>
        <p:spPr>
          <a:xfrm>
            <a:off x="3845421" y="2950785"/>
            <a:ext cx="121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0x50000000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3852558" y="3392125"/>
            <a:ext cx="1199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0x50000004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3845421" y="3868659"/>
            <a:ext cx="1194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0x50000008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3882682" y="5480937"/>
            <a:ext cx="1211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0x50FFFFFF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5056991" y="2420888"/>
            <a:ext cx="1115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smtClean="0"/>
              <a:t>Timer1</a:t>
            </a:r>
            <a:endParaRPr lang="zh-TW" altLang="en-US" sz="1600" b="1" dirty="0"/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723196"/>
              </p:ext>
            </p:extLst>
          </p:nvPr>
        </p:nvGraphicFramePr>
        <p:xfrm>
          <a:off x="7677632" y="2884955"/>
          <a:ext cx="1296144" cy="2903760"/>
        </p:xfrm>
        <a:graphic>
          <a:graphicData uri="http://schemas.openxmlformats.org/drawingml/2006/table">
            <a:tbl>
              <a:tblPr/>
              <a:tblGrid>
                <a:gridCol w="1296144"/>
              </a:tblGrid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ENABLE</a:t>
                      </a:r>
                      <a:endParaRPr lang="zh-TW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VALUE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857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空白</a:t>
                      </a:r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空白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文字方塊 19"/>
          <p:cNvSpPr txBox="1"/>
          <p:nvPr/>
        </p:nvSpPr>
        <p:spPr>
          <a:xfrm>
            <a:off x="6662976" y="2950784"/>
            <a:ext cx="1115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0x51000000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6670113" y="3392124"/>
            <a:ext cx="1104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0x51000004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6662976" y="3868658"/>
            <a:ext cx="1099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0x51000008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6706991" y="5480937"/>
            <a:ext cx="1027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0x51FFFFFF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778507" y="2427064"/>
            <a:ext cx="1115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smtClean="0"/>
              <a:t>Timer2</a:t>
            </a:r>
            <a:endParaRPr lang="zh-TW" altLang="en-US" sz="1600" b="1" dirty="0"/>
          </a:p>
        </p:txBody>
      </p:sp>
      <p:sp>
        <p:nvSpPr>
          <p:cNvPr id="5" name="文字方塊 4"/>
          <p:cNvSpPr txBox="1"/>
          <p:nvPr/>
        </p:nvSpPr>
        <p:spPr>
          <a:xfrm>
            <a:off x="1148088" y="6093296"/>
            <a:ext cx="7148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latin typeface="Calibri" pitchFamily="34" charset="0"/>
              </a:rPr>
              <a:t> </a:t>
            </a:r>
            <a:r>
              <a:rPr lang="en-US" altLang="zh-TW" dirty="0">
                <a:latin typeface="Unown" panose="02000500000000000000" pitchFamily="2" charset="0"/>
              </a:rPr>
              <a:t>NOTE</a:t>
            </a:r>
            <a:r>
              <a:rPr lang="en-US" altLang="zh-TW" dirty="0">
                <a:latin typeface="Calibri" pitchFamily="34" charset="0"/>
              </a:rPr>
              <a:t> :</a:t>
            </a:r>
            <a:r>
              <a:rPr lang="zh-TW" altLang="en-US" dirty="0" smtClean="0">
                <a:latin typeface="+mj-ea"/>
                <a:ea typeface="+mj-ea"/>
              </a:rPr>
              <a:t>記得編譯</a:t>
            </a:r>
            <a:r>
              <a:rPr lang="zh-TW" altLang="en-US" dirty="0">
                <a:latin typeface="+mj-ea"/>
                <a:ea typeface="+mj-ea"/>
              </a:rPr>
              <a:t>出</a:t>
            </a:r>
            <a:r>
              <a:rPr lang="en-US" altLang="zh-TW" dirty="0" smtClean="0">
                <a:latin typeface="+mj-ea"/>
                <a:ea typeface="+mj-ea"/>
              </a:rPr>
              <a:t>testcode.txt</a:t>
            </a:r>
            <a:r>
              <a:rPr lang="zh-TW" altLang="en-US" dirty="0">
                <a:latin typeface="+mj-ea"/>
                <a:ea typeface="+mj-ea"/>
              </a:rPr>
              <a:t> </a:t>
            </a:r>
            <a:r>
              <a:rPr lang="zh-TW" altLang="en-US" dirty="0" smtClean="0">
                <a:latin typeface="+mj-ea"/>
                <a:ea typeface="+mj-ea"/>
              </a:rPr>
              <a:t>並複製到</a:t>
            </a:r>
            <a:r>
              <a:rPr lang="en-US" altLang="zh-TW" dirty="0" smtClean="0">
                <a:latin typeface="+mj-ea"/>
                <a:ea typeface="+mj-ea"/>
              </a:rPr>
              <a:t>”</a:t>
            </a:r>
            <a:r>
              <a:rPr lang="en-US" altLang="zh-TW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xxxx</a:t>
            </a:r>
            <a:r>
              <a:rPr lang="en-US" altLang="zh-TW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/Lab3_1/</a:t>
            </a:r>
            <a:r>
              <a:rPr lang="en-US" altLang="zh-TW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testcode</a:t>
            </a:r>
            <a:r>
              <a:rPr lang="en-US" altLang="zh-TW" dirty="0">
                <a:latin typeface="+mj-ea"/>
                <a:ea typeface="+mj-ea"/>
              </a:rPr>
              <a:t>”</a:t>
            </a:r>
            <a:endParaRPr lang="zh-TW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0218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206680" cy="1944216"/>
          </a:xfrm>
        </p:spPr>
        <p:txBody>
          <a:bodyPr>
            <a:normAutofit/>
          </a:bodyPr>
          <a:lstStyle/>
          <a:p>
            <a:pPr algn="l"/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LAB </a:t>
            </a:r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12:</a:t>
            </a:r>
            <a:r>
              <a:rPr lang="en-US" altLang="zh-TW" sz="2800" b="0" dirty="0" smtClean="0">
                <a:solidFill>
                  <a:srgbClr val="0070C0"/>
                </a:solidFill>
              </a:rPr>
              <a:t> </a:t>
            </a:r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Interrupt </a:t>
            </a:r>
            <a:r>
              <a:rPr lang="en-US" altLang="zh-TW" sz="2800" b="0" dirty="0">
                <a:solidFill>
                  <a:srgbClr val="0070C0"/>
                </a:solidFill>
                <a:latin typeface="Calibri" pitchFamily="34" charset="0"/>
              </a:rPr>
              <a:t>Controller </a:t>
            </a:r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</a:br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&amp; </a:t>
            </a:r>
            <a:r>
              <a:rPr lang="en-US" altLang="zh-TW" sz="2800" b="0" dirty="0">
                <a:solidFill>
                  <a:srgbClr val="0070C0"/>
                </a:solidFill>
                <a:latin typeface="Calibri" pitchFamily="34" charset="0"/>
              </a:rPr>
              <a:t>Interrupt Service </a:t>
            </a:r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Routines on EASY  Platform</a:t>
            </a:r>
            <a:endParaRPr lang="zh-TW" altLang="en-US" sz="2800" b="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6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9592" y="1484313"/>
            <a:ext cx="8244408" cy="4611687"/>
          </a:xfrm>
        </p:spPr>
        <p:txBody>
          <a:bodyPr/>
          <a:lstStyle/>
          <a:p>
            <a:pPr marL="45720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7. </a:t>
            </a:r>
            <a:r>
              <a:rPr lang="zh-TW" altLang="en-US" sz="2000" dirty="0">
                <a:latin typeface="Calibri" pitchFamily="34" charset="0"/>
                <a:ea typeface="+mj-ea"/>
              </a:rPr>
              <a:t>之後跑波型可看到</a:t>
            </a:r>
            <a:r>
              <a:rPr lang="en-US" altLang="zh-TW" sz="2000" dirty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>
                <a:latin typeface="Calibri" pitchFamily="34" charset="0"/>
                <a:ea typeface="+mj-ea"/>
              </a:rPr>
              <a:t>一發出</a:t>
            </a:r>
            <a:r>
              <a:rPr lang="en-US" altLang="zh-TW" sz="2000" dirty="0" err="1">
                <a:latin typeface="Calibri" pitchFamily="34" charset="0"/>
                <a:ea typeface="+mj-ea"/>
              </a:rPr>
              <a:t>timer_irt</a:t>
            </a:r>
            <a:r>
              <a:rPr lang="zh-TW" altLang="en-US" sz="2000" dirty="0">
                <a:latin typeface="Calibri" pitchFamily="34" charset="0"/>
                <a:ea typeface="+mj-ea"/>
              </a:rPr>
              <a:t>就寫到</a:t>
            </a:r>
            <a:r>
              <a:rPr lang="en-US" altLang="zh-TW" sz="2000" dirty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>
                <a:latin typeface="Calibri" pitchFamily="34" charset="0"/>
                <a:ea typeface="+mj-ea"/>
              </a:rPr>
              <a:t>，</a:t>
            </a:r>
            <a:r>
              <a:rPr lang="en-US" altLang="zh-TW" sz="2000" dirty="0">
                <a:latin typeface="Calibri" pitchFamily="34" charset="0"/>
                <a:ea typeface="+mj-ea"/>
              </a:rPr>
              <a:t>ACK</a:t>
            </a:r>
            <a:r>
              <a:rPr lang="zh-TW" altLang="en-US" sz="2000" dirty="0">
                <a:latin typeface="Calibri" pitchFamily="34" charset="0"/>
                <a:ea typeface="+mj-ea"/>
              </a:rPr>
              <a:t>被拉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   起來後，</a:t>
            </a:r>
            <a:r>
              <a:rPr lang="en-US" altLang="zh-TW" sz="2000" dirty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err="1">
                <a:latin typeface="Calibri" pitchFamily="34" charset="0"/>
                <a:ea typeface="+mj-ea"/>
              </a:rPr>
              <a:t>timer_irt</a:t>
            </a:r>
            <a:r>
              <a:rPr lang="zh-TW" altLang="en-US" sz="2000" dirty="0">
                <a:latin typeface="Calibri" pitchFamily="34" charset="0"/>
                <a:ea typeface="+mj-ea"/>
              </a:rPr>
              <a:t>降下來，而</a:t>
            </a:r>
            <a:r>
              <a:rPr lang="en-US" altLang="zh-TW" sz="2000" dirty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err="1">
                <a:latin typeface="Calibri" pitchFamily="34" charset="0"/>
                <a:ea typeface="+mj-ea"/>
              </a:rPr>
              <a:t>timer_irt</a:t>
            </a:r>
            <a:r>
              <a:rPr lang="zh-TW" altLang="en-US" sz="2000" dirty="0">
                <a:latin typeface="Calibri" pitchFamily="34" charset="0"/>
                <a:ea typeface="+mj-ea"/>
              </a:rPr>
              <a:t>會一直拉  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   著等待</a:t>
            </a:r>
            <a:r>
              <a:rPr lang="en-US" altLang="zh-TW" sz="2000" dirty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>
                <a:latin typeface="Calibri" pitchFamily="34" charset="0"/>
                <a:ea typeface="+mj-ea"/>
              </a:rPr>
              <a:t>做完才會換處理它。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endParaRPr lang="zh-TW" altLang="en-US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20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60" y="2740010"/>
            <a:ext cx="7560840" cy="341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橢圓 5"/>
          <p:cNvSpPr/>
          <p:nvPr/>
        </p:nvSpPr>
        <p:spPr>
          <a:xfrm>
            <a:off x="7180137" y="3211347"/>
            <a:ext cx="33478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橢圓 6"/>
          <p:cNvSpPr/>
          <p:nvPr/>
        </p:nvSpPr>
        <p:spPr>
          <a:xfrm>
            <a:off x="1253752" y="5431261"/>
            <a:ext cx="1440160" cy="1620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7352687" y="4424944"/>
            <a:ext cx="243168" cy="3240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6892105" y="3138692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solidFill>
                  <a:srgbClr val="FF0000"/>
                </a:solidFill>
              </a:rPr>
              <a:t>1.</a:t>
            </a:r>
            <a:endParaRPr lang="zh-TW" alt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1037728" y="5317294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solidFill>
                  <a:srgbClr val="FF0000"/>
                </a:solidFill>
              </a:rPr>
              <a:t>2.</a:t>
            </a:r>
            <a:endParaRPr lang="zh-TW" alt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7066175" y="4286444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solidFill>
                  <a:srgbClr val="FF0000"/>
                </a:solidFill>
              </a:rPr>
              <a:t>3.</a:t>
            </a:r>
            <a:endParaRPr lang="zh-TW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21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90492"/>
            <a:ext cx="3580948" cy="2211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1168172" y="143487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Calibri" pitchFamily="34" charset="0"/>
              </a:rPr>
              <a:t>1. CPU</a:t>
            </a:r>
            <a:r>
              <a:rPr lang="zh-TW" altLang="en-US" dirty="0" smtClean="0">
                <a:latin typeface="Calibri" pitchFamily="34" charset="0"/>
              </a:rPr>
              <a:t> </a:t>
            </a:r>
            <a:r>
              <a:rPr lang="en-US" altLang="zh-TW" dirty="0" smtClean="0">
                <a:latin typeface="Calibri" pitchFamily="34" charset="0"/>
              </a:rPr>
              <a:t>enable Timer1</a:t>
            </a:r>
            <a:r>
              <a:rPr lang="zh-TW" altLang="en-US" dirty="0" smtClean="0">
                <a:latin typeface="Calibri" pitchFamily="34" charset="0"/>
              </a:rPr>
              <a:t>、</a:t>
            </a:r>
            <a:r>
              <a:rPr lang="en-US" altLang="zh-TW" dirty="0" smtClean="0">
                <a:latin typeface="Calibri" pitchFamily="34" charset="0"/>
              </a:rPr>
              <a:t>Timer2</a:t>
            </a:r>
            <a:endParaRPr lang="zh-TW" altLang="en-US" dirty="0">
              <a:latin typeface="Calibri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90493"/>
            <a:ext cx="3672408" cy="217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文字方塊 7"/>
          <p:cNvSpPr txBox="1"/>
          <p:nvPr/>
        </p:nvSpPr>
        <p:spPr>
          <a:xfrm>
            <a:off x="4932040" y="142116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Calibri" pitchFamily="34" charset="0"/>
              </a:rPr>
              <a:t>2. Timer1 &amp; Timer2 request to </a:t>
            </a:r>
            <a:r>
              <a:rPr lang="en-US" altLang="zh-TW" dirty="0" err="1" smtClean="0">
                <a:latin typeface="Calibri" pitchFamily="34" charset="0"/>
              </a:rPr>
              <a:t>IRCntl</a:t>
            </a:r>
            <a:r>
              <a:rPr lang="en-US" altLang="zh-TW" dirty="0" smtClean="0">
                <a:latin typeface="Calibri" pitchFamily="34" charset="0"/>
              </a:rPr>
              <a:t>   </a:t>
            </a:r>
            <a:endParaRPr lang="zh-TW" altLang="en-US" dirty="0">
              <a:latin typeface="Calibri" pitchFamily="34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431451" y="413978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Calibri" pitchFamily="34" charset="0"/>
              </a:rPr>
              <a:t>3</a:t>
            </a:r>
            <a:r>
              <a:rPr lang="en-US" altLang="zh-TW" dirty="0" smtClean="0">
                <a:latin typeface="Calibri" pitchFamily="34" charset="0"/>
              </a:rPr>
              <a:t>. </a:t>
            </a:r>
            <a:r>
              <a:rPr lang="en-US" altLang="zh-TW" dirty="0" err="1" smtClean="0">
                <a:latin typeface="Calibri" pitchFamily="34" charset="0"/>
              </a:rPr>
              <a:t>IRCntl</a:t>
            </a:r>
            <a:r>
              <a:rPr lang="en-US" altLang="zh-TW" dirty="0" smtClean="0">
                <a:latin typeface="Calibri" pitchFamily="34" charset="0"/>
              </a:rPr>
              <a:t>  Interrupt  CPU for  Timer1  </a:t>
            </a:r>
            <a:endParaRPr lang="zh-TW" altLang="en-US" dirty="0">
              <a:latin typeface="Calibri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756" y="4509120"/>
            <a:ext cx="3647830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27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r>
              <a:rPr lang="zh-TW" altLang="en-US" sz="4000" b="0" dirty="0" smtClean="0">
                <a:latin typeface="Calibri" pitchFamily="34" charset="0"/>
              </a:rPr>
              <a:t>實作</a:t>
            </a:r>
            <a:r>
              <a:rPr lang="en-US" altLang="zh-TW" sz="4000" b="0" dirty="0" smtClean="0">
                <a:latin typeface="Calibri" pitchFamily="34" charset="0"/>
              </a:rPr>
              <a:t>(</a:t>
            </a:r>
            <a:r>
              <a:rPr lang="zh-TW" altLang="en-US" sz="4000" b="0" dirty="0" smtClean="0">
                <a:latin typeface="Calibri" pitchFamily="34" charset="0"/>
              </a:rPr>
              <a:t>二</a:t>
            </a:r>
            <a:r>
              <a:rPr lang="en-US" altLang="zh-TW" sz="4000" b="0" dirty="0" smtClean="0">
                <a:latin typeface="Calibri" pitchFamily="34" charset="0"/>
              </a:rPr>
              <a:t>)</a:t>
            </a:r>
            <a:endParaRPr lang="zh-TW" altLang="en-US" sz="4000" b="0" dirty="0">
              <a:latin typeface="Calibri" pitchFamily="34" charset="0"/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sz="quarter" idx="1"/>
          </p:nvPr>
        </p:nvSpPr>
        <p:spPr>
          <a:xfrm>
            <a:off x="1331640" y="3501008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TW" sz="4400" dirty="0" smtClean="0">
                <a:solidFill>
                  <a:schemeClr val="tx1"/>
                </a:solidFill>
                <a:latin typeface="Calibri" pitchFamily="34" charset="0"/>
              </a:rPr>
              <a:t>Interrupt Service</a:t>
            </a:r>
            <a:r>
              <a:rPr lang="zh-TW" altLang="en-US" sz="44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altLang="zh-TW" sz="4400" dirty="0" smtClean="0">
                <a:solidFill>
                  <a:schemeClr val="tx1"/>
                </a:solidFill>
                <a:latin typeface="Calibri" pitchFamily="34" charset="0"/>
              </a:rPr>
              <a:t>Routine</a:t>
            </a:r>
            <a:endParaRPr lang="zh-TW" altLang="en-US" sz="4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22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4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</a:t>
            </a:r>
            <a:r>
              <a:rPr lang="zh-TW" altLang="en-US" sz="3600" b="0" dirty="0" smtClean="0">
                <a:latin typeface="Calibri" pitchFamily="34" charset="0"/>
              </a:rPr>
              <a:t>作</a:t>
            </a:r>
            <a:r>
              <a:rPr lang="en-US" altLang="zh-TW" sz="3600" b="0" dirty="0" smtClean="0">
                <a:latin typeface="Calibri" pitchFamily="34" charset="0"/>
              </a:rPr>
              <a:t>(</a:t>
            </a:r>
            <a:r>
              <a:rPr lang="zh-TW" altLang="en-US" sz="3600" b="0" dirty="0" smtClean="0">
                <a:latin typeface="Calibri" pitchFamily="34" charset="0"/>
              </a:rPr>
              <a:t>二</a:t>
            </a:r>
            <a:r>
              <a:rPr lang="en-US" altLang="zh-TW" sz="3600" b="0" dirty="0" smtClean="0">
                <a:latin typeface="Calibri" pitchFamily="34" charset="0"/>
              </a:rPr>
              <a:t>)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55576" y="1412776"/>
            <a:ext cx="8229600" cy="5184576"/>
          </a:xfrm>
        </p:spPr>
        <p:txBody>
          <a:bodyPr>
            <a:normAutofit/>
          </a:bodyPr>
          <a:lstStyle/>
          <a:p>
            <a:pPr marL="514350" lvl="1" indent="-514350">
              <a:buFont typeface="Wingdings" pitchFamily="2" charset="2"/>
              <a:buChar char="u"/>
            </a:pPr>
            <a:r>
              <a:rPr lang="zh-TW" altLang="en-US" sz="2400" dirty="0">
                <a:latin typeface="Calibri" pitchFamily="34" charset="0"/>
                <a:ea typeface="+mj-ea"/>
              </a:rPr>
              <a:t>請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同學新增一個來自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FPGA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板上的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Switch Interrupt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，</a:t>
            </a:r>
            <a:r>
              <a:rPr lang="zh-TW" altLang="en-US" sz="2400" dirty="0">
                <a:latin typeface="Calibri" pitchFamily="34" charset="0"/>
                <a:ea typeface="+mj-ea"/>
              </a:rPr>
              <a:t>並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練習寫</a:t>
            </a:r>
            <a:r>
              <a:rPr lang="zh-TW" altLang="en-US" sz="2400" dirty="0">
                <a:latin typeface="Calibri" pitchFamily="34" charset="0"/>
                <a:ea typeface="+mj-ea"/>
              </a:rPr>
              <a:t>一個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簡單</a:t>
            </a:r>
            <a:r>
              <a:rPr lang="zh-TW" altLang="en-US" sz="2400" dirty="0">
                <a:latin typeface="Calibri" pitchFamily="34" charset="0"/>
                <a:ea typeface="+mj-ea"/>
              </a:rPr>
              <a:t>的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Interrupt Service Routine(ISR function)</a:t>
            </a:r>
          </a:p>
          <a:p>
            <a:pPr marL="857250" lvl="2" indent="-457200">
              <a:buAutoNum type="arabicPeriod"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首先請在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EASY.v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新增</a:t>
            </a:r>
            <a:r>
              <a:rPr lang="en-US" altLang="zh-TW" sz="2000" dirty="0">
                <a:latin typeface="Calibri" pitchFamily="34" charset="0"/>
                <a:ea typeface="+mj-ea"/>
              </a:rPr>
              <a:t>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 input       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SW1_IRQ</a:t>
            </a:r>
          </a:p>
          <a:p>
            <a:pPr marL="400050" lvl="2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       			        output    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LED1_ACK</a:t>
            </a:r>
          </a:p>
          <a:p>
            <a:pPr marL="857250" lvl="2" indent="-457200">
              <a:buAutoNum type="arabicPeriod" startAt="2"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並</a:t>
            </a:r>
            <a:r>
              <a:rPr lang="zh-TW" altLang="en-US" sz="2000" dirty="0">
                <a:latin typeface="Calibri" pitchFamily="34" charset="0"/>
                <a:ea typeface="+mj-ea"/>
              </a:rPr>
              <a:t>把這兩條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線接到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HIRQSource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HIRQAck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top  bit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pPr marL="857250" lvl="2" indent="-457200">
              <a:buFont typeface="+mj-lt"/>
              <a:buAutoNum type="arabicPeriod"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914400" lvl="2" indent="-514350">
              <a:buFont typeface="+mj-lt"/>
              <a:buAutoNum type="arabicPeriod"/>
            </a:pPr>
            <a:endParaRPr lang="en-US" altLang="zh-TW" sz="2000" dirty="0">
              <a:latin typeface="Calibri" pitchFamily="34" charset="0"/>
              <a:ea typeface="+mj-ea"/>
            </a:endParaRPr>
          </a:p>
          <a:p>
            <a:pPr marL="914400" lvl="2" indent="-514350">
              <a:buFont typeface="+mj-lt"/>
              <a:buAutoNum type="arabicPeriod"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914400" lvl="2" indent="-514350">
              <a:buFont typeface="+mj-lt"/>
              <a:buAutoNum type="arabicPeriod"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914400" lvl="2" indent="-514350">
              <a:buFont typeface="+mj-lt"/>
              <a:buAutoNum type="arabicPeriod"/>
            </a:pPr>
            <a:endParaRPr lang="zh-TW" altLang="en-US" dirty="0" smtClean="0">
              <a:latin typeface="Calibri" pitchFamily="34" charset="0"/>
              <a:ea typeface="+mj-ea"/>
            </a:endParaRPr>
          </a:p>
          <a:p>
            <a:endParaRPr lang="en-US" altLang="zh-TW" dirty="0" smtClean="0">
              <a:latin typeface="Calibri" pitchFamily="34" charset="0"/>
              <a:ea typeface="+mj-ea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dirty="0" smtClean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BE8C-9C5A-42AD-98F0-2928B47D3B57}" type="slidenum">
              <a:rPr lang="zh-TW" altLang="en-US" smtClean="0">
                <a:solidFill>
                  <a:schemeClr val="tx1"/>
                </a:solidFill>
              </a:rPr>
              <a:t>23</a:t>
            </a:fld>
            <a:endParaRPr lang="zh-TW" altLang="en-US" sz="1600" dirty="0">
              <a:solidFill>
                <a:schemeClr val="tx1"/>
              </a:solidFill>
            </a:endParaRPr>
          </a:p>
        </p:txBody>
      </p:sp>
      <p:pic>
        <p:nvPicPr>
          <p:cNvPr id="8" name="圖片 7" descr="畫面剪輯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897052"/>
            <a:ext cx="5112568" cy="2916080"/>
          </a:xfrm>
          <a:prstGeom prst="rect">
            <a:avLst/>
          </a:prstGeom>
        </p:spPr>
      </p:pic>
      <p:pic>
        <p:nvPicPr>
          <p:cNvPr id="7" name="圖片 6" descr="畫面剪輯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261" y="2420888"/>
            <a:ext cx="2213603" cy="2088232"/>
          </a:xfrm>
          <a:prstGeom prst="rect">
            <a:avLst/>
          </a:prstGeom>
        </p:spPr>
      </p:pic>
      <p:sp>
        <p:nvSpPr>
          <p:cNvPr id="9" name="橢圓 8"/>
          <p:cNvSpPr/>
          <p:nvPr/>
        </p:nvSpPr>
        <p:spPr>
          <a:xfrm>
            <a:off x="6537950" y="2852936"/>
            <a:ext cx="100811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7390744" y="3861048"/>
            <a:ext cx="100811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2871265" y="5877272"/>
            <a:ext cx="108012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73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二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9592" y="1484313"/>
            <a:ext cx="8136904" cy="461168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3.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請同學打開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Lab3_2-&gt;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testcode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-&gt;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init.s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，這是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testcode.txt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的系統程式，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透過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init.s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把同學之前寫過的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main_function.c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isr.c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link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起來。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24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31" y="2631881"/>
            <a:ext cx="3784061" cy="2487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344" y="2534889"/>
            <a:ext cx="4250385" cy="26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橢圓 7"/>
          <p:cNvSpPr/>
          <p:nvPr/>
        </p:nvSpPr>
        <p:spPr>
          <a:xfrm>
            <a:off x="901882" y="2526725"/>
            <a:ext cx="1584176" cy="446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1045898" y="3279953"/>
            <a:ext cx="1080120" cy="129614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2136213" y="3141453"/>
            <a:ext cx="18624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dirty="0">
                <a:solidFill>
                  <a:srgbClr val="00B0F0"/>
                </a:solidFill>
              </a:rPr>
              <a:t>ARM interrupt vector table</a:t>
            </a:r>
            <a:endParaRPr lang="zh-TW" altLang="en-US" sz="1200" dirty="0">
              <a:solidFill>
                <a:srgbClr val="00B0F0"/>
              </a:solidFill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2136213" y="3288585"/>
            <a:ext cx="552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0x0</a:t>
            </a:r>
          </a:p>
          <a:p>
            <a:r>
              <a:rPr lang="en-US" altLang="zh-TW" sz="1000" dirty="0" smtClean="0"/>
              <a:t>0x4</a:t>
            </a:r>
          </a:p>
          <a:p>
            <a:r>
              <a:rPr lang="en-US" altLang="zh-TW" sz="1000" dirty="0" smtClean="0"/>
              <a:t>0x8</a:t>
            </a:r>
          </a:p>
          <a:p>
            <a:r>
              <a:rPr lang="en-US" altLang="zh-TW" sz="1000" dirty="0" smtClean="0"/>
              <a:t>0xc</a:t>
            </a:r>
          </a:p>
          <a:p>
            <a:r>
              <a:rPr lang="en-US" altLang="zh-TW" sz="1000" dirty="0" smtClean="0"/>
              <a:t>0x10</a:t>
            </a:r>
          </a:p>
          <a:p>
            <a:r>
              <a:rPr lang="en-US" altLang="zh-TW" sz="1000" dirty="0" smtClean="0"/>
              <a:t>0x14</a:t>
            </a:r>
          </a:p>
          <a:p>
            <a:r>
              <a:rPr lang="en-US" altLang="zh-TW" sz="1000" dirty="0" smtClean="0"/>
              <a:t>0x18</a:t>
            </a:r>
          </a:p>
          <a:p>
            <a:r>
              <a:rPr lang="en-US" altLang="zh-TW" sz="1000" dirty="0" smtClean="0"/>
              <a:t>0x1c</a:t>
            </a:r>
          </a:p>
          <a:p>
            <a:endParaRPr lang="zh-TW" altLang="en-US" sz="1000" dirty="0"/>
          </a:p>
        </p:txBody>
      </p:sp>
      <p:cxnSp>
        <p:nvCxnSpPr>
          <p:cNvPr id="24" name="直線單箭頭接點 23"/>
          <p:cNvCxnSpPr/>
          <p:nvPr/>
        </p:nvCxnSpPr>
        <p:spPr>
          <a:xfrm>
            <a:off x="772902" y="3390557"/>
            <a:ext cx="257959" cy="1"/>
          </a:xfrm>
          <a:prstGeom prst="straightConnector1">
            <a:avLst/>
          </a:prstGeom>
          <a:ln>
            <a:solidFill>
              <a:srgbClr val="E17305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直線單箭頭接點 30"/>
          <p:cNvCxnSpPr/>
          <p:nvPr/>
        </p:nvCxnSpPr>
        <p:spPr>
          <a:xfrm flipH="1">
            <a:off x="901882" y="3495977"/>
            <a:ext cx="216024" cy="1250003"/>
          </a:xfrm>
          <a:prstGeom prst="straightConnector1">
            <a:avLst/>
          </a:prstGeom>
          <a:ln>
            <a:solidFill>
              <a:srgbClr val="E17305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直線單箭頭接點 34"/>
          <p:cNvCxnSpPr/>
          <p:nvPr/>
        </p:nvCxnSpPr>
        <p:spPr>
          <a:xfrm>
            <a:off x="6444208" y="4360073"/>
            <a:ext cx="1008112" cy="0"/>
          </a:xfrm>
          <a:prstGeom prst="straightConnector1">
            <a:avLst/>
          </a:prstGeom>
          <a:ln>
            <a:solidFill>
              <a:srgbClr val="E17305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7452321" y="4196236"/>
            <a:ext cx="1442450" cy="2123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TW" sz="1200" dirty="0" err="1" smtClean="0"/>
              <a:t>main_function.c</a:t>
            </a:r>
            <a:endParaRPr lang="en-US" altLang="zh-TW" sz="1200" dirty="0" smtClean="0"/>
          </a:p>
          <a:p>
            <a:r>
              <a:rPr lang="en-US" altLang="zh-TW" sz="1200" dirty="0" smtClean="0"/>
              <a:t>{</a:t>
            </a:r>
          </a:p>
          <a:p>
            <a:r>
              <a:rPr lang="en-US" altLang="zh-TW" sz="1200" dirty="0" smtClean="0"/>
              <a:t>….</a:t>
            </a:r>
            <a:endParaRPr lang="en-US" altLang="zh-TW" sz="1200" dirty="0"/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*</a:t>
            </a:r>
            <a:r>
              <a:rPr lang="en-US" altLang="zh-TW" sz="1200" dirty="0" smtClean="0">
                <a:solidFill>
                  <a:srgbClr val="FF0000"/>
                </a:solidFill>
              </a:rPr>
              <a:t>Interrupt</a:t>
            </a:r>
            <a:r>
              <a:rPr lang="en-US" altLang="zh-TW" sz="1200" dirty="0" smtClean="0"/>
              <a:t>*</a:t>
            </a:r>
          </a:p>
          <a:p>
            <a:r>
              <a:rPr lang="en-US" altLang="zh-TW" sz="1200" dirty="0" smtClean="0"/>
              <a:t>….</a:t>
            </a:r>
            <a:endParaRPr lang="en-US" altLang="zh-TW" sz="1200" dirty="0"/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}</a:t>
            </a:r>
            <a:endParaRPr lang="zh-TW" altLang="en-US" sz="1200" dirty="0"/>
          </a:p>
        </p:txBody>
      </p:sp>
      <p:cxnSp>
        <p:nvCxnSpPr>
          <p:cNvPr id="2064" name="肘形接點 2063"/>
          <p:cNvCxnSpPr/>
          <p:nvPr/>
        </p:nvCxnSpPr>
        <p:spPr>
          <a:xfrm rot="10800000">
            <a:off x="5508104" y="4648107"/>
            <a:ext cx="1872208" cy="1665539"/>
          </a:xfrm>
          <a:prstGeom prst="bentConnector3">
            <a:avLst>
              <a:gd name="adj1" fmla="val 50000"/>
            </a:avLst>
          </a:prstGeom>
          <a:ln>
            <a:solidFill>
              <a:srgbClr val="E17305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74" name="肘形接點 2073"/>
          <p:cNvCxnSpPr/>
          <p:nvPr/>
        </p:nvCxnSpPr>
        <p:spPr>
          <a:xfrm rot="10800000">
            <a:off x="2541548" y="4360075"/>
            <a:ext cx="4910772" cy="1057053"/>
          </a:xfrm>
          <a:prstGeom prst="bentConnector3">
            <a:avLst>
              <a:gd name="adj1" fmla="val 58105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76" name="文字方塊 2075"/>
          <p:cNvSpPr txBox="1"/>
          <p:nvPr/>
        </p:nvSpPr>
        <p:spPr>
          <a:xfrm>
            <a:off x="2136213" y="5183519"/>
            <a:ext cx="1656184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err="1" smtClean="0"/>
              <a:t>Isr.c</a:t>
            </a:r>
            <a:endParaRPr lang="en-US" altLang="zh-TW" sz="1200" dirty="0" smtClean="0"/>
          </a:p>
          <a:p>
            <a:r>
              <a:rPr lang="en-US" altLang="zh-TW" sz="1200" dirty="0" smtClean="0"/>
              <a:t>{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/>
              <a:t>}</a:t>
            </a:r>
            <a:endParaRPr lang="zh-TW" altLang="en-US" sz="1200" dirty="0"/>
          </a:p>
        </p:txBody>
      </p:sp>
      <p:cxnSp>
        <p:nvCxnSpPr>
          <p:cNvPr id="34" name="肘形接點 33"/>
          <p:cNvCxnSpPr/>
          <p:nvPr/>
        </p:nvCxnSpPr>
        <p:spPr>
          <a:xfrm rot="16200000" flipH="1">
            <a:off x="1674485" y="4595583"/>
            <a:ext cx="687044" cy="360039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肘形接點 40"/>
          <p:cNvCxnSpPr/>
          <p:nvPr/>
        </p:nvCxnSpPr>
        <p:spPr>
          <a:xfrm flipV="1">
            <a:off x="3792396" y="5586267"/>
            <a:ext cx="3659923" cy="607390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37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二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目前的</a:t>
            </a:r>
            <a:r>
              <a:rPr lang="en-US" altLang="zh-TW" sz="2000" dirty="0">
                <a:latin typeface="Calibri" pitchFamily="34" charset="0"/>
                <a:ea typeface="+mj-ea"/>
              </a:rPr>
              <a:t>Interrupt controller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共有接三個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 source: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 SW_IRQ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Timer1_IRQ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Timer2_IRQ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4.	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打開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Lab3_2-&gt;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testcode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-&gt; C -&gt;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isr.c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完成以空白的部分。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25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80927"/>
            <a:ext cx="4752528" cy="396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032604"/>
              </p:ext>
            </p:extLst>
          </p:nvPr>
        </p:nvGraphicFramePr>
        <p:xfrm>
          <a:off x="7279437" y="3124008"/>
          <a:ext cx="1296144" cy="2903760"/>
        </p:xfrm>
        <a:graphic>
          <a:graphicData uri="http://schemas.openxmlformats.org/drawingml/2006/table">
            <a:tbl>
              <a:tblPr/>
              <a:tblGrid>
                <a:gridCol w="1296144"/>
              </a:tblGrid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pending</a:t>
                      </a:r>
                      <a:endParaRPr lang="zh-TW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clean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857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空白</a:t>
                      </a:r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空白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文字方塊 8"/>
          <p:cNvSpPr txBox="1"/>
          <p:nvPr/>
        </p:nvSpPr>
        <p:spPr>
          <a:xfrm>
            <a:off x="6168742" y="3196014"/>
            <a:ext cx="1115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0x57000000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6175879" y="3637354"/>
            <a:ext cx="1104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0x57000004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6168742" y="4113888"/>
            <a:ext cx="1099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0x57000008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6212757" y="5726167"/>
            <a:ext cx="1027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0x57FFFFFF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7292387" y="2708920"/>
            <a:ext cx="1115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err="1" smtClean="0"/>
              <a:t>IRCntl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308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二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5.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新增的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input(</a:t>
            </a:r>
            <a:r>
              <a:rPr lang="en-US" altLang="zh-TW" sz="18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SW1_IRQ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要用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Modelsim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模擬，需讓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testbench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TBTic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在某個時間點給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SW_IRQ=1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平台，我們這邊給同學的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TBTic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讓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SW1_IRQ  input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5us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時等於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，成功的話就會看到下圖的結果。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26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5" name="圖片 4" descr="畫面剪輯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6" name="圖片 5" descr="畫面剪輯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381" y="3054534"/>
            <a:ext cx="4968552" cy="3218065"/>
          </a:xfrm>
          <a:prstGeom prst="rect">
            <a:avLst/>
          </a:prstGeom>
        </p:spPr>
      </p:pic>
      <p:pic>
        <p:nvPicPr>
          <p:cNvPr id="10" name="圖片 9" descr="畫面剪輯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15" y="4919652"/>
            <a:ext cx="6834760" cy="1224137"/>
          </a:xfrm>
          <a:prstGeom prst="rect">
            <a:avLst/>
          </a:prstGeom>
        </p:spPr>
      </p:pic>
      <p:sp>
        <p:nvSpPr>
          <p:cNvPr id="11" name="橢圓 10"/>
          <p:cNvSpPr/>
          <p:nvPr/>
        </p:nvSpPr>
        <p:spPr>
          <a:xfrm>
            <a:off x="935596" y="4612644"/>
            <a:ext cx="1080120" cy="144016"/>
          </a:xfrm>
          <a:prstGeom prst="ellipse">
            <a:avLst/>
          </a:prstGeom>
          <a:noFill/>
          <a:ln>
            <a:solidFill>
              <a:srgbClr val="E173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56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/>
              <a:t>實作</a:t>
            </a:r>
            <a:r>
              <a:rPr lang="en-US" altLang="zh-TW" sz="3600" dirty="0"/>
              <a:t>(</a:t>
            </a:r>
            <a:r>
              <a:rPr lang="zh-TW" altLang="en-US" sz="3600" dirty="0"/>
              <a:t>二</a:t>
            </a:r>
            <a:r>
              <a:rPr lang="en-US" altLang="zh-TW" sz="3600" dirty="0"/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55576" y="1484313"/>
            <a:ext cx="8280920" cy="4611687"/>
          </a:xfrm>
        </p:spPr>
        <p:txBody>
          <a:bodyPr>
            <a:normAutofit/>
          </a:bodyPr>
          <a:lstStyle/>
          <a:p>
            <a:pPr marL="914400" lvl="1" indent="-457200">
              <a:buAutoNum type="arabicPeriod" startAt="6"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請同學在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View-&gt;wave-&gt;file-&gt;Load-&gt;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打開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lab3-2.do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的波形檔，觀察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之間的關係。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27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828092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60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r>
              <a:rPr lang="zh-TW" altLang="en-US" sz="4000" b="0" dirty="0" smtClean="0">
                <a:latin typeface="Calibri" pitchFamily="34" charset="0"/>
              </a:rPr>
              <a:t>實作</a:t>
            </a:r>
            <a:r>
              <a:rPr lang="en-US" altLang="zh-TW" sz="4000" b="0" dirty="0" smtClean="0">
                <a:latin typeface="Calibri" pitchFamily="34" charset="0"/>
              </a:rPr>
              <a:t>(</a:t>
            </a:r>
            <a:r>
              <a:rPr lang="zh-TW" altLang="en-US" sz="4000" b="0" dirty="0">
                <a:latin typeface="Calibri" pitchFamily="34" charset="0"/>
              </a:rPr>
              <a:t>三</a:t>
            </a:r>
            <a:r>
              <a:rPr lang="en-US" altLang="zh-TW" sz="4000" b="0" dirty="0">
                <a:latin typeface="Calibri" pitchFamily="34" charset="0"/>
              </a:rPr>
              <a:t>) —</a:t>
            </a:r>
            <a:r>
              <a:rPr lang="zh-TW" altLang="en-US" sz="4000" b="0" dirty="0">
                <a:latin typeface="Calibri" pitchFamily="34" charset="0"/>
              </a:rPr>
              <a:t>不計分</a:t>
            </a:r>
            <a:endParaRPr lang="zh-TW" altLang="en-US" sz="4000" b="0" dirty="0">
              <a:latin typeface="Calibri" pitchFamily="34" charset="0"/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sz="quarter" idx="1"/>
          </p:nvPr>
        </p:nvSpPr>
        <p:spPr>
          <a:xfrm>
            <a:off x="1331640" y="3501008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TW" sz="5400" dirty="0">
                <a:solidFill>
                  <a:schemeClr val="tx1"/>
                </a:solidFill>
                <a:latin typeface="Calibri" pitchFamily="34" charset="0"/>
              </a:rPr>
              <a:t>FPGA Verification</a:t>
            </a:r>
            <a:endParaRPr lang="zh-TW" altLang="en-US" sz="54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64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0" dirty="0" smtClean="0">
                <a:latin typeface="Calibri" pitchFamily="34" charset="0"/>
              </a:rPr>
              <a:t>實作</a:t>
            </a:r>
            <a:r>
              <a:rPr lang="en-US" altLang="zh-TW" sz="3200" b="0" dirty="0" smtClean="0">
                <a:latin typeface="Calibri" pitchFamily="34" charset="0"/>
              </a:rPr>
              <a:t>(</a:t>
            </a:r>
            <a:r>
              <a:rPr lang="zh-TW" altLang="en-US" sz="3200" b="0" dirty="0" smtClean="0">
                <a:latin typeface="Calibri" pitchFamily="34" charset="0"/>
              </a:rPr>
              <a:t>三</a:t>
            </a:r>
            <a:r>
              <a:rPr lang="en-US" altLang="zh-TW" sz="3200" b="0" dirty="0" smtClean="0">
                <a:latin typeface="Calibri" pitchFamily="34" charset="0"/>
              </a:rPr>
              <a:t>)—</a:t>
            </a:r>
            <a:r>
              <a:rPr lang="zh-TW" altLang="en-US" sz="3200" b="0" dirty="0" smtClean="0">
                <a:latin typeface="Calibri" pitchFamily="34" charset="0"/>
              </a:rPr>
              <a:t>不計分</a:t>
            </a:r>
            <a:endParaRPr lang="en-US" altLang="zh-TW" sz="32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71600" y="1484313"/>
            <a:ext cx="7920880" cy="4611687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u"/>
            </a:pPr>
            <a:r>
              <a:rPr lang="zh-TW" altLang="en-US" sz="2400" dirty="0" smtClean="0">
                <a:latin typeface="Calibri" pitchFamily="34" charset="0"/>
                <a:ea typeface="+mj-ea"/>
              </a:rPr>
              <a:t>請同學依照實作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(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二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2400" dirty="0">
                <a:latin typeface="Calibri" pitchFamily="34" charset="0"/>
                <a:ea typeface="+mj-ea"/>
              </a:rPr>
              <a:t>的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方式，為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平台增加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FPGA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板上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3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個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Switch 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，並為他們寫簡單的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ISR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，然後利用</a:t>
            </a:r>
            <a:r>
              <a:rPr lang="en-US" altLang="zh-TW" sz="2400" dirty="0" err="1" smtClean="0">
                <a:latin typeface="Calibri" pitchFamily="34" charset="0"/>
                <a:ea typeface="+mj-ea"/>
              </a:rPr>
              <a:t>Vivado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合成電路並燒</a:t>
            </a:r>
            <a:r>
              <a:rPr lang="zh-TW" altLang="en-US" sz="2400" dirty="0">
                <a:latin typeface="Calibri" pitchFamily="34" charset="0"/>
                <a:ea typeface="+mj-ea"/>
              </a:rPr>
              <a:t>到</a:t>
            </a:r>
            <a:r>
              <a:rPr lang="en-US" altLang="zh-TW" sz="2400" dirty="0">
                <a:latin typeface="Calibri" pitchFamily="34" charset="0"/>
                <a:ea typeface="+mj-ea"/>
              </a:rPr>
              <a:t>FPGA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板子驗證。</a:t>
            </a:r>
            <a:endParaRPr lang="en-US" altLang="zh-TW" sz="2400" dirty="0" smtClean="0">
              <a:latin typeface="Calibri" pitchFamily="34" charset="0"/>
              <a:ea typeface="+mj-ea"/>
            </a:endParaRPr>
          </a:p>
          <a:p>
            <a:pPr marL="342900" lvl="1" indent="-342900">
              <a:buFont typeface="Wingdings" pitchFamily="2" charset="2"/>
              <a:buChar char="u"/>
            </a:pPr>
            <a:r>
              <a:rPr lang="zh-TW" altLang="en-US" sz="2400" dirty="0" smtClean="0">
                <a:latin typeface="Calibri" pitchFamily="34" charset="0"/>
                <a:ea typeface="+mj-ea"/>
              </a:rPr>
              <a:t>讓</a:t>
            </a:r>
            <a:r>
              <a:rPr lang="en-US" altLang="zh-TW" sz="2400" dirty="0">
                <a:latin typeface="Calibri" pitchFamily="34" charset="0"/>
                <a:ea typeface="+mj-ea"/>
              </a:rPr>
              <a:t>CPU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可以透過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UART</a:t>
            </a:r>
            <a:r>
              <a:rPr lang="zh-TW" altLang="en-US" sz="2400" dirty="0">
                <a:latin typeface="Calibri" pitchFamily="34" charset="0"/>
                <a:ea typeface="+mj-ea"/>
              </a:rPr>
              <a:t>回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傳中斷訊號到</a:t>
            </a:r>
            <a:r>
              <a:rPr lang="zh-TW" altLang="en-US" sz="2400" dirty="0">
                <a:latin typeface="Calibri" pitchFamily="34" charset="0"/>
                <a:ea typeface="+mj-ea"/>
              </a:rPr>
              <a:t>電腦的超級終端機中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，顯示是那個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Switch</a:t>
            </a:r>
            <a:r>
              <a:rPr lang="zh-TW" altLang="en-US" sz="2400" dirty="0">
                <a:latin typeface="Calibri" pitchFamily="34" charset="0"/>
                <a:ea typeface="+mj-ea"/>
              </a:rPr>
              <a:t>發出的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中斷。</a:t>
            </a:r>
            <a:endParaRPr lang="en-US" altLang="zh-TW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endParaRPr lang="zh-TW" altLang="en-US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BE8C-9C5A-42AD-98F0-2928B47D3B57}" type="slidenum">
              <a:rPr lang="zh-TW" altLang="en-US" smtClean="0">
                <a:solidFill>
                  <a:schemeClr val="tx1"/>
                </a:solidFill>
              </a:rPr>
              <a:t>29</a:t>
            </a:fld>
            <a:endParaRPr lang="zh-TW" altLang="en-US" sz="1600" dirty="0">
              <a:solidFill>
                <a:schemeClr val="tx1"/>
              </a:solidFill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2880320" y="3528392"/>
            <a:ext cx="3995936" cy="2996952"/>
            <a:chOff x="5464991" y="3010644"/>
            <a:chExt cx="3995936" cy="2996952"/>
          </a:xfrm>
        </p:grpSpPr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991" y="3010644"/>
              <a:ext cx="3995936" cy="2996952"/>
            </a:xfrm>
            <a:prstGeom prst="rect">
              <a:avLst/>
            </a:prstGeom>
          </p:spPr>
        </p:pic>
        <p:grpSp>
          <p:nvGrpSpPr>
            <p:cNvPr id="6" name="群組 5"/>
            <p:cNvGrpSpPr/>
            <p:nvPr/>
          </p:nvGrpSpPr>
          <p:grpSpPr>
            <a:xfrm>
              <a:off x="7049167" y="4012222"/>
              <a:ext cx="1440160" cy="1393906"/>
              <a:chOff x="2705812" y="4012222"/>
              <a:chExt cx="1440160" cy="1393906"/>
            </a:xfrm>
          </p:grpSpPr>
          <p:sp>
            <p:nvSpPr>
              <p:cNvPr id="14" name="文字方塊 13"/>
              <p:cNvSpPr txBox="1"/>
              <p:nvPr/>
            </p:nvSpPr>
            <p:spPr>
              <a:xfrm>
                <a:off x="2705812" y="4509120"/>
                <a:ext cx="4320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 smtClean="0">
                    <a:solidFill>
                      <a:srgbClr val="FF0000"/>
                    </a:solidFill>
                  </a:rPr>
                  <a:t>W</a:t>
                </a:r>
                <a:endParaRPr lang="zh-TW" alt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文字方塊 18"/>
              <p:cNvSpPr txBox="1"/>
              <p:nvPr/>
            </p:nvSpPr>
            <p:spPr>
              <a:xfrm>
                <a:off x="3209868" y="4012222"/>
                <a:ext cx="4320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rgbClr val="FF0000"/>
                    </a:solidFill>
                  </a:rPr>
                  <a:t>N</a:t>
                </a:r>
                <a:endParaRPr lang="zh-TW" alt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文字方塊 19"/>
              <p:cNvSpPr txBox="1"/>
              <p:nvPr/>
            </p:nvSpPr>
            <p:spPr>
              <a:xfrm>
                <a:off x="3713924" y="4509120"/>
                <a:ext cx="4320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 smtClean="0">
                    <a:solidFill>
                      <a:srgbClr val="FF0000"/>
                    </a:solidFill>
                  </a:rPr>
                  <a:t>E</a:t>
                </a:r>
                <a:endParaRPr lang="zh-TW" alt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文字方塊 20"/>
              <p:cNvSpPr txBox="1"/>
              <p:nvPr/>
            </p:nvSpPr>
            <p:spPr>
              <a:xfrm>
                <a:off x="3249488" y="4509120"/>
                <a:ext cx="4320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 smtClean="0">
                    <a:solidFill>
                      <a:srgbClr val="FF0000"/>
                    </a:solidFill>
                  </a:rPr>
                  <a:t>C</a:t>
                </a:r>
                <a:endParaRPr lang="zh-TW" alt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" name="文字方塊 21"/>
              <p:cNvSpPr txBox="1"/>
              <p:nvPr/>
            </p:nvSpPr>
            <p:spPr>
              <a:xfrm>
                <a:off x="3249488" y="5006018"/>
                <a:ext cx="4320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rgbClr val="FF0000"/>
                    </a:solidFill>
                  </a:rPr>
                  <a:t>S</a:t>
                </a:r>
                <a:endParaRPr lang="zh-TW" altLang="en-US" sz="2000" b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29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 smtClean="0"/>
              <a:t>實驗目的</a:t>
            </a:r>
            <a:endParaRPr lang="zh-TW" altLang="en-US" sz="3600" b="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zh-TW" altLang="en-US" sz="2800" dirty="0" smtClean="0">
                <a:latin typeface="Calibri" pitchFamily="34" charset="0"/>
                <a:ea typeface="+mj-ea"/>
              </a:rPr>
              <a:t>簡介</a:t>
            </a:r>
            <a:r>
              <a:rPr lang="en-US" altLang="zh-TW" sz="2800" dirty="0" smtClean="0">
                <a:latin typeface="Calibri" pitchFamily="34" charset="0"/>
                <a:ea typeface="+mj-ea"/>
              </a:rPr>
              <a:t>ARM  </a:t>
            </a:r>
            <a:r>
              <a:rPr lang="en-US" altLang="zh-TW" sz="2800" dirty="0">
                <a:latin typeface="Calibri" pitchFamily="34" charset="0"/>
                <a:ea typeface="+mj-ea"/>
              </a:rPr>
              <a:t>Interrupt Service </a:t>
            </a:r>
            <a:r>
              <a:rPr lang="en-US" altLang="zh-TW" sz="2800" dirty="0" smtClean="0">
                <a:latin typeface="Calibri" pitchFamily="34" charset="0"/>
                <a:ea typeface="+mj-ea"/>
              </a:rPr>
              <a:t>Routine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 smtClean="0">
                <a:latin typeface="Calibri" pitchFamily="34" charset="0"/>
                <a:ea typeface="+mj-ea"/>
              </a:rPr>
              <a:t>學習使用系統上的</a:t>
            </a:r>
            <a:r>
              <a:rPr lang="en-US" altLang="zh-TW" sz="2800" dirty="0" smtClean="0">
                <a:latin typeface="Calibri" pitchFamily="34" charset="0"/>
                <a:ea typeface="+mj-ea"/>
              </a:rPr>
              <a:t>Interrupt </a:t>
            </a:r>
            <a:r>
              <a:rPr lang="en-US" altLang="zh-TW" sz="2800" dirty="0">
                <a:latin typeface="Calibri" pitchFamily="34" charset="0"/>
                <a:ea typeface="+mj-ea"/>
              </a:rPr>
              <a:t>Controller </a:t>
            </a:r>
            <a:endParaRPr lang="en-US" altLang="zh-TW" sz="2800" dirty="0" smtClean="0">
              <a:latin typeface="Calibri" pitchFamily="34" charset="0"/>
              <a:ea typeface="+mj-ea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zh-TW" altLang="zh-TW" sz="2800" dirty="0" smtClean="0">
                <a:latin typeface="Calibri" pitchFamily="34" charset="0"/>
                <a:ea typeface="+mj-ea"/>
              </a:rPr>
              <a:t>將</a:t>
            </a:r>
            <a:r>
              <a:rPr lang="zh-TW" altLang="zh-TW" sz="2800" dirty="0">
                <a:latin typeface="Calibri" pitchFamily="34" charset="0"/>
                <a:ea typeface="+mj-ea"/>
              </a:rPr>
              <a:t>平台</a:t>
            </a:r>
            <a:r>
              <a:rPr lang="zh-TW" altLang="zh-TW" sz="2800" dirty="0" smtClean="0">
                <a:latin typeface="Calibri" pitchFamily="34" charset="0"/>
                <a:ea typeface="+mj-ea"/>
              </a:rPr>
              <a:t>透過</a:t>
            </a:r>
            <a:r>
              <a:rPr lang="en-US" altLang="zh-TW" sz="2800" dirty="0" err="1" smtClean="0">
                <a:latin typeface="Calibri" pitchFamily="34" charset="0"/>
                <a:ea typeface="+mj-ea"/>
              </a:rPr>
              <a:t>Vivado</a:t>
            </a:r>
            <a:r>
              <a:rPr lang="zh-TW" altLang="zh-TW" sz="2800" dirty="0" smtClean="0">
                <a:latin typeface="Calibri" pitchFamily="34" charset="0"/>
                <a:ea typeface="+mj-ea"/>
              </a:rPr>
              <a:t>合成</a:t>
            </a:r>
            <a:r>
              <a:rPr lang="zh-TW" altLang="zh-TW" sz="2800" dirty="0">
                <a:latin typeface="Calibri" pitchFamily="34" charset="0"/>
                <a:ea typeface="+mj-ea"/>
              </a:rPr>
              <a:t>，並</a:t>
            </a:r>
            <a:r>
              <a:rPr lang="zh-TW" altLang="en-US" sz="2800" dirty="0">
                <a:latin typeface="Calibri" pitchFamily="34" charset="0"/>
                <a:ea typeface="+mj-ea"/>
              </a:rPr>
              <a:t>在</a:t>
            </a:r>
            <a:r>
              <a:rPr lang="en-US" altLang="zh-TW" sz="2800" dirty="0">
                <a:latin typeface="Calibri" pitchFamily="34" charset="0"/>
                <a:ea typeface="+mj-ea"/>
              </a:rPr>
              <a:t>FPGA</a:t>
            </a:r>
            <a:r>
              <a:rPr lang="zh-TW" altLang="zh-TW" sz="2800" dirty="0">
                <a:latin typeface="Calibri" pitchFamily="34" charset="0"/>
                <a:ea typeface="+mj-ea"/>
              </a:rPr>
              <a:t>板</a:t>
            </a:r>
            <a:r>
              <a:rPr lang="zh-TW" altLang="en-US" sz="2800" dirty="0" smtClean="0">
                <a:latin typeface="Calibri" pitchFamily="34" charset="0"/>
                <a:ea typeface="+mj-ea"/>
              </a:rPr>
              <a:t>驗證</a:t>
            </a:r>
            <a:r>
              <a:rPr lang="en-US" altLang="zh-TW" sz="2800" dirty="0" smtClean="0">
                <a:latin typeface="Calibri" pitchFamily="34" charset="0"/>
                <a:ea typeface="+mj-ea"/>
              </a:rPr>
              <a:t>Interrupt Service Routine</a:t>
            </a:r>
            <a:endParaRPr lang="en-US" altLang="zh-TW" sz="2800" dirty="0">
              <a:latin typeface="Calibri" pitchFamily="34" charset="0"/>
              <a:ea typeface="+mj-ea"/>
            </a:endParaRPr>
          </a:p>
          <a:p>
            <a:pPr marL="514350" lvl="0" indent="-514350">
              <a:buFont typeface="+mj-lt"/>
              <a:buAutoNum type="arabicPeriod"/>
            </a:pPr>
            <a:endParaRPr lang="zh-TW" altLang="zh-TW" sz="2800" dirty="0">
              <a:latin typeface="Calibri" pitchFamily="34" charset="0"/>
              <a:ea typeface="+mj-ea"/>
            </a:endParaRPr>
          </a:p>
          <a:p>
            <a:pPr marL="514350" lvl="0" indent="-514350">
              <a:buFont typeface="+mj-lt"/>
              <a:buAutoNum type="arabicPeriod"/>
            </a:pPr>
            <a:endParaRPr lang="en-US" altLang="zh-TW" sz="2800" dirty="0" smtClean="0">
              <a:latin typeface="Calibri" pitchFamily="34" charset="0"/>
              <a:ea typeface="+mj-ea"/>
            </a:endParaRPr>
          </a:p>
          <a:p>
            <a:pPr marL="0" indent="0">
              <a:buNone/>
            </a:pPr>
            <a:endParaRPr lang="zh-TW" altLang="en-US" sz="28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3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0" dirty="0">
                <a:latin typeface="Calibri" pitchFamily="34" charset="0"/>
              </a:rPr>
              <a:t>實作</a:t>
            </a:r>
            <a:r>
              <a:rPr lang="en-US" altLang="zh-TW" b="0" dirty="0">
                <a:latin typeface="Calibri" pitchFamily="34" charset="0"/>
              </a:rPr>
              <a:t>(</a:t>
            </a:r>
            <a:r>
              <a:rPr lang="zh-TW" altLang="en-US" b="0" dirty="0">
                <a:latin typeface="Calibri" pitchFamily="34" charset="0"/>
              </a:rPr>
              <a:t>三</a:t>
            </a:r>
            <a:r>
              <a:rPr lang="en-US" altLang="zh-TW" b="0" dirty="0" smtClean="0">
                <a:latin typeface="Calibri" pitchFamily="34" charset="0"/>
              </a:rPr>
              <a:t>)</a:t>
            </a:r>
            <a:r>
              <a:rPr lang="en-US" altLang="zh-TW" b="0" dirty="0">
                <a:latin typeface="Calibri" pitchFamily="34" charset="0"/>
              </a:rPr>
              <a:t> </a:t>
            </a:r>
            <a:r>
              <a:rPr lang="en-US" altLang="zh-TW" b="0" dirty="0" smtClean="0">
                <a:latin typeface="Calibri" pitchFamily="34" charset="0"/>
              </a:rPr>
              <a:t>—</a:t>
            </a:r>
            <a:r>
              <a:rPr lang="zh-TW" altLang="en-US" b="0" dirty="0">
                <a:latin typeface="Calibri" pitchFamily="34" charset="0"/>
              </a:rPr>
              <a:t>不計分</a:t>
            </a:r>
            <a:endParaRPr lang="zh-TW" altLang="en-US" sz="3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30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920880" cy="493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38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0" dirty="0">
                <a:latin typeface="Calibri" pitchFamily="34" charset="0"/>
              </a:rPr>
              <a:t>實作</a:t>
            </a:r>
            <a:r>
              <a:rPr lang="en-US" altLang="zh-TW" b="0" dirty="0">
                <a:latin typeface="Calibri" pitchFamily="34" charset="0"/>
              </a:rPr>
              <a:t>(</a:t>
            </a:r>
            <a:r>
              <a:rPr lang="zh-TW" altLang="en-US" b="0" dirty="0" smtClean="0">
                <a:latin typeface="Unown" panose="02000500000000000000" pitchFamily="2" charset="0"/>
              </a:rPr>
              <a:t>三</a:t>
            </a:r>
            <a:r>
              <a:rPr lang="en-US" altLang="zh-TW" b="0" dirty="0">
                <a:latin typeface="Calibri" pitchFamily="34" charset="0"/>
              </a:rPr>
              <a:t>) —</a:t>
            </a:r>
            <a:r>
              <a:rPr lang="zh-TW" altLang="en-US" b="0" dirty="0">
                <a:latin typeface="Calibri" pitchFamily="34" charset="0"/>
              </a:rPr>
              <a:t>不計分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6"/>
          </a:xfrm>
        </p:spPr>
        <p:txBody>
          <a:bodyPr>
            <a:normAutofit/>
          </a:bodyPr>
          <a:lstStyle/>
          <a:p>
            <a:pPr marL="857250" lvl="2" indent="-457200">
              <a:buAutoNum type="arabicPeriod"/>
            </a:pPr>
            <a:r>
              <a:rPr lang="zh-TW" altLang="en-US" sz="2000" dirty="0">
                <a:latin typeface="Calibri" pitchFamily="34" charset="0"/>
                <a:ea typeface="+mj-ea"/>
              </a:rPr>
              <a:t>開啟桌面的</a:t>
            </a:r>
            <a:r>
              <a:rPr lang="en-US" altLang="zh-TW" sz="2000" dirty="0" err="1">
                <a:latin typeface="Calibri" pitchFamily="34" charset="0"/>
                <a:ea typeface="+mj-ea"/>
              </a:rPr>
              <a:t>Vivado</a:t>
            </a:r>
            <a:r>
              <a:rPr lang="en-US" altLang="zh-TW" sz="2000" dirty="0">
                <a:latin typeface="Calibri" pitchFamily="34" charset="0"/>
                <a:ea typeface="+mj-ea"/>
              </a:rPr>
              <a:t> 2014.4</a:t>
            </a:r>
          </a:p>
          <a:p>
            <a:pPr marL="857250" lvl="3" indent="0">
              <a:buNone/>
            </a:pPr>
            <a:r>
              <a:rPr lang="en-US" altLang="zh-TW" dirty="0">
                <a:latin typeface="Calibri" pitchFamily="34" charset="0"/>
                <a:ea typeface="+mj-ea"/>
              </a:rPr>
              <a:t>File -&gt; Open Project </a:t>
            </a:r>
          </a:p>
          <a:p>
            <a:pPr marL="857250" lvl="3" indent="0">
              <a:buNone/>
            </a:pPr>
            <a:r>
              <a:rPr lang="zh-TW" altLang="en-US" dirty="0">
                <a:latin typeface="Calibri" pitchFamily="34" charset="0"/>
                <a:ea typeface="+mj-ea"/>
              </a:rPr>
              <a:t> 開啟</a:t>
            </a:r>
            <a:r>
              <a:rPr lang="en-US" altLang="zh-TW" dirty="0">
                <a:latin typeface="Calibri" pitchFamily="34" charset="0"/>
                <a:ea typeface="+mj-ea"/>
              </a:rPr>
              <a:t>SYSLab3 -&gt; </a:t>
            </a:r>
            <a:r>
              <a:rPr lang="en-US" altLang="zh-TW" dirty="0" err="1">
                <a:latin typeface="Calibri" pitchFamily="34" charset="0"/>
                <a:ea typeface="+mj-ea"/>
              </a:rPr>
              <a:t>vivado</a:t>
            </a:r>
            <a:r>
              <a:rPr lang="en-US" altLang="zh-TW" dirty="0">
                <a:latin typeface="Calibri" pitchFamily="34" charset="0"/>
                <a:ea typeface="+mj-ea"/>
              </a:rPr>
              <a:t> -&gt; </a:t>
            </a:r>
            <a:r>
              <a:rPr lang="en-US" altLang="zh-TW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lab10.xpr</a:t>
            </a:r>
            <a:endParaRPr lang="en-US" altLang="zh-TW" dirty="0">
              <a:solidFill>
                <a:srgbClr val="FF0000"/>
              </a:solidFill>
              <a:latin typeface="Calibri" pitchFamily="34" charset="0"/>
              <a:ea typeface="+mj-ea"/>
            </a:endParaRPr>
          </a:p>
          <a:p>
            <a:pPr marL="857250" lvl="2" indent="-457200">
              <a:buAutoNum type="arabicPeriod" startAt="2"/>
            </a:pPr>
            <a:r>
              <a:rPr lang="zh-TW" altLang="en-US" sz="2000" dirty="0">
                <a:latin typeface="Calibri" pitchFamily="34" charset="0"/>
                <a:ea typeface="+mj-ea"/>
              </a:rPr>
              <a:t>為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EASY.v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新增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  input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到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</a:t>
            </a:r>
          </a:p>
          <a:p>
            <a:pPr marL="857250" lvl="2" indent="-457200">
              <a:buFont typeface="Arial" pitchFamily="34" charset="0"/>
              <a:buAutoNum type="arabicPeriod" startAt="2"/>
            </a:pPr>
            <a:r>
              <a:rPr lang="zh-TW" altLang="en-US" sz="2000" dirty="0">
                <a:latin typeface="Calibri" pitchFamily="34" charset="0"/>
                <a:ea typeface="+mj-ea"/>
              </a:rPr>
              <a:t>請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修改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CrossCompiler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-&gt; 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main_function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將轉好的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testcode.txt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利用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2coe.exe</a:t>
            </a: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再轉成</a:t>
            </a:r>
            <a:r>
              <a:rPr lang="en-US" altLang="zh-TW" sz="20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lab.coe</a:t>
            </a:r>
            <a:endParaRPr lang="en-US" altLang="zh-TW" dirty="0" smtClean="0">
              <a:latin typeface="Calibri" pitchFamily="34" charset="0"/>
              <a:ea typeface="+mj-ea"/>
            </a:endParaRPr>
          </a:p>
          <a:p>
            <a:pPr marL="857250" lvl="2" indent="-457200">
              <a:buAutoNum type="arabicPeriod" startAt="2"/>
            </a:pPr>
            <a:endParaRPr lang="en-US" altLang="zh-TW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D60F-FCE3-4595-817E-FC82077B7CDD}" type="slidenum">
              <a:rPr lang="zh-TW" altLang="en-US" smtClean="0">
                <a:solidFill>
                  <a:schemeClr val="tx1"/>
                </a:solidFill>
              </a:rPr>
              <a:t>31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43596"/>
            <a:ext cx="1686589" cy="437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群組 5"/>
          <p:cNvGrpSpPr/>
          <p:nvPr/>
        </p:nvGrpSpPr>
        <p:grpSpPr>
          <a:xfrm>
            <a:off x="1547664" y="4184848"/>
            <a:ext cx="3617806" cy="2484512"/>
            <a:chOff x="1547664" y="4184848"/>
            <a:chExt cx="3617806" cy="2484512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4184848"/>
              <a:ext cx="3617806" cy="2484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矩形 4"/>
            <p:cNvSpPr/>
            <p:nvPr/>
          </p:nvSpPr>
          <p:spPr bwMode="auto">
            <a:xfrm>
              <a:off x="1691680" y="5877272"/>
              <a:ext cx="3473790" cy="432048"/>
            </a:xfrm>
            <a:prstGeom prst="rect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Blip>
                  <a:blip r:embed="rId4"/>
                </a:buBlip>
                <a:tabLst/>
              </a:pPr>
              <a:endParaRPr kumimoji="1" lang="zh-TW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標楷體" pitchFamily="65" charset="-120"/>
              </a:endParaRPr>
            </a:p>
          </p:txBody>
        </p:sp>
      </p:grpSp>
      <p:sp>
        <p:nvSpPr>
          <p:cNvPr id="10" name="矩形 9"/>
          <p:cNvSpPr/>
          <p:nvPr/>
        </p:nvSpPr>
        <p:spPr bwMode="auto">
          <a:xfrm>
            <a:off x="6588224" y="5157191"/>
            <a:ext cx="1296144" cy="936105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cxnSp>
        <p:nvCxnSpPr>
          <p:cNvPr id="9" name="直線單箭頭接點 8"/>
          <p:cNvCxnSpPr/>
          <p:nvPr/>
        </p:nvCxnSpPr>
        <p:spPr bwMode="auto">
          <a:xfrm flipH="1">
            <a:off x="5165470" y="5661248"/>
            <a:ext cx="1422754" cy="4320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145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15025" y="188640"/>
            <a:ext cx="8066087" cy="1143000"/>
          </a:xfrm>
        </p:spPr>
        <p:txBody>
          <a:bodyPr>
            <a:normAutofit/>
          </a:bodyPr>
          <a:lstStyle/>
          <a:p>
            <a:r>
              <a:rPr lang="zh-TW" altLang="en-US" b="0" dirty="0">
                <a:latin typeface="Calibri" pitchFamily="34" charset="0"/>
              </a:rPr>
              <a:t>實作</a:t>
            </a:r>
            <a:r>
              <a:rPr lang="en-US" altLang="zh-TW" b="0" dirty="0">
                <a:latin typeface="Calibri" pitchFamily="34" charset="0"/>
              </a:rPr>
              <a:t>(</a:t>
            </a:r>
            <a:r>
              <a:rPr lang="zh-TW" altLang="en-US" b="0" dirty="0">
                <a:latin typeface="Calibri" pitchFamily="34" charset="0"/>
              </a:rPr>
              <a:t>三</a:t>
            </a:r>
            <a:r>
              <a:rPr lang="en-US" altLang="zh-TW" b="0" dirty="0">
                <a:latin typeface="Calibri" pitchFamily="34" charset="0"/>
              </a:rPr>
              <a:t>) —</a:t>
            </a:r>
            <a:r>
              <a:rPr lang="zh-TW" altLang="en-US" b="0" dirty="0">
                <a:latin typeface="Calibri" pitchFamily="34" charset="0"/>
              </a:rPr>
              <a:t>不計分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484313"/>
            <a:ext cx="8208912" cy="4611687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US" altLang="zh-TW" sz="1800" dirty="0">
                <a:latin typeface="Calibri" pitchFamily="34" charset="0"/>
                <a:ea typeface="+mj-ea"/>
              </a:rPr>
              <a:t>4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.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 將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HierarchyUpdate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設置為 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“NO Update, Manual Compile Order”  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以便接下來的編譯步驟能順利進行。</a:t>
            </a: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00050" lvl="1" indent="0">
              <a:buNone/>
            </a:pPr>
            <a:endParaRPr lang="en-US" altLang="zh-TW" sz="1800" dirty="0">
              <a:latin typeface="Calibri" pitchFamily="34" charset="0"/>
              <a:ea typeface="+mj-ea"/>
            </a:endParaRPr>
          </a:p>
          <a:p>
            <a:pPr marL="400050" lvl="1" indent="0">
              <a:buNone/>
            </a:pP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00050" lvl="1" indent="0">
              <a:buNone/>
            </a:pPr>
            <a:endParaRPr lang="en-US" altLang="zh-TW" sz="1800" dirty="0">
              <a:latin typeface="Calibri" pitchFamily="34" charset="0"/>
              <a:ea typeface="+mj-ea"/>
            </a:endParaRPr>
          </a:p>
          <a:p>
            <a:pPr marL="400050" lvl="1" indent="0">
              <a:buNone/>
            </a:pP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00050" lvl="1" indent="0">
              <a:buNone/>
            </a:pPr>
            <a:endParaRPr lang="en-US" altLang="zh-TW" sz="1800" dirty="0">
              <a:latin typeface="Calibri" pitchFamily="34" charset="0"/>
              <a:ea typeface="+mj-ea"/>
            </a:endParaRPr>
          </a:p>
          <a:p>
            <a:pPr marL="400050" lvl="1" indent="0">
              <a:buNone/>
            </a:pP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00050" lvl="1" indent="0">
              <a:buNone/>
            </a:pPr>
            <a:r>
              <a:rPr lang="en-US" altLang="zh-TW" sz="1800" dirty="0">
                <a:latin typeface="Calibri" pitchFamily="34" charset="0"/>
                <a:ea typeface="+mj-ea"/>
              </a:rPr>
              <a:t>5. 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如同之前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lab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，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將步驟三產生的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lab.coe</a:t>
            </a:r>
            <a:r>
              <a:rPr lang="zh-TW" altLang="en-US" sz="1800" dirty="0">
                <a:latin typeface="Calibri" pitchFamily="34" charset="0"/>
                <a:ea typeface="+mj-ea"/>
              </a:rPr>
              <a:t>載入記憶體中。</a:t>
            </a:r>
          </a:p>
          <a:p>
            <a:pPr marL="400050" lvl="1" indent="0">
              <a:buNone/>
            </a:pPr>
            <a:r>
              <a:rPr lang="zh-TW" altLang="en-US" sz="1800" dirty="0">
                <a:latin typeface="Calibri" pitchFamily="34" charset="0"/>
                <a:ea typeface="+mj-ea"/>
              </a:rPr>
              <a:t>點開</a:t>
            </a:r>
            <a:r>
              <a:rPr lang="en-US" altLang="zh-TW" sz="1800" dirty="0">
                <a:latin typeface="Calibri" pitchFamily="34" charset="0"/>
                <a:ea typeface="+mj-ea"/>
              </a:rPr>
              <a:t>Hierarchy</a:t>
            </a:r>
            <a:r>
              <a:rPr lang="zh-TW" altLang="en-US" sz="1800" dirty="0">
                <a:latin typeface="Calibri" pitchFamily="34" charset="0"/>
                <a:ea typeface="+mj-ea"/>
              </a:rPr>
              <a:t>中 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mem_top</a:t>
            </a:r>
            <a:r>
              <a:rPr lang="en-US" altLang="zh-TW" sz="1800" dirty="0">
                <a:latin typeface="Calibri" pitchFamily="34" charset="0"/>
                <a:ea typeface="+mj-ea"/>
              </a:rPr>
              <a:t> -&gt; 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u_block_mem</a:t>
            </a:r>
            <a:r>
              <a:rPr lang="zh-TW" altLang="en-US" sz="1800" dirty="0">
                <a:latin typeface="Calibri" pitchFamily="34" charset="0"/>
                <a:ea typeface="+mj-ea"/>
              </a:rPr>
              <a:t>，在</a:t>
            </a:r>
            <a:r>
              <a:rPr lang="en-US" altLang="zh-TW" sz="1800" dirty="0">
                <a:latin typeface="Calibri" pitchFamily="34" charset="0"/>
                <a:ea typeface="+mj-ea"/>
              </a:rPr>
              <a:t>Other Options</a:t>
            </a:r>
            <a:r>
              <a:rPr lang="zh-TW" altLang="en-US" sz="1800" dirty="0">
                <a:latin typeface="Calibri" pitchFamily="34" charset="0"/>
                <a:ea typeface="+mj-ea"/>
              </a:rPr>
              <a:t>分頁下載入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lab.coe</a:t>
            </a:r>
            <a:r>
              <a:rPr lang="zh-TW" altLang="en-US" sz="1800" dirty="0">
                <a:latin typeface="Calibri" pitchFamily="34" charset="0"/>
                <a:ea typeface="+mj-ea"/>
              </a:rPr>
              <a:t>，完成後按下</a:t>
            </a:r>
            <a:r>
              <a:rPr lang="en-US" altLang="zh-TW" sz="1800" dirty="0">
                <a:latin typeface="Calibri" pitchFamily="34" charset="0"/>
                <a:ea typeface="+mj-ea"/>
              </a:rPr>
              <a:t>Generate</a:t>
            </a:r>
            <a:r>
              <a:rPr lang="zh-TW" altLang="en-US" sz="1800" dirty="0">
                <a:latin typeface="Calibri" pitchFamily="34" charset="0"/>
                <a:ea typeface="+mj-ea"/>
              </a:rPr>
              <a:t>產生新的記憶體。</a:t>
            </a:r>
          </a:p>
          <a:p>
            <a:pPr marL="400050" lvl="1" indent="0">
              <a:buNone/>
            </a:pP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zh-TW" altLang="en-US" sz="18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32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1740408" y="2301402"/>
            <a:ext cx="6383263" cy="1488754"/>
            <a:chOff x="1740408" y="3790156"/>
            <a:chExt cx="6383263" cy="1488754"/>
          </a:xfrm>
        </p:grpSpPr>
        <p:grpSp>
          <p:nvGrpSpPr>
            <p:cNvPr id="8" name="群組 7"/>
            <p:cNvGrpSpPr/>
            <p:nvPr/>
          </p:nvGrpSpPr>
          <p:grpSpPr>
            <a:xfrm>
              <a:off x="1740408" y="3790156"/>
              <a:ext cx="6383263" cy="1488754"/>
              <a:chOff x="2051720" y="4565298"/>
              <a:chExt cx="6383263" cy="1488754"/>
            </a:xfrm>
          </p:grpSpPr>
          <p:pic>
            <p:nvPicPr>
              <p:cNvPr id="6" name="圖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51720" y="4565298"/>
                <a:ext cx="3810000" cy="590550"/>
              </a:xfrm>
              <a:prstGeom prst="rect">
                <a:avLst/>
              </a:prstGeom>
            </p:spPr>
          </p:pic>
          <p:pic>
            <p:nvPicPr>
              <p:cNvPr id="7" name="圖片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43808" y="5139652"/>
                <a:ext cx="5591175" cy="914400"/>
              </a:xfrm>
              <a:prstGeom prst="rect">
                <a:avLst/>
              </a:prstGeom>
            </p:spPr>
          </p:pic>
        </p:grpSp>
        <p:sp>
          <p:nvSpPr>
            <p:cNvPr id="9" name="矩形 8"/>
            <p:cNvSpPr/>
            <p:nvPr/>
          </p:nvSpPr>
          <p:spPr bwMode="auto">
            <a:xfrm>
              <a:off x="5550408" y="4837906"/>
              <a:ext cx="2573263" cy="175270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Blip>
                  <a:blip r:embed="rId4"/>
                </a:buBlip>
                <a:tabLst/>
              </a:pPr>
              <a:endParaRPr kumimoji="1" lang="zh-TW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標楷體" pitchFamily="65" charset="-120"/>
              </a:endParaRPr>
            </a:p>
          </p:txBody>
        </p:sp>
      </p:grpSp>
      <p:grpSp>
        <p:nvGrpSpPr>
          <p:cNvPr id="12" name="群組 11"/>
          <p:cNvGrpSpPr/>
          <p:nvPr/>
        </p:nvGrpSpPr>
        <p:grpSpPr>
          <a:xfrm>
            <a:off x="2339752" y="5125156"/>
            <a:ext cx="4150779" cy="1408433"/>
            <a:chOff x="4283968" y="4221088"/>
            <a:chExt cx="4687626" cy="1590595"/>
          </a:xfrm>
        </p:grpSpPr>
        <p:pic>
          <p:nvPicPr>
            <p:cNvPr id="13" name="圖片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83968" y="4221088"/>
              <a:ext cx="4687626" cy="159059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 bwMode="auto">
            <a:xfrm>
              <a:off x="4499991" y="4941168"/>
              <a:ext cx="4471603" cy="792088"/>
            </a:xfrm>
            <a:prstGeom prst="rect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Blip>
                  <a:blip r:embed="rId4"/>
                </a:buBlip>
                <a:tabLst/>
              </a:pPr>
              <a:endParaRPr kumimoji="1" lang="zh-TW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標楷體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049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0" dirty="0">
                <a:latin typeface="Calibri" pitchFamily="34" charset="0"/>
              </a:rPr>
              <a:t>實作</a:t>
            </a:r>
            <a:r>
              <a:rPr lang="en-US" altLang="zh-TW" b="0" dirty="0">
                <a:latin typeface="Calibri" pitchFamily="34" charset="0"/>
              </a:rPr>
              <a:t>(</a:t>
            </a:r>
            <a:r>
              <a:rPr lang="zh-TW" altLang="en-US" b="0" dirty="0">
                <a:latin typeface="Calibri" pitchFamily="34" charset="0"/>
              </a:rPr>
              <a:t>三</a:t>
            </a:r>
            <a:r>
              <a:rPr lang="en-US" altLang="zh-TW" b="0" dirty="0">
                <a:latin typeface="Calibri" pitchFamily="34" charset="0"/>
              </a:rPr>
              <a:t>) —</a:t>
            </a:r>
            <a:r>
              <a:rPr lang="zh-TW" altLang="en-US" b="0" dirty="0">
                <a:latin typeface="Calibri" pitchFamily="34" charset="0"/>
              </a:rPr>
              <a:t>不計分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484313"/>
            <a:ext cx="8208912" cy="461168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1800" dirty="0" smtClean="0">
                <a:latin typeface="Calibri" pitchFamily="34" charset="0"/>
                <a:ea typeface="+mj-ea"/>
              </a:rPr>
              <a:t>6.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 按下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Program and 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Dubug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下的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Generate 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Bitstream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。</a:t>
            </a:r>
          </a:p>
          <a:p>
            <a:pPr marL="857250" lvl="2" indent="0">
              <a:buNone/>
            </a:pPr>
            <a:endParaRPr lang="en-US" altLang="zh-TW" sz="14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dirty="0">
                <a:latin typeface="Calibri" pitchFamily="34" charset="0"/>
                <a:ea typeface="+mj-ea"/>
              </a:rPr>
              <a:t>7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.</a:t>
            </a:r>
            <a:r>
              <a:rPr lang="zh-TW" altLang="en-US" sz="1800" dirty="0">
                <a:latin typeface="Calibri" pitchFamily="34" charset="0"/>
                <a:ea typeface="+mj-ea"/>
              </a:rPr>
              <a:t>完成後</a:t>
            </a:r>
            <a:r>
              <a:rPr lang="en-US" altLang="zh-TW" sz="1800" dirty="0">
                <a:latin typeface="Calibri" pitchFamily="34" charset="0"/>
                <a:ea typeface="+mj-ea"/>
              </a:rPr>
              <a:t>Open Target</a:t>
            </a:r>
            <a:r>
              <a:rPr lang="zh-TW" altLang="en-US" sz="1800" dirty="0">
                <a:latin typeface="Calibri" pitchFamily="34" charset="0"/>
                <a:ea typeface="+mj-ea"/>
              </a:rPr>
              <a:t>選取板子，</a:t>
            </a:r>
            <a:r>
              <a:rPr lang="en-US" altLang="zh-TW" sz="1800" dirty="0">
                <a:latin typeface="Calibri" pitchFamily="34" charset="0"/>
                <a:ea typeface="+mj-ea"/>
              </a:rPr>
              <a:t>Program Device</a:t>
            </a:r>
            <a:r>
              <a:rPr lang="zh-TW" altLang="en-US" sz="1800" dirty="0">
                <a:latin typeface="Calibri" pitchFamily="34" charset="0"/>
                <a:ea typeface="+mj-ea"/>
              </a:rPr>
              <a:t>將資料燒入</a:t>
            </a:r>
            <a:r>
              <a:rPr lang="en-US" altLang="zh-TW" sz="1800" dirty="0">
                <a:latin typeface="Calibri" pitchFamily="34" charset="0"/>
                <a:ea typeface="+mj-ea"/>
              </a:rPr>
              <a:t>FPGA</a:t>
            </a:r>
            <a:r>
              <a:rPr lang="zh-TW" altLang="en-US" sz="1800" dirty="0">
                <a:latin typeface="Calibri" pitchFamily="34" charset="0"/>
                <a:ea typeface="+mj-ea"/>
              </a:rPr>
              <a:t>。</a:t>
            </a:r>
          </a:p>
          <a:p>
            <a:pPr marL="457200" lvl="1" indent="0">
              <a:buNone/>
            </a:pPr>
            <a:r>
              <a:rPr lang="zh-TW" altLang="en-US" sz="1800" dirty="0">
                <a:latin typeface="Calibri" pitchFamily="34" charset="0"/>
                <a:ea typeface="+mj-ea"/>
              </a:rPr>
              <a:t>產生的</a:t>
            </a:r>
            <a:r>
              <a:rPr lang="en-US" altLang="zh-TW" sz="1800" dirty="0">
                <a:latin typeface="Calibri" pitchFamily="34" charset="0"/>
                <a:ea typeface="+mj-ea"/>
              </a:rPr>
              <a:t>bit</a:t>
            </a:r>
            <a:r>
              <a:rPr lang="zh-TW" altLang="en-US" sz="1800" dirty="0">
                <a:latin typeface="Calibri" pitchFamily="34" charset="0"/>
                <a:ea typeface="+mj-ea"/>
              </a:rPr>
              <a:t>檔放置在</a:t>
            </a:r>
            <a:r>
              <a:rPr lang="en-US" altLang="zh-TW" sz="1800" dirty="0">
                <a:latin typeface="Calibri" pitchFamily="34" charset="0"/>
                <a:ea typeface="+mj-ea"/>
              </a:rPr>
              <a:t>./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vivado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/lab10.runs/impl_1</a:t>
            </a:r>
          </a:p>
          <a:p>
            <a:pPr marL="457200" lvl="1" indent="0">
              <a:buNone/>
            </a:pP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18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18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dirty="0" smtClean="0">
                <a:latin typeface="Calibri" pitchFamily="34" charset="0"/>
                <a:ea typeface="+mj-ea"/>
              </a:rPr>
              <a:t>8.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 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如同之前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lab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，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利用終端機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pietty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與板子建立連線。</a:t>
            </a: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1800" dirty="0" smtClean="0">
                <a:latin typeface="Calibri" pitchFamily="34" charset="0"/>
                <a:ea typeface="+mj-ea"/>
              </a:rPr>
              <a:t>先找出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USB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的名稱，再開啟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Pietty</a:t>
            </a:r>
            <a:r>
              <a:rPr lang="zh-TW" altLang="en-US" sz="1800" dirty="0">
                <a:latin typeface="Calibri" pitchFamily="34" charset="0"/>
                <a:ea typeface="+mj-ea"/>
              </a:rPr>
              <a:t>的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puTTY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模式進行連線</a:t>
            </a: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1800" dirty="0" smtClean="0">
                <a:latin typeface="Calibri" pitchFamily="34" charset="0"/>
                <a:ea typeface="+mj-ea"/>
              </a:rPr>
              <a:t>選取 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Serial -&gt;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Serial line </a:t>
            </a:r>
            <a:r>
              <a:rPr lang="en-US" altLang="zh-TW" sz="1800" dirty="0">
                <a:latin typeface="Calibri" pitchFamily="34" charset="0"/>
                <a:ea typeface="+mj-ea"/>
              </a:rPr>
              <a:t>(Ex: COM5) &amp; Speed (38400) -&gt; Open</a:t>
            </a:r>
          </a:p>
          <a:p>
            <a:pPr marL="457200" lvl="1" indent="0">
              <a:buNone/>
            </a:pP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zh-TW" altLang="en-US" sz="18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33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grpSp>
        <p:nvGrpSpPr>
          <p:cNvPr id="20" name="群組 19"/>
          <p:cNvGrpSpPr/>
          <p:nvPr/>
        </p:nvGrpSpPr>
        <p:grpSpPr>
          <a:xfrm>
            <a:off x="1290500" y="2852936"/>
            <a:ext cx="7529972" cy="1533525"/>
            <a:chOff x="1115616" y="2852936"/>
            <a:chExt cx="7529972" cy="1533525"/>
          </a:xfrm>
        </p:grpSpPr>
        <p:grpSp>
          <p:nvGrpSpPr>
            <p:cNvPr id="7" name="群組 6"/>
            <p:cNvGrpSpPr/>
            <p:nvPr/>
          </p:nvGrpSpPr>
          <p:grpSpPr>
            <a:xfrm>
              <a:off x="1115616" y="2903707"/>
              <a:ext cx="4939713" cy="1362951"/>
              <a:chOff x="1801936" y="4543896"/>
              <a:chExt cx="5972175" cy="1647825"/>
            </a:xfrm>
          </p:grpSpPr>
          <p:grpSp>
            <p:nvGrpSpPr>
              <p:cNvPr id="8" name="群組 7"/>
              <p:cNvGrpSpPr/>
              <p:nvPr/>
            </p:nvGrpSpPr>
            <p:grpSpPr>
              <a:xfrm>
                <a:off x="1801936" y="4543896"/>
                <a:ext cx="5972175" cy="1647825"/>
                <a:chOff x="1801936" y="4543896"/>
                <a:chExt cx="5972175" cy="1647825"/>
              </a:xfrm>
            </p:grpSpPr>
            <p:pic>
              <p:nvPicPr>
                <p:cNvPr id="10" name="圖片 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801936" y="4543896"/>
                  <a:ext cx="5972175" cy="1647825"/>
                </a:xfrm>
                <a:prstGeom prst="rect">
                  <a:avLst/>
                </a:prstGeom>
              </p:spPr>
            </p:pic>
            <p:sp>
              <p:nvSpPr>
                <p:cNvPr id="11" name="矩形 10"/>
                <p:cNvSpPr/>
                <p:nvPr/>
              </p:nvSpPr>
              <p:spPr bwMode="auto">
                <a:xfrm>
                  <a:off x="2267744" y="5367808"/>
                  <a:ext cx="851336" cy="293440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1" lang="zh-TW" altLang="en-US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  <a:ea typeface="標楷體" pitchFamily="65" charset="-120"/>
                  </a:endParaRPr>
                </a:p>
              </p:txBody>
            </p:sp>
            <p:sp>
              <p:nvSpPr>
                <p:cNvPr id="12" name="矩形 11"/>
                <p:cNvSpPr/>
                <p:nvPr/>
              </p:nvSpPr>
              <p:spPr bwMode="auto">
                <a:xfrm>
                  <a:off x="3119080" y="5850421"/>
                  <a:ext cx="4549264" cy="245579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1" lang="zh-TW" altLang="en-US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  <a:ea typeface="標楷體" pitchFamily="65" charset="-120"/>
                  </a:endParaRPr>
                </a:p>
              </p:txBody>
            </p:sp>
          </p:grpSp>
          <p:cxnSp>
            <p:nvCxnSpPr>
              <p:cNvPr id="9" name="直線單箭頭接點 8"/>
              <p:cNvCxnSpPr/>
              <p:nvPr/>
            </p:nvCxnSpPr>
            <p:spPr bwMode="auto">
              <a:xfrm>
                <a:off x="3222069" y="5517232"/>
                <a:ext cx="629851" cy="288032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3" name="群組 12"/>
            <p:cNvGrpSpPr/>
            <p:nvPr/>
          </p:nvGrpSpPr>
          <p:grpSpPr>
            <a:xfrm>
              <a:off x="6140513" y="2852936"/>
              <a:ext cx="2505075" cy="1533525"/>
              <a:chOff x="1247056" y="2420888"/>
              <a:chExt cx="2505075" cy="1533525"/>
            </a:xfrm>
          </p:grpSpPr>
          <p:pic>
            <p:nvPicPr>
              <p:cNvPr id="14" name="圖片 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7056" y="2420888"/>
                <a:ext cx="2505075" cy="1533525"/>
              </a:xfrm>
              <a:prstGeom prst="rect">
                <a:avLst/>
              </a:prstGeom>
            </p:spPr>
          </p:pic>
          <p:sp>
            <p:nvSpPr>
              <p:cNvPr id="15" name="矩形 14"/>
              <p:cNvSpPr/>
              <p:nvPr/>
            </p:nvSpPr>
            <p:spPr bwMode="auto">
              <a:xfrm>
                <a:off x="1827149" y="3469257"/>
                <a:ext cx="932076" cy="25051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 bwMode="auto">
              <a:xfrm>
                <a:off x="2411760" y="3645024"/>
                <a:ext cx="1296144" cy="26250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</p:grpSp>
      </p:grpSp>
      <p:grpSp>
        <p:nvGrpSpPr>
          <p:cNvPr id="19" name="群組 18"/>
          <p:cNvGrpSpPr/>
          <p:nvPr/>
        </p:nvGrpSpPr>
        <p:grpSpPr>
          <a:xfrm>
            <a:off x="1369912" y="5589240"/>
            <a:ext cx="6874496" cy="838200"/>
            <a:chOff x="1261367" y="5589240"/>
            <a:chExt cx="6874496" cy="838200"/>
          </a:xfrm>
        </p:grpSpPr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64088" y="5589240"/>
              <a:ext cx="2771775" cy="819150"/>
            </a:xfrm>
            <a:prstGeom prst="rect">
              <a:avLst/>
            </a:prstGeom>
          </p:spPr>
        </p:pic>
        <p:grpSp>
          <p:nvGrpSpPr>
            <p:cNvPr id="18" name="群組 17"/>
            <p:cNvGrpSpPr/>
            <p:nvPr/>
          </p:nvGrpSpPr>
          <p:grpSpPr>
            <a:xfrm>
              <a:off x="1261367" y="5589240"/>
              <a:ext cx="3629025" cy="838200"/>
              <a:chOff x="1327871" y="5589240"/>
              <a:chExt cx="3629025" cy="838200"/>
            </a:xfrm>
          </p:grpSpPr>
          <p:pic>
            <p:nvPicPr>
              <p:cNvPr id="6" name="圖片 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27871" y="5589240"/>
                <a:ext cx="3629025" cy="838200"/>
              </a:xfrm>
              <a:prstGeom prst="rect">
                <a:avLst/>
              </a:prstGeom>
            </p:spPr>
          </p:pic>
          <p:sp>
            <p:nvSpPr>
              <p:cNvPr id="17" name="矩形 16"/>
              <p:cNvSpPr/>
              <p:nvPr/>
            </p:nvSpPr>
            <p:spPr bwMode="auto">
              <a:xfrm>
                <a:off x="1642166" y="5883831"/>
                <a:ext cx="1489674" cy="21216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07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0" dirty="0">
                <a:latin typeface="Calibri" pitchFamily="34" charset="0"/>
              </a:rPr>
              <a:t>實作</a:t>
            </a:r>
            <a:r>
              <a:rPr lang="en-US" altLang="zh-TW" b="0" dirty="0">
                <a:latin typeface="Calibri" pitchFamily="34" charset="0"/>
              </a:rPr>
              <a:t>(</a:t>
            </a:r>
            <a:r>
              <a:rPr lang="zh-TW" altLang="en-US" b="0" dirty="0">
                <a:latin typeface="Calibri" pitchFamily="34" charset="0"/>
              </a:rPr>
              <a:t>三</a:t>
            </a:r>
            <a:r>
              <a:rPr lang="en-US" altLang="zh-TW" b="0" dirty="0">
                <a:latin typeface="Calibri" pitchFamily="34" charset="0"/>
              </a:rPr>
              <a:t>) —</a:t>
            </a:r>
            <a:r>
              <a:rPr lang="zh-TW" altLang="en-US" b="0" dirty="0">
                <a:latin typeface="Calibri" pitchFamily="34" charset="0"/>
              </a:rPr>
              <a:t>不計分</a:t>
            </a:r>
            <a:endParaRPr lang="zh-TW" altLang="en-US" sz="3200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899592" y="1484784"/>
            <a:ext cx="8136904" cy="461168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9. </a:t>
            </a:r>
            <a:r>
              <a:rPr lang="zh-TW" altLang="en-US" sz="2000" dirty="0">
                <a:latin typeface="Calibri" pitchFamily="34" charset="0"/>
                <a:ea typeface="+mj-ea"/>
              </a:rPr>
              <a:t>在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這個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main_function.c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的內容是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對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UART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印完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”Hello EASY!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後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，會在一個無限回圈內不斷印出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”12345\t12345….”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如下圖所示</a:t>
            </a:r>
          </a:p>
          <a:p>
            <a:pPr marL="45720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  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34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164" y="2996952"/>
            <a:ext cx="3760260" cy="298041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2343" y="2820206"/>
            <a:ext cx="2973633" cy="32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9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三</a:t>
            </a:r>
            <a:r>
              <a:rPr lang="en-US" altLang="zh-TW" sz="3600" b="0" dirty="0">
                <a:latin typeface="Calibri" pitchFamily="34" charset="0"/>
              </a:rPr>
              <a:t>) —</a:t>
            </a:r>
            <a:r>
              <a:rPr lang="zh-TW" altLang="en-US" sz="3600" b="0" dirty="0">
                <a:latin typeface="Calibri" pitchFamily="34" charset="0"/>
              </a:rPr>
              <a:t>不計分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484313"/>
            <a:ext cx="8208912" cy="461168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10.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此時若對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SW_E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SW_C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SW_W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按鈕按下去，可以馬上在超級終端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機中看到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跳到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ISR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中，對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UART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寫出是對應的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C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W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字元，並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且會回到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main_function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中的無限迴圈繼續</a:t>
            </a:r>
            <a:r>
              <a:rPr lang="zh-TW" altLang="en-US" sz="2000" dirty="0">
                <a:latin typeface="Calibri" pitchFamily="34" charset="0"/>
                <a:ea typeface="+mj-ea"/>
              </a:rPr>
              <a:t>跑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。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(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跳到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ISR</a:t>
            </a:r>
            <a:r>
              <a:rPr lang="zh-TW" altLang="en-US" sz="2000" dirty="0">
                <a:latin typeface="Calibri" pitchFamily="34" charset="0"/>
                <a:ea typeface="+mj-ea"/>
              </a:rPr>
              <a:t>一次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只會印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出一個字元，會印出這麼多個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‘E’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是因為我們手動按那個按鈕的瞬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間已經被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sample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Switch Interrupt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好幾次了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!)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35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838" y="3429000"/>
            <a:ext cx="3630403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827088" y="188913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3600" dirty="0" err="1">
                <a:solidFill>
                  <a:schemeClr val="tx1"/>
                </a:solidFill>
                <a:latin typeface="+mj-ea"/>
                <a:ea typeface="+mj-ea"/>
              </a:rPr>
              <a:t>實驗結報</a:t>
            </a:r>
            <a:endParaRPr lang="en-US" sz="3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042988" y="1484313"/>
            <a:ext cx="7415212" cy="461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1pPr>
            <a:lvl2pPr marL="854075" indent="-45720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>
              <a:spcBef>
                <a:spcPts val="700"/>
              </a:spcBef>
              <a:buFont typeface="Wingdings" pitchFamily="2" charset="2"/>
              <a:buChar char=""/>
            </a:pPr>
            <a:r>
              <a:rPr lang="en-US" sz="2800" dirty="0" err="1">
                <a:latin typeface="標楷體" pitchFamily="65" charset="-120"/>
                <a:ea typeface="標楷體" pitchFamily="65" charset="-120"/>
              </a:rPr>
              <a:t>結報格式</a:t>
            </a:r>
            <a:r>
              <a:rPr lang="en-US" sz="28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en-US" sz="2800" dirty="0" err="1">
                <a:latin typeface="標楷體" pitchFamily="65" charset="-120"/>
                <a:ea typeface="標楷體" pitchFamily="65" charset="-120"/>
              </a:rPr>
              <a:t>每組一份</a:t>
            </a:r>
            <a:r>
              <a:rPr lang="en-US" sz="2800" dirty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封面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實驗內容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程式碼註解、結果截圖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實驗心得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700"/>
              </a:spcBef>
              <a:buFont typeface="Wingdings" pitchFamily="2" charset="2"/>
              <a:buBlip>
                <a:blip r:embed="rId3"/>
              </a:buBlip>
            </a:pPr>
            <a:r>
              <a:rPr lang="en-US" sz="2800" dirty="0" err="1">
                <a:latin typeface="標楷體" pitchFamily="65" charset="-120"/>
                <a:ea typeface="標楷體" pitchFamily="65" charset="-120"/>
              </a:rPr>
              <a:t>繳交位置</a:t>
            </a:r>
            <a:endParaRPr lang="en-US" sz="2800" dirty="0">
              <a:latin typeface="標楷體" pitchFamily="65" charset="-120"/>
              <a:ea typeface="標楷體" pitchFamily="65" charset="-120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>
                <a:latin typeface="標楷體" pitchFamily="65" charset="-120"/>
                <a:ea typeface="標楷體" pitchFamily="65" charset="-120"/>
              </a:rPr>
              <a:t>ftp : 140.116.164.</a:t>
            </a:r>
            <a:r>
              <a:rPr lang="en-US" sz="20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235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帳號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/</a:t>
            </a: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密碼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 : </a:t>
            </a:r>
            <a:r>
              <a:rPr lang="en-US" sz="2000" dirty="0" smtClean="0">
                <a:latin typeface="標楷體" pitchFamily="65" charset="-120"/>
                <a:ea typeface="標楷體" pitchFamily="65" charset="-120"/>
              </a:rPr>
              <a:t>co201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6</a:t>
            </a:r>
            <a:r>
              <a:rPr lang="en-US" sz="2000" dirty="0" smtClean="0">
                <a:latin typeface="標楷體" pitchFamily="65" charset="-120"/>
                <a:ea typeface="標楷體" pitchFamily="65" charset="-120"/>
              </a:rPr>
              <a:t>  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500"/>
              </a:spcBef>
              <a:buClrTx/>
              <a:buFontTx/>
              <a:buNone/>
            </a:pPr>
            <a:r>
              <a:rPr lang="en-US" sz="2000" dirty="0">
                <a:latin typeface="標楷體" pitchFamily="65" charset="-120"/>
                <a:ea typeface="標楷體" pitchFamily="65" charset="-120"/>
              </a:rPr>
              <a:t>	</a:t>
            </a:r>
            <a:r>
              <a:rPr lang="en-US" sz="2000" dirty="0" err="1" smtClean="0">
                <a:latin typeface="標楷體" pitchFamily="65" charset="-120"/>
                <a:ea typeface="標楷體" pitchFamily="65" charset="-120"/>
              </a:rPr>
              <a:t>DeadLine</a:t>
            </a:r>
            <a:r>
              <a:rPr lang="en-US" sz="2000" dirty="0" smtClean="0">
                <a:latin typeface="標楷體" pitchFamily="65" charset="-120"/>
                <a:ea typeface="標楷體" pitchFamily="65" charset="-120"/>
              </a:rPr>
              <a:t>: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禮拜天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(1/13)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晚上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12:00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600"/>
              </a:spcBef>
              <a:buFont typeface="Wingdings" pitchFamily="2" charset="2"/>
              <a:buChar char=""/>
            </a:pPr>
            <a:r>
              <a:rPr lang="en-US" sz="2400" dirty="0">
                <a:latin typeface="標楷體" pitchFamily="65" charset="-120"/>
                <a:ea typeface="標楷體" pitchFamily="65" charset="-120"/>
              </a:rPr>
              <a:t>TA Contact Information: 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助教信箱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 : </a:t>
            </a: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itchFamily="65" charset="-120"/>
                <a:ea typeface="標楷體" pitchFamily="65" charset="-120"/>
              </a:rPr>
              <a:t>franksaifranksai</a:t>
            </a: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itchFamily="65" charset="-120"/>
                <a:ea typeface="標楷體" pitchFamily="65" charset="-120"/>
              </a:rPr>
              <a:t>@gmail.com</a:t>
            </a:r>
            <a:endParaRPr lang="en-US" sz="2000" b="1" dirty="0">
              <a:solidFill>
                <a:schemeClr val="accent2">
                  <a:lumMod val="60000"/>
                  <a:lumOff val="40000"/>
                </a:schemeClr>
              </a:solidFill>
              <a:latin typeface="標楷體" pitchFamily="65" charset="-120"/>
              <a:ea typeface="標楷體" pitchFamily="65" charset="-120"/>
              <a:hlinkClick r:id="rId4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Rm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 92617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>
                <a:latin typeface="標楷體" pitchFamily="65" charset="-120"/>
                <a:ea typeface="標楷體" pitchFamily="65" charset="-120"/>
              </a:rPr>
              <a:t>Office hour : (Tues)1300~1500、(Wed)1300~1400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36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385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>
                <a:latin typeface="Calibri" pitchFamily="34" charset="0"/>
              </a:rPr>
              <a:t>Interrupts </a:t>
            </a:r>
            <a:r>
              <a:rPr lang="zh-TW" altLang="en-US" sz="3600" b="0" dirty="0" smtClean="0">
                <a:latin typeface="Calibri" pitchFamily="34" charset="0"/>
              </a:rPr>
              <a:t> </a:t>
            </a:r>
            <a:r>
              <a:rPr lang="en-US" altLang="zh-TW" sz="3600" b="0" dirty="0" smtClean="0">
                <a:latin typeface="Calibri" pitchFamily="34" charset="0"/>
              </a:rPr>
              <a:t>by </a:t>
            </a:r>
            <a:r>
              <a:rPr lang="zh-TW" altLang="en-US" sz="3600" b="0" dirty="0" smtClean="0">
                <a:latin typeface="Calibri" pitchFamily="34" charset="0"/>
              </a:rPr>
              <a:t> </a:t>
            </a:r>
            <a:r>
              <a:rPr lang="en-US" altLang="zh-TW" sz="3600" b="0" dirty="0" smtClean="0">
                <a:latin typeface="Calibri" pitchFamily="34" charset="0"/>
              </a:rPr>
              <a:t>External </a:t>
            </a:r>
            <a:r>
              <a:rPr lang="zh-TW" altLang="en-US" sz="3600" b="0" dirty="0" smtClean="0">
                <a:latin typeface="Calibri" pitchFamily="34" charset="0"/>
              </a:rPr>
              <a:t> </a:t>
            </a:r>
            <a:r>
              <a:rPr lang="en-US" altLang="zh-TW" sz="3600" b="0" dirty="0" smtClean="0">
                <a:latin typeface="Calibri" pitchFamily="34" charset="0"/>
              </a:rPr>
              <a:t>Signals</a:t>
            </a:r>
            <a:endParaRPr lang="zh-TW" altLang="en-US" sz="3600" b="0" dirty="0"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119" y="1894681"/>
            <a:ext cx="683895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4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23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>
                <a:latin typeface="Calibri" pitchFamily="34" charset="0"/>
              </a:rPr>
              <a:t>ARM</a:t>
            </a:r>
            <a:r>
              <a:rPr lang="zh-TW" altLang="en-US" sz="3600" b="0" dirty="0">
                <a:latin typeface="Calibri" pitchFamily="34" charset="0"/>
              </a:rPr>
              <a:t>中斷流程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484784"/>
            <a:ext cx="7859216" cy="4641379"/>
          </a:xfrm>
        </p:spPr>
        <p:txBody>
          <a:bodyPr/>
          <a:lstStyle/>
          <a:p>
            <a:r>
              <a:rPr lang="en-US" altLang="zh-TW" sz="2400" dirty="0">
                <a:latin typeface="Calibri" pitchFamily="34" charset="0"/>
                <a:ea typeface="+mj-ea"/>
              </a:rPr>
              <a:t>ARM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微處理器</a:t>
            </a:r>
            <a:r>
              <a:rPr lang="zh-TW" altLang="en-US" sz="2400" dirty="0">
                <a:latin typeface="Calibri" pitchFamily="34" charset="0"/>
                <a:ea typeface="+mj-ea"/>
              </a:rPr>
              <a:t>有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7</a:t>
            </a:r>
            <a:r>
              <a:rPr lang="zh-TW" altLang="en-US" sz="2400" dirty="0">
                <a:latin typeface="Calibri" pitchFamily="34" charset="0"/>
                <a:ea typeface="+mj-ea"/>
              </a:rPr>
              <a:t>種運行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模式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:</a:t>
            </a: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User mode</a:t>
            </a:r>
            <a:r>
              <a:rPr lang="en-US" altLang="zh-TW" sz="1800" dirty="0">
                <a:latin typeface="Calibri" pitchFamily="34" charset="0"/>
                <a:ea typeface="+mj-ea"/>
              </a:rPr>
              <a:t>(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usr</a:t>
            </a:r>
            <a:r>
              <a:rPr lang="en-US" altLang="zh-TW" sz="1800" dirty="0">
                <a:latin typeface="Calibri" pitchFamily="34" charset="0"/>
                <a:ea typeface="+mj-ea"/>
              </a:rPr>
              <a:t>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en-US" altLang="zh-TW" sz="1600" dirty="0">
                <a:latin typeface="Calibri" pitchFamily="34" charset="0"/>
                <a:ea typeface="+mj-ea"/>
              </a:rPr>
              <a:t>ARM</a:t>
            </a:r>
            <a:r>
              <a:rPr lang="zh-TW" altLang="en-US" sz="1600" dirty="0">
                <a:latin typeface="Calibri" pitchFamily="34" charset="0"/>
                <a:ea typeface="+mj-ea"/>
              </a:rPr>
              <a:t>處理器正常的程序執行狀態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System mode</a:t>
            </a:r>
            <a:r>
              <a:rPr lang="en-US" altLang="zh-TW" sz="1800" dirty="0">
                <a:latin typeface="Calibri" pitchFamily="34" charset="0"/>
                <a:ea typeface="+mj-ea"/>
              </a:rPr>
              <a:t>(sys)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運行具有特權的操作系統任務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Supervisor mode</a:t>
            </a:r>
            <a:r>
              <a:rPr lang="en-US" altLang="zh-TW" sz="1800" dirty="0">
                <a:latin typeface="Calibri" pitchFamily="34" charset="0"/>
                <a:ea typeface="+mj-ea"/>
              </a:rPr>
              <a:t>(svc)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操作系統使用的保護模式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Abort mode</a:t>
            </a:r>
            <a:r>
              <a:rPr lang="en-US" altLang="zh-TW" sz="1800" dirty="0">
                <a:latin typeface="Calibri" pitchFamily="34" charset="0"/>
                <a:ea typeface="+mj-ea"/>
              </a:rPr>
              <a:t>(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abt</a:t>
            </a:r>
            <a:r>
              <a:rPr lang="en-US" altLang="zh-TW" sz="1800" dirty="0">
                <a:latin typeface="Calibri" pitchFamily="34" charset="0"/>
                <a:ea typeface="+mj-ea"/>
              </a:rPr>
              <a:t>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當抓取的資料或指令錯誤時進入該模式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Interrupt </a:t>
            </a:r>
            <a:r>
              <a:rPr lang="en-US" altLang="zh-TW" sz="1800" b="1" dirty="0" smtClean="0">
                <a:latin typeface="Calibri" pitchFamily="34" charset="0"/>
                <a:ea typeface="+mj-ea"/>
              </a:rPr>
              <a:t>mode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irq</a:t>
            </a:r>
            <a:r>
              <a:rPr lang="en-US" altLang="zh-TW" sz="1800" dirty="0">
                <a:latin typeface="Calibri" pitchFamily="34" charset="0"/>
                <a:ea typeface="+mj-ea"/>
              </a:rPr>
              <a:t>)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用於通用的中斷處理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 smtClean="0">
                <a:latin typeface="Calibri" pitchFamily="34" charset="0"/>
                <a:ea typeface="+mj-ea"/>
              </a:rPr>
              <a:t>Fast </a:t>
            </a:r>
            <a:r>
              <a:rPr lang="en-US" altLang="zh-TW" sz="1800" b="1" dirty="0">
                <a:latin typeface="Calibri" pitchFamily="34" charset="0"/>
                <a:ea typeface="+mj-ea"/>
              </a:rPr>
              <a:t>Interrupt </a:t>
            </a:r>
            <a:r>
              <a:rPr lang="en-US" altLang="zh-TW" sz="1800" b="1" dirty="0" smtClean="0">
                <a:latin typeface="Calibri" pitchFamily="34" charset="0"/>
                <a:ea typeface="+mj-ea"/>
              </a:rPr>
              <a:t>mode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f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rq</a:t>
            </a:r>
            <a:r>
              <a:rPr lang="en-US" altLang="zh-TW" sz="1800" dirty="0">
                <a:latin typeface="Calibri" pitchFamily="34" charset="0"/>
                <a:ea typeface="+mj-ea"/>
              </a:rPr>
              <a:t>)</a:t>
            </a:r>
            <a:r>
              <a:rPr lang="zh-TW" altLang="en-US" sz="1600" dirty="0">
                <a:latin typeface="Calibri" pitchFamily="34" charset="0"/>
                <a:ea typeface="+mj-ea"/>
              </a:rPr>
              <a:t>：用於快速資料傳輸或通道處理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 smtClean="0">
                <a:latin typeface="Calibri" pitchFamily="34" charset="0"/>
                <a:ea typeface="+mj-ea"/>
              </a:rPr>
              <a:t>Undefined </a:t>
            </a:r>
            <a:r>
              <a:rPr lang="en-US" altLang="zh-TW" sz="1800" b="1" dirty="0">
                <a:latin typeface="Calibri" pitchFamily="34" charset="0"/>
                <a:ea typeface="+mj-ea"/>
              </a:rPr>
              <a:t>mode</a:t>
            </a:r>
            <a:r>
              <a:rPr lang="en-US" altLang="zh-TW" sz="1800" dirty="0">
                <a:latin typeface="Calibri" pitchFamily="34" charset="0"/>
                <a:ea typeface="+mj-ea"/>
              </a:rPr>
              <a:t>(und)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遇到未定義的指令執行時進入該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模式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1600" dirty="0">
              <a:latin typeface="Calibri" pitchFamily="34" charset="0"/>
              <a:ea typeface="+mj-ea"/>
            </a:endParaRPr>
          </a:p>
          <a:p>
            <a:r>
              <a:rPr lang="en-US" altLang="zh-TW" sz="2400" dirty="0">
                <a:latin typeface="Calibri" pitchFamily="34" charset="0"/>
                <a:ea typeface="+mj-ea"/>
              </a:rPr>
              <a:t>ARM</a:t>
            </a:r>
            <a:r>
              <a:rPr lang="zh-TW" altLang="en-US" sz="2400" dirty="0">
                <a:latin typeface="Calibri" pitchFamily="34" charset="0"/>
                <a:ea typeface="+mj-ea"/>
              </a:rPr>
              <a:t>的外部硬體中斷訊號由</a:t>
            </a:r>
            <a:r>
              <a:rPr lang="en-US" altLang="zh-TW" sz="2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IRQ</a:t>
            </a:r>
            <a:r>
              <a:rPr lang="en-US" altLang="zh-TW" sz="2400" dirty="0">
                <a:latin typeface="Calibri" pitchFamily="34" charset="0"/>
                <a:ea typeface="+mj-ea"/>
              </a:rPr>
              <a:t>(Interrupt Request)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及</a:t>
            </a:r>
            <a:r>
              <a:rPr lang="en-US" altLang="zh-TW" sz="2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FIQ</a:t>
            </a:r>
            <a:r>
              <a:rPr lang="en-US" altLang="zh-TW" sz="2400" dirty="0">
                <a:latin typeface="Calibri" pitchFamily="34" charset="0"/>
                <a:ea typeface="+mj-ea"/>
              </a:rPr>
              <a:t>(Fast Interrupt Request)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兩</a:t>
            </a:r>
            <a:r>
              <a:rPr lang="zh-TW" altLang="en-US" sz="2400" dirty="0">
                <a:latin typeface="Calibri" pitchFamily="34" charset="0"/>
                <a:ea typeface="+mj-ea"/>
              </a:rPr>
              <a:t>支訊號腳來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控制</a:t>
            </a:r>
            <a:endParaRPr lang="en-US" altLang="zh-TW" sz="2400" dirty="0" smtClean="0">
              <a:latin typeface="Calibri" pitchFamily="34" charset="0"/>
              <a:ea typeface="+mj-ea"/>
            </a:endParaRPr>
          </a:p>
          <a:p>
            <a:pPr lvl="1"/>
            <a:r>
              <a:rPr lang="zh-TW" altLang="en-US" sz="2000" dirty="0" smtClean="0">
                <a:latin typeface="Calibri" pitchFamily="34" charset="0"/>
                <a:ea typeface="+mj-ea"/>
              </a:rPr>
              <a:t>當</a:t>
            </a:r>
            <a:r>
              <a:rPr lang="en-US" altLang="zh-TW" sz="2000" dirty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>
                <a:latin typeface="Calibri" pitchFamily="34" charset="0"/>
                <a:ea typeface="+mj-ea"/>
              </a:rPr>
              <a:t>或</a:t>
            </a:r>
            <a:r>
              <a:rPr lang="en-US" altLang="zh-TW" sz="2000" dirty="0">
                <a:latin typeface="Calibri" pitchFamily="34" charset="0"/>
                <a:ea typeface="+mj-ea"/>
              </a:rPr>
              <a:t>FIQ</a:t>
            </a:r>
            <a:r>
              <a:rPr lang="zh-TW" altLang="en-US" sz="2000" dirty="0">
                <a:latin typeface="Calibri" pitchFamily="34" charset="0"/>
                <a:ea typeface="+mj-ea"/>
              </a:rPr>
              <a:t>被觸發時，則</a:t>
            </a:r>
            <a:r>
              <a:rPr lang="en-US" altLang="zh-TW" sz="2000" dirty="0">
                <a:latin typeface="Calibri" pitchFamily="34" charset="0"/>
                <a:ea typeface="+mj-ea"/>
              </a:rPr>
              <a:t>ARM CPU</a:t>
            </a:r>
            <a:r>
              <a:rPr lang="zh-TW" altLang="en-US" sz="2000" dirty="0">
                <a:latin typeface="Calibri" pitchFamily="34" charset="0"/>
                <a:ea typeface="+mj-ea"/>
              </a:rPr>
              <a:t>將會強制的進入</a:t>
            </a:r>
            <a:r>
              <a:rPr lang="en-US" altLang="zh-TW" sz="2000" dirty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>
                <a:latin typeface="Calibri" pitchFamily="34" charset="0"/>
                <a:ea typeface="+mj-ea"/>
              </a:rPr>
              <a:t>或</a:t>
            </a:r>
            <a:r>
              <a:rPr lang="en-US" altLang="zh-TW" sz="2000" dirty="0">
                <a:latin typeface="Calibri" pitchFamily="34" charset="0"/>
                <a:ea typeface="+mj-ea"/>
              </a:rPr>
              <a:t>FIQ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模式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(if interrupt enabled)</a:t>
            </a:r>
            <a:endParaRPr lang="zh-TW" altLang="en-US" sz="14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5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>
                <a:latin typeface="Calibri" pitchFamily="34" charset="0"/>
              </a:rPr>
              <a:t>ARM interrupt vector table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484313"/>
            <a:ext cx="7993508" cy="4611687"/>
          </a:xfrm>
        </p:spPr>
        <p:txBody>
          <a:bodyPr/>
          <a:lstStyle/>
          <a:p>
            <a:r>
              <a:rPr lang="en-US" altLang="zh-TW" dirty="0" smtClean="0">
                <a:latin typeface="Calibri" pitchFamily="34" charset="0"/>
              </a:rPr>
              <a:t>ARM </a:t>
            </a:r>
            <a:r>
              <a:rPr lang="en-US" altLang="zh-TW" dirty="0">
                <a:latin typeface="Calibri" pitchFamily="34" charset="0"/>
              </a:rPr>
              <a:t>interrupt vector </a:t>
            </a:r>
            <a:r>
              <a:rPr lang="en-US" altLang="zh-TW" dirty="0" smtClean="0">
                <a:latin typeface="Calibri" pitchFamily="34" charset="0"/>
              </a:rPr>
              <a:t>table(</a:t>
            </a:r>
            <a:r>
              <a:rPr lang="en-US" altLang="zh-TW" sz="2000" dirty="0">
                <a:latin typeface="Calibri" pitchFamily="34" charset="0"/>
              </a:rPr>
              <a:t>0x00000000~0x0000001F</a:t>
            </a:r>
            <a:r>
              <a:rPr lang="en-US" altLang="zh-TW" dirty="0" smtClean="0">
                <a:latin typeface="Calibri" pitchFamily="34" charset="0"/>
              </a:rPr>
              <a:t>)</a:t>
            </a:r>
            <a:endParaRPr lang="zh-TW" altLang="en-US" dirty="0">
              <a:latin typeface="Calibri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6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238426"/>
              </p:ext>
            </p:extLst>
          </p:nvPr>
        </p:nvGraphicFramePr>
        <p:xfrm>
          <a:off x="1547664" y="2132856"/>
          <a:ext cx="6912768" cy="4176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4710"/>
                <a:gridCol w="4708058"/>
              </a:tblGrid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address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Vector jump to 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Reset Interrupt Vector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0x00000004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Undefined Interrupt Vector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0x00000008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 Interrupt Vector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：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Trap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0x0000000c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Prefetch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Abort Interrupt Vector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0x00000010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Abort Interrupt Vector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0x00000014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reserved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0x00000018</a:t>
                      </a:r>
                      <a:endParaRPr lang="zh-TW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Interrupt Request Vector</a:t>
                      </a:r>
                      <a:endParaRPr lang="zh-TW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0x0000001c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Fast Interrupt Request Vector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51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 smtClean="0">
                <a:latin typeface="Calibri" pitchFamily="34" charset="0"/>
              </a:rPr>
              <a:t>ARM</a:t>
            </a:r>
            <a:r>
              <a:rPr lang="zh-TW" altLang="en-US" sz="3600" b="0" dirty="0">
                <a:latin typeface="Calibri" pitchFamily="34" charset="0"/>
              </a:rPr>
              <a:t>中斷流程</a:t>
            </a:r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400" dirty="0">
                <a:latin typeface="Calibri" pitchFamily="34" charset="0"/>
                <a:ea typeface="+mj-ea"/>
              </a:rPr>
              <a:t>當</a:t>
            </a:r>
            <a:r>
              <a:rPr lang="en-US" altLang="zh-TW" sz="2400" dirty="0">
                <a:latin typeface="Calibri" pitchFamily="34" charset="0"/>
                <a:ea typeface="+mj-ea"/>
              </a:rPr>
              <a:t>IRQ</a:t>
            </a:r>
            <a:r>
              <a:rPr lang="zh-TW" altLang="en-US" sz="2400" dirty="0">
                <a:latin typeface="Calibri" pitchFamily="34" charset="0"/>
                <a:ea typeface="+mj-ea"/>
              </a:rPr>
              <a:t>引發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後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: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2000" dirty="0">
                <a:latin typeface="Calibri" pitchFamily="34" charset="0"/>
                <a:ea typeface="+mj-ea"/>
              </a:rPr>
              <a:t>1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跳到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PC = 0x00000018</a:t>
            </a:r>
            <a:r>
              <a:rPr lang="zh-TW" altLang="en-US" sz="2000" dirty="0">
                <a:latin typeface="Calibri" pitchFamily="34" charset="0"/>
                <a:ea typeface="+mj-ea"/>
              </a:rPr>
              <a:t>的位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址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(normal address)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(2)At 0x18, usually a jump-like instruction to the ISR.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7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2962326"/>
            <a:ext cx="5328592" cy="2779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99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 smtClean="0">
                <a:latin typeface="Calibri" pitchFamily="34" charset="0"/>
              </a:rPr>
              <a:t>系統上的</a:t>
            </a:r>
            <a:r>
              <a:rPr lang="en-US" altLang="zh-TW" sz="3600" b="0" dirty="0" smtClean="0">
                <a:latin typeface="Calibri" pitchFamily="34" charset="0"/>
              </a:rPr>
              <a:t>Interrupts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400" dirty="0">
                <a:latin typeface="Calibri" pitchFamily="34" charset="0"/>
                <a:ea typeface="+mj-ea"/>
              </a:rPr>
              <a:t>在一般的電腦系統裡，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當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device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需要系統服務時，有</a:t>
            </a:r>
            <a:r>
              <a:rPr lang="zh-TW" altLang="en-US" sz="2400" dirty="0">
                <a:latin typeface="Calibri" pitchFamily="34" charset="0"/>
                <a:ea typeface="+mj-ea"/>
              </a:rPr>
              <a:t>二種方法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：</a:t>
            </a:r>
            <a:endParaRPr lang="en-US" altLang="zh-TW" sz="2400" dirty="0" smtClean="0">
              <a:latin typeface="Calibri" pitchFamily="34" charset="0"/>
              <a:ea typeface="+mj-ea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400" dirty="0" smtClean="0">
                <a:latin typeface="Calibri" pitchFamily="34" charset="0"/>
                <a:ea typeface="+mj-ea"/>
              </a:rPr>
              <a:t>Polling : 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	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最</a:t>
            </a:r>
            <a:r>
              <a:rPr lang="zh-TW" altLang="en-US" sz="2000" dirty="0">
                <a:latin typeface="Calibri" pitchFamily="34" charset="0"/>
                <a:ea typeface="+mj-ea"/>
              </a:rPr>
              <a:t>簡單的方式讓</a:t>
            </a:r>
            <a:r>
              <a:rPr lang="en-US" altLang="zh-TW" sz="2000" dirty="0">
                <a:latin typeface="Calibri" pitchFamily="34" charset="0"/>
                <a:ea typeface="+mj-ea"/>
              </a:rPr>
              <a:t>I/O device</a:t>
            </a:r>
            <a:r>
              <a:rPr lang="zh-TW" altLang="en-US" sz="2000" dirty="0">
                <a:latin typeface="Calibri" pitchFamily="34" charset="0"/>
                <a:ea typeface="+mj-ea"/>
              </a:rPr>
              <a:t>與</a:t>
            </a:r>
            <a:r>
              <a:rPr lang="en-US" altLang="zh-TW" sz="2000" dirty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溝通，</a:t>
            </a:r>
            <a:r>
              <a:rPr lang="en-US" altLang="zh-TW" sz="2000" dirty="0">
                <a:latin typeface="Calibri" pitchFamily="34" charset="0"/>
                <a:ea typeface="+mj-ea"/>
              </a:rPr>
              <a:t>I/O 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只要將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	information</a:t>
            </a:r>
            <a:r>
              <a:rPr lang="zh-TW" altLang="en-US" sz="2000" dirty="0">
                <a:latin typeface="Calibri" pitchFamily="34" charset="0"/>
                <a:ea typeface="+mj-ea"/>
              </a:rPr>
              <a:t>放進</a:t>
            </a:r>
            <a:r>
              <a:rPr lang="en-US" altLang="zh-TW" sz="2000" dirty="0">
                <a:latin typeface="Calibri" pitchFamily="34" charset="0"/>
                <a:ea typeface="+mj-ea"/>
              </a:rPr>
              <a:t>status register</a:t>
            </a:r>
            <a:r>
              <a:rPr lang="zh-TW" altLang="en-US" sz="2000" dirty="0">
                <a:latin typeface="Calibri" pitchFamily="34" charset="0"/>
                <a:ea typeface="+mj-ea"/>
              </a:rPr>
              <a:t>，</a:t>
            </a:r>
            <a:r>
              <a:rPr lang="en-US" altLang="zh-TW" sz="2000" dirty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>
                <a:latin typeface="Calibri" pitchFamily="34" charset="0"/>
                <a:ea typeface="+mj-ea"/>
              </a:rPr>
              <a:t>會周期性的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檢查</a:t>
            </a:r>
            <a:r>
              <a:rPr lang="en-US" altLang="zh-TW" sz="2000" dirty="0">
                <a:latin typeface="Calibri" pitchFamily="34" charset="0"/>
              </a:rPr>
              <a:t>status </a:t>
            </a:r>
            <a:r>
              <a:rPr lang="en-US" altLang="zh-TW" sz="2000" dirty="0" smtClean="0">
                <a:latin typeface="Calibri" pitchFamily="34" charset="0"/>
              </a:rPr>
              <a:t>	register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來</a:t>
            </a:r>
            <a:r>
              <a:rPr lang="zh-TW" altLang="en-US" sz="2000" dirty="0">
                <a:latin typeface="Calibri" pitchFamily="34" charset="0"/>
                <a:ea typeface="+mj-ea"/>
              </a:rPr>
              <a:t>得知需要服務的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device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latin typeface="+mj-ea"/>
                <a:ea typeface="+mj-ea"/>
              </a:rPr>
              <a:t>	</a:t>
            </a:r>
            <a:r>
              <a:rPr lang="zh-TW" altLang="en-US" sz="2000" dirty="0">
                <a:latin typeface="+mj-ea"/>
                <a:ea typeface="+mj-ea"/>
              </a:rPr>
              <a:t>如果</a:t>
            </a:r>
            <a:r>
              <a:rPr lang="en-US" altLang="zh-TW" sz="2000" dirty="0">
                <a:latin typeface="+mj-ea"/>
                <a:ea typeface="+mj-ea"/>
              </a:rPr>
              <a:t>polling </a:t>
            </a:r>
            <a:r>
              <a:rPr lang="zh-TW" altLang="en-US" sz="2000" dirty="0">
                <a:latin typeface="+mj-ea"/>
                <a:ea typeface="+mj-ea"/>
              </a:rPr>
              <a:t>太</a:t>
            </a:r>
            <a:r>
              <a:rPr lang="zh-TW" altLang="en-US" sz="2000" dirty="0" smtClean="0">
                <a:latin typeface="+mj-ea"/>
                <a:ea typeface="+mj-ea"/>
              </a:rPr>
              <a:t>頻繁會很浪費</a:t>
            </a:r>
            <a:r>
              <a:rPr lang="en-US" altLang="zh-TW" sz="2000" dirty="0" smtClean="0">
                <a:latin typeface="+mj-ea"/>
                <a:ea typeface="+mj-ea"/>
              </a:rPr>
              <a:t>CPU </a:t>
            </a:r>
            <a:r>
              <a:rPr lang="zh-TW" altLang="en-US" sz="2000" dirty="0">
                <a:latin typeface="+mj-ea"/>
                <a:ea typeface="+mj-ea"/>
              </a:rPr>
              <a:t>的</a:t>
            </a:r>
            <a:r>
              <a:rPr lang="zh-TW" altLang="en-US" sz="2000" dirty="0" smtClean="0">
                <a:latin typeface="+mj-ea"/>
                <a:ea typeface="+mj-ea"/>
              </a:rPr>
              <a:t>時間</a:t>
            </a:r>
            <a:endParaRPr lang="en-US" altLang="zh-TW" sz="2000" dirty="0" smtClean="0">
              <a:latin typeface="+mj-ea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400" dirty="0" smtClean="0">
                <a:latin typeface="Calibri" pitchFamily="34" charset="0"/>
                <a:ea typeface="+mj-ea"/>
              </a:rPr>
              <a:t>2. </a:t>
            </a:r>
            <a:r>
              <a:rPr lang="en-US" altLang="zh-TW" sz="2400" dirty="0">
                <a:latin typeface="Calibri" pitchFamily="34" charset="0"/>
                <a:ea typeface="+mj-ea"/>
              </a:rPr>
              <a:t> </a:t>
            </a:r>
            <a:r>
              <a:rPr lang="en-US" altLang="zh-TW" sz="2400" dirty="0">
                <a:solidFill>
                  <a:srgbClr val="FF0000"/>
                </a:solidFill>
                <a:latin typeface="Calibri" pitchFamily="34" charset="0"/>
                <a:ea typeface="+mj-ea"/>
              </a:rPr>
              <a:t>Interrupt-driven I/O</a:t>
            </a:r>
            <a:r>
              <a:rPr lang="en-US" altLang="zh-TW" sz="2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  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:</a:t>
            </a:r>
          </a:p>
          <a:p>
            <a:pPr marL="45720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>
                <a:latin typeface="Calibri" pitchFamily="34" charset="0"/>
                <a:ea typeface="+mj-ea"/>
              </a:rPr>
              <a:t>當</a:t>
            </a:r>
            <a:r>
              <a:rPr lang="en-US" altLang="zh-TW" sz="2000" dirty="0">
                <a:latin typeface="Calibri" pitchFamily="34" charset="0"/>
                <a:ea typeface="+mj-ea"/>
              </a:rPr>
              <a:t>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需要服務</a:t>
            </a:r>
            <a:r>
              <a:rPr lang="zh-TW" altLang="en-US" sz="2000" dirty="0">
                <a:latin typeface="Calibri" pitchFamily="34" charset="0"/>
                <a:ea typeface="+mj-ea"/>
              </a:rPr>
              <a:t>時就發出</a:t>
            </a:r>
            <a:r>
              <a:rPr lang="en-US" altLang="zh-TW" sz="2000" dirty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>
                <a:latin typeface="Calibri" pitchFamily="34" charset="0"/>
                <a:ea typeface="+mj-ea"/>
              </a:rPr>
              <a:t>，當系統收到這個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訊號</a:t>
            </a:r>
            <a:r>
              <a:rPr lang="zh-TW" altLang="en-US" sz="2000" dirty="0">
                <a:latin typeface="Calibri" pitchFamily="34" charset="0"/>
                <a:ea typeface="+mj-ea"/>
              </a:rPr>
              <a:t>時才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去服務</a:t>
            </a:r>
            <a:r>
              <a:rPr lang="zh-TW" altLang="en-US" sz="2000" dirty="0">
                <a:latin typeface="Calibri" pitchFamily="34" charset="0"/>
                <a:ea typeface="+mj-ea"/>
              </a:rPr>
              <a:t>它，這樣可大大減小系統的負擔。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914400" lvl="1" indent="-457200">
              <a:buFont typeface="+mj-lt"/>
              <a:buAutoNum type="arabicPeriod"/>
            </a:pPr>
            <a:endParaRPr lang="zh-TW" altLang="en-US" sz="24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8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22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59632" y="260648"/>
            <a:ext cx="7056784" cy="1152128"/>
          </a:xfrm>
        </p:spPr>
        <p:txBody>
          <a:bodyPr>
            <a:normAutofit/>
          </a:bodyPr>
          <a:lstStyle/>
          <a:p>
            <a:r>
              <a:rPr lang="en-US" altLang="zh-TW" sz="3600" b="0" dirty="0" smtClean="0">
                <a:latin typeface="Calibri" pitchFamily="34" charset="0"/>
              </a:rPr>
              <a:t>Interrupt  controller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sz="quarter" idx="1"/>
          </p:nvPr>
        </p:nvSpPr>
        <p:spPr>
          <a:xfrm>
            <a:off x="755576" y="1412776"/>
            <a:ext cx="8280920" cy="4178721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IRQ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是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由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Interrupt  controller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所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處理的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，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Interrupt 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controller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是連接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Device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和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CPU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的重要橋梁，一個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Device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產生中斷後，需經過中斷控制器的轉發，訊號才能到達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CPU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。</a:t>
            </a:r>
            <a:endParaRPr lang="en-US" altLang="zh-TW" sz="2400" dirty="0" smtClean="0">
              <a:solidFill>
                <a:schemeClr val="tx1"/>
              </a:solidFill>
              <a:latin typeface="Calibri" pitchFamily="34" charset="0"/>
              <a:ea typeface="+mj-ea"/>
            </a:endParaRPr>
          </a:p>
          <a:p>
            <a:pPr algn="l"/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                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主要提供以下功能：</a:t>
            </a:r>
            <a:b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1.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Handle multiple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interrupts</a:t>
            </a:r>
            <a:b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 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2.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支援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Asynchronous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Interrupt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/>
            </a:r>
            <a:b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 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3. 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確定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引起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interrupt 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的裝置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/>
            </a:r>
            <a:b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 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4.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提供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multilevel 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interrupt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的機制</a:t>
            </a:r>
            <a:r>
              <a:rPr lang="en-US" altLang="zh-TW" dirty="0">
                <a:latin typeface="Calibri" pitchFamily="34" charset="0"/>
              </a:rPr>
              <a:t> (Priority) 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/>
            </a:r>
            <a:b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 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5. 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決定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每個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interrupt 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所對應的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handler (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處理程式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)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/>
            </a:r>
            <a:b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    </a:t>
            </a:r>
            <a:endParaRPr lang="en-US" altLang="zh-TW" sz="2400" dirty="0">
              <a:solidFill>
                <a:schemeClr val="tx1"/>
              </a:solidFill>
              <a:latin typeface="Calibri" pitchFamily="34" charset="0"/>
              <a:ea typeface="+mj-ea"/>
            </a:endParaRPr>
          </a:p>
          <a:p>
            <a:pPr algn="l"/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/>
            </a:r>
            <a:b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endParaRPr lang="zh-TW" altLang="en-US" sz="2400" dirty="0">
              <a:solidFill>
                <a:schemeClr val="tx1"/>
              </a:solidFill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9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83385"/>
            <a:ext cx="502168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1691680" y="4437112"/>
            <a:ext cx="14401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External I/O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8906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aslab">
  <a:themeElements>
    <a:clrScheme name="caslab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Comic Sans MS"/>
        <a:ea typeface="標楷體"/>
        <a:cs typeface="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標楷體" pitchFamily="65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caslab</Template>
  <TotalTime>16057</TotalTime>
  <Words>1839</Words>
  <Application>Microsoft Office PowerPoint</Application>
  <PresentationFormat>如螢幕大小 (4:3)</PresentationFormat>
  <Paragraphs>370</Paragraphs>
  <Slides>36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36</vt:i4>
      </vt:variant>
    </vt:vector>
  </HeadingPairs>
  <TitlesOfParts>
    <vt:vector size="46" baseType="lpstr">
      <vt:lpstr>Arial Unicode MS</vt:lpstr>
      <vt:lpstr>新細明體</vt:lpstr>
      <vt:lpstr>標楷體</vt:lpstr>
      <vt:lpstr>Arial</vt:lpstr>
      <vt:lpstr>Calibri</vt:lpstr>
      <vt:lpstr>Comic Sans MS</vt:lpstr>
      <vt:lpstr>Times New Roman</vt:lpstr>
      <vt:lpstr>Unown</vt:lpstr>
      <vt:lpstr>Wingdings</vt:lpstr>
      <vt:lpstr>caslab</vt:lpstr>
      <vt:lpstr>處理器設計與實作    </vt:lpstr>
      <vt:lpstr>LAB 12: Interrupt Controller  &amp; Interrupt Service Routines on EASY  Platform</vt:lpstr>
      <vt:lpstr>實驗目的</vt:lpstr>
      <vt:lpstr>Interrupts  by  External  Signals</vt:lpstr>
      <vt:lpstr>ARM中斷流程</vt:lpstr>
      <vt:lpstr>ARM interrupt vector table</vt:lpstr>
      <vt:lpstr>ARM中斷流程</vt:lpstr>
      <vt:lpstr>系統上的Interrupts</vt:lpstr>
      <vt:lpstr>Interrupt  controller</vt:lpstr>
      <vt:lpstr>Hardware Interrupt 基本的流程 /A</vt:lpstr>
      <vt:lpstr>Hardware Interrupt 基本的流程 /B</vt:lpstr>
      <vt:lpstr>實驗系統架構</vt:lpstr>
      <vt:lpstr>EASY平台(ARM processor)</vt:lpstr>
      <vt:lpstr>實驗環境</vt:lpstr>
      <vt:lpstr>實作(一)</vt:lpstr>
      <vt:lpstr>實作(一)</vt:lpstr>
      <vt:lpstr>實作(一)</vt:lpstr>
      <vt:lpstr>實作(一)</vt:lpstr>
      <vt:lpstr>實作(一)</vt:lpstr>
      <vt:lpstr>實作(一)</vt:lpstr>
      <vt:lpstr>實作(一)</vt:lpstr>
      <vt:lpstr>實作(二)</vt:lpstr>
      <vt:lpstr>實作(二)</vt:lpstr>
      <vt:lpstr>實作(二)</vt:lpstr>
      <vt:lpstr>實作(二)</vt:lpstr>
      <vt:lpstr>實作(二)</vt:lpstr>
      <vt:lpstr>實作(二)</vt:lpstr>
      <vt:lpstr>實作(三) —不計分</vt:lpstr>
      <vt:lpstr>實作(三)—不計分</vt:lpstr>
      <vt:lpstr>實作(三) —不計分</vt:lpstr>
      <vt:lpstr>實作(三) —不計分</vt:lpstr>
      <vt:lpstr>實作(三) —不計分</vt:lpstr>
      <vt:lpstr>實作(三) —不計分</vt:lpstr>
      <vt:lpstr>實作(三) —不計分</vt:lpstr>
      <vt:lpstr>實作(三) —不計分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計組實習 SysLab3  Introduction to Interrupt Controller  &amp; Interrupt Service Routines</dc:title>
  <dc:creator>Steven</dc:creator>
  <cp:lastModifiedBy>user</cp:lastModifiedBy>
  <cp:revision>212</cp:revision>
  <dcterms:created xsi:type="dcterms:W3CDTF">2012-08-14T02:19:08Z</dcterms:created>
  <dcterms:modified xsi:type="dcterms:W3CDTF">2016-12-24T11:04:13Z</dcterms:modified>
</cp:coreProperties>
</file>