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403" r:id="rId2"/>
    <p:sldId id="400" r:id="rId3"/>
    <p:sldId id="404" r:id="rId4"/>
    <p:sldId id="345" r:id="rId5"/>
    <p:sldId id="346" r:id="rId6"/>
    <p:sldId id="406" r:id="rId7"/>
    <p:sldId id="405" r:id="rId8"/>
    <p:sldId id="349" r:id="rId9"/>
    <p:sldId id="347" r:id="rId10"/>
    <p:sldId id="348" r:id="rId11"/>
    <p:sldId id="394" r:id="rId12"/>
    <p:sldId id="397" r:id="rId13"/>
    <p:sldId id="396" r:id="rId14"/>
    <p:sldId id="395" r:id="rId15"/>
    <p:sldId id="398" r:id="rId16"/>
    <p:sldId id="399" r:id="rId17"/>
    <p:sldId id="401" r:id="rId18"/>
    <p:sldId id="407" r:id="rId19"/>
    <p:sldId id="409" r:id="rId20"/>
    <p:sldId id="410" r:id="rId21"/>
    <p:sldId id="411" r:id="rId22"/>
    <p:sldId id="402" r:id="rId23"/>
    <p:sldId id="413" r:id="rId24"/>
    <p:sldId id="408" r:id="rId25"/>
    <p:sldId id="412" r:id="rId26"/>
    <p:sldId id="390" r:id="rId27"/>
  </p:sldIdLst>
  <p:sldSz cx="9144000" cy="6858000" type="overhead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預設章節" id="{211A937B-1609-48A1-90CE-EA4C873D70BC}">
          <p14:sldIdLst>
            <p14:sldId id="403"/>
            <p14:sldId id="400"/>
            <p14:sldId id="404"/>
            <p14:sldId id="345"/>
            <p14:sldId id="346"/>
            <p14:sldId id="406"/>
            <p14:sldId id="405"/>
            <p14:sldId id="349"/>
            <p14:sldId id="347"/>
            <p14:sldId id="348"/>
            <p14:sldId id="394"/>
            <p14:sldId id="397"/>
            <p14:sldId id="396"/>
            <p14:sldId id="395"/>
            <p14:sldId id="398"/>
            <p14:sldId id="399"/>
            <p14:sldId id="401"/>
            <p14:sldId id="402"/>
            <p14:sldId id="390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中等深淺樣式 1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中等深淺樣式 4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中等深淺樣式 4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8610" autoAdjust="0"/>
  </p:normalViewPr>
  <p:slideViewPr>
    <p:cSldViewPr>
      <p:cViewPr varScale="1">
        <p:scale>
          <a:sx n="130" d="100"/>
          <a:sy n="130" d="100"/>
        </p:scale>
        <p:origin x="-2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7039CF-D52A-4317-9B18-A5C04E29161D}" type="datetimeFigureOut">
              <a:rPr lang="zh-TW" altLang="en-US" smtClean="0"/>
              <a:pPr/>
              <a:t>2014/12/6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59CAA-E2A1-427F-8982-BF934B9C14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08442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9CAA-E2A1-427F-8982-BF934B9C1414}" type="slidenum">
              <a:rPr lang="zh-TW" altLang="en-US" smtClean="0">
                <a:solidFill>
                  <a:prstClr val="black"/>
                </a:solidFill>
              </a:rPr>
              <a:pPr/>
              <a:t>2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2721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239713" y="0"/>
            <a:ext cx="48895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zh-TW" sz="2000" dirty="0">
                <a:solidFill>
                  <a:schemeClr val="bg1"/>
                </a:solidFill>
                <a:latin typeface="+mn-lt"/>
                <a:ea typeface="新細明體" pitchFamily="18" charset="-120"/>
              </a:rPr>
              <a:t>Computer Architecture and System Laboratory</a:t>
            </a:r>
            <a:r>
              <a:rPr kumimoji="0" lang="en-US" altLang="zh-TW" sz="2000" dirty="0">
                <a:latin typeface="+mn-lt"/>
                <a:ea typeface="新細明體" pitchFamily="18" charset="-120"/>
              </a:rPr>
              <a:t> </a:t>
            </a:r>
            <a:endParaRPr kumimoji="0" lang="zh-TW" altLang="en-US" sz="2000">
              <a:latin typeface="+mn-lt"/>
              <a:ea typeface="新細明體" pitchFamily="18" charset="-120"/>
            </a:endParaRP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1339850"/>
            <a:ext cx="7415212" cy="2376488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7902" name="Rectangle 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4652963"/>
            <a:ext cx="6400800" cy="985837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/>
            </a:lvl1pPr>
          </a:lstStyle>
          <a:p>
            <a:r>
              <a:rPr lang="zh-TW" altLang="en-US" smtClean="0"/>
              <a:t>按一下以編輯母片副標題樣式</a:t>
            </a:r>
            <a:endParaRPr lang="en-US" altLang="zh-TW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fld id="{DE85AB89-165D-486C-B354-08012D4FA77A}" type="datetime1">
              <a:rPr lang="zh-TW" altLang="en-US" smtClean="0"/>
              <a:pPr/>
              <a:t>2014/12/6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59575" y="6245225"/>
            <a:ext cx="2133600" cy="47625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fld id="{11275829-C7B0-4569-8FF4-77D395BCBDF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8B61ED-1187-4583-A78F-5B59D82AD71F}" type="datetime1">
              <a:rPr lang="zh-TW" altLang="en-US" smtClean="0"/>
              <a:pPr/>
              <a:t>2014/12/6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877050" y="188913"/>
            <a:ext cx="2016125" cy="590708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27088" y="188913"/>
            <a:ext cx="5897562" cy="590708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497373-C998-4793-BFE7-BD95CEAB2947}" type="datetime1">
              <a:rPr lang="zh-TW" altLang="en-US" smtClean="0"/>
              <a:pPr/>
              <a:t>2014/12/6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8066087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1042988" y="1484313"/>
            <a:ext cx="7415212" cy="4611687"/>
          </a:xfrm>
        </p:spPr>
        <p:txBody>
          <a:bodyPr/>
          <a:lstStyle/>
          <a:p>
            <a:pPr lvl="0"/>
            <a:r>
              <a:rPr lang="zh-TW" altLang="en-US" noProof="0" smtClean="0"/>
              <a:t>按一下圖示以新增表格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DC4AC3-0E33-4595-A4AE-B59F4AF1D9B0}" type="datetime1">
              <a:rPr lang="zh-TW" altLang="en-US" smtClean="0"/>
              <a:pPr/>
              <a:t>2014/12/6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標題，文字及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8066087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1042988" y="1484313"/>
            <a:ext cx="3630612" cy="4611687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826000" y="1484313"/>
            <a:ext cx="3632200" cy="222885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826000" y="3865563"/>
            <a:ext cx="3632200" cy="2230437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753D65-A8F0-41EA-8173-AC1CA895069D}" type="datetime1">
              <a:rPr lang="zh-TW" altLang="en-US" smtClean="0"/>
              <a:pPr/>
              <a:t>2014/12/6</a:t>
            </a:fld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B8A8F9-951C-45D9-915C-B946CFDE8093}" type="datetime1">
              <a:rPr lang="zh-TW" altLang="en-US" smtClean="0"/>
              <a:pPr/>
              <a:t>2014/12/6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15A5BB-3E07-458D-82CF-D11CE6BF2591}" type="datetime1">
              <a:rPr lang="zh-TW" altLang="en-US" smtClean="0"/>
              <a:pPr/>
              <a:t>2014/12/6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042988" y="1484313"/>
            <a:ext cx="3630612" cy="4611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826000" y="1484313"/>
            <a:ext cx="3632200" cy="4611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53111D-E4E4-4A0B-BC3D-3043572B8B3E}" type="datetime1">
              <a:rPr lang="zh-TW" altLang="en-US" smtClean="0"/>
              <a:pPr/>
              <a:t>2014/12/6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084A1C-D370-456E-85BA-98DC18150E89}" type="datetime1">
              <a:rPr lang="zh-TW" altLang="en-US" smtClean="0"/>
              <a:pPr/>
              <a:t>2014/12/6</a:t>
            </a:fld>
            <a:endParaRPr lang="zh-TW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126EDD-3F72-4D21-9AE4-059ABAFE9529}" type="datetime1">
              <a:rPr lang="zh-TW" altLang="en-US" smtClean="0"/>
              <a:pPr/>
              <a:t>2014/12/6</a:t>
            </a:fld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69145F-9C27-41E9-964A-127BDE108C26}" type="datetime1">
              <a:rPr lang="zh-TW" altLang="en-US" smtClean="0"/>
              <a:pPr/>
              <a:t>2014/12/6</a:t>
            </a:fld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01C443-27E6-4F7E-9F71-ACC83D7942D0}" type="datetime1">
              <a:rPr lang="zh-TW" altLang="en-US" smtClean="0"/>
              <a:pPr/>
              <a:t>2014/12/6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B1627D-E3CD-4F56-B369-E5D89CB58D28}" type="datetime1">
              <a:rPr lang="zh-TW" altLang="en-US" smtClean="0"/>
              <a:pPr/>
              <a:t>2014/12/6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188913"/>
            <a:ext cx="8066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  <a:endParaRPr lang="en-US" altLang="zh-TW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484313"/>
            <a:ext cx="7415212" cy="461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 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ct val="0"/>
              </a:spcBef>
              <a:spcAft>
                <a:spcPts val="0"/>
              </a:spcAft>
              <a:buFontTx/>
              <a:buNone/>
              <a:defRPr kumimoji="0" sz="1400" b="0">
                <a:latin typeface="+mn-lt"/>
                <a:ea typeface="新細明體" pitchFamily="18" charset="-120"/>
                <a:cs typeface="+mn-cs"/>
              </a:defRPr>
            </a:lvl1pPr>
          </a:lstStyle>
          <a:p>
            <a:fld id="{74708F4B-08A5-42AB-8A2B-35B1F496734B}" type="datetime1">
              <a:rPr lang="zh-TW" altLang="en-US" smtClean="0"/>
              <a:pPr/>
              <a:t>2014/12/6</a:t>
            </a:fld>
            <a:endParaRPr lang="zh-TW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 kumimoji="0" sz="1400" b="0">
                <a:latin typeface="+mn-lt"/>
                <a:ea typeface="新細明體" pitchFamily="18" charset="-120"/>
                <a:cs typeface="+mn-cs"/>
              </a:defRPr>
            </a:lvl1pPr>
          </a:lstStyle>
          <a:p>
            <a:endParaRPr lang="zh-TW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ct val="0"/>
              </a:spcBef>
              <a:spcAft>
                <a:spcPts val="0"/>
              </a:spcAft>
              <a:buFontTx/>
              <a:buNone/>
              <a:defRPr kumimoji="0" sz="1400" b="0">
                <a:latin typeface="+mn-lt"/>
                <a:ea typeface="新細明體" pitchFamily="18" charset="-120"/>
                <a:cs typeface="+mn-cs"/>
              </a:defRPr>
            </a:lvl1pPr>
          </a:lstStyle>
          <a:p>
            <a:fld id="{11275829-C7B0-4569-8FF4-77D395BCBDF4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9713" y="0"/>
            <a:ext cx="48895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zh-TW" sz="2000" dirty="0">
                <a:solidFill>
                  <a:schemeClr val="bg1"/>
                </a:solidFill>
                <a:latin typeface="+mn-lt"/>
                <a:ea typeface="新細明體" pitchFamily="18" charset="-120"/>
              </a:rPr>
              <a:t>Computer Architecture and System Laboratory</a:t>
            </a:r>
            <a:r>
              <a:rPr kumimoji="0" lang="en-US" altLang="zh-TW" sz="2000" dirty="0">
                <a:latin typeface="+mn-lt"/>
                <a:ea typeface="新細明體" pitchFamily="18" charset="-120"/>
              </a:rPr>
              <a:t> </a:t>
            </a:r>
            <a:endParaRPr kumimoji="0" lang="zh-TW" altLang="en-US" sz="2000">
              <a:latin typeface="+mn-lt"/>
              <a:ea typeface="新細明體" pitchFamily="18" charset="-120"/>
            </a:endParaRP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5149850" y="6569075"/>
            <a:ext cx="395922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fontAlgn="auto">
              <a:spcBef>
                <a:spcPct val="5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kumimoji="0" lang="en-US" altLang="zh-TW" sz="1000" dirty="0">
                <a:solidFill>
                  <a:schemeClr val="bg2"/>
                </a:solidFill>
                <a:ea typeface="+mn-ea"/>
              </a:rPr>
              <a:t>The Institute of Computer and Communication Engineering, NCKU</a:t>
            </a:r>
            <a:endParaRPr kumimoji="0" lang="zh-TW" altLang="en-US" sz="1000">
              <a:solidFill>
                <a:schemeClr val="bg2"/>
              </a:solidFill>
              <a:latin typeface="+mn-lt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2pPr>
      <a:lvl3pPr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3pPr>
      <a:lvl4pPr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4pPr>
      <a:lvl5pPr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Blip>
          <a:blip r:embed="rId15"/>
        </a:buBlip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l"/>
        <a:defRPr kumimoji="1"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mailto:q36034099@mail.ncku.edu.tw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58838" y="1412776"/>
            <a:ext cx="8066087" cy="1143000"/>
          </a:xfrm>
        </p:spPr>
        <p:txBody>
          <a:bodyPr/>
          <a:lstStyle/>
          <a:p>
            <a:r>
              <a:rPr lang="zh-TW" altLang="en-US" sz="4400" dirty="0" smtClean="0"/>
              <a:t>處理器設計與實作</a:t>
            </a:r>
            <a:endParaRPr lang="zh-TW" altLang="en-US" sz="44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63888" y="4509120"/>
            <a:ext cx="7415212" cy="792559"/>
          </a:xfrm>
        </p:spPr>
        <p:txBody>
          <a:bodyPr/>
          <a:lstStyle/>
          <a:p>
            <a:pPr marL="0" indent="0">
              <a:buNone/>
            </a:pPr>
            <a:r>
              <a:rPr lang="en-US" altLang="zh-TW" dirty="0" smtClean="0">
                <a:solidFill>
                  <a:schemeClr val="accent2"/>
                </a:solidFill>
                <a:latin typeface="+mj-lt"/>
              </a:rPr>
              <a:t>NCKU</a:t>
            </a:r>
            <a:r>
              <a:rPr lang="zh-TW" altLang="en-US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altLang="zh-TW" dirty="0" smtClean="0">
                <a:solidFill>
                  <a:schemeClr val="accent2"/>
                </a:solidFill>
                <a:latin typeface="+mj-lt"/>
              </a:rPr>
              <a:t>CASLAB</a:t>
            </a:r>
            <a:endParaRPr lang="zh-TW" altLang="en-US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5829-C7B0-4569-8FF4-77D395BCBDF4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6022542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1"/>
          <p:cNvSpPr txBox="1">
            <a:spLocks/>
          </p:cNvSpPr>
          <p:nvPr/>
        </p:nvSpPr>
        <p:spPr>
          <a:xfrm>
            <a:off x="457200" y="534070"/>
            <a:ext cx="8229600" cy="10661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3200" dirty="0" err="1">
                <a:solidFill>
                  <a:schemeClr val="accent2"/>
                </a:solidFill>
                <a:latin typeface="Comic Sans MS" panose="030F0702030302020204" pitchFamily="66" charset="0"/>
              </a:rPr>
              <a:t>g</a:t>
            </a:r>
            <a:r>
              <a:rPr lang="en-US" altLang="zh-TW" sz="3200" dirty="0" err="1" smtClean="0">
                <a:solidFill>
                  <a:schemeClr val="accent2"/>
                </a:solidFill>
                <a:latin typeface="Comic Sans MS" panose="030F0702030302020204" pitchFamily="66" charset="0"/>
              </a:rPr>
              <a:t>db</a:t>
            </a:r>
            <a:r>
              <a:rPr lang="en-US" altLang="zh-TW" sz="3200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 command (2/2)</a:t>
            </a:r>
            <a:br>
              <a:rPr lang="en-US" altLang="zh-TW" sz="3200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</a:br>
            <a:endParaRPr lang="en-US" altLang="zh-TW" sz="3200" b="1" dirty="0">
              <a:solidFill>
                <a:schemeClr val="accent2"/>
              </a:solidFill>
              <a:latin typeface="Comic Sans MS" panose="030F0702030302020204" pitchFamily="66" charset="0"/>
              <a:ea typeface="標楷體" pitchFamily="65" charset="-120"/>
            </a:endParaRPr>
          </a:p>
        </p:txBody>
      </p:sp>
      <p:sp>
        <p:nvSpPr>
          <p:cNvPr id="7" name="內容版面配置區 2"/>
          <p:cNvSpPr>
            <a:spLocks noGrp="1"/>
          </p:cNvSpPr>
          <p:nvPr>
            <p:ph idx="1"/>
          </p:nvPr>
        </p:nvSpPr>
        <p:spPr>
          <a:xfrm>
            <a:off x="914400" y="1484784"/>
            <a:ext cx="8229600" cy="49160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- Execute one/ multiple instruction:</a:t>
            </a:r>
          </a:p>
          <a:p>
            <a:pPr marL="0" indent="0">
              <a:buNone/>
            </a:pPr>
            <a:r>
              <a:rPr lang="en-US" altLang="zh-TW" sz="2400" dirty="0">
                <a:latin typeface="Calibri" panose="020F0502020204030204" pitchFamily="34" charset="0"/>
              </a:rPr>
              <a:t>	</a:t>
            </a:r>
            <a:r>
              <a:rPr lang="en-US" altLang="zh-TW" sz="2000" dirty="0" smtClean="0">
                <a:latin typeface="Calibri" panose="020F0502020204030204" pitchFamily="34" charset="0"/>
              </a:rPr>
              <a:t>(</a:t>
            </a:r>
            <a:r>
              <a:rPr lang="en-US" altLang="zh-TW" sz="200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000" dirty="0" smtClean="0">
                <a:latin typeface="Calibri" panose="020F0502020204030204" pitchFamily="34" charset="0"/>
              </a:rPr>
              <a:t>) </a:t>
            </a:r>
            <a:r>
              <a:rPr lang="en-US" altLang="zh-TW" sz="2000" dirty="0" err="1" smtClean="0">
                <a:latin typeface="Calibri" panose="020F0502020204030204" pitchFamily="34" charset="0"/>
              </a:rPr>
              <a:t>stepi</a:t>
            </a:r>
            <a:r>
              <a:rPr lang="en-US" altLang="zh-TW" sz="2000" dirty="0" smtClean="0">
                <a:latin typeface="Calibri" panose="020F0502020204030204" pitchFamily="34" charset="0"/>
              </a:rPr>
              <a:t> / (</a:t>
            </a:r>
            <a:r>
              <a:rPr lang="en-US" altLang="zh-TW" sz="200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000" dirty="0" smtClean="0">
                <a:latin typeface="Calibri" panose="020F0502020204030204" pitchFamily="34" charset="0"/>
              </a:rPr>
              <a:t>) </a:t>
            </a:r>
            <a:r>
              <a:rPr lang="en-US" altLang="zh-TW" sz="2000" dirty="0" err="1" smtClean="0">
                <a:latin typeface="Calibri" panose="020F0502020204030204" pitchFamily="34" charset="0"/>
              </a:rPr>
              <a:t>stepi</a:t>
            </a:r>
            <a:r>
              <a:rPr lang="en-US" altLang="zh-TW" sz="2000" dirty="0" smtClean="0">
                <a:latin typeface="Calibri" panose="020F0502020204030204" pitchFamily="34" charset="0"/>
              </a:rPr>
              <a:t> 5</a:t>
            </a:r>
          </a:p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- </a:t>
            </a:r>
            <a:r>
              <a:rPr lang="en-US" altLang="zh-TW" sz="2400" dirty="0">
                <a:latin typeface="Calibri" panose="020F0502020204030204" pitchFamily="34" charset="0"/>
              </a:rPr>
              <a:t>Execute one instruction like </a:t>
            </a:r>
            <a:r>
              <a:rPr lang="en-US" altLang="zh-TW" sz="2400" dirty="0" err="1">
                <a:latin typeface="Calibri" panose="020F0502020204030204" pitchFamily="34" charset="0"/>
              </a:rPr>
              <a:t>stepi</a:t>
            </a:r>
            <a:r>
              <a:rPr lang="en-US" altLang="zh-TW" sz="2400" dirty="0">
                <a:latin typeface="Calibri" panose="020F0502020204030204" pitchFamily="34" charset="0"/>
              </a:rPr>
              <a:t>, but proceed through function calls</a:t>
            </a:r>
            <a:r>
              <a:rPr lang="en-US" altLang="zh-TW" sz="2400" dirty="0" smtClean="0">
                <a:latin typeface="Calibri" panose="020F0502020204030204" pitchFamily="34" charset="0"/>
              </a:rPr>
              <a:t>:</a:t>
            </a:r>
            <a:endParaRPr lang="en-US" altLang="zh-TW" sz="24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	</a:t>
            </a:r>
            <a:r>
              <a:rPr lang="en-US" altLang="zh-TW" sz="2000" dirty="0" smtClean="0">
                <a:latin typeface="Calibri" panose="020F0502020204030204" pitchFamily="34" charset="0"/>
              </a:rPr>
              <a:t>(</a:t>
            </a:r>
            <a:r>
              <a:rPr lang="en-US" altLang="zh-TW" sz="200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000" dirty="0">
                <a:latin typeface="Calibri" panose="020F0502020204030204" pitchFamily="34" charset="0"/>
              </a:rPr>
              <a:t>) </a:t>
            </a:r>
            <a:r>
              <a:rPr lang="en-US" altLang="zh-TW" sz="2000" dirty="0" err="1" smtClean="0">
                <a:latin typeface="Calibri" panose="020F0502020204030204" pitchFamily="34" charset="0"/>
              </a:rPr>
              <a:t>nexti</a:t>
            </a:r>
            <a:endParaRPr lang="en-US" altLang="zh-TW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- </a:t>
            </a:r>
            <a:r>
              <a:rPr lang="en-US" altLang="zh-TW" sz="2400" dirty="0">
                <a:latin typeface="Calibri" panose="020F0502020204030204" pitchFamily="34" charset="0"/>
              </a:rPr>
              <a:t>Look at the contents of </a:t>
            </a:r>
            <a:r>
              <a:rPr lang="en-US" altLang="zh-TW" sz="2400" dirty="0" smtClean="0">
                <a:latin typeface="Calibri" panose="020F0502020204030204" pitchFamily="34" charset="0"/>
              </a:rPr>
              <a:t>registers:</a:t>
            </a:r>
          </a:p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	</a:t>
            </a:r>
            <a:r>
              <a:rPr lang="en-US" altLang="zh-TW" sz="2000" dirty="0" smtClean="0">
                <a:latin typeface="Calibri" panose="020F0502020204030204" pitchFamily="34" charset="0"/>
              </a:rPr>
              <a:t>(</a:t>
            </a:r>
            <a:r>
              <a:rPr lang="en-US" altLang="zh-TW" sz="200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000" dirty="0" smtClean="0">
                <a:latin typeface="Calibri" panose="020F0502020204030204" pitchFamily="34" charset="0"/>
              </a:rPr>
              <a:t>) info </a:t>
            </a:r>
            <a:r>
              <a:rPr lang="en-US" altLang="zh-TW" sz="2000" dirty="0" err="1" smtClean="0">
                <a:latin typeface="Calibri" panose="020F0502020204030204" pitchFamily="34" charset="0"/>
              </a:rPr>
              <a:t>reg</a:t>
            </a:r>
            <a:endParaRPr lang="en-US" altLang="zh-TW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- Look at the contents of memory:</a:t>
            </a:r>
          </a:p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	</a:t>
            </a:r>
            <a:r>
              <a:rPr lang="en-US" altLang="zh-TW" sz="2000" dirty="0" smtClean="0">
                <a:latin typeface="Calibri" panose="020F0502020204030204" pitchFamily="34" charset="0"/>
              </a:rPr>
              <a:t>(</a:t>
            </a:r>
            <a:r>
              <a:rPr lang="en-US" altLang="zh-TW" sz="200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000" dirty="0" smtClean="0">
                <a:latin typeface="Calibri" panose="020F0502020204030204" pitchFamily="34" charset="0"/>
              </a:rPr>
              <a:t>)  x/(</a:t>
            </a:r>
            <a:r>
              <a:rPr lang="en-US" altLang="zh-TW" sz="2000" dirty="0" err="1" smtClean="0">
                <a:latin typeface="Calibri" panose="020F0502020204030204" pitchFamily="34" charset="0"/>
              </a:rPr>
              <a:t>nfu</a:t>
            </a:r>
            <a:r>
              <a:rPr lang="en-US" altLang="zh-TW" sz="2000" dirty="0" smtClean="0">
                <a:latin typeface="Calibri" panose="020F0502020204030204" pitchFamily="34" charset="0"/>
              </a:rPr>
              <a:t>) address </a:t>
            </a:r>
          </a:p>
          <a:p>
            <a:pPr marL="0" indent="0">
              <a:buNone/>
            </a:pPr>
            <a:r>
              <a:rPr lang="en-US" altLang="zh-TW" sz="2000" dirty="0" smtClean="0">
                <a:latin typeface="Calibri" panose="020F0502020204030204" pitchFamily="34" charset="0"/>
              </a:rPr>
              <a:t>                (optional) n: number of display items, f: format, u: size of items</a:t>
            </a:r>
          </a:p>
          <a:p>
            <a:pPr marL="0" indent="0">
              <a:buNone/>
            </a:pPr>
            <a:r>
              <a:rPr lang="en-US" altLang="zh-TW" sz="2000" dirty="0" smtClean="0">
                <a:latin typeface="Calibri" panose="020F0502020204030204" pitchFamily="34" charset="0"/>
              </a:rPr>
              <a:t>		ex: (</a:t>
            </a:r>
            <a:r>
              <a:rPr lang="en-US" altLang="zh-TW" sz="200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000" dirty="0" smtClean="0">
                <a:latin typeface="Calibri" panose="020F0502020204030204" pitchFamily="34" charset="0"/>
              </a:rPr>
              <a:t>) x/x 0x1010000</a:t>
            </a:r>
          </a:p>
          <a:p>
            <a:pPr marL="0" indent="0">
              <a:buNone/>
            </a:pPr>
            <a:r>
              <a:rPr lang="en-US" altLang="zh-TW" sz="2000" dirty="0" smtClean="0">
                <a:latin typeface="Calibri" panose="020F0502020204030204" pitchFamily="34" charset="0"/>
              </a:rPr>
              <a:t>		      (</a:t>
            </a:r>
            <a:r>
              <a:rPr lang="en-US" altLang="zh-TW" sz="200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000" dirty="0" smtClean="0">
                <a:latin typeface="Calibri" panose="020F0502020204030204" pitchFamily="34" charset="0"/>
              </a:rPr>
              <a:t>) x/1xw 0x1010000</a:t>
            </a:r>
          </a:p>
          <a:p>
            <a:pPr marL="0" indent="0">
              <a:buNone/>
            </a:pPr>
            <a:endParaRPr lang="en-US" altLang="zh-TW" dirty="0" smtClean="0"/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51310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a. put the debugged program (name it 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test.c</a:t>
            </a:r>
            <a:r>
              <a:rPr lang="en-US" altLang="zh-TW" sz="2400" dirty="0" smtClean="0">
                <a:latin typeface="Calibri" panose="020F0502020204030204" pitchFamily="34" charset="0"/>
              </a:rPr>
              <a:t>)in ~/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mvp</a:t>
            </a:r>
            <a:r>
              <a:rPr lang="en-US" altLang="zh-TW" sz="2400" dirty="0" smtClean="0">
                <a:latin typeface="Calibri" panose="020F0502020204030204" pitchFamily="34" charset="0"/>
              </a:rPr>
              <a:t>-NCKU/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prog</a:t>
            </a:r>
            <a:r>
              <a:rPr lang="en-US" altLang="zh-TW" sz="2400" dirty="0" smtClean="0">
                <a:latin typeface="Calibri" panose="020F0502020204030204" pitchFamily="34" charset="0"/>
              </a:rPr>
              <a:t>/test/</a:t>
            </a:r>
          </a:p>
          <a:p>
            <a:pPr marL="0" indent="0">
              <a:buNone/>
            </a:pPr>
            <a:endParaRPr lang="en-US" altLang="zh-TW" sz="24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b. go to ~/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mvp</a:t>
            </a:r>
            <a:r>
              <a:rPr lang="en-US" altLang="zh-TW" sz="2400" dirty="0" smtClean="0">
                <a:latin typeface="Calibri" panose="020F0502020204030204" pitchFamily="34" charset="0"/>
              </a:rPr>
              <a:t>-NCKU/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prog</a:t>
            </a:r>
            <a:r>
              <a:rPr lang="en-US" altLang="zh-TW" sz="2400" dirty="0" smtClean="0">
                <a:latin typeface="Calibri" panose="020F0502020204030204" pitchFamily="34" charset="0"/>
              </a:rPr>
              <a:t>/</a:t>
            </a:r>
          </a:p>
          <a:p>
            <a:pPr marL="0" indent="0">
              <a:buNone/>
            </a:pPr>
            <a:endParaRPr lang="en-US" altLang="zh-TW" sz="24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c. [~/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mvp</a:t>
            </a:r>
            <a:r>
              <a:rPr lang="en-US" altLang="zh-TW" sz="2400" dirty="0" smtClean="0">
                <a:latin typeface="Calibri" panose="020F0502020204030204" pitchFamily="34" charset="0"/>
              </a:rPr>
              <a:t>-NCKU/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prog</a:t>
            </a:r>
            <a:r>
              <a:rPr lang="en-US" altLang="zh-TW" sz="2400" dirty="0" smtClean="0">
                <a:latin typeface="Calibri" panose="020F0502020204030204" pitchFamily="34" charset="0"/>
              </a:rPr>
              <a:t>]$ make</a:t>
            </a:r>
          </a:p>
          <a:p>
            <a:pPr marL="0" indent="0">
              <a:buNone/>
            </a:pPr>
            <a:endParaRPr lang="en-US" altLang="zh-TW" sz="24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d. go to ~/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mvp</a:t>
            </a:r>
            <a:r>
              <a:rPr lang="en-US" altLang="zh-TW" sz="2400" dirty="0" smtClean="0">
                <a:latin typeface="Calibri" panose="020F0502020204030204" pitchFamily="34" charset="0"/>
              </a:rPr>
              <a:t>-NCKU/</a:t>
            </a:r>
          </a:p>
          <a:p>
            <a:pPr marL="0" indent="0">
              <a:buNone/>
            </a:pPr>
            <a:endParaRPr lang="en-US" altLang="zh-TW" sz="24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altLang="zh-TW" sz="24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altLang="zh-TW" sz="2400" dirty="0" smtClean="0">
              <a:latin typeface="Calibri" panose="020F050202020403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5829-C7B0-4569-8FF4-77D395BCBDF4}" type="slidenum">
              <a:rPr lang="zh-TW" altLang="en-US" smtClean="0"/>
              <a:pPr/>
              <a:t>11</a:t>
            </a:fld>
            <a:endParaRPr lang="zh-TW" altLang="en-US"/>
          </a:p>
        </p:txBody>
      </p:sp>
      <p:sp>
        <p:nvSpPr>
          <p:cNvPr id="5" name="標題 1"/>
          <p:cNvSpPr txBox="1">
            <a:spLocks/>
          </p:cNvSpPr>
          <p:nvPr/>
        </p:nvSpPr>
        <p:spPr bwMode="auto">
          <a:xfrm>
            <a:off x="1042988" y="188913"/>
            <a:ext cx="8066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TW" sz="2800" b="0" kern="0" dirty="0" smtClean="0"/>
              <a:t>The usage of </a:t>
            </a:r>
            <a:r>
              <a:rPr lang="en-US" altLang="zh-TW" sz="2800" b="0" kern="0" dirty="0" err="1" smtClean="0"/>
              <a:t>gdb</a:t>
            </a:r>
            <a:endParaRPr lang="en-US" altLang="zh-TW" sz="2800" b="0" kern="0" dirty="0"/>
          </a:p>
          <a:p>
            <a:pPr>
              <a:lnSpc>
                <a:spcPct val="150000"/>
              </a:lnSpc>
            </a:pPr>
            <a:r>
              <a:rPr lang="en-US" altLang="zh-TW" sz="2800" b="0" dirty="0" smtClean="0"/>
              <a:t>make </a:t>
            </a:r>
            <a:r>
              <a:rPr lang="en-US" altLang="zh-TW" sz="2800" b="0" dirty="0" err="1"/>
              <a:t>gdb</a:t>
            </a:r>
            <a:r>
              <a:rPr lang="en-US" altLang="zh-TW" sz="2800" b="0" dirty="0"/>
              <a:t> connection </a:t>
            </a:r>
            <a:r>
              <a:rPr lang="en-US" altLang="zh-TW" sz="2800" b="0" dirty="0" smtClean="0"/>
              <a:t>on host </a:t>
            </a:r>
            <a:r>
              <a:rPr lang="en-US" altLang="zh-TW" sz="2800" b="0" dirty="0"/>
              <a:t>machine</a:t>
            </a:r>
            <a:r>
              <a:rPr lang="en-US" altLang="zh-TW" sz="2800" b="0" kern="0" dirty="0" smtClean="0"/>
              <a:t> (1/2)</a:t>
            </a:r>
            <a:endParaRPr lang="en-US" altLang="zh-TW" sz="2800" b="0" kern="0" dirty="0"/>
          </a:p>
        </p:txBody>
      </p:sp>
    </p:spTree>
    <p:extLst>
      <p:ext uri="{BB962C8B-B14F-4D97-AF65-F5344CB8AC3E}">
        <p14:creationId xmlns:p14="http://schemas.microsoft.com/office/powerpoint/2010/main" xmlns="" val="24858421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42988" y="1219200"/>
            <a:ext cx="7415212" cy="4611687"/>
          </a:xfrm>
        </p:spPr>
        <p:txBody>
          <a:bodyPr/>
          <a:lstStyle/>
          <a:p>
            <a:pPr marL="0" indent="0">
              <a:buNone/>
            </a:pPr>
            <a:endParaRPr lang="en-US" altLang="zh-TW" sz="24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e. [~/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mvp</a:t>
            </a:r>
            <a:r>
              <a:rPr lang="en-US" altLang="zh-TW" sz="2400" dirty="0" smtClean="0">
                <a:latin typeface="Calibri" panose="020F0502020204030204" pitchFamily="34" charset="0"/>
              </a:rPr>
              <a:t>-NCKU]$ ./</a:t>
            </a:r>
            <a:r>
              <a:rPr lang="en-US" altLang="zh-TW" sz="2400" dirty="0">
                <a:latin typeface="Calibri" panose="020F0502020204030204" pitchFamily="34" charset="0"/>
              </a:rPr>
              <a:t>run </a:t>
            </a:r>
            <a:r>
              <a:rPr lang="en-US" altLang="zh-TW" sz="2400" dirty="0" err="1">
                <a:latin typeface="Calibri" panose="020F0502020204030204" pitchFamily="34" charset="0"/>
              </a:rPr>
              <a:t>vpdg</a:t>
            </a:r>
            <a:r>
              <a:rPr lang="en-US" altLang="zh-TW" sz="2400" dirty="0">
                <a:latin typeface="Calibri" panose="020F0502020204030204" pitchFamily="34" charset="0"/>
              </a:rPr>
              <a:t> 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port_number</a:t>
            </a:r>
            <a:endParaRPr lang="en-US" altLang="zh-TW" sz="24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zh-TW" sz="2000" dirty="0" smtClean="0">
                <a:latin typeface="Calibri" panose="020F0502020204030204" pitchFamily="34" charset="0"/>
              </a:rPr>
              <a:t>(if it fails, try ./run </a:t>
            </a:r>
            <a:r>
              <a:rPr lang="en-US" altLang="zh-TW" sz="2000" dirty="0" err="1" smtClean="0">
                <a:latin typeface="Calibri" panose="020F0502020204030204" pitchFamily="34" charset="0"/>
              </a:rPr>
              <a:t>vpg</a:t>
            </a:r>
            <a:r>
              <a:rPr lang="en-US" altLang="zh-TW" sz="2000" dirty="0" smtClean="0">
                <a:latin typeface="Calibri" panose="020F0502020204030204" pitchFamily="34" charset="0"/>
              </a:rPr>
              <a:t> </a:t>
            </a:r>
            <a:r>
              <a:rPr lang="en-US" altLang="zh-TW" sz="2000" dirty="0" err="1" smtClean="0">
                <a:latin typeface="Calibri" panose="020F0502020204030204" pitchFamily="34" charset="0"/>
              </a:rPr>
              <a:t>port_number</a:t>
            </a:r>
            <a:r>
              <a:rPr lang="en-US" altLang="zh-TW" sz="2000" dirty="0" smtClean="0">
                <a:latin typeface="Calibri" panose="020F0502020204030204" pitchFamily="34" charset="0"/>
              </a:rPr>
              <a:t>)</a:t>
            </a:r>
            <a:endParaRPr lang="en-US" altLang="zh-TW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zh-TW" sz="2400" dirty="0">
                <a:latin typeface="Calibri" panose="020F0502020204030204" pitchFamily="34" charset="0"/>
              </a:rPr>
              <a:t>	ex: ./run </a:t>
            </a:r>
            <a:r>
              <a:rPr lang="en-US" altLang="zh-TW" sz="2400" dirty="0" err="1">
                <a:latin typeface="Calibri" panose="020F0502020204030204" pitchFamily="34" charset="0"/>
              </a:rPr>
              <a:t>vpdg</a:t>
            </a:r>
            <a:r>
              <a:rPr lang="en-US" altLang="zh-TW" sz="2400" dirty="0">
                <a:latin typeface="Calibri" panose="020F0502020204030204" pitchFamily="34" charset="0"/>
              </a:rPr>
              <a:t> 8888</a:t>
            </a:r>
            <a:endParaRPr lang="zh-TW" altLang="en-US" sz="24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zh-TW" altLang="en-US" sz="2400" dirty="0">
              <a:latin typeface="Calibri" panose="020F050202020403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5829-C7B0-4569-8FF4-77D395BCBDF4}" type="slidenum">
              <a:rPr lang="zh-TW" altLang="en-US" smtClean="0"/>
              <a:pPr/>
              <a:t>12</a:t>
            </a:fld>
            <a:endParaRPr lang="zh-TW" altLang="en-US"/>
          </a:p>
        </p:txBody>
      </p:sp>
      <p:pic>
        <p:nvPicPr>
          <p:cNvPr id="6" name="圖片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057525"/>
            <a:ext cx="4048125" cy="258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圖片 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69" b="1845"/>
          <a:stretch/>
        </p:blipFill>
        <p:spPr bwMode="auto">
          <a:xfrm>
            <a:off x="5026471" y="3076503"/>
            <a:ext cx="4010025" cy="25241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矩形 1"/>
          <p:cNvSpPr/>
          <p:nvPr/>
        </p:nvSpPr>
        <p:spPr bwMode="auto">
          <a:xfrm>
            <a:off x="2339752" y="2947345"/>
            <a:ext cx="936104" cy="28803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4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5868144" y="5395616"/>
            <a:ext cx="1584176" cy="20501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4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9" name="標題 1"/>
          <p:cNvSpPr txBox="1">
            <a:spLocks/>
          </p:cNvSpPr>
          <p:nvPr/>
        </p:nvSpPr>
        <p:spPr bwMode="auto">
          <a:xfrm>
            <a:off x="1042988" y="188913"/>
            <a:ext cx="8066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TW" sz="2800" b="0" kern="0" dirty="0" smtClean="0">
                <a:solidFill>
                  <a:schemeClr val="accent6"/>
                </a:solidFill>
              </a:rPr>
              <a:t>The usage of </a:t>
            </a:r>
            <a:r>
              <a:rPr lang="en-US" altLang="zh-TW" sz="2800" b="0" kern="0" dirty="0" err="1" smtClean="0">
                <a:solidFill>
                  <a:schemeClr val="accent6"/>
                </a:solidFill>
              </a:rPr>
              <a:t>gdb</a:t>
            </a:r>
            <a:endParaRPr lang="en-US" altLang="zh-TW" sz="2800" b="0" kern="0" dirty="0">
              <a:solidFill>
                <a:schemeClr val="accent6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TW" sz="2800" b="0" dirty="0" smtClean="0">
                <a:solidFill>
                  <a:schemeClr val="accent6"/>
                </a:solidFill>
              </a:rPr>
              <a:t>make </a:t>
            </a:r>
            <a:r>
              <a:rPr lang="en-US" altLang="zh-TW" sz="2800" b="0" dirty="0" err="1">
                <a:solidFill>
                  <a:schemeClr val="accent6"/>
                </a:solidFill>
              </a:rPr>
              <a:t>gdb</a:t>
            </a:r>
            <a:r>
              <a:rPr lang="en-US" altLang="zh-TW" sz="2800" b="0" dirty="0">
                <a:solidFill>
                  <a:schemeClr val="accent6"/>
                </a:solidFill>
              </a:rPr>
              <a:t> connection </a:t>
            </a:r>
            <a:r>
              <a:rPr lang="en-US" altLang="zh-TW" sz="2800" b="0" dirty="0" smtClean="0">
                <a:solidFill>
                  <a:schemeClr val="accent6"/>
                </a:solidFill>
              </a:rPr>
              <a:t>on host </a:t>
            </a:r>
            <a:r>
              <a:rPr lang="en-US" altLang="zh-TW" sz="2800" b="0" dirty="0">
                <a:solidFill>
                  <a:schemeClr val="accent6"/>
                </a:solidFill>
              </a:rPr>
              <a:t>machine</a:t>
            </a:r>
            <a:r>
              <a:rPr lang="en-US" altLang="zh-TW" sz="2800" b="0" kern="0" dirty="0" smtClean="0">
                <a:solidFill>
                  <a:schemeClr val="accent6"/>
                </a:solidFill>
              </a:rPr>
              <a:t> (2/2)</a:t>
            </a:r>
            <a:endParaRPr lang="en-US" altLang="zh-TW" sz="2800" b="0" kern="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7496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42988" y="1673343"/>
            <a:ext cx="7415212" cy="4611687"/>
          </a:xfrm>
        </p:spPr>
        <p:txBody>
          <a:bodyPr/>
          <a:lstStyle/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a. go to ~/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mvp</a:t>
            </a:r>
            <a:r>
              <a:rPr lang="en-US" altLang="zh-TW" sz="2400" dirty="0" smtClean="0">
                <a:latin typeface="Calibri" panose="020F0502020204030204" pitchFamily="34" charset="0"/>
              </a:rPr>
              <a:t>-NCKU/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prog</a:t>
            </a:r>
            <a:endParaRPr lang="en-US" altLang="zh-TW" sz="24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b. [~/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mvp</a:t>
            </a:r>
            <a:r>
              <a:rPr lang="en-US" altLang="zh-TW" sz="2400" dirty="0" smtClean="0">
                <a:latin typeface="Calibri" panose="020F0502020204030204" pitchFamily="34" charset="0"/>
              </a:rPr>
              <a:t>-NCKU/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prog</a:t>
            </a:r>
            <a:r>
              <a:rPr lang="en-US" altLang="zh-TW" sz="2400" dirty="0" smtClean="0">
                <a:latin typeface="Calibri" panose="020F0502020204030204" pitchFamily="34" charset="0"/>
              </a:rPr>
              <a:t>]$ ./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mvpgdb</a:t>
            </a:r>
            <a:r>
              <a:rPr lang="en-US" altLang="zh-TW" sz="2400" dirty="0" smtClean="0">
                <a:latin typeface="Calibri" panose="020F0502020204030204" pitchFamily="34" charset="0"/>
              </a:rPr>
              <a:t> 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port_name</a:t>
            </a:r>
            <a:endParaRPr lang="en-US" altLang="zh-TW" sz="24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zh-TW" sz="2400" dirty="0">
                <a:latin typeface="Calibri" panose="020F0502020204030204" pitchFamily="34" charset="0"/>
              </a:rPr>
              <a:t>	</a:t>
            </a:r>
            <a:r>
              <a:rPr lang="en-US" altLang="zh-TW" sz="2400" dirty="0" smtClean="0">
                <a:latin typeface="Calibri" panose="020F0502020204030204" pitchFamily="34" charset="0"/>
              </a:rPr>
              <a:t>ex: ./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mvpgdb</a:t>
            </a:r>
            <a:r>
              <a:rPr lang="en-US" altLang="zh-TW" sz="2400" dirty="0" smtClean="0">
                <a:latin typeface="Calibri" panose="020F0502020204030204" pitchFamily="34" charset="0"/>
              </a:rPr>
              <a:t> 8888</a:t>
            </a:r>
            <a:endParaRPr lang="zh-TW" altLang="en-US" sz="2400" dirty="0">
              <a:latin typeface="Calibri" panose="020F050202020403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5829-C7B0-4569-8FF4-77D395BCBDF4}" type="slidenum">
              <a:rPr lang="zh-TW" altLang="en-US" smtClean="0"/>
              <a:pPr/>
              <a:t>13</a:t>
            </a:fld>
            <a:endParaRPr lang="zh-TW" altLang="en-US"/>
          </a:p>
        </p:txBody>
      </p:sp>
      <p:pic>
        <p:nvPicPr>
          <p:cNvPr id="6" name="圖片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4655" y="3429000"/>
            <a:ext cx="7870270" cy="2667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矩形 1"/>
          <p:cNvSpPr/>
          <p:nvPr/>
        </p:nvSpPr>
        <p:spPr bwMode="auto">
          <a:xfrm>
            <a:off x="6228184" y="4149080"/>
            <a:ext cx="936104" cy="21602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5076031" y="5889874"/>
            <a:ext cx="936104" cy="21602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1403648" y="6116724"/>
            <a:ext cx="2845618" cy="336612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zh-TW" sz="200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標楷體" pitchFamily="65" charset="-120"/>
              </a:rPr>
              <a:t>Debugged program</a:t>
            </a:r>
            <a:endParaRPr kumimoji="1" lang="zh-TW" altLang="en-US" sz="200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標楷體" pitchFamily="65" charset="-120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6300192" y="6116724"/>
            <a:ext cx="1872208" cy="336612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zh-TW" sz="2000" dirty="0" err="1" smtClean="0">
                <a:latin typeface="Calibri" pitchFamily="34" charset="0"/>
                <a:ea typeface="標楷體" pitchFamily="65" charset="-120"/>
              </a:rPr>
              <a:t>gdb</a:t>
            </a:r>
            <a:endParaRPr kumimoji="1" lang="zh-TW" altLang="en-US" sz="200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標楷體" pitchFamily="65" charset="-120"/>
            </a:endParaRPr>
          </a:p>
        </p:txBody>
      </p:sp>
      <p:sp>
        <p:nvSpPr>
          <p:cNvPr id="10" name="標題 1"/>
          <p:cNvSpPr txBox="1">
            <a:spLocks/>
          </p:cNvSpPr>
          <p:nvPr/>
        </p:nvSpPr>
        <p:spPr bwMode="auto">
          <a:xfrm>
            <a:off x="1042988" y="188913"/>
            <a:ext cx="8066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TW" sz="2800" b="0" kern="0" dirty="0" smtClean="0"/>
              <a:t>The usage of </a:t>
            </a:r>
            <a:r>
              <a:rPr lang="en-US" altLang="zh-TW" sz="2800" b="0" kern="0" dirty="0" err="1" smtClean="0"/>
              <a:t>gdb</a:t>
            </a:r>
            <a:endParaRPr lang="en-US" altLang="zh-TW" sz="2800" b="0" kern="0" dirty="0"/>
          </a:p>
          <a:p>
            <a:pPr>
              <a:lnSpc>
                <a:spcPct val="150000"/>
              </a:lnSpc>
            </a:pPr>
            <a:r>
              <a:rPr lang="en-US" altLang="zh-TW" sz="2800" b="0" dirty="0" smtClean="0"/>
              <a:t>make </a:t>
            </a:r>
            <a:r>
              <a:rPr lang="en-US" altLang="zh-TW" sz="2800" b="0" dirty="0" err="1"/>
              <a:t>gdb</a:t>
            </a:r>
            <a:r>
              <a:rPr lang="en-US" altLang="zh-TW" sz="2800" b="0" dirty="0"/>
              <a:t> connection </a:t>
            </a:r>
            <a:r>
              <a:rPr lang="en-US" altLang="zh-TW" sz="2800" b="0" dirty="0" smtClean="0"/>
              <a:t>on target </a:t>
            </a:r>
            <a:r>
              <a:rPr lang="en-US" altLang="zh-TW" sz="2800" b="0" dirty="0"/>
              <a:t>machine</a:t>
            </a:r>
            <a:r>
              <a:rPr lang="en-US" altLang="zh-TW" sz="2800" b="0" kern="0" dirty="0" smtClean="0"/>
              <a:t> </a:t>
            </a:r>
            <a:endParaRPr lang="en-US" altLang="zh-TW" sz="2800" b="0" kern="0" dirty="0"/>
          </a:p>
        </p:txBody>
      </p:sp>
    </p:spTree>
    <p:extLst>
      <p:ext uri="{BB962C8B-B14F-4D97-AF65-F5344CB8AC3E}">
        <p14:creationId xmlns:p14="http://schemas.microsoft.com/office/powerpoint/2010/main" xmlns="" val="3742743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0"/>
          <p:cNvPicPr/>
          <p:nvPr/>
        </p:nvPicPr>
        <p:blipFill>
          <a:blip r:embed="rId2"/>
          <a:srcRect l="49840" t="2643" r="2564" b="2203"/>
          <a:stretch>
            <a:fillRect/>
          </a:stretch>
        </p:blipFill>
        <p:spPr bwMode="auto">
          <a:xfrm>
            <a:off x="1219200" y="3048000"/>
            <a:ext cx="3581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TW" sz="2800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a. set the breakpoint</a:t>
            </a:r>
          </a:p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	ex: (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400" dirty="0" smtClean="0">
                <a:latin typeface="Calibri" panose="020F0502020204030204" pitchFamily="34" charset="0"/>
              </a:rPr>
              <a:t>) b main</a:t>
            </a:r>
          </a:p>
          <a:p>
            <a:pPr marL="0" indent="0">
              <a:buNone/>
            </a:pPr>
            <a:endParaRPr lang="en-US" altLang="zh-TW" sz="2400" dirty="0" smtClean="0">
              <a:latin typeface="Calibri" panose="020F050202020403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5829-C7B0-4569-8FF4-77D395BCBDF4}" type="slidenum">
              <a:rPr lang="zh-TW" altLang="en-US" smtClean="0"/>
              <a:pPr/>
              <a:t>14</a:t>
            </a:fld>
            <a:endParaRPr lang="zh-TW" altLang="en-US"/>
          </a:p>
        </p:txBody>
      </p:sp>
      <p:sp>
        <p:nvSpPr>
          <p:cNvPr id="8" name="矩形 7"/>
          <p:cNvSpPr/>
          <p:nvPr/>
        </p:nvSpPr>
        <p:spPr bwMode="auto">
          <a:xfrm>
            <a:off x="1447800" y="5346576"/>
            <a:ext cx="457200" cy="21602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2296790" y="5486400"/>
            <a:ext cx="1208410" cy="18002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10" name="標題 1"/>
          <p:cNvSpPr txBox="1">
            <a:spLocks/>
          </p:cNvSpPr>
          <p:nvPr/>
        </p:nvSpPr>
        <p:spPr bwMode="auto">
          <a:xfrm>
            <a:off x="1042988" y="188913"/>
            <a:ext cx="8066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TW" sz="2800" b="0" kern="0" dirty="0" smtClean="0"/>
              <a:t>The usage of </a:t>
            </a:r>
            <a:r>
              <a:rPr lang="en-US" altLang="zh-TW" sz="2800" b="0" kern="0" dirty="0" err="1" smtClean="0"/>
              <a:t>gdb</a:t>
            </a:r>
            <a:endParaRPr lang="en-US" altLang="zh-TW" sz="2800" b="0" kern="0" dirty="0"/>
          </a:p>
          <a:p>
            <a:pPr>
              <a:lnSpc>
                <a:spcPct val="150000"/>
              </a:lnSpc>
            </a:pPr>
            <a:r>
              <a:rPr lang="en-US" altLang="zh-TW" sz="2800" b="0" dirty="0"/>
              <a:t>start debugging – run </a:t>
            </a:r>
            <a:r>
              <a:rPr lang="en-US" altLang="zh-TW" sz="2800" b="0" dirty="0" smtClean="0"/>
              <a:t>program (1/2)</a:t>
            </a:r>
            <a:endParaRPr lang="en-US" altLang="zh-TW" sz="2800" b="0" kern="0" dirty="0"/>
          </a:p>
        </p:txBody>
      </p:sp>
    </p:spTree>
    <p:extLst>
      <p:ext uri="{BB962C8B-B14F-4D97-AF65-F5344CB8AC3E}">
        <p14:creationId xmlns:p14="http://schemas.microsoft.com/office/powerpoint/2010/main" xmlns="" val="3257538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TW" sz="2800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zh-TW" sz="2400" dirty="0">
                <a:latin typeface="Calibri" panose="020F0502020204030204" pitchFamily="34" charset="0"/>
              </a:rPr>
              <a:t>b</a:t>
            </a:r>
            <a:r>
              <a:rPr lang="en-US" altLang="zh-TW" sz="2400" dirty="0" smtClean="0">
                <a:latin typeface="Calibri" panose="020F0502020204030204" pitchFamily="34" charset="0"/>
              </a:rPr>
              <a:t>. run the program</a:t>
            </a:r>
          </a:p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	ex: (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400" dirty="0" smtClean="0">
                <a:latin typeface="Calibri" panose="020F0502020204030204" pitchFamily="34" charset="0"/>
              </a:rPr>
              <a:t>) c</a:t>
            </a:r>
          </a:p>
          <a:p>
            <a:pPr marL="0" indent="0">
              <a:buNone/>
            </a:pPr>
            <a:endParaRPr lang="en-US" altLang="zh-TW" sz="2400" dirty="0" smtClean="0">
              <a:latin typeface="Calibri" panose="020F050202020403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5829-C7B0-4569-8FF4-77D395BCBDF4}" type="slidenum">
              <a:rPr lang="zh-TW" altLang="en-US" smtClean="0"/>
              <a:pPr/>
              <a:t>15</a:t>
            </a:fld>
            <a:endParaRPr lang="zh-TW" altLang="en-US"/>
          </a:p>
        </p:txBody>
      </p:sp>
      <p:pic>
        <p:nvPicPr>
          <p:cNvPr id="10" name="圖片 9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94"/>
          <a:stretch/>
        </p:blipFill>
        <p:spPr bwMode="auto">
          <a:xfrm>
            <a:off x="1047610" y="2852936"/>
            <a:ext cx="4609132" cy="30377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1" name="矩形 10"/>
          <p:cNvSpPr/>
          <p:nvPr/>
        </p:nvSpPr>
        <p:spPr bwMode="auto">
          <a:xfrm>
            <a:off x="1042988" y="5445224"/>
            <a:ext cx="3961060" cy="21602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7" name="標題 1"/>
          <p:cNvSpPr txBox="1">
            <a:spLocks/>
          </p:cNvSpPr>
          <p:nvPr/>
        </p:nvSpPr>
        <p:spPr bwMode="auto">
          <a:xfrm>
            <a:off x="1042988" y="188913"/>
            <a:ext cx="8066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TW" sz="2800" b="0" kern="0" dirty="0" smtClean="0"/>
              <a:t>The usage of </a:t>
            </a:r>
            <a:r>
              <a:rPr lang="en-US" altLang="zh-TW" sz="2800" b="0" kern="0" dirty="0" err="1" smtClean="0"/>
              <a:t>gdb</a:t>
            </a:r>
            <a:endParaRPr lang="en-US" altLang="zh-TW" sz="2800" b="0" kern="0" dirty="0"/>
          </a:p>
          <a:p>
            <a:pPr>
              <a:lnSpc>
                <a:spcPct val="150000"/>
              </a:lnSpc>
            </a:pPr>
            <a:r>
              <a:rPr lang="en-US" altLang="zh-TW" sz="2800" b="0" dirty="0"/>
              <a:t>start debugging – run </a:t>
            </a:r>
            <a:r>
              <a:rPr lang="en-US" altLang="zh-TW" sz="2800" b="0" dirty="0" smtClean="0"/>
              <a:t>program (2/2)</a:t>
            </a:r>
            <a:endParaRPr lang="en-US" altLang="zh-TW" sz="2800" b="0" kern="0" dirty="0"/>
          </a:p>
        </p:txBody>
      </p:sp>
    </p:spTree>
    <p:extLst>
      <p:ext uri="{BB962C8B-B14F-4D97-AF65-F5344CB8AC3E}">
        <p14:creationId xmlns:p14="http://schemas.microsoft.com/office/powerpoint/2010/main" xmlns="" val="2835462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42988" y="1865313"/>
            <a:ext cx="7415212" cy="4611687"/>
          </a:xfrm>
        </p:spPr>
        <p:txBody>
          <a:bodyPr/>
          <a:lstStyle/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c. dump the values in registers</a:t>
            </a:r>
          </a:p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	ex: (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400" dirty="0" smtClean="0">
                <a:latin typeface="Calibri" panose="020F0502020204030204" pitchFamily="34" charset="0"/>
              </a:rPr>
              <a:t>) info 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reg</a:t>
            </a:r>
            <a:endParaRPr lang="en-US" altLang="zh-TW" sz="24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altLang="zh-TW" sz="2400" dirty="0" smtClean="0">
              <a:latin typeface="Calibri" panose="020F050202020403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5829-C7B0-4569-8FF4-77D395BCBDF4}" type="slidenum">
              <a:rPr lang="zh-TW" altLang="en-US" smtClean="0"/>
              <a:pPr/>
              <a:t>16</a:t>
            </a:fld>
            <a:endParaRPr lang="zh-TW" altLang="en-US"/>
          </a:p>
        </p:txBody>
      </p:sp>
      <p:pic>
        <p:nvPicPr>
          <p:cNvPr id="7" name="圖片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863"/>
          <a:stretch/>
        </p:blipFill>
        <p:spPr bwMode="auto">
          <a:xfrm>
            <a:off x="1187624" y="2996952"/>
            <a:ext cx="4824536" cy="32514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8" name="矩形 7"/>
          <p:cNvSpPr/>
          <p:nvPr/>
        </p:nvSpPr>
        <p:spPr bwMode="auto">
          <a:xfrm>
            <a:off x="1187624" y="3682144"/>
            <a:ext cx="1008112" cy="17890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9" name="標題 1"/>
          <p:cNvSpPr txBox="1">
            <a:spLocks/>
          </p:cNvSpPr>
          <p:nvPr/>
        </p:nvSpPr>
        <p:spPr bwMode="auto">
          <a:xfrm>
            <a:off x="1042988" y="188913"/>
            <a:ext cx="8066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TW" sz="2800" b="0" kern="0" dirty="0" smtClean="0"/>
              <a:t>The usage of </a:t>
            </a:r>
            <a:r>
              <a:rPr lang="en-US" altLang="zh-TW" sz="2800" b="0" kern="0" dirty="0" err="1" smtClean="0"/>
              <a:t>gdb</a:t>
            </a:r>
            <a:endParaRPr lang="en-US" altLang="zh-TW" sz="2800" b="0" kern="0" dirty="0"/>
          </a:p>
          <a:p>
            <a:pPr>
              <a:lnSpc>
                <a:spcPct val="150000"/>
              </a:lnSpc>
            </a:pPr>
            <a:r>
              <a:rPr lang="en-US" altLang="zh-TW" sz="2800" b="0" dirty="0"/>
              <a:t>start debugging – </a:t>
            </a:r>
            <a:r>
              <a:rPr lang="en-US" altLang="zh-TW" sz="2800" b="0" dirty="0" smtClean="0"/>
              <a:t>view information </a:t>
            </a:r>
            <a:endParaRPr lang="en-US" altLang="zh-TW" sz="2800" b="0" kern="0" dirty="0"/>
          </a:p>
        </p:txBody>
      </p:sp>
    </p:spTree>
    <p:extLst>
      <p:ext uri="{BB962C8B-B14F-4D97-AF65-F5344CB8AC3E}">
        <p14:creationId xmlns:p14="http://schemas.microsoft.com/office/powerpoint/2010/main" xmlns="" val="22087619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2506129"/>
            <a:ext cx="3858163" cy="3943900"/>
          </a:xfrm>
          <a:prstGeom prst="rect">
            <a:avLst/>
          </a:prstGeom>
        </p:spPr>
      </p:pic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a. (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400" dirty="0" smtClean="0">
                <a:latin typeface="Calibri" panose="020F0502020204030204" pitchFamily="34" charset="0"/>
              </a:rPr>
              <a:t>) q </a:t>
            </a:r>
          </a:p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	</a:t>
            </a:r>
          </a:p>
          <a:p>
            <a:pPr marL="0" indent="0">
              <a:buNone/>
            </a:pPr>
            <a:endParaRPr lang="en-US" altLang="zh-TW" sz="2400" dirty="0" smtClean="0">
              <a:latin typeface="Calibri" panose="020F050202020403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5829-C7B0-4569-8FF4-77D395BCBDF4}" type="slidenum">
              <a:rPr lang="zh-TW" altLang="en-US" smtClean="0"/>
              <a:pPr/>
              <a:t>17</a:t>
            </a:fld>
            <a:endParaRPr lang="zh-TW" altLang="en-US"/>
          </a:p>
        </p:txBody>
      </p:sp>
      <p:sp>
        <p:nvSpPr>
          <p:cNvPr id="8" name="矩形 7"/>
          <p:cNvSpPr/>
          <p:nvPr/>
        </p:nvSpPr>
        <p:spPr bwMode="auto">
          <a:xfrm>
            <a:off x="1046967" y="5445224"/>
            <a:ext cx="1008112" cy="17890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7" name="標題 1"/>
          <p:cNvSpPr txBox="1">
            <a:spLocks/>
          </p:cNvSpPr>
          <p:nvPr/>
        </p:nvSpPr>
        <p:spPr bwMode="auto">
          <a:xfrm>
            <a:off x="1042988" y="188913"/>
            <a:ext cx="8066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TW" sz="2800" b="0" kern="0" dirty="0" smtClean="0"/>
              <a:t>The usage of </a:t>
            </a:r>
            <a:r>
              <a:rPr lang="en-US" altLang="zh-TW" sz="2800" b="0" kern="0" dirty="0" err="1" smtClean="0"/>
              <a:t>gdb</a:t>
            </a:r>
            <a:endParaRPr lang="en-US" altLang="zh-TW" sz="2800" b="0" kern="0" dirty="0"/>
          </a:p>
          <a:p>
            <a:pPr>
              <a:lnSpc>
                <a:spcPct val="150000"/>
              </a:lnSpc>
            </a:pPr>
            <a:r>
              <a:rPr lang="en-US" altLang="zh-TW" sz="2800" b="0" dirty="0"/>
              <a:t>start debugging – </a:t>
            </a:r>
            <a:r>
              <a:rPr lang="en-US" altLang="zh-TW" sz="2800" b="0" dirty="0" smtClean="0"/>
              <a:t>quit </a:t>
            </a:r>
            <a:r>
              <a:rPr lang="en-US" altLang="zh-TW" sz="2800" b="0" dirty="0" err="1" smtClean="0"/>
              <a:t>gdb</a:t>
            </a:r>
            <a:r>
              <a:rPr lang="en-US" altLang="zh-TW" sz="2800" b="0" dirty="0" smtClean="0"/>
              <a:t> </a:t>
            </a:r>
            <a:endParaRPr lang="en-US" altLang="zh-TW" sz="2800" b="0" kern="0" dirty="0"/>
          </a:p>
        </p:txBody>
      </p:sp>
    </p:spTree>
    <p:extLst>
      <p:ext uri="{BB962C8B-B14F-4D97-AF65-F5344CB8AC3E}">
        <p14:creationId xmlns:p14="http://schemas.microsoft.com/office/powerpoint/2010/main" xmlns="" val="10195135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Example (1/4)</a:t>
            </a:r>
            <a:endParaRPr lang="en-US" b="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42988" y="1255713"/>
            <a:ext cx="7415212" cy="4611687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latin typeface="Calibri" pitchFamily="34" charset="0"/>
              </a:rPr>
              <a:t>Let’s look at the first lab we’ve done in MIPS CPU</a:t>
            </a:r>
          </a:p>
          <a:p>
            <a:pPr>
              <a:buNone/>
            </a:pPr>
            <a:endParaRPr lang="en-US" sz="2400" dirty="0" smtClean="0">
              <a:latin typeface="Calibri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Calibri" pitchFamily="34" charset="0"/>
              </a:rPr>
              <a:t>pseudo code:</a:t>
            </a:r>
          </a:p>
          <a:p>
            <a:pPr>
              <a:buNone/>
            </a:pPr>
            <a:endParaRPr lang="en-US" sz="2400" dirty="0" smtClean="0">
              <a:latin typeface="Calibri" pitchFamily="34" charset="0"/>
            </a:endParaRPr>
          </a:p>
          <a:p>
            <a:pPr>
              <a:buNone/>
            </a:pPr>
            <a:r>
              <a:rPr lang="en-US" sz="2400" dirty="0" err="1" smtClean="0">
                <a:latin typeface="Calibri" pitchFamily="34" charset="0"/>
              </a:rPr>
              <a:t>i</a:t>
            </a:r>
            <a:r>
              <a:rPr lang="en-US" sz="2400" dirty="0" smtClean="0">
                <a:latin typeface="Calibri" pitchFamily="34" charset="0"/>
              </a:rPr>
              <a:t> uses $8, sum uses $9</a:t>
            </a:r>
          </a:p>
          <a:p>
            <a:pPr>
              <a:buNone/>
            </a:pPr>
            <a:r>
              <a:rPr lang="en-US" sz="2400" dirty="0" smtClean="0">
                <a:latin typeface="Calibri" pitchFamily="34" charset="0"/>
              </a:rPr>
              <a:t>for (</a:t>
            </a:r>
            <a:r>
              <a:rPr lang="en-US" sz="2400" dirty="0" err="1" smtClean="0">
                <a:latin typeface="Calibri" pitchFamily="34" charset="0"/>
              </a:rPr>
              <a:t>i</a:t>
            </a:r>
            <a:r>
              <a:rPr lang="en-US" sz="2400" dirty="0" smtClean="0">
                <a:latin typeface="Calibri" pitchFamily="34" charset="0"/>
              </a:rPr>
              <a:t> = 1; </a:t>
            </a:r>
            <a:r>
              <a:rPr lang="en-US" sz="2400" dirty="0" err="1" smtClean="0">
                <a:latin typeface="Calibri" pitchFamily="34" charset="0"/>
              </a:rPr>
              <a:t>i</a:t>
            </a:r>
            <a:r>
              <a:rPr lang="en-US" sz="2400" dirty="0" smtClean="0">
                <a:latin typeface="Calibri" pitchFamily="34" charset="0"/>
              </a:rPr>
              <a:t>&lt;=10; </a:t>
            </a:r>
            <a:r>
              <a:rPr lang="en-US" sz="2400" dirty="0" err="1" smtClean="0">
                <a:latin typeface="Calibri" pitchFamily="34" charset="0"/>
              </a:rPr>
              <a:t>i</a:t>
            </a:r>
            <a:r>
              <a:rPr lang="en-US" sz="2400" dirty="0" smtClean="0">
                <a:latin typeface="Calibri" pitchFamily="34" charset="0"/>
              </a:rPr>
              <a:t>++)</a:t>
            </a:r>
          </a:p>
          <a:p>
            <a:pPr>
              <a:buNone/>
            </a:pPr>
            <a:r>
              <a:rPr lang="en-US" sz="2400" dirty="0" smtClean="0">
                <a:latin typeface="Calibri" pitchFamily="34" charset="0"/>
              </a:rPr>
              <a:t>	sum = sum + </a:t>
            </a:r>
            <a:r>
              <a:rPr lang="en-US" sz="2400" dirty="0" err="1" smtClean="0">
                <a:latin typeface="Calibri" pitchFamily="34" charset="0"/>
              </a:rPr>
              <a:t>i</a:t>
            </a:r>
            <a:r>
              <a:rPr lang="en-US" sz="2400" dirty="0" smtClean="0">
                <a:latin typeface="Calibri" pitchFamily="34" charset="0"/>
              </a:rPr>
              <a:t> 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5829-C7B0-4569-8FF4-77D395BCBDF4}" type="slidenum">
              <a:rPr lang="zh-TW" altLang="en-US" smtClean="0"/>
              <a:pPr/>
              <a:t>18</a:t>
            </a:fld>
            <a:endParaRPr lang="zh-TW" altLang="en-US"/>
          </a:p>
        </p:txBody>
      </p:sp>
      <p:pic>
        <p:nvPicPr>
          <p:cNvPr id="5" name="圖片 4" descr="test assemb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2590800"/>
            <a:ext cx="3691314" cy="262363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 bwMode="auto">
          <a:xfrm>
            <a:off x="4648200" y="2133600"/>
            <a:ext cx="3505200" cy="336612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zh-TW" sz="2000" dirty="0" smtClean="0">
                <a:latin typeface="Calibri" pitchFamily="34" charset="0"/>
                <a:ea typeface="標楷體" pitchFamily="65" charset="-120"/>
              </a:rPr>
              <a:t>Part of ARM assembly code</a:t>
            </a:r>
            <a:endParaRPr kumimoji="1" lang="zh-TW" altLang="en-US" sz="200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標楷體" pitchFamily="65" charset="-120"/>
            </a:endParaRPr>
          </a:p>
        </p:txBody>
      </p:sp>
      <p:cxnSp>
        <p:nvCxnSpPr>
          <p:cNvPr id="8" name="直線單箭頭接點 7"/>
          <p:cNvCxnSpPr/>
          <p:nvPr/>
        </p:nvCxnSpPr>
        <p:spPr bwMode="auto">
          <a:xfrm>
            <a:off x="4038600" y="3352800"/>
            <a:ext cx="6096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>
                <a:latin typeface="Calibri" pitchFamily="34" charset="0"/>
              </a:rPr>
              <a:t>Step 1: make </a:t>
            </a:r>
            <a:r>
              <a:rPr lang="en-US" sz="2400" dirty="0" err="1" smtClean="0">
                <a:latin typeface="Calibri" pitchFamily="34" charset="0"/>
              </a:rPr>
              <a:t>gdb</a:t>
            </a:r>
            <a:r>
              <a:rPr lang="en-US" sz="2400" dirty="0" smtClean="0">
                <a:latin typeface="Calibri" pitchFamily="34" charset="0"/>
              </a:rPr>
              <a:t> connection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5829-C7B0-4569-8FF4-77D395BCBDF4}" type="slidenum">
              <a:rPr lang="zh-TW" altLang="en-US" smtClean="0"/>
              <a:pPr/>
              <a:t>19</a:t>
            </a:fld>
            <a:endParaRPr lang="zh-TW" altLang="en-US"/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8066087" cy="1143000"/>
          </a:xfrm>
        </p:spPr>
        <p:txBody>
          <a:bodyPr/>
          <a:lstStyle/>
          <a:p>
            <a:r>
              <a:rPr lang="en-US" b="0" dirty="0" smtClean="0"/>
              <a:t>Example (2/4)</a:t>
            </a:r>
            <a:endParaRPr lang="en-US" b="0" dirty="0"/>
          </a:p>
        </p:txBody>
      </p:sp>
      <p:pic>
        <p:nvPicPr>
          <p:cNvPr id="6" name="圖片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819400"/>
            <a:ext cx="67818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 bwMode="auto">
          <a:xfrm>
            <a:off x="4419600" y="5105400"/>
            <a:ext cx="533400" cy="3048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2362200" y="3124200"/>
            <a:ext cx="838200" cy="1524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5562600" y="3429000"/>
            <a:ext cx="609600" cy="2286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1143000" y="2362200"/>
            <a:ext cx="2362200" cy="336612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zh-TW" sz="200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標楷體" pitchFamily="65" charset="-120"/>
              </a:rPr>
              <a:t>In</a:t>
            </a:r>
            <a:r>
              <a:rPr kumimoji="1" lang="en-US" altLang="zh-TW" sz="2000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ea typeface="標楷體" pitchFamily="65" charset="-120"/>
              </a:rPr>
              <a:t> ~/</a:t>
            </a:r>
            <a:r>
              <a:rPr kumimoji="1" lang="en-US" altLang="zh-TW" sz="2000" i="0" u="none" strike="noStrike" cap="none" normalizeH="0" dirty="0" err="1" smtClean="0">
                <a:ln>
                  <a:noFill/>
                </a:ln>
                <a:effectLst/>
                <a:latin typeface="Calibri" pitchFamily="34" charset="0"/>
                <a:ea typeface="標楷體" pitchFamily="65" charset="-120"/>
              </a:rPr>
              <a:t>mvp</a:t>
            </a:r>
            <a:r>
              <a:rPr kumimoji="1" lang="en-US" altLang="zh-TW" sz="2000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ea typeface="標楷體" pitchFamily="65" charset="-120"/>
              </a:rPr>
              <a:t>-NCKU</a:t>
            </a:r>
            <a:endParaRPr kumimoji="1" lang="zh-TW" altLang="en-US" sz="200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標楷體" pitchFamily="65" charset="-12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4495800" y="2362200"/>
            <a:ext cx="3124200" cy="336612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zh-TW" sz="200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標楷體" pitchFamily="65" charset="-120"/>
              </a:rPr>
              <a:t>In</a:t>
            </a:r>
            <a:r>
              <a:rPr kumimoji="1" lang="en-US" altLang="zh-TW" sz="2000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ea typeface="標楷體" pitchFamily="65" charset="-120"/>
              </a:rPr>
              <a:t> ~/</a:t>
            </a:r>
            <a:r>
              <a:rPr kumimoji="1" lang="en-US" altLang="zh-TW" sz="2000" i="0" u="none" strike="noStrike" cap="none" normalizeH="0" dirty="0" err="1" smtClean="0">
                <a:ln>
                  <a:noFill/>
                </a:ln>
                <a:effectLst/>
                <a:latin typeface="Calibri" pitchFamily="34" charset="0"/>
                <a:ea typeface="標楷體" pitchFamily="65" charset="-120"/>
              </a:rPr>
              <a:t>mvp</a:t>
            </a:r>
            <a:r>
              <a:rPr kumimoji="1" lang="en-US" altLang="zh-TW" sz="2000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ea typeface="標楷體" pitchFamily="65" charset="-120"/>
              </a:rPr>
              <a:t>-NCKU/</a:t>
            </a:r>
            <a:r>
              <a:rPr kumimoji="1" lang="en-US" altLang="zh-TW" sz="2000" i="0" u="none" strike="noStrike" cap="none" normalizeH="0" dirty="0" err="1" smtClean="0">
                <a:ln>
                  <a:noFill/>
                </a:ln>
                <a:effectLst/>
                <a:latin typeface="Calibri" pitchFamily="34" charset="0"/>
                <a:ea typeface="標楷體" pitchFamily="65" charset="-120"/>
              </a:rPr>
              <a:t>prog</a:t>
            </a:r>
            <a:endParaRPr kumimoji="1" lang="zh-TW" altLang="en-US" sz="200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>
            <a:spLocks noGrp="1"/>
          </p:cNvSpPr>
          <p:nvPr>
            <p:ph type="ctrTitle"/>
          </p:nvPr>
        </p:nvSpPr>
        <p:spPr>
          <a:xfrm>
            <a:off x="1043608" y="1556792"/>
            <a:ext cx="7415212" cy="2808312"/>
          </a:xfrm>
        </p:spPr>
        <p:txBody>
          <a:bodyPr/>
          <a:lstStyle/>
          <a:p>
            <a:r>
              <a:rPr lang="en-US" altLang="zh-TW" sz="3600" dirty="0" smtClean="0"/>
              <a:t>Lab3: The Usage of GNU Debugger </a:t>
            </a:r>
            <a:br>
              <a:rPr lang="en-US" altLang="zh-TW" sz="3600" dirty="0" smtClean="0"/>
            </a:br>
            <a:r>
              <a:rPr lang="en-US" altLang="zh-TW" sz="2800" dirty="0" smtClean="0"/>
              <a:t/>
            </a:r>
            <a:br>
              <a:rPr lang="en-US" altLang="zh-TW" sz="2800" dirty="0" smtClean="0"/>
            </a:br>
            <a:r>
              <a:rPr lang="zh-TW" altLang="en-US" sz="2800" dirty="0"/>
              <a:t/>
            </a:r>
            <a:br>
              <a:rPr lang="zh-TW" altLang="en-US" sz="2800" dirty="0"/>
            </a:br>
            <a:r>
              <a:rPr lang="en-US" altLang="zh-TW" sz="1800" dirty="0" smtClean="0"/>
              <a:t/>
            </a:r>
            <a:br>
              <a:rPr lang="en-US" altLang="zh-TW" sz="1800" dirty="0" smtClean="0"/>
            </a:br>
            <a:endParaRPr lang="zh-TW" altLang="en-US" sz="1800" dirty="0"/>
          </a:p>
        </p:txBody>
      </p:sp>
      <p:sp>
        <p:nvSpPr>
          <p:cNvPr id="5" name="副標題 2"/>
          <p:cNvSpPr>
            <a:spLocks noGrp="1"/>
          </p:cNvSpPr>
          <p:nvPr>
            <p:ph type="subTitle" sz="quarter" idx="1"/>
          </p:nvPr>
        </p:nvSpPr>
        <p:spPr>
          <a:xfrm>
            <a:off x="2555776" y="5395664"/>
            <a:ext cx="4032448" cy="1129680"/>
          </a:xfrm>
        </p:spPr>
        <p:txBody>
          <a:bodyPr/>
          <a:lstStyle/>
          <a:p>
            <a:r>
              <a:rPr lang="en-US" altLang="zh-TW" sz="1600" dirty="0" smtClean="0"/>
              <a:t>By </a:t>
            </a:r>
            <a:r>
              <a:rPr lang="zh-TW" altLang="en-US" sz="1600" dirty="0" smtClean="0"/>
              <a:t>謝宛珊</a:t>
            </a:r>
            <a:endParaRPr lang="en-US" altLang="zh-TW" sz="1600" dirty="0" smtClean="0"/>
          </a:p>
          <a:p>
            <a:r>
              <a:rPr lang="en-US" altLang="zh-TW" sz="2000" dirty="0" smtClean="0"/>
              <a:t>CASLAB</a:t>
            </a:r>
            <a:endParaRPr lang="zh-TW" altLang="en-US" sz="2000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5829-C7B0-4569-8FF4-77D395BCBDF4}" type="slidenum">
              <a:rPr lang="zh-TW" altLang="en-US" smtClean="0">
                <a:solidFill>
                  <a:srgbClr val="000000"/>
                </a:solidFill>
              </a:rPr>
              <a:pPr/>
              <a:t>2</a:t>
            </a:fld>
            <a:endParaRPr lang="zh-TW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949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 descr="test assemb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1686" y="2743200"/>
            <a:ext cx="3691314" cy="2623632"/>
          </a:xfrm>
          <a:prstGeom prst="rect">
            <a:avLst/>
          </a:prstGeom>
        </p:spPr>
      </p:pic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90600" y="1524000"/>
            <a:ext cx="7415212" cy="4611687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latin typeface="Calibri" pitchFamily="34" charset="0"/>
              </a:rPr>
              <a:t>Step 2: set breakpoint, then run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5829-C7B0-4569-8FF4-77D395BCBDF4}" type="slidenum">
              <a:rPr lang="zh-TW" altLang="en-US" smtClean="0"/>
              <a:pPr/>
              <a:t>20</a:t>
            </a:fld>
            <a:endParaRPr lang="zh-TW" altLang="en-US"/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8066087" cy="1143000"/>
          </a:xfrm>
        </p:spPr>
        <p:txBody>
          <a:bodyPr/>
          <a:lstStyle/>
          <a:p>
            <a:r>
              <a:rPr lang="en-US" b="0" dirty="0" smtClean="0"/>
              <a:t>Example (3/4)</a:t>
            </a:r>
            <a:endParaRPr lang="en-US" b="0" dirty="0"/>
          </a:p>
        </p:txBody>
      </p:sp>
      <p:pic>
        <p:nvPicPr>
          <p:cNvPr id="6" name="圖片 5"/>
          <p:cNvPicPr/>
          <p:nvPr/>
        </p:nvPicPr>
        <p:blipFill>
          <a:blip r:embed="rId3"/>
          <a:srcRect l="49519"/>
          <a:stretch>
            <a:fillRect/>
          </a:stretch>
        </p:blipFill>
        <p:spPr bwMode="auto">
          <a:xfrm>
            <a:off x="5410200" y="2743200"/>
            <a:ext cx="3429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 bwMode="auto">
          <a:xfrm>
            <a:off x="5334000" y="3048000"/>
            <a:ext cx="1066800" cy="3048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4"/>
              </a:buBlip>
              <a:tabLst/>
            </a:pPr>
            <a:endParaRPr kumimoji="1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5334000" y="5334000"/>
            <a:ext cx="1752600" cy="1524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4"/>
              </a:buBlip>
              <a:tabLst/>
            </a:pPr>
            <a:endParaRPr kumimoji="1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1219200" y="3048000"/>
            <a:ext cx="2819400" cy="1524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4"/>
              </a:buBlip>
              <a:tabLst/>
            </a:pPr>
            <a:endParaRPr kumimoji="1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4876800" y="2362200"/>
            <a:ext cx="2362200" cy="336612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zh-TW" sz="2000" dirty="0" smtClean="0">
                <a:latin typeface="Calibri" pitchFamily="34" charset="0"/>
                <a:ea typeface="標楷體" pitchFamily="65" charset="-120"/>
              </a:rPr>
              <a:t>Breakpoint at main</a:t>
            </a:r>
            <a:endParaRPr kumimoji="1" lang="zh-TW" altLang="en-US" sz="200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標楷體" pitchFamily="65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3657600" y="5791200"/>
            <a:ext cx="5181600" cy="336612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zh-TW" sz="200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標楷體" pitchFamily="65" charset="-120"/>
              </a:rPr>
              <a:t>pc</a:t>
            </a:r>
            <a:r>
              <a:rPr kumimoji="1" lang="en-US" altLang="zh-TW" sz="2000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ea typeface="標楷體" pitchFamily="65" charset="-120"/>
              </a:rPr>
              <a:t> is at 0x2194 (which is the first line in main )</a:t>
            </a:r>
            <a:endParaRPr kumimoji="1" lang="zh-TW" altLang="en-US" sz="200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標楷體" pitchFamily="65" charset="-120"/>
            </a:endParaRPr>
          </a:p>
        </p:txBody>
      </p:sp>
      <p:cxnSp>
        <p:nvCxnSpPr>
          <p:cNvPr id="15" name="直線單箭頭接點 14"/>
          <p:cNvCxnSpPr/>
          <p:nvPr/>
        </p:nvCxnSpPr>
        <p:spPr bwMode="auto">
          <a:xfrm rot="16200000" flipV="1">
            <a:off x="5181600" y="2819400"/>
            <a:ext cx="381000" cy="76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直線單箭頭接點 16"/>
          <p:cNvCxnSpPr/>
          <p:nvPr/>
        </p:nvCxnSpPr>
        <p:spPr bwMode="auto">
          <a:xfrm rot="5400000">
            <a:off x="5257800" y="5638800"/>
            <a:ext cx="381000" cy="76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矩形 18"/>
          <p:cNvSpPr/>
          <p:nvPr/>
        </p:nvSpPr>
        <p:spPr bwMode="auto">
          <a:xfrm>
            <a:off x="1219200" y="2362200"/>
            <a:ext cx="3505200" cy="336612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zh-TW" sz="2000" dirty="0" smtClean="0">
                <a:latin typeface="Calibri" pitchFamily="34" charset="0"/>
                <a:ea typeface="標楷體" pitchFamily="65" charset="-120"/>
              </a:rPr>
              <a:t>ARM assembly code</a:t>
            </a:r>
            <a:endParaRPr kumimoji="1" lang="zh-TW" altLang="en-US" sz="200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5829-C7B0-4569-8FF4-77D395BCBDF4}" type="slidenum">
              <a:rPr lang="zh-TW" altLang="en-US" smtClean="0"/>
              <a:pPr/>
              <a:t>21</a:t>
            </a:fld>
            <a:endParaRPr lang="zh-TW" altLang="en-US" dirty="0"/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8066087" cy="1143000"/>
          </a:xfrm>
        </p:spPr>
        <p:txBody>
          <a:bodyPr/>
          <a:lstStyle/>
          <a:p>
            <a:r>
              <a:rPr lang="en-US" b="0" dirty="0" smtClean="0"/>
              <a:t>Example (4/4)</a:t>
            </a:r>
            <a:endParaRPr lang="en-US" b="0" dirty="0"/>
          </a:p>
        </p:txBody>
      </p:sp>
      <p:pic>
        <p:nvPicPr>
          <p:cNvPr id="7" name="圖片 6" descr="test assemb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086" y="2286000"/>
            <a:ext cx="3691314" cy="262363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2209800"/>
            <a:ext cx="3752850" cy="3118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矩形 7"/>
          <p:cNvSpPr/>
          <p:nvPr/>
        </p:nvSpPr>
        <p:spPr bwMode="auto">
          <a:xfrm>
            <a:off x="5181600" y="4953000"/>
            <a:ext cx="1828800" cy="152400"/>
          </a:xfrm>
          <a:prstGeom prst="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4"/>
              </a:buBlip>
              <a:tabLst/>
            </a:pPr>
            <a:endParaRPr kumimoji="1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5181600" y="2667000"/>
            <a:ext cx="1066800" cy="2286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4"/>
              </a:buBlip>
              <a:tabLst/>
            </a:pPr>
            <a:endParaRPr kumimoji="1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1295400" y="3200400"/>
            <a:ext cx="2209800" cy="3048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4"/>
              </a:buBlip>
              <a:tabLst/>
            </a:pPr>
            <a:endParaRPr kumimoji="1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2667000" y="2971800"/>
            <a:ext cx="2209800" cy="533400"/>
          </a:xfrm>
          <a:prstGeom prst="rect">
            <a:avLst/>
          </a:prstGeom>
          <a:noFill/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標楷體" pitchFamily="65" charset="-120"/>
              </a:rPr>
              <a:t>Finish first iteration</a:t>
            </a:r>
          </a:p>
        </p:txBody>
      </p:sp>
      <p:sp>
        <p:nvSpPr>
          <p:cNvPr id="13" name="矩形 12"/>
          <p:cNvSpPr/>
          <p:nvPr/>
        </p:nvSpPr>
        <p:spPr bwMode="auto">
          <a:xfrm>
            <a:off x="5181600" y="4267200"/>
            <a:ext cx="1371600" cy="2286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4"/>
              </a:buBlip>
              <a:tabLst/>
            </a:pPr>
            <a:endParaRPr kumimoji="1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6400800" y="4038600"/>
            <a:ext cx="2209800" cy="685800"/>
          </a:xfrm>
          <a:prstGeom prst="rect">
            <a:avLst/>
          </a:prstGeom>
          <a:noFill/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標楷體" pitchFamily="65" charset="-120"/>
              </a:rPr>
              <a:t>Finish first iteration</a:t>
            </a: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dirty="0" smtClean="0">
                <a:latin typeface="Calibri" pitchFamily="34" charset="0"/>
                <a:ea typeface="標楷體" pitchFamily="65" charset="-120"/>
              </a:rPr>
              <a:t>r8, r9 now store 1</a:t>
            </a:r>
            <a:endParaRPr kumimoji="1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標楷體" pitchFamily="65" charset="-120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4495800" y="1752600"/>
            <a:ext cx="3429000" cy="336612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zh-TW" sz="2000" dirty="0" smtClean="0">
                <a:latin typeface="Calibri" pitchFamily="34" charset="0"/>
                <a:ea typeface="標楷體" pitchFamily="65" charset="-120"/>
              </a:rPr>
              <a:t>Keep executing 7 instructions</a:t>
            </a:r>
            <a:endParaRPr kumimoji="1" lang="zh-TW" altLang="en-US" sz="200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標楷體" pitchFamily="65" charset="-120"/>
            </a:endParaRPr>
          </a:p>
        </p:txBody>
      </p:sp>
      <p:cxnSp>
        <p:nvCxnSpPr>
          <p:cNvPr id="16" name="直線單箭頭接點 15"/>
          <p:cNvCxnSpPr/>
          <p:nvPr/>
        </p:nvCxnSpPr>
        <p:spPr bwMode="auto">
          <a:xfrm rot="16200000" flipV="1">
            <a:off x="4914900" y="2324100"/>
            <a:ext cx="533400" cy="152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矩形 17"/>
          <p:cNvSpPr/>
          <p:nvPr/>
        </p:nvSpPr>
        <p:spPr bwMode="auto">
          <a:xfrm>
            <a:off x="4724400" y="5486400"/>
            <a:ext cx="2362200" cy="336612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zh-TW" sz="200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標楷體" pitchFamily="65" charset="-120"/>
              </a:rPr>
              <a:t>Now pc</a:t>
            </a:r>
            <a:r>
              <a:rPr kumimoji="1" lang="en-US" altLang="zh-TW" sz="2000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ea typeface="標楷體" pitchFamily="65" charset="-120"/>
              </a:rPr>
              <a:t> is at 0x21b0 (</a:t>
            </a:r>
            <a:r>
              <a:rPr kumimoji="1" lang="en-US" altLang="zh-TW" sz="2000" i="0" u="none" strike="noStrike" cap="none" normalizeH="0" dirty="0" err="1" smtClean="0">
                <a:ln>
                  <a:noFill/>
                </a:ln>
                <a:effectLst/>
                <a:latin typeface="Calibri" pitchFamily="34" charset="0"/>
                <a:ea typeface="標楷體" pitchFamily="65" charset="-120"/>
              </a:rPr>
              <a:t>ble</a:t>
            </a:r>
            <a:r>
              <a:rPr kumimoji="1" lang="en-US" altLang="zh-TW" sz="2000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ea typeface="標楷體" pitchFamily="65" charset="-120"/>
              </a:rPr>
              <a:t> 21a4 &lt;loop&gt;)</a:t>
            </a:r>
            <a:endParaRPr kumimoji="1" lang="zh-TW" altLang="en-US" sz="200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標楷體" pitchFamily="65" charset="-120"/>
            </a:endParaRPr>
          </a:p>
        </p:txBody>
      </p:sp>
      <p:cxnSp>
        <p:nvCxnSpPr>
          <p:cNvPr id="19" name="直線單箭頭接點 18"/>
          <p:cNvCxnSpPr/>
          <p:nvPr/>
        </p:nvCxnSpPr>
        <p:spPr bwMode="auto">
          <a:xfrm rot="5400000">
            <a:off x="5105400" y="5334000"/>
            <a:ext cx="533400" cy="76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矩形 20"/>
          <p:cNvSpPr/>
          <p:nvPr/>
        </p:nvSpPr>
        <p:spPr bwMode="auto">
          <a:xfrm>
            <a:off x="1066800" y="1873188"/>
            <a:ext cx="3505200" cy="336612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zh-TW" sz="2000" dirty="0" smtClean="0">
                <a:latin typeface="Calibri" pitchFamily="34" charset="0"/>
                <a:ea typeface="標楷體" pitchFamily="65" charset="-120"/>
              </a:rPr>
              <a:t>ARM assembly code</a:t>
            </a:r>
            <a:endParaRPr kumimoji="1" lang="zh-TW" altLang="en-US" sz="200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標楷體" pitchFamily="65" charset="-120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1295400" y="3581400"/>
            <a:ext cx="2057400" cy="228600"/>
          </a:xfrm>
          <a:prstGeom prst="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4"/>
              </a:buBlip>
              <a:tabLst/>
            </a:pPr>
            <a:endParaRPr kumimoji="1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259322" y="1484313"/>
            <a:ext cx="7198878" cy="4611687"/>
          </a:xfrm>
        </p:spPr>
        <p:txBody>
          <a:bodyPr/>
          <a:lstStyle/>
          <a:p>
            <a:pPr marL="0" indent="0">
              <a:buNone/>
            </a:pPr>
            <a:endParaRPr lang="en-US" altLang="zh-TW" sz="24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altLang="zh-TW" sz="2400" dirty="0" smtClean="0">
              <a:latin typeface="Calibri" panose="020F050202020403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5829-C7B0-4569-8FF4-77D395BCBDF4}" type="slidenum">
              <a:rPr lang="zh-TW" altLang="en-US" smtClean="0"/>
              <a:pPr/>
              <a:t>22</a:t>
            </a:fld>
            <a:endParaRPr lang="zh-TW" altLang="en-US"/>
          </a:p>
        </p:txBody>
      </p:sp>
      <p:sp>
        <p:nvSpPr>
          <p:cNvPr id="5" name="標題 1"/>
          <p:cNvSpPr txBox="1">
            <a:spLocks/>
          </p:cNvSpPr>
          <p:nvPr/>
        </p:nvSpPr>
        <p:spPr bwMode="auto">
          <a:xfrm>
            <a:off x="925513" y="188913"/>
            <a:ext cx="8066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TW" b="0" kern="0" dirty="0" smtClean="0"/>
              <a:t>Practice </a:t>
            </a:r>
            <a:r>
              <a:rPr lang="en-US" altLang="zh-TW" b="0" kern="0" dirty="0" smtClean="0"/>
              <a:t>1 (1/2)</a:t>
            </a:r>
            <a:endParaRPr lang="en-US" altLang="zh-TW" b="0" kern="0" dirty="0"/>
          </a:p>
        </p:txBody>
      </p:sp>
      <p:sp>
        <p:nvSpPr>
          <p:cNvPr id="6" name="矩形 5"/>
          <p:cNvSpPr/>
          <p:nvPr/>
        </p:nvSpPr>
        <p:spPr bwMode="auto">
          <a:xfrm>
            <a:off x="1066800" y="1331912"/>
            <a:ext cx="7543800" cy="4545359"/>
          </a:xfrm>
          <a:prstGeom prst="rect">
            <a:avLst/>
          </a:prstGeom>
          <a:noFill/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zh-TW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標楷體" pitchFamily="65" charset="-120"/>
              </a:rPr>
              <a:t>- Goal</a:t>
            </a:r>
            <a:r>
              <a:rPr kumimoji="1" lang="en-US" altLang="zh-TW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標楷體" pitchFamily="65" charset="-120"/>
              </a:rPr>
              <a:t>:</a:t>
            </a:r>
            <a:r>
              <a:rPr kumimoji="1" lang="zh-TW" altLang="en-US" sz="2000" dirty="0">
                <a:latin typeface="Calibri" panose="020F0502020204030204" pitchFamily="34" charset="0"/>
                <a:ea typeface="標楷體" pitchFamily="65" charset="-120"/>
              </a:rPr>
              <a:t> </a:t>
            </a:r>
            <a:endParaRPr kumimoji="1" lang="en-US" altLang="zh-TW" sz="2000" dirty="0" smtClean="0">
              <a:latin typeface="Calibri" panose="020F0502020204030204" pitchFamily="34" charset="0"/>
              <a:ea typeface="標楷體" pitchFamily="65" charset="-120"/>
            </a:endParaRP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zh-TW" sz="2000" dirty="0" smtClean="0">
                <a:latin typeface="Calibri" panose="020F0502020204030204" pitchFamily="34" charset="0"/>
                <a:ea typeface="標楷體" pitchFamily="65" charset="-120"/>
              </a:rPr>
              <a:t>F</a:t>
            </a:r>
            <a:r>
              <a:rPr kumimoji="1" lang="en-US" altLang="zh-TW" sz="2000" dirty="0" smtClean="0">
                <a:latin typeface="Calibri" panose="020F0502020204030204" pitchFamily="34" charset="0"/>
                <a:ea typeface="標楷體" pitchFamily="65" charset="-120"/>
              </a:rPr>
              <a:t>ind </a:t>
            </a:r>
            <a:r>
              <a:rPr kumimoji="1" lang="en-US" altLang="zh-TW" sz="2000" dirty="0" smtClean="0">
                <a:latin typeface="Calibri" panose="020F0502020204030204" pitchFamily="34" charset="0"/>
                <a:ea typeface="標楷體" pitchFamily="65" charset="-120"/>
              </a:rPr>
              <a:t>the right numbers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endParaRPr kumimoji="1" lang="en-US" altLang="zh-TW" sz="2000" dirty="0" smtClean="0">
              <a:latin typeface="Calibri" panose="020F0502020204030204" pitchFamily="34" charset="0"/>
              <a:ea typeface="標楷體" pitchFamily="65" charset="-12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kumimoji="1" lang="en-US" altLang="zh-TW" sz="2000" dirty="0" smtClean="0">
                <a:latin typeface="Calibri" panose="020F0502020204030204" pitchFamily="34" charset="0"/>
                <a:ea typeface="標楷體" pitchFamily="65" charset="-120"/>
              </a:rPr>
              <a:t>- Description: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kumimoji="1" lang="en-US" altLang="zh-TW" sz="2000" dirty="0" smtClean="0">
                <a:latin typeface="Calibri" panose="020F0502020204030204" pitchFamily="34" charset="0"/>
                <a:ea typeface="標楷體" pitchFamily="65" charset="-120"/>
              </a:rPr>
              <a:t>First </a:t>
            </a:r>
            <a:r>
              <a:rPr kumimoji="1" lang="en-US" altLang="zh-TW" sz="2000" dirty="0" smtClean="0">
                <a:latin typeface="Calibri" panose="020F0502020204030204" pitchFamily="34" charset="0"/>
                <a:ea typeface="標楷體" pitchFamily="65" charset="-120"/>
              </a:rPr>
              <a:t>look at </a:t>
            </a:r>
            <a:r>
              <a:rPr kumimoji="1" lang="en-US" altLang="zh-TW" sz="2000" dirty="0" err="1" smtClean="0">
                <a:latin typeface="Calibri" panose="020F0502020204030204" pitchFamily="34" charset="0"/>
                <a:ea typeface="標楷體" pitchFamily="65" charset="-120"/>
              </a:rPr>
              <a:t>test.s</a:t>
            </a:r>
            <a:r>
              <a:rPr kumimoji="1" lang="en-US" altLang="zh-TW" sz="2000" dirty="0" smtClean="0">
                <a:latin typeface="Calibri" panose="020F0502020204030204" pitchFamily="34" charset="0"/>
                <a:ea typeface="標楷體" pitchFamily="65" charset="-120"/>
              </a:rPr>
              <a:t>(test.txt). Then use </a:t>
            </a:r>
            <a:r>
              <a:rPr kumimoji="1" lang="en-US" altLang="zh-TW" sz="2000" dirty="0" err="1" smtClean="0">
                <a:latin typeface="Calibri" panose="020F0502020204030204" pitchFamily="34" charset="0"/>
                <a:ea typeface="標楷體" pitchFamily="65" charset="-120"/>
              </a:rPr>
              <a:t>gdb</a:t>
            </a:r>
            <a:r>
              <a:rPr kumimoji="1" lang="en-US" altLang="zh-TW" sz="2000" dirty="0" smtClean="0">
                <a:latin typeface="Calibri" panose="020F0502020204030204" pitchFamily="34" charset="0"/>
                <a:ea typeface="標楷體" pitchFamily="65" charset="-120"/>
              </a:rPr>
              <a:t> to find out the numbers stored in </a:t>
            </a:r>
            <a:r>
              <a:rPr kumimoji="1" lang="en-US" altLang="zh-TW" sz="2000" dirty="0" err="1" smtClean="0">
                <a:latin typeface="Calibri" panose="020F0502020204030204" pitchFamily="34" charset="0"/>
                <a:ea typeface="標楷體" pitchFamily="65" charset="-120"/>
              </a:rPr>
              <a:t>test.s</a:t>
            </a:r>
            <a:r>
              <a:rPr kumimoji="1" lang="en-US" altLang="zh-TW" sz="2000" dirty="0" smtClean="0">
                <a:latin typeface="Calibri" panose="020F0502020204030204" pitchFamily="34" charset="0"/>
                <a:ea typeface="標楷體" pitchFamily="65" charset="-120"/>
              </a:rPr>
              <a:t>(test.txt). 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zh-TW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標楷體" pitchFamily="65" charset="-120"/>
              </a:rPr>
              <a:t>There</a:t>
            </a:r>
            <a:r>
              <a:rPr kumimoji="1" lang="en-US" altLang="zh-TW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標楷體" pitchFamily="65" charset="-120"/>
              </a:rPr>
              <a:t> are five numbers, to check if the ones you found are correct, use ./</a:t>
            </a:r>
            <a:r>
              <a:rPr kumimoji="1" lang="en-US" altLang="zh-TW" sz="200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標楷體" pitchFamily="65" charset="-120"/>
              </a:rPr>
              <a:t>test_gdb.o</a:t>
            </a:r>
            <a:r>
              <a:rPr kumimoji="1" lang="en-US" altLang="zh-TW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標楷體" pitchFamily="65" charset="-120"/>
              </a:rPr>
              <a:t> X </a:t>
            </a:r>
            <a:r>
              <a:rPr kumimoji="1" lang="en-US" altLang="zh-TW" sz="200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標楷體" pitchFamily="65" charset="-120"/>
              </a:rPr>
              <a:t>X</a:t>
            </a:r>
            <a:r>
              <a:rPr kumimoji="1" lang="en-US" altLang="zh-TW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標楷體" pitchFamily="65" charset="-120"/>
              </a:rPr>
              <a:t> </a:t>
            </a:r>
            <a:r>
              <a:rPr kumimoji="1" lang="en-US" altLang="zh-TW" sz="200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標楷體" pitchFamily="65" charset="-120"/>
              </a:rPr>
              <a:t>X</a:t>
            </a:r>
            <a:r>
              <a:rPr kumimoji="1" lang="en-US" altLang="zh-TW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標楷體" pitchFamily="65" charset="-120"/>
              </a:rPr>
              <a:t> </a:t>
            </a:r>
            <a:r>
              <a:rPr kumimoji="1" lang="en-US" altLang="zh-TW" sz="200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標楷體" pitchFamily="65" charset="-120"/>
              </a:rPr>
              <a:t>X</a:t>
            </a:r>
            <a:r>
              <a:rPr kumimoji="1" lang="en-US" altLang="zh-TW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標楷體" pitchFamily="65" charset="-120"/>
              </a:rPr>
              <a:t> </a:t>
            </a:r>
            <a:r>
              <a:rPr kumimoji="1" lang="en-US" altLang="zh-TW" sz="200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標楷體" pitchFamily="65" charset="-120"/>
              </a:rPr>
              <a:t>X</a:t>
            </a:r>
            <a:r>
              <a:rPr kumimoji="1" lang="en-US" altLang="zh-TW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標楷體" pitchFamily="65" charset="-120"/>
              </a:rPr>
              <a:t>(X in decimal format), </a:t>
            </a:r>
            <a:r>
              <a:rPr kumimoji="1" lang="en-US" altLang="zh-TW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標楷體" pitchFamily="65" charset="-120"/>
              </a:rPr>
              <a:t>it wil</a:t>
            </a:r>
            <a:r>
              <a:rPr kumimoji="1" lang="en-US" altLang="zh-TW" sz="2000" dirty="0" smtClean="0">
                <a:latin typeface="Calibri" panose="020F0502020204030204" pitchFamily="34" charset="0"/>
                <a:ea typeface="標楷體" pitchFamily="65" charset="-120"/>
              </a:rPr>
              <a:t>l tell you if every number matches the correct </a:t>
            </a:r>
            <a:r>
              <a:rPr kumimoji="1" lang="en-US" altLang="zh-TW" sz="2000" dirty="0" smtClean="0">
                <a:latin typeface="Calibri" panose="020F0502020204030204" pitchFamily="34" charset="0"/>
                <a:ea typeface="標楷體" pitchFamily="65" charset="-120"/>
              </a:rPr>
              <a:t>one</a:t>
            </a:r>
            <a:endParaRPr kumimoji="1" lang="en-US" altLang="zh-TW" sz="2000" dirty="0" smtClean="0">
              <a:latin typeface="Calibri" panose="020F0502020204030204" pitchFamily="34" charset="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75608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259322" y="1484313"/>
            <a:ext cx="7198878" cy="4611687"/>
          </a:xfrm>
        </p:spPr>
        <p:txBody>
          <a:bodyPr/>
          <a:lstStyle/>
          <a:p>
            <a:pPr marL="0" indent="0">
              <a:buNone/>
            </a:pPr>
            <a:endParaRPr lang="en-US" altLang="zh-TW" sz="24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altLang="zh-TW" sz="2400" dirty="0" smtClean="0">
              <a:latin typeface="Calibri" panose="020F050202020403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5829-C7B0-4569-8FF4-77D395BCBDF4}" type="slidenum">
              <a:rPr lang="zh-TW" altLang="en-US" smtClean="0"/>
              <a:pPr/>
              <a:t>23</a:t>
            </a:fld>
            <a:endParaRPr lang="zh-TW" altLang="en-US"/>
          </a:p>
        </p:txBody>
      </p:sp>
      <p:sp>
        <p:nvSpPr>
          <p:cNvPr id="5" name="標題 1"/>
          <p:cNvSpPr txBox="1">
            <a:spLocks/>
          </p:cNvSpPr>
          <p:nvPr/>
        </p:nvSpPr>
        <p:spPr bwMode="auto">
          <a:xfrm>
            <a:off x="925513" y="188913"/>
            <a:ext cx="8066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TW" b="0" kern="0" dirty="0" smtClean="0"/>
              <a:t>Practice </a:t>
            </a:r>
            <a:r>
              <a:rPr lang="en-US" altLang="zh-TW" b="0" kern="0" dirty="0" smtClean="0"/>
              <a:t>1 (2/2)</a:t>
            </a:r>
            <a:endParaRPr lang="en-US" altLang="zh-TW" b="0" kern="0" dirty="0"/>
          </a:p>
        </p:txBody>
      </p:sp>
      <p:sp>
        <p:nvSpPr>
          <p:cNvPr id="6" name="矩形 5"/>
          <p:cNvSpPr/>
          <p:nvPr/>
        </p:nvSpPr>
        <p:spPr bwMode="auto">
          <a:xfrm>
            <a:off x="1066800" y="1169641"/>
            <a:ext cx="7543800" cy="4545359"/>
          </a:xfrm>
          <a:prstGeom prst="rect">
            <a:avLst/>
          </a:prstGeom>
          <a:noFill/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zh-TW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標楷體" pitchFamily="65" charset="-120"/>
              </a:rPr>
              <a:t>- Hint: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zh-TW" sz="2000" dirty="0" smtClean="0">
                <a:latin typeface="Calibri" panose="020F0502020204030204" pitchFamily="34" charset="0"/>
                <a:ea typeface="標楷體" pitchFamily="65" charset="-120"/>
              </a:rPr>
              <a:t>This program does calculation of a series of numbers, then stores the result back to memory.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endParaRPr kumimoji="1" lang="en-US" altLang="zh-TW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標楷體" pitchFamily="65" charset="-12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kumimoji="1" lang="en-US" altLang="zh-TW" sz="2000" dirty="0" smtClean="0">
                <a:latin typeface="Calibri" panose="020F0502020204030204" pitchFamily="34" charset="0"/>
                <a:ea typeface="標楷體" pitchFamily="65" charset="-120"/>
              </a:rPr>
              <a:t>- Notice</a:t>
            </a:r>
            <a:r>
              <a:rPr kumimoji="1" lang="en-US" altLang="zh-TW" sz="2000" dirty="0" smtClean="0">
                <a:latin typeface="Calibri" panose="020F0502020204030204" pitchFamily="34" charset="0"/>
                <a:ea typeface="標楷體" pitchFamily="65" charset="-120"/>
              </a:rPr>
              <a:t>: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kumimoji="1" lang="en-US" altLang="zh-TW" sz="2000" dirty="0" smtClean="0">
                <a:latin typeface="Calibri" pitchFamily="34" charset="0"/>
                <a:ea typeface="新細明體" panose="02020500000000000000" pitchFamily="18" charset="-120"/>
              </a:rPr>
              <a:t>Put </a:t>
            </a:r>
            <a:r>
              <a:rPr kumimoji="1" lang="en-US" altLang="zh-TW" sz="2000" dirty="0" smtClean="0">
                <a:latin typeface="Calibri" pitchFamily="34" charset="0"/>
                <a:ea typeface="標楷體" pitchFamily="65" charset="-120"/>
              </a:rPr>
              <a:t>test.txt, </a:t>
            </a:r>
            <a:r>
              <a:rPr kumimoji="1" lang="en-US" altLang="zh-TW" sz="2000" dirty="0" err="1" smtClean="0">
                <a:latin typeface="Calibri" pitchFamily="34" charset="0"/>
                <a:ea typeface="標楷體" pitchFamily="65" charset="-120"/>
              </a:rPr>
              <a:t>test.o</a:t>
            </a:r>
            <a:r>
              <a:rPr kumimoji="1" lang="en-US" altLang="zh-TW" sz="2000" dirty="0" smtClean="0">
                <a:latin typeface="Calibri" pitchFamily="34" charset="0"/>
                <a:ea typeface="標楷體" pitchFamily="65" charset="-120"/>
              </a:rPr>
              <a:t>, test.elf in /</a:t>
            </a:r>
            <a:r>
              <a:rPr kumimoji="1" lang="en-US" altLang="zh-TW" sz="2000" dirty="0" err="1" smtClean="0">
                <a:latin typeface="Calibri" pitchFamily="34" charset="0"/>
                <a:ea typeface="標楷體" pitchFamily="65" charset="-120"/>
              </a:rPr>
              <a:t>mvp</a:t>
            </a:r>
            <a:r>
              <a:rPr kumimoji="1" lang="en-US" altLang="zh-TW" sz="2000" dirty="0" smtClean="0">
                <a:latin typeface="Calibri" pitchFamily="34" charset="0"/>
                <a:ea typeface="標楷體" pitchFamily="65" charset="-120"/>
              </a:rPr>
              <a:t>-NCKU/</a:t>
            </a:r>
            <a:r>
              <a:rPr kumimoji="1" lang="en-US" altLang="zh-TW" sz="2000" dirty="0" err="1" smtClean="0">
                <a:latin typeface="Calibri" pitchFamily="34" charset="0"/>
                <a:ea typeface="標楷體" pitchFamily="65" charset="-120"/>
              </a:rPr>
              <a:t>prog</a:t>
            </a:r>
            <a:r>
              <a:rPr kumimoji="1" lang="en-US" altLang="zh-TW" sz="2000" dirty="0" smtClean="0">
                <a:latin typeface="Calibri" pitchFamily="34" charset="0"/>
                <a:ea typeface="標楷體" pitchFamily="65" charset="-120"/>
              </a:rPr>
              <a:t>/, then start debugging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kumimoji="1" lang="en-US" altLang="zh-TW" sz="2000" dirty="0" smtClean="0">
                <a:latin typeface="Calibri" pitchFamily="34" charset="0"/>
                <a:ea typeface="標楷體" pitchFamily="65" charset="-120"/>
              </a:rPr>
              <a:t>Put </a:t>
            </a:r>
            <a:r>
              <a:rPr kumimoji="1" lang="en-US" altLang="zh-TW" sz="2000" dirty="0" err="1" smtClean="0">
                <a:latin typeface="Calibri" pitchFamily="34" charset="0"/>
                <a:ea typeface="標楷體" pitchFamily="65" charset="-120"/>
              </a:rPr>
              <a:t>test_gdb.o</a:t>
            </a:r>
            <a:r>
              <a:rPr kumimoji="1" lang="en-US" altLang="zh-TW" sz="2000" dirty="0" smtClean="0">
                <a:latin typeface="Calibri" pitchFamily="34" charset="0"/>
                <a:ea typeface="標楷體" pitchFamily="65" charset="-120"/>
              </a:rPr>
              <a:t> outside </a:t>
            </a:r>
            <a:r>
              <a:rPr kumimoji="1" lang="en-US" altLang="zh-TW" sz="2000" dirty="0" err="1" smtClean="0">
                <a:latin typeface="Calibri" pitchFamily="34" charset="0"/>
                <a:ea typeface="標楷體" pitchFamily="65" charset="-120"/>
              </a:rPr>
              <a:t>mvp</a:t>
            </a:r>
            <a:r>
              <a:rPr kumimoji="1" lang="en-US" altLang="zh-TW" sz="2000" dirty="0" smtClean="0">
                <a:latin typeface="Calibri" pitchFamily="34" charset="0"/>
                <a:ea typeface="標楷體" pitchFamily="65" charset="-120"/>
              </a:rPr>
              <a:t>-NCKU, then use ./</a:t>
            </a:r>
            <a:r>
              <a:rPr kumimoji="1" lang="en-US" altLang="zh-TW" sz="2000" dirty="0" err="1" smtClean="0">
                <a:latin typeface="Calibri" pitchFamily="34" charset="0"/>
                <a:ea typeface="標楷體" pitchFamily="65" charset="-120"/>
              </a:rPr>
              <a:t>test_gdb.o</a:t>
            </a:r>
            <a:r>
              <a:rPr kumimoji="1" lang="en-US" altLang="zh-TW" sz="2000" dirty="0" smtClean="0">
                <a:latin typeface="Calibri" pitchFamily="34" charset="0"/>
                <a:ea typeface="標楷體" pitchFamily="65" charset="-120"/>
              </a:rPr>
              <a:t> X </a:t>
            </a:r>
            <a:r>
              <a:rPr kumimoji="1" lang="en-US" altLang="zh-TW" sz="2000" dirty="0" err="1" smtClean="0">
                <a:latin typeface="Calibri" pitchFamily="34" charset="0"/>
                <a:ea typeface="標楷體" pitchFamily="65" charset="-120"/>
              </a:rPr>
              <a:t>X</a:t>
            </a:r>
            <a:r>
              <a:rPr kumimoji="1" lang="en-US" altLang="zh-TW" sz="2000" dirty="0" smtClean="0">
                <a:latin typeface="Calibri" pitchFamily="34" charset="0"/>
                <a:ea typeface="標楷體" pitchFamily="65" charset="-120"/>
              </a:rPr>
              <a:t> </a:t>
            </a:r>
            <a:r>
              <a:rPr kumimoji="1" lang="en-US" altLang="zh-TW" sz="2000" dirty="0" err="1" smtClean="0">
                <a:latin typeface="Calibri" pitchFamily="34" charset="0"/>
                <a:ea typeface="標楷體" pitchFamily="65" charset="-120"/>
              </a:rPr>
              <a:t>X</a:t>
            </a:r>
            <a:r>
              <a:rPr kumimoji="1" lang="en-US" altLang="zh-TW" sz="2000" dirty="0" smtClean="0">
                <a:latin typeface="Calibri" pitchFamily="34" charset="0"/>
                <a:ea typeface="標楷體" pitchFamily="65" charset="-120"/>
              </a:rPr>
              <a:t> </a:t>
            </a:r>
            <a:r>
              <a:rPr kumimoji="1" lang="en-US" altLang="zh-TW" sz="2000" dirty="0" err="1" smtClean="0">
                <a:latin typeface="Calibri" pitchFamily="34" charset="0"/>
                <a:ea typeface="標楷體" pitchFamily="65" charset="-120"/>
              </a:rPr>
              <a:t>X</a:t>
            </a:r>
            <a:r>
              <a:rPr kumimoji="1" lang="en-US" altLang="zh-TW" sz="2000" dirty="0" smtClean="0">
                <a:latin typeface="Calibri" pitchFamily="34" charset="0"/>
                <a:ea typeface="標楷體" pitchFamily="65" charset="-120"/>
              </a:rPr>
              <a:t> </a:t>
            </a:r>
            <a:r>
              <a:rPr kumimoji="1" lang="en-US" altLang="zh-TW" sz="2000" dirty="0" err="1" smtClean="0">
                <a:latin typeface="Calibri" pitchFamily="34" charset="0"/>
                <a:ea typeface="標楷體" pitchFamily="65" charset="-120"/>
              </a:rPr>
              <a:t>X</a:t>
            </a:r>
            <a:endParaRPr kumimoji="1" lang="en-US" altLang="zh-TW" sz="2000" dirty="0" smtClean="0">
              <a:latin typeface="Calibri" pitchFamily="34" charset="0"/>
              <a:ea typeface="標楷體" pitchFamily="65" charset="-120"/>
            </a:endParaRP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endParaRPr kumimoji="1" lang="en-US" altLang="zh-TW" sz="2000" dirty="0" smtClean="0">
              <a:latin typeface="Calibri" pitchFamily="34" charset="0"/>
              <a:ea typeface="新細明體" panose="02020500000000000000" pitchFamily="18" charset="-120"/>
            </a:endParaRP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zh-TW" sz="2000" dirty="0" smtClean="0">
                <a:latin typeface="Calibri" pitchFamily="34" charset="0"/>
                <a:ea typeface="新細明體" panose="02020500000000000000" pitchFamily="18" charset="-120"/>
              </a:rPr>
              <a:t>- Report Requirement: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zh-TW" sz="2000" dirty="0" smtClean="0">
                <a:latin typeface="Calibri" pitchFamily="34" charset="0"/>
                <a:ea typeface="新細明體" panose="02020500000000000000" pitchFamily="18" charset="-120"/>
              </a:rPr>
              <a:t>Describe how do you use </a:t>
            </a:r>
            <a:r>
              <a:rPr kumimoji="1" lang="en-US" altLang="zh-TW" sz="2000" dirty="0" err="1" smtClean="0">
                <a:latin typeface="Calibri" pitchFamily="34" charset="0"/>
                <a:ea typeface="新細明體" panose="02020500000000000000" pitchFamily="18" charset="-120"/>
              </a:rPr>
              <a:t>gdb</a:t>
            </a:r>
            <a:r>
              <a:rPr kumimoji="1" lang="en-US" altLang="zh-TW" sz="2000" dirty="0" smtClean="0">
                <a:latin typeface="Calibri" pitchFamily="34" charset="0"/>
                <a:ea typeface="新細明體" panose="02020500000000000000" pitchFamily="18" charset="-120"/>
              </a:rPr>
              <a:t> to find the numbers.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zh-TW" sz="2000" dirty="0" smtClean="0">
                <a:latin typeface="Calibri" pitchFamily="34" charset="0"/>
                <a:ea typeface="新細明體" panose="02020500000000000000" pitchFamily="18" charset="-120"/>
              </a:rPr>
              <a:t>Show the numbers you found.</a:t>
            </a:r>
          </a:p>
        </p:txBody>
      </p:sp>
    </p:spTree>
    <p:extLst>
      <p:ext uri="{BB962C8B-B14F-4D97-AF65-F5344CB8AC3E}">
        <p14:creationId xmlns:p14="http://schemas.microsoft.com/office/powerpoint/2010/main" xmlns="" val="35875608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Practice2 (1/2)</a:t>
            </a:r>
            <a:endParaRPr lang="en-US" b="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42988" y="1484313"/>
            <a:ext cx="7796212" cy="4611687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latin typeface="Calibri" pitchFamily="34" charset="0"/>
              </a:rPr>
              <a:t>- Goal</a:t>
            </a:r>
            <a:r>
              <a:rPr lang="en-US" sz="2000" dirty="0" smtClean="0">
                <a:latin typeface="Calibri" pitchFamily="34" charset="0"/>
              </a:rPr>
              <a:t>: </a:t>
            </a:r>
            <a:endParaRPr lang="en-US" sz="2000" dirty="0" smtClean="0">
              <a:latin typeface="Calibri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Calibri" pitchFamily="34" charset="0"/>
              </a:rPr>
              <a:t>D</a:t>
            </a:r>
            <a:r>
              <a:rPr lang="en-US" sz="2000" dirty="0" smtClean="0">
                <a:latin typeface="Calibri" pitchFamily="34" charset="0"/>
              </a:rPr>
              <a:t>ebug </a:t>
            </a:r>
            <a:r>
              <a:rPr lang="en-US" sz="2000" dirty="0" smtClean="0">
                <a:latin typeface="Calibri" pitchFamily="34" charset="0"/>
              </a:rPr>
              <a:t>a </a:t>
            </a:r>
            <a:r>
              <a:rPr lang="en-US" sz="2000" dirty="0" smtClean="0">
                <a:latin typeface="Calibri" pitchFamily="34" charset="0"/>
              </a:rPr>
              <a:t>program</a:t>
            </a:r>
          </a:p>
          <a:p>
            <a:pPr>
              <a:buNone/>
            </a:pPr>
            <a:endParaRPr lang="en-US" sz="2000" dirty="0" smtClean="0">
              <a:latin typeface="Calibri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Calibri" pitchFamily="34" charset="0"/>
              </a:rPr>
              <a:t>- Description:</a:t>
            </a:r>
            <a:endParaRPr lang="en-US" sz="2000" dirty="0" smtClean="0">
              <a:latin typeface="Calibri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Calibri" pitchFamily="34" charset="0"/>
              </a:rPr>
              <a:t>What this program does is sorting numbers in </a:t>
            </a:r>
            <a:r>
              <a:rPr lang="en-US" sz="2000" b="1" dirty="0" smtClean="0">
                <a:latin typeface="Calibri" pitchFamily="34" charset="0"/>
              </a:rPr>
              <a:t>ascending order</a:t>
            </a:r>
            <a:r>
              <a:rPr lang="en-US" sz="2000" dirty="0" smtClean="0">
                <a:latin typeface="Calibri" pitchFamily="34" charset="0"/>
              </a:rPr>
              <a:t>, however, </a:t>
            </a:r>
          </a:p>
          <a:p>
            <a:pPr>
              <a:buNone/>
            </a:pPr>
            <a:r>
              <a:rPr lang="en-US" sz="2000" dirty="0" smtClean="0">
                <a:latin typeface="Calibri" pitchFamily="34" charset="0"/>
              </a:rPr>
              <a:t>there </a:t>
            </a:r>
            <a:r>
              <a:rPr lang="en-US" sz="2000" dirty="0" smtClean="0">
                <a:latin typeface="Calibri" pitchFamily="34" charset="0"/>
              </a:rPr>
              <a:t>are some bugs in the </a:t>
            </a:r>
            <a:r>
              <a:rPr lang="en-US" sz="2000" dirty="0" smtClean="0">
                <a:latin typeface="Calibri" pitchFamily="34" charset="0"/>
              </a:rPr>
              <a:t>program, which </a:t>
            </a:r>
            <a:r>
              <a:rPr lang="en-US" sz="2000" dirty="0" smtClean="0">
                <a:latin typeface="Calibri" pitchFamily="34" charset="0"/>
              </a:rPr>
              <a:t>make it behave incorrectly.</a:t>
            </a:r>
          </a:p>
          <a:p>
            <a:pPr>
              <a:buNone/>
            </a:pPr>
            <a:r>
              <a:rPr lang="en-US" sz="2000" dirty="0" smtClean="0">
                <a:latin typeface="Calibri" pitchFamily="34" charset="0"/>
              </a:rPr>
              <a:t>Uses </a:t>
            </a:r>
            <a:r>
              <a:rPr lang="en-US" sz="2000" dirty="0" err="1" smtClean="0">
                <a:latin typeface="Calibri" pitchFamily="34" charset="0"/>
              </a:rPr>
              <a:t>gdb</a:t>
            </a:r>
            <a:r>
              <a:rPr lang="en-US" sz="2000" dirty="0" smtClean="0">
                <a:latin typeface="Calibri" pitchFamily="34" charset="0"/>
              </a:rPr>
              <a:t> to debug and then modify the program (.s file)</a:t>
            </a:r>
          </a:p>
          <a:p>
            <a:pPr>
              <a:buNone/>
            </a:pPr>
            <a:r>
              <a:rPr lang="en-US" sz="2000" dirty="0" smtClean="0">
                <a:latin typeface="Calibri" pitchFamily="34" charset="0"/>
              </a:rPr>
              <a:t>so that it will sort numbers in ascending order.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5829-C7B0-4569-8FF4-77D395BCBDF4}" type="slidenum">
              <a:rPr lang="zh-TW" altLang="en-US" smtClean="0"/>
              <a:pPr/>
              <a:t>24</a:t>
            </a:fld>
            <a:endParaRPr lang="zh-TW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Practice2 (2/2)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42988" y="1484313"/>
            <a:ext cx="8101012" cy="4611687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latin typeface="Calibri" pitchFamily="34" charset="0"/>
              </a:rPr>
              <a:t>- Notice:</a:t>
            </a:r>
          </a:p>
          <a:p>
            <a:pPr>
              <a:buNone/>
            </a:pPr>
            <a:r>
              <a:rPr lang="en-US" sz="2000" dirty="0" smtClean="0">
                <a:latin typeface="Calibri" pitchFamily="34" charset="0"/>
              </a:rPr>
              <a:t>There </a:t>
            </a:r>
            <a:r>
              <a:rPr lang="en-US" sz="2000" dirty="0" smtClean="0">
                <a:latin typeface="Calibri" pitchFamily="34" charset="0"/>
              </a:rPr>
              <a:t>are 1 file in folder gdb_practice2:</a:t>
            </a:r>
          </a:p>
          <a:p>
            <a:pPr>
              <a:buNone/>
            </a:pPr>
            <a:r>
              <a:rPr lang="en-US" sz="2000" dirty="0" err="1" smtClean="0">
                <a:latin typeface="Calibri" pitchFamily="34" charset="0"/>
              </a:rPr>
              <a:t>test.s</a:t>
            </a:r>
            <a:r>
              <a:rPr lang="en-US" sz="2000" dirty="0" smtClean="0">
                <a:latin typeface="Calibri" pitchFamily="34" charset="0"/>
              </a:rPr>
              <a:t> (bug program)</a:t>
            </a:r>
          </a:p>
          <a:p>
            <a:pPr>
              <a:buNone/>
            </a:pPr>
            <a:r>
              <a:rPr lang="en-US" sz="2000" dirty="0" smtClean="0">
                <a:latin typeface="Calibri" pitchFamily="34" charset="0"/>
              </a:rPr>
              <a:t>Follow </a:t>
            </a:r>
            <a:r>
              <a:rPr lang="en-US" sz="2000" dirty="0" smtClean="0">
                <a:latin typeface="Calibri" pitchFamily="34" charset="0"/>
              </a:rPr>
              <a:t>the steps in Lab2 to produce test.elf for </a:t>
            </a:r>
            <a:r>
              <a:rPr lang="en-US" sz="2000" b="1" dirty="0" smtClean="0">
                <a:latin typeface="Calibri" pitchFamily="34" charset="0"/>
              </a:rPr>
              <a:t>this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test.s</a:t>
            </a:r>
            <a:r>
              <a:rPr lang="en-US" sz="2000" dirty="0" smtClean="0">
                <a:latin typeface="Calibri" pitchFamily="34" charset="0"/>
              </a:rPr>
              <a:t>,</a:t>
            </a:r>
          </a:p>
          <a:p>
            <a:pPr>
              <a:buNone/>
            </a:pPr>
            <a:r>
              <a:rPr lang="en-US" sz="2000" dirty="0" smtClean="0">
                <a:latin typeface="Calibri" pitchFamily="34" charset="0"/>
              </a:rPr>
              <a:t>then follow the usage of </a:t>
            </a:r>
            <a:r>
              <a:rPr lang="en-US" sz="2000" dirty="0" err="1" smtClean="0">
                <a:latin typeface="Calibri" pitchFamily="34" charset="0"/>
              </a:rPr>
              <a:t>gdb</a:t>
            </a:r>
            <a:r>
              <a:rPr lang="en-US" sz="2000" dirty="0" smtClean="0">
                <a:latin typeface="Calibri" pitchFamily="34" charset="0"/>
              </a:rPr>
              <a:t> to debug the program.</a:t>
            </a:r>
          </a:p>
          <a:p>
            <a:pPr>
              <a:buNone/>
            </a:pPr>
            <a:endParaRPr lang="en-US" sz="2000" dirty="0" smtClean="0">
              <a:latin typeface="Calibri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Calibri" pitchFamily="34" charset="0"/>
              </a:rPr>
              <a:t>- Report Requirement:</a:t>
            </a:r>
          </a:p>
          <a:p>
            <a:pPr>
              <a:buNone/>
            </a:pPr>
            <a:r>
              <a:rPr lang="en-US" sz="2000" dirty="0" smtClean="0">
                <a:latin typeface="Calibri" pitchFamily="34" charset="0"/>
              </a:rPr>
              <a:t>Describe how do you use </a:t>
            </a:r>
            <a:r>
              <a:rPr lang="en-US" sz="2000" dirty="0" err="1" smtClean="0">
                <a:latin typeface="Calibri" pitchFamily="34" charset="0"/>
              </a:rPr>
              <a:t>gdb</a:t>
            </a:r>
            <a:r>
              <a:rPr lang="en-US" sz="2000" dirty="0" smtClean="0">
                <a:latin typeface="Calibri" pitchFamily="34" charset="0"/>
              </a:rPr>
              <a:t> to debug this program.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5829-C7B0-4569-8FF4-77D395BCBDF4}" type="slidenum">
              <a:rPr lang="zh-TW" altLang="en-US" smtClean="0"/>
              <a:pPr/>
              <a:t>25</a:t>
            </a:fld>
            <a:endParaRPr lang="zh-TW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b="0" dirty="0" smtClean="0">
                <a:latin typeface="PMingLiU" pitchFamily="18" charset="-120"/>
                <a:ea typeface="PMingLiU" pitchFamily="18" charset="-120"/>
              </a:rPr>
              <a:t>實驗結報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71600" y="1484784"/>
            <a:ext cx="7415212" cy="4611687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2800" dirty="0">
                <a:latin typeface="PMingLiU" pitchFamily="18" charset="-120"/>
                <a:ea typeface="PMingLiU" pitchFamily="18" charset="-120"/>
              </a:rPr>
              <a:t>結</a:t>
            </a:r>
            <a:r>
              <a:rPr lang="zh-TW" altLang="en-US" sz="2800" dirty="0" smtClean="0">
                <a:latin typeface="PMingLiU" pitchFamily="18" charset="-120"/>
                <a:ea typeface="PMingLiU" pitchFamily="18" charset="-120"/>
              </a:rPr>
              <a:t>報格式</a:t>
            </a:r>
            <a:r>
              <a:rPr lang="en-US" altLang="zh-TW" sz="2800" dirty="0" smtClean="0">
                <a:latin typeface="PMingLiU" pitchFamily="18" charset="-120"/>
                <a:ea typeface="PMingLiU" pitchFamily="18" charset="-120"/>
              </a:rPr>
              <a:t>(</a:t>
            </a:r>
            <a:r>
              <a:rPr lang="zh-TW" altLang="en-US" sz="2800" dirty="0" smtClean="0">
                <a:latin typeface="PMingLiU" pitchFamily="18" charset="-120"/>
                <a:ea typeface="PMingLiU" pitchFamily="18" charset="-120"/>
              </a:rPr>
              <a:t>每組一份</a:t>
            </a:r>
            <a:r>
              <a:rPr lang="en-US" altLang="zh-TW" sz="2800" dirty="0" smtClean="0">
                <a:latin typeface="PMingLiU" pitchFamily="18" charset="-120"/>
                <a:ea typeface="PMingLiU" pitchFamily="18" charset="-120"/>
              </a:rPr>
              <a:t>)</a:t>
            </a:r>
          </a:p>
          <a:p>
            <a:pPr marL="857250" lvl="1" indent="-457200" eaLnBrk="1" hangingPunct="1">
              <a:defRPr/>
            </a:pPr>
            <a:r>
              <a:rPr lang="zh-TW" altLang="en-US" sz="2000" dirty="0" smtClean="0">
                <a:latin typeface="PMingLiU" pitchFamily="18" charset="-120"/>
                <a:ea typeface="PMingLiU" pitchFamily="18" charset="-120"/>
              </a:rPr>
              <a:t>封面</a:t>
            </a:r>
            <a:endParaRPr lang="en-US" altLang="zh-TW" sz="2000" dirty="0" smtClean="0">
              <a:latin typeface="PMingLiU" pitchFamily="18" charset="-120"/>
              <a:ea typeface="PMingLiU" pitchFamily="18" charset="-120"/>
            </a:endParaRPr>
          </a:p>
          <a:p>
            <a:pPr marL="857250" lvl="1" indent="-457200" eaLnBrk="1" hangingPunct="1">
              <a:defRPr/>
            </a:pPr>
            <a:r>
              <a:rPr lang="zh-TW" altLang="en-US" sz="2000" dirty="0">
                <a:latin typeface="PMingLiU" pitchFamily="18" charset="-120"/>
                <a:ea typeface="PMingLiU" pitchFamily="18" charset="-120"/>
              </a:rPr>
              <a:t>實驗</a:t>
            </a:r>
            <a:r>
              <a:rPr lang="zh-TW" altLang="en-US" sz="2000" dirty="0" smtClean="0">
                <a:latin typeface="PMingLiU" pitchFamily="18" charset="-120"/>
                <a:ea typeface="PMingLiU" pitchFamily="18" charset="-120"/>
              </a:rPr>
              <a:t>內容</a:t>
            </a:r>
            <a:r>
              <a:rPr lang="en-US" altLang="zh-TW" sz="2000" dirty="0" smtClean="0">
                <a:latin typeface="PMingLiU" pitchFamily="18" charset="-120"/>
                <a:ea typeface="PMingLiU" pitchFamily="18" charset="-120"/>
              </a:rPr>
              <a:t>(</a:t>
            </a:r>
            <a:r>
              <a:rPr lang="zh-TW" altLang="en-US" sz="2000" dirty="0" smtClean="0">
                <a:latin typeface="PMingLiU" pitchFamily="18" charset="-120"/>
                <a:ea typeface="PMingLiU" pitchFamily="18" charset="-120"/>
              </a:rPr>
              <a:t>程式碼註解、結果截圖</a:t>
            </a:r>
            <a:r>
              <a:rPr lang="en-US" altLang="zh-TW" sz="2000" dirty="0" smtClean="0">
                <a:latin typeface="PMingLiU" pitchFamily="18" charset="-120"/>
                <a:ea typeface="PMingLiU" pitchFamily="18" charset="-120"/>
              </a:rPr>
              <a:t>)</a:t>
            </a:r>
          </a:p>
          <a:p>
            <a:pPr marL="857250" lvl="1" indent="-457200" eaLnBrk="1" hangingPunct="1">
              <a:defRPr/>
            </a:pPr>
            <a:r>
              <a:rPr lang="zh-TW" altLang="en-US" sz="2000" dirty="0" smtClean="0">
                <a:latin typeface="PMingLiU" pitchFamily="18" charset="-120"/>
                <a:ea typeface="PMingLiU" pitchFamily="18" charset="-120"/>
              </a:rPr>
              <a:t>實驗心得</a:t>
            </a:r>
            <a:endParaRPr lang="en-US" altLang="zh-TW" sz="2000" dirty="0" smtClean="0">
              <a:latin typeface="PMingLiU" pitchFamily="18" charset="-120"/>
              <a:ea typeface="PMingLiU" pitchFamily="18" charset="-120"/>
            </a:endParaRPr>
          </a:p>
          <a:p>
            <a:pPr marL="457200" indent="-457200" eaLnBrk="1" hangingPunct="1">
              <a:defRPr/>
            </a:pPr>
            <a:r>
              <a:rPr lang="zh-TW" altLang="en-US" sz="2800" dirty="0" smtClean="0">
                <a:latin typeface="PMingLiU" pitchFamily="18" charset="-120"/>
                <a:ea typeface="PMingLiU" pitchFamily="18" charset="-120"/>
              </a:rPr>
              <a:t>繳交位置</a:t>
            </a:r>
            <a:endParaRPr lang="en-US" altLang="zh-TW" sz="2800" dirty="0" smtClean="0">
              <a:latin typeface="PMingLiU" pitchFamily="18" charset="-120"/>
              <a:ea typeface="PMingLiU" pitchFamily="18" charset="-120"/>
            </a:endParaRPr>
          </a:p>
          <a:p>
            <a:pPr marL="857250" lvl="1" indent="-457200"/>
            <a:r>
              <a:rPr lang="en-US" altLang="zh-TW" sz="2000" dirty="0" smtClean="0">
                <a:latin typeface="PMingLiU" pitchFamily="18" charset="-120"/>
                <a:ea typeface="PMingLiU" pitchFamily="18" charset="-120"/>
              </a:rPr>
              <a:t>ftp : //140.116.164.252</a:t>
            </a:r>
          </a:p>
          <a:p>
            <a:pPr marL="857250" lvl="1" indent="-457200"/>
            <a:r>
              <a:rPr lang="zh-TW" altLang="en-US" sz="2000" dirty="0" smtClean="0">
                <a:latin typeface="PMingLiU" pitchFamily="18" charset="-120"/>
                <a:ea typeface="PMingLiU" pitchFamily="18" charset="-120"/>
              </a:rPr>
              <a:t>帳號 </a:t>
            </a:r>
            <a:r>
              <a:rPr lang="en-US" altLang="zh-TW" sz="2000" dirty="0" smtClean="0">
                <a:latin typeface="PMingLiU" pitchFamily="18" charset="-120"/>
                <a:ea typeface="PMingLiU" pitchFamily="18" charset="-120"/>
              </a:rPr>
              <a:t>/ </a:t>
            </a:r>
            <a:r>
              <a:rPr lang="zh-TW" altLang="en-US" sz="2000" dirty="0" smtClean="0">
                <a:latin typeface="PMingLiU" pitchFamily="18" charset="-120"/>
                <a:ea typeface="PMingLiU" pitchFamily="18" charset="-120"/>
              </a:rPr>
              <a:t>密碼 </a:t>
            </a:r>
            <a:r>
              <a:rPr lang="en-US" altLang="zh-TW" sz="2000" dirty="0" smtClean="0">
                <a:latin typeface="PMingLiU" pitchFamily="18" charset="-120"/>
                <a:ea typeface="PMingLiU" pitchFamily="18" charset="-120"/>
              </a:rPr>
              <a:t>: </a:t>
            </a:r>
            <a:r>
              <a:rPr lang="en-US" altLang="zh-TW" sz="2000" dirty="0" err="1" smtClean="0">
                <a:latin typeface="PMingLiU" pitchFamily="18" charset="-120"/>
                <a:ea typeface="PMingLiU" pitchFamily="18" charset="-120"/>
              </a:rPr>
              <a:t>computer_arch_lab</a:t>
            </a:r>
            <a:r>
              <a:rPr lang="en-US" altLang="zh-TW" sz="2000" dirty="0" smtClean="0">
                <a:latin typeface="PMingLiU" pitchFamily="18" charset="-120"/>
                <a:ea typeface="PMingLiU" pitchFamily="18" charset="-120"/>
              </a:rPr>
              <a:t> /</a:t>
            </a:r>
            <a:r>
              <a:rPr lang="zh-TW" altLang="en-US" sz="2000" dirty="0" smtClean="0">
                <a:latin typeface="PMingLiU" pitchFamily="18" charset="-120"/>
                <a:ea typeface="PMingLiU" pitchFamily="18" charset="-120"/>
              </a:rPr>
              <a:t> </a:t>
            </a:r>
            <a:r>
              <a:rPr lang="en-US" altLang="zh-TW" sz="2000" dirty="0" smtClean="0">
                <a:latin typeface="PMingLiU" pitchFamily="18" charset="-120"/>
                <a:ea typeface="PMingLiU" pitchFamily="18" charset="-120"/>
              </a:rPr>
              <a:t>co2014  </a:t>
            </a:r>
          </a:p>
          <a:p>
            <a:pPr marL="457200" indent="-457200" eaLnBrk="1" hangingPunct="1">
              <a:defRPr/>
            </a:pPr>
            <a:r>
              <a:rPr lang="en-US" altLang="zh-TW" sz="2000" dirty="0" err="1" smtClean="0">
                <a:solidFill>
                  <a:srgbClr val="FF0000"/>
                </a:solidFill>
                <a:latin typeface="PMingLiU" pitchFamily="18" charset="-120"/>
                <a:ea typeface="PMingLiU" pitchFamily="18" charset="-120"/>
              </a:rPr>
              <a:t>DeadLine</a:t>
            </a:r>
            <a:r>
              <a:rPr lang="en-US" altLang="zh-TW" sz="2000" dirty="0" smtClean="0">
                <a:solidFill>
                  <a:srgbClr val="FF0000"/>
                </a:solidFill>
                <a:latin typeface="PMingLiU" pitchFamily="18" charset="-120"/>
                <a:ea typeface="PMingLiU" pitchFamily="18" charset="-120"/>
              </a:rPr>
              <a:t>: Sun. PM11:59</a:t>
            </a:r>
          </a:p>
          <a:p>
            <a:pPr marL="457200" indent="-457200" eaLnBrk="1" hangingPunct="1">
              <a:defRPr/>
            </a:pPr>
            <a:r>
              <a:rPr lang="en-US" altLang="zh-TW" sz="2400" dirty="0" smtClean="0">
                <a:latin typeface="PMingLiU" pitchFamily="18" charset="-120"/>
                <a:ea typeface="PMingLiU" pitchFamily="18" charset="-120"/>
              </a:rPr>
              <a:t>TA Contact Information:</a:t>
            </a:r>
            <a:r>
              <a:rPr lang="zh-TW" altLang="en-US" sz="2400" dirty="0" smtClean="0">
                <a:latin typeface="PMingLiU" pitchFamily="18" charset="-120"/>
                <a:ea typeface="PMingLiU" pitchFamily="18" charset="-120"/>
              </a:rPr>
              <a:t> </a:t>
            </a:r>
            <a:endParaRPr lang="en-US" altLang="zh-TW" sz="2400" dirty="0" smtClean="0">
              <a:latin typeface="PMingLiU" pitchFamily="18" charset="-120"/>
              <a:ea typeface="PMingLiU" pitchFamily="18" charset="-120"/>
            </a:endParaRPr>
          </a:p>
          <a:p>
            <a:pPr marL="857250" lvl="1" indent="-457200" eaLnBrk="1" hangingPunct="1">
              <a:defRPr/>
            </a:pPr>
            <a:r>
              <a:rPr lang="zh-TW" altLang="en-US" sz="2000" dirty="0" smtClean="0">
                <a:latin typeface="PMingLiU" pitchFamily="18" charset="-120"/>
                <a:ea typeface="PMingLiU" pitchFamily="18" charset="-120"/>
              </a:rPr>
              <a:t>助教信箱 </a:t>
            </a:r>
            <a:r>
              <a:rPr lang="en-US" altLang="zh-TW" sz="2000" dirty="0" smtClean="0">
                <a:latin typeface="PMingLiU" pitchFamily="18" charset="-120"/>
                <a:ea typeface="PMingLiU" pitchFamily="18" charset="-120"/>
              </a:rPr>
              <a:t>:</a:t>
            </a:r>
            <a:r>
              <a:rPr lang="zh-TW" altLang="en-US" sz="2000" dirty="0" smtClean="0">
                <a:latin typeface="PMingLiU" pitchFamily="18" charset="-120"/>
                <a:ea typeface="PMingLiU" pitchFamily="18" charset="-120"/>
              </a:rPr>
              <a:t> </a:t>
            </a:r>
            <a:r>
              <a:rPr lang="en-US" altLang="zh-TW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MingLiU" pitchFamily="18" charset="-120"/>
                <a:ea typeface="PMingLiU" pitchFamily="18" charset="-120"/>
                <a:hlinkClick r:id="rId2"/>
              </a:rPr>
              <a:t>q36034099@mail.ncku.edu.tw</a:t>
            </a:r>
            <a:endParaRPr lang="en-US" altLang="zh-TW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PMingLiU" pitchFamily="18" charset="-120"/>
              <a:ea typeface="PMingLiU" pitchFamily="18" charset="-120"/>
            </a:endParaRPr>
          </a:p>
          <a:p>
            <a:pPr marL="857250" lvl="1" indent="-457200" eaLnBrk="1" hangingPunct="1">
              <a:defRPr/>
            </a:pPr>
            <a:r>
              <a:rPr lang="en-US" altLang="zh-TW" sz="2000" dirty="0" err="1" smtClean="0">
                <a:latin typeface="PMingLiU" pitchFamily="18" charset="-120"/>
                <a:ea typeface="PMingLiU" pitchFamily="18" charset="-120"/>
              </a:rPr>
              <a:t>Rm</a:t>
            </a:r>
            <a:r>
              <a:rPr lang="en-US" altLang="zh-TW" sz="2000" dirty="0" smtClean="0">
                <a:latin typeface="PMingLiU" pitchFamily="18" charset="-120"/>
                <a:ea typeface="PMingLiU" pitchFamily="18" charset="-120"/>
              </a:rPr>
              <a:t> 92617</a:t>
            </a:r>
          </a:p>
          <a:p>
            <a:pPr marL="857250" lvl="1" indent="-457200" eaLnBrk="1" hangingPunct="1">
              <a:defRPr/>
            </a:pPr>
            <a:r>
              <a:rPr lang="en-US" altLang="zh-TW" sz="2000" dirty="0" smtClean="0">
                <a:latin typeface="PMingLiU" pitchFamily="18" charset="-120"/>
                <a:ea typeface="PMingLiU" pitchFamily="18" charset="-120"/>
              </a:rPr>
              <a:t>Office hour </a:t>
            </a:r>
            <a:r>
              <a:rPr lang="en-US" altLang="zh-TW" sz="2000" dirty="0" smtClean="0">
                <a:latin typeface="PMingLiU" pitchFamily="18" charset="-120"/>
                <a:ea typeface="PMingLiU" pitchFamily="18" charset="-120"/>
                <a:sym typeface="Wingdings" pitchFamily="2" charset="2"/>
              </a:rPr>
              <a:t>: (Monday)10:00am~12:00pm</a:t>
            </a:r>
            <a:endParaRPr lang="en-US" altLang="zh-TW" sz="2000" dirty="0" smtClean="0">
              <a:latin typeface="PMingLiU" pitchFamily="18" charset="-120"/>
              <a:ea typeface="PMingLiU" pitchFamily="18" charset="-120"/>
            </a:endParaRP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US" altLang="zh-TW" dirty="0" smtClean="0">
              <a:latin typeface="+mj-ea"/>
              <a:ea typeface="+mj-ea"/>
            </a:endParaRP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US" altLang="zh-TW" dirty="0" smtClean="0">
              <a:latin typeface="+mj-ea"/>
              <a:ea typeface="+mj-ea"/>
            </a:endParaRP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zh-TW" altLang="en-US" dirty="0">
              <a:latin typeface="+mj-ea"/>
              <a:ea typeface="+mj-ea"/>
            </a:endParaRP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zh-TW" altLang="en-US" dirty="0"/>
          </a:p>
        </p:txBody>
      </p:sp>
      <p:sp>
        <p:nvSpPr>
          <p:cNvPr id="29700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BCADE4F9-D798-4CFA-A079-34C1ADD1CE9B}" type="slidenum">
              <a:rPr kumimoji="0" lang="zh-TW" altLang="en-US">
                <a:latin typeface="Arial Unicode MS" panose="020B0604020202020204" pitchFamily="34" charset="-120"/>
              </a:rPr>
              <a:pPr eaLnBrk="1" hangingPunct="1"/>
              <a:t>26</a:t>
            </a:fld>
            <a:endParaRPr kumimoji="0" lang="en-US" altLang="zh-TW">
              <a:latin typeface="Arial Unicode MS" panose="020B060402020202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618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0" dirty="0" smtClean="0"/>
              <a:t>Purpose</a:t>
            </a:r>
            <a:endParaRPr lang="zh-TW" altLang="en-US" b="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2800" dirty="0" smtClean="0">
                <a:latin typeface="Calibri" panose="020F0502020204030204" pitchFamily="34" charset="0"/>
              </a:rPr>
              <a:t>- Be familiar with the usage of GNU debugger on the simulator</a:t>
            </a:r>
          </a:p>
          <a:p>
            <a:pPr marL="0" indent="0">
              <a:buNone/>
            </a:pPr>
            <a:endParaRPr lang="en-US" altLang="zh-TW" sz="28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zh-TW" sz="2800" dirty="0" smtClean="0">
                <a:latin typeface="Calibri" panose="020F0502020204030204" pitchFamily="34" charset="0"/>
              </a:rPr>
              <a:t>- Know how to debug a program</a:t>
            </a:r>
            <a:endParaRPr lang="zh-TW" altLang="en-US" sz="2800" dirty="0">
              <a:latin typeface="Calibri" panose="020F050202020403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5829-C7B0-4569-8FF4-77D395BCBDF4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999098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3200" b="1">
                <a:solidFill>
                  <a:schemeClr val="accent2"/>
                </a:solidFill>
                <a:latin typeface="Comic Sans MS" pitchFamily="66" charset="0"/>
                <a:ea typeface="標楷體" pitchFamily="65" charset="-120"/>
              </a:defRPr>
            </a:lvl9pPr>
          </a:lstStyle>
          <a:p>
            <a:r>
              <a:rPr lang="en-US" altLang="zh-TW" b="0" kern="0" dirty="0" smtClean="0">
                <a:solidFill>
                  <a:srgbClr val="3333CC"/>
                </a:solidFill>
                <a:latin typeface="Comic Sans MS" panose="030F0702030302020204" pitchFamily="66" charset="0"/>
                <a:ea typeface="標楷體" pitchFamily="65" charset="-120"/>
              </a:rPr>
              <a:t>Outline</a:t>
            </a:r>
            <a:endParaRPr lang="en-US" altLang="zh-TW" b="0" kern="0" dirty="0">
              <a:solidFill>
                <a:srgbClr val="3333CC"/>
              </a:solidFill>
              <a:latin typeface="Comic Sans MS" panose="030F0702030302020204" pitchFamily="66" charset="0"/>
              <a:ea typeface="標楷體" pitchFamily="65" charset="-120"/>
            </a:endParaRP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 bwMode="auto">
          <a:xfrm>
            <a:off x="917242" y="1417638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kumimoji="1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l"/>
              <a:defRPr kumimoji="1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-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-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-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-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-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-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altLang="zh-TW" sz="2800" kern="0" dirty="0" smtClean="0">
                <a:latin typeface="Calibri" panose="020F0502020204030204" pitchFamily="34" charset="0"/>
              </a:rPr>
              <a:t>- Introduction of GNU Debugger (</a:t>
            </a:r>
            <a:r>
              <a:rPr lang="en-US" altLang="zh-TW" sz="2800" kern="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800" kern="0" dirty="0" smtClean="0">
                <a:latin typeface="Calibri" panose="020F0502020204030204" pitchFamily="34" charset="0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en-US" altLang="zh-TW" sz="2800" kern="0" dirty="0" smtClean="0">
                <a:latin typeface="Calibri" panose="020F0502020204030204" pitchFamily="34" charset="0"/>
              </a:rPr>
              <a:t>- </a:t>
            </a:r>
            <a:r>
              <a:rPr lang="en-US" altLang="zh-TW" sz="2800" kern="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800" kern="0" dirty="0" smtClean="0">
                <a:latin typeface="Calibri" panose="020F0502020204030204" pitchFamily="34" charset="0"/>
              </a:rPr>
              <a:t> command</a:t>
            </a:r>
          </a:p>
          <a:p>
            <a:pPr algn="l">
              <a:lnSpc>
                <a:spcPct val="150000"/>
              </a:lnSpc>
            </a:pPr>
            <a:r>
              <a:rPr lang="en-US" altLang="zh-TW" sz="2800" kern="0" dirty="0" smtClean="0">
                <a:latin typeface="Calibri" panose="020F0502020204030204" pitchFamily="34" charset="0"/>
              </a:rPr>
              <a:t>- The usage of </a:t>
            </a:r>
            <a:r>
              <a:rPr lang="en-US" altLang="zh-TW" sz="2800" kern="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800" kern="0" dirty="0" smtClean="0">
                <a:latin typeface="Calibri" panose="020F0502020204030204" pitchFamily="34" charset="0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en-US" altLang="zh-TW" sz="2800" kern="0" dirty="0" smtClean="0">
                <a:latin typeface="Calibri" panose="020F0502020204030204" pitchFamily="34" charset="0"/>
              </a:rPr>
              <a:t>- Example</a:t>
            </a:r>
          </a:p>
          <a:p>
            <a:pPr algn="l">
              <a:lnSpc>
                <a:spcPct val="150000"/>
              </a:lnSpc>
            </a:pPr>
            <a:r>
              <a:rPr lang="en-US" altLang="zh-TW" sz="2800" kern="0" dirty="0" smtClean="0">
                <a:latin typeface="Calibri" panose="020F0502020204030204" pitchFamily="34" charset="0"/>
              </a:rPr>
              <a:t>- Practice</a:t>
            </a:r>
          </a:p>
        </p:txBody>
      </p:sp>
    </p:spTree>
    <p:extLst>
      <p:ext uri="{BB962C8B-B14F-4D97-AF65-F5344CB8AC3E}">
        <p14:creationId xmlns:p14="http://schemas.microsoft.com/office/powerpoint/2010/main" xmlns="" val="237946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1"/>
          <p:cNvSpPr>
            <a:spLocks noGrp="1"/>
          </p:cNvSpPr>
          <p:nvPr>
            <p:ph type="title"/>
          </p:nvPr>
        </p:nvSpPr>
        <p:spPr>
          <a:xfrm>
            <a:off x="457200" y="534070"/>
            <a:ext cx="8229600" cy="1066130"/>
          </a:xfrm>
        </p:spPr>
        <p:txBody>
          <a:bodyPr>
            <a:noAutofit/>
          </a:bodyPr>
          <a:lstStyle/>
          <a:p>
            <a:r>
              <a:rPr lang="en-US" altLang="zh-TW" sz="3200" b="0" dirty="0">
                <a:latin typeface="Comic Sans MS" panose="030F0702030302020204" pitchFamily="66" charset="0"/>
              </a:rPr>
              <a:t>Introduction of </a:t>
            </a:r>
            <a:r>
              <a:rPr lang="en-US" altLang="zh-TW" b="0" dirty="0" smtClean="0">
                <a:latin typeface="Comic Sans MS" panose="030F0702030302020204" pitchFamily="66" charset="0"/>
              </a:rPr>
              <a:t>GNU Debugger </a:t>
            </a:r>
            <a:r>
              <a:rPr lang="en-US" altLang="zh-TW" sz="3200" b="0" dirty="0" smtClean="0">
                <a:latin typeface="Comic Sans MS" panose="030F0702030302020204" pitchFamily="66" charset="0"/>
              </a:rPr>
              <a:t>(1/4)</a:t>
            </a:r>
            <a:r>
              <a:rPr lang="en-US" altLang="zh-TW" sz="3200" b="0" dirty="0">
                <a:latin typeface="Comic Sans MS" panose="030F0702030302020204" pitchFamily="66" charset="0"/>
              </a:rPr>
              <a:t/>
            </a:r>
            <a:br>
              <a:rPr lang="en-US" altLang="zh-TW" sz="3200" b="0" dirty="0">
                <a:latin typeface="Comic Sans MS" panose="030F0702030302020204" pitchFamily="66" charset="0"/>
              </a:rPr>
            </a:br>
            <a:endParaRPr lang="en-US" altLang="zh-TW" sz="3200" b="0" dirty="0">
              <a:latin typeface="Comic Sans MS" panose="030F0702030302020204" pitchFamily="66" charset="0"/>
              <a:ea typeface="標楷體" pitchFamily="65" charset="-120"/>
            </a:endParaRPr>
          </a:p>
        </p:txBody>
      </p:sp>
      <p:sp>
        <p:nvSpPr>
          <p:cNvPr id="7" name="內容版面配置區 2"/>
          <p:cNvSpPr>
            <a:spLocks noGrp="1"/>
          </p:cNvSpPr>
          <p:nvPr>
            <p:ph idx="1"/>
          </p:nvPr>
        </p:nvSpPr>
        <p:spPr>
          <a:xfrm>
            <a:off x="899592" y="1412776"/>
            <a:ext cx="7859216" cy="51404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- Briefly call 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gdb</a:t>
            </a:r>
            <a:endParaRPr lang="en-US" altLang="zh-TW" sz="24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altLang="zh-TW" sz="24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- A </a:t>
            </a:r>
            <a:r>
              <a:rPr lang="en-US" altLang="zh-TW" sz="2400" dirty="0">
                <a:latin typeface="Calibri" panose="020F0502020204030204" pitchFamily="34" charset="0"/>
              </a:rPr>
              <a:t>well-known and widespread open source </a:t>
            </a:r>
            <a:r>
              <a:rPr lang="en-US" altLang="zh-TW" sz="2400" b="1" dirty="0">
                <a:latin typeface="Calibri" panose="020F0502020204030204" pitchFamily="34" charset="0"/>
              </a:rPr>
              <a:t>debugger</a:t>
            </a:r>
            <a:r>
              <a:rPr lang="en-US" altLang="zh-TW" sz="2400" dirty="0">
                <a:latin typeface="Calibri" panose="020F0502020204030204" pitchFamily="34" charset="0"/>
              </a:rPr>
              <a:t> for software debugging within GNU POSIX development environment</a:t>
            </a:r>
            <a:endParaRPr lang="en-US" altLang="zh-TW" sz="24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altLang="zh-TW" sz="24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- Can run on Unix-like systems and works for many languages (C, C++, Java…) </a:t>
            </a:r>
            <a:endParaRPr lang="en-US" altLang="zh-TW" sz="24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altLang="zh-TW" sz="24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- </a:t>
            </a:r>
            <a:r>
              <a:rPr lang="en-US" altLang="zh-TW" sz="2400" dirty="0" err="1">
                <a:latin typeface="Calibri" panose="020F0502020204030204" pitchFamily="34" charset="0"/>
              </a:rPr>
              <a:t>gdb</a:t>
            </a:r>
            <a:r>
              <a:rPr lang="en-US" altLang="zh-TW" sz="2400" dirty="0">
                <a:latin typeface="Calibri" panose="020F0502020204030204" pitchFamily="34" charset="0"/>
              </a:rPr>
              <a:t> is originally concerned to debug only application programs running on an OS</a:t>
            </a:r>
          </a:p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74392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2400" dirty="0">
                <a:latin typeface="Calibri" panose="020F0502020204030204" pitchFamily="34" charset="0"/>
              </a:rPr>
              <a:t>- debugged program usually runs on </a:t>
            </a:r>
            <a:r>
              <a:rPr lang="en-US" altLang="zh-TW" sz="2400" dirty="0" smtClean="0">
                <a:latin typeface="Calibri" panose="020F0502020204030204" pitchFamily="34" charset="0"/>
              </a:rPr>
              <a:t>remote (target) </a:t>
            </a:r>
            <a:r>
              <a:rPr lang="en-US" altLang="zh-TW" sz="2400" dirty="0">
                <a:latin typeface="Calibri" panose="020F0502020204030204" pitchFamily="34" charset="0"/>
              </a:rPr>
              <a:t>machine, while </a:t>
            </a:r>
            <a:r>
              <a:rPr lang="en-US" altLang="zh-TW" sz="2400" dirty="0" err="1">
                <a:latin typeface="Calibri" panose="020F0502020204030204" pitchFamily="34" charset="0"/>
              </a:rPr>
              <a:t>gdb</a:t>
            </a:r>
            <a:r>
              <a:rPr lang="en-US" altLang="zh-TW" sz="2400" dirty="0">
                <a:latin typeface="Calibri" panose="020F0502020204030204" pitchFamily="34" charset="0"/>
              </a:rPr>
              <a:t> runs on host machine</a:t>
            </a:r>
          </a:p>
          <a:p>
            <a:pPr marL="0" indent="0">
              <a:buNone/>
            </a:pPr>
            <a:r>
              <a:rPr lang="en-US" altLang="zh-TW" sz="2400" dirty="0">
                <a:latin typeface="Calibri" panose="020F0502020204030204" pitchFamily="34" charset="0"/>
              </a:rPr>
              <a:t>    </a:t>
            </a:r>
            <a:r>
              <a:rPr lang="en-US" altLang="zh-TW" sz="2000" dirty="0">
                <a:latin typeface="Calibri" panose="020F0502020204030204" pitchFamily="34" charset="0"/>
              </a:rPr>
              <a:t>- remote debugging protocol (RDP) is for host communicating with  	target program inside a remote machine (via TCP/IP network)</a:t>
            </a:r>
          </a:p>
          <a:p>
            <a:endParaRPr lang="en-US" altLang="zh-TW" sz="4000" dirty="0"/>
          </a:p>
          <a:p>
            <a:pPr marL="0" indent="0">
              <a:buNone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5829-C7B0-4569-8FF4-77D395BCBDF4}" type="slidenum">
              <a:rPr lang="zh-TW" altLang="en-US" smtClean="0"/>
              <a:pPr/>
              <a:t>6</a:t>
            </a:fld>
            <a:endParaRPr lang="zh-TW" altLang="en-US"/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457200" y="534070"/>
            <a:ext cx="8229600" cy="1066130"/>
          </a:xfrm>
        </p:spPr>
        <p:txBody>
          <a:bodyPr>
            <a:noAutofit/>
          </a:bodyPr>
          <a:lstStyle/>
          <a:p>
            <a:r>
              <a:rPr lang="en-US" altLang="zh-TW" sz="3200" b="0" dirty="0">
                <a:latin typeface="Comic Sans MS" panose="030F0702030302020204" pitchFamily="66" charset="0"/>
              </a:rPr>
              <a:t>Introduction of </a:t>
            </a:r>
            <a:r>
              <a:rPr lang="en-US" altLang="zh-TW" b="0" dirty="0" smtClean="0">
                <a:latin typeface="Comic Sans MS" panose="030F0702030302020204" pitchFamily="66" charset="0"/>
              </a:rPr>
              <a:t>GNU Debugger </a:t>
            </a:r>
            <a:r>
              <a:rPr lang="en-US" altLang="zh-TW" sz="3200" b="0" dirty="0" smtClean="0">
                <a:latin typeface="Comic Sans MS" panose="030F0702030302020204" pitchFamily="66" charset="0"/>
              </a:rPr>
              <a:t>(2/4)</a:t>
            </a:r>
            <a:r>
              <a:rPr lang="en-US" altLang="zh-TW" sz="3200" b="0" dirty="0">
                <a:latin typeface="Comic Sans MS" panose="030F0702030302020204" pitchFamily="66" charset="0"/>
              </a:rPr>
              <a:t/>
            </a:r>
            <a:br>
              <a:rPr lang="en-US" altLang="zh-TW" sz="3200" b="0" dirty="0">
                <a:latin typeface="Comic Sans MS" panose="030F0702030302020204" pitchFamily="66" charset="0"/>
              </a:rPr>
            </a:br>
            <a:endParaRPr lang="en-US" altLang="zh-TW" sz="3200" b="0" dirty="0">
              <a:latin typeface="Comic Sans MS" panose="030F0702030302020204" pitchFamily="66" charset="0"/>
              <a:ea typeface="標楷體" pitchFamily="65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3212976"/>
            <a:ext cx="2520280" cy="3589253"/>
          </a:xfrm>
          <a:prstGeom prst="rect">
            <a:avLst/>
          </a:prstGeom>
        </p:spPr>
      </p:pic>
      <p:sp>
        <p:nvSpPr>
          <p:cNvPr id="7" name="橢圓 6"/>
          <p:cNvSpPr/>
          <p:nvPr/>
        </p:nvSpPr>
        <p:spPr bwMode="auto">
          <a:xfrm>
            <a:off x="2411760" y="3789040"/>
            <a:ext cx="1309218" cy="674455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8" name="橢圓 7"/>
          <p:cNvSpPr/>
          <p:nvPr/>
        </p:nvSpPr>
        <p:spPr bwMode="auto">
          <a:xfrm>
            <a:off x="2411760" y="5517232"/>
            <a:ext cx="1309218" cy="432048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7662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圖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0192" y="3665187"/>
            <a:ext cx="2088232" cy="3040413"/>
          </a:xfrm>
          <a:prstGeom prst="rect">
            <a:avLst/>
          </a:prstGeom>
        </p:spPr>
      </p:pic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42988" y="1219200"/>
            <a:ext cx="7415212" cy="4611687"/>
          </a:xfrm>
        </p:spPr>
        <p:txBody>
          <a:bodyPr/>
          <a:lstStyle/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- It </a:t>
            </a:r>
            <a:r>
              <a:rPr lang="en-US" altLang="zh-TW" sz="2400" dirty="0">
                <a:latin typeface="Calibri" panose="020F0502020204030204" pitchFamily="34" charset="0"/>
              </a:rPr>
              <a:t>is difficult to apply </a:t>
            </a:r>
            <a:r>
              <a:rPr lang="en-US" altLang="zh-TW" sz="240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400" dirty="0" smtClean="0">
                <a:latin typeface="Calibri" panose="020F0502020204030204" pitchFamily="34" charset="0"/>
              </a:rPr>
              <a:t> </a:t>
            </a:r>
            <a:r>
              <a:rPr lang="en-US" altLang="zh-TW" sz="2400" dirty="0">
                <a:latin typeface="Calibri" panose="020F0502020204030204" pitchFamily="34" charset="0"/>
              </a:rPr>
              <a:t>to debug a bare-level program which might control and manage the system </a:t>
            </a:r>
            <a:r>
              <a:rPr lang="en-US" altLang="zh-TW" sz="2400" dirty="0" smtClean="0">
                <a:latin typeface="Calibri" panose="020F0502020204030204" pitchFamily="34" charset="0"/>
              </a:rPr>
              <a:t>resources</a:t>
            </a:r>
          </a:p>
          <a:p>
            <a:pPr marL="0" indent="0">
              <a:buNone/>
            </a:pPr>
            <a:r>
              <a:rPr lang="en-US" altLang="zh-TW" sz="2400" dirty="0" smtClean="0">
                <a:latin typeface="Calibri" panose="020F0502020204030204" pitchFamily="34" charset="0"/>
              </a:rPr>
              <a:t>- To debug </a:t>
            </a:r>
            <a:r>
              <a:rPr lang="en-US" altLang="zh-TW" sz="2400" dirty="0">
                <a:latin typeface="Calibri" panose="020F0502020204030204" pitchFamily="34" charset="0"/>
              </a:rPr>
              <a:t>bare-level program, use JTAG probe and </a:t>
            </a:r>
            <a:r>
              <a:rPr lang="en-US" altLang="zh-TW" sz="2400" dirty="0" smtClean="0">
                <a:latin typeface="Calibri" panose="020F0502020204030204" pitchFamily="34" charset="0"/>
              </a:rPr>
              <a:t>ICE</a:t>
            </a:r>
          </a:p>
          <a:p>
            <a:pPr marL="0" indent="0">
              <a:buNone/>
            </a:pPr>
            <a:r>
              <a:rPr lang="en-US" altLang="zh-TW" sz="2000" dirty="0" smtClean="0">
                <a:latin typeface="Calibri" panose="020F0502020204030204" pitchFamily="34" charset="0"/>
              </a:rPr>
              <a:t>    - Joint </a:t>
            </a:r>
            <a:r>
              <a:rPr lang="en-US" altLang="zh-TW" sz="2000" dirty="0">
                <a:latin typeface="Calibri" panose="020F0502020204030204" pitchFamily="34" charset="0"/>
              </a:rPr>
              <a:t>Test Action </a:t>
            </a:r>
            <a:r>
              <a:rPr lang="en-US" altLang="zh-TW" sz="2000" dirty="0" smtClean="0">
                <a:latin typeface="Calibri" panose="020F0502020204030204" pitchFamily="34" charset="0"/>
              </a:rPr>
              <a:t>Group (JTAG) for capturing signals on   	input/output ports</a:t>
            </a:r>
          </a:p>
          <a:p>
            <a:pPr marL="0" indent="0">
              <a:buNone/>
            </a:pPr>
            <a:r>
              <a:rPr lang="en-US" altLang="zh-TW" sz="2000" dirty="0" smtClean="0">
                <a:latin typeface="Calibri" panose="020F0502020204030204" pitchFamily="34" charset="0"/>
              </a:rPr>
              <a:t>    - In-circuit Emulator let programmers </a:t>
            </a:r>
            <a:r>
              <a:rPr lang="en-US" altLang="zh-TW" sz="2000" dirty="0">
                <a:latin typeface="Calibri" panose="020F0502020204030204" pitchFamily="34" charset="0"/>
              </a:rPr>
              <a:t>load programs into </a:t>
            </a:r>
            <a:r>
              <a:rPr lang="en-US" altLang="zh-TW" sz="2000" dirty="0" smtClean="0">
                <a:latin typeface="Calibri" panose="020F0502020204030204" pitchFamily="34" charset="0"/>
              </a:rPr>
              <a:t>the 	system</a:t>
            </a:r>
            <a:r>
              <a:rPr lang="en-US" altLang="zh-TW" sz="2000" dirty="0">
                <a:latin typeface="Calibri" panose="020F0502020204030204" pitchFamily="34" charset="0"/>
              </a:rPr>
              <a:t>, run them, step through them</a:t>
            </a:r>
            <a:r>
              <a:rPr lang="en-US" altLang="zh-TW" sz="2000" dirty="0" smtClean="0">
                <a:latin typeface="Calibri" panose="020F0502020204030204" pitchFamily="34" charset="0"/>
              </a:rPr>
              <a:t> </a:t>
            </a:r>
            <a:endParaRPr lang="zh-TW" altLang="en-US" sz="2000" dirty="0">
              <a:latin typeface="Calibri" panose="020F050202020403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5829-C7B0-4569-8FF4-77D395BCBDF4}" type="slidenum">
              <a:rPr lang="zh-TW" altLang="en-US" smtClean="0"/>
              <a:pPr/>
              <a:t>7</a:t>
            </a:fld>
            <a:endParaRPr lang="zh-TW" altLang="en-US" dirty="0"/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457200" y="534070"/>
            <a:ext cx="8229600" cy="1066130"/>
          </a:xfrm>
        </p:spPr>
        <p:txBody>
          <a:bodyPr>
            <a:noAutofit/>
          </a:bodyPr>
          <a:lstStyle/>
          <a:p>
            <a:r>
              <a:rPr lang="en-US" altLang="zh-TW" sz="3200" b="0" dirty="0">
                <a:latin typeface="Comic Sans MS" panose="030F0702030302020204" pitchFamily="66" charset="0"/>
              </a:rPr>
              <a:t>Introduction of </a:t>
            </a:r>
            <a:r>
              <a:rPr lang="en-US" altLang="zh-TW" b="0" dirty="0" smtClean="0">
                <a:latin typeface="Comic Sans MS" panose="030F0702030302020204" pitchFamily="66" charset="0"/>
              </a:rPr>
              <a:t>GNU Debugger </a:t>
            </a:r>
            <a:r>
              <a:rPr lang="en-US" altLang="zh-TW" sz="3200" b="0" dirty="0" smtClean="0">
                <a:latin typeface="Comic Sans MS" panose="030F0702030302020204" pitchFamily="66" charset="0"/>
              </a:rPr>
              <a:t>(3/4)</a:t>
            </a:r>
            <a:r>
              <a:rPr lang="en-US" altLang="zh-TW" sz="3200" b="0" dirty="0">
                <a:latin typeface="Comic Sans MS" panose="030F0702030302020204" pitchFamily="66" charset="0"/>
              </a:rPr>
              <a:t/>
            </a:r>
            <a:br>
              <a:rPr lang="en-US" altLang="zh-TW" sz="3200" b="0" dirty="0">
                <a:latin typeface="Comic Sans MS" panose="030F0702030302020204" pitchFamily="66" charset="0"/>
              </a:rPr>
            </a:br>
            <a:endParaRPr lang="en-US" altLang="zh-TW" sz="3200" b="0" dirty="0">
              <a:latin typeface="Comic Sans MS" panose="030F0702030302020204" pitchFamily="66" charset="0"/>
              <a:ea typeface="標楷體" pitchFamily="65" charset="-120"/>
            </a:endParaRPr>
          </a:p>
        </p:txBody>
      </p:sp>
      <p:sp>
        <p:nvSpPr>
          <p:cNvPr id="11" name="橢圓 10"/>
          <p:cNvSpPr/>
          <p:nvPr/>
        </p:nvSpPr>
        <p:spPr bwMode="auto">
          <a:xfrm>
            <a:off x="6331364" y="5618765"/>
            <a:ext cx="1309218" cy="432048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12" name="橢圓 11"/>
          <p:cNvSpPr/>
          <p:nvPr/>
        </p:nvSpPr>
        <p:spPr bwMode="auto">
          <a:xfrm>
            <a:off x="6998733" y="4960530"/>
            <a:ext cx="691150" cy="432048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6186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b="0" dirty="0" smtClean="0"/>
              <a:t>Introduction of </a:t>
            </a:r>
            <a:r>
              <a:rPr lang="en-US" altLang="zh-TW" b="0" dirty="0">
                <a:latin typeface="Comic Sans MS" panose="030F0702030302020204" pitchFamily="66" charset="0"/>
              </a:rPr>
              <a:t>GNU </a:t>
            </a:r>
            <a:r>
              <a:rPr lang="en-US" altLang="zh-TW" b="0" dirty="0" smtClean="0">
                <a:latin typeface="Comic Sans MS" panose="030F0702030302020204" pitchFamily="66" charset="0"/>
              </a:rPr>
              <a:t>Debugger (4/4</a:t>
            </a:r>
            <a:r>
              <a:rPr lang="en-US" altLang="zh-TW" b="0" dirty="0" smtClean="0"/>
              <a:t>)</a:t>
            </a:r>
            <a:endParaRPr lang="zh-TW" altLang="en-US" b="0" dirty="0"/>
          </a:p>
        </p:txBody>
      </p:sp>
      <p:pic>
        <p:nvPicPr>
          <p:cNvPr id="6" name="圖片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399" y="3733800"/>
            <a:ext cx="6629401" cy="21434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矩形 4"/>
          <p:cNvSpPr/>
          <p:nvPr/>
        </p:nvSpPr>
        <p:spPr bwMode="auto">
          <a:xfrm>
            <a:off x="1691680" y="3305944"/>
            <a:ext cx="2880320" cy="504056"/>
          </a:xfrm>
          <a:prstGeom prst="rect">
            <a:avLst/>
          </a:prstGeom>
          <a:noFill/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zh-TW" sz="200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omic Sans MS" pitchFamily="66" charset="0"/>
                <a:ea typeface="標楷體" pitchFamily="65" charset="-120"/>
              </a:rPr>
              <a:t>Debugged program</a:t>
            </a:r>
            <a:endParaRPr kumimoji="1" lang="zh-TW" altLang="en-US" sz="200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6187480" y="3305944"/>
            <a:ext cx="2880320" cy="504056"/>
          </a:xfrm>
          <a:prstGeom prst="rect">
            <a:avLst/>
          </a:prstGeom>
          <a:noFill/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zh-TW" sz="2000" dirty="0" err="1" smtClean="0">
                <a:solidFill>
                  <a:srgbClr val="00B0F0"/>
                </a:solidFill>
                <a:latin typeface="Comic Sans MS" pitchFamily="66" charset="0"/>
                <a:ea typeface="標楷體" pitchFamily="65" charset="-120"/>
              </a:rPr>
              <a:t>gdb</a:t>
            </a:r>
            <a:endParaRPr kumimoji="1" lang="zh-TW" altLang="en-US" sz="200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7" name="橢圓 6"/>
          <p:cNvSpPr/>
          <p:nvPr/>
        </p:nvSpPr>
        <p:spPr bwMode="auto">
          <a:xfrm>
            <a:off x="4495800" y="5638800"/>
            <a:ext cx="533400" cy="30196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4800600" y="5867400"/>
            <a:ext cx="2880320" cy="504056"/>
          </a:xfrm>
          <a:prstGeom prst="rect">
            <a:avLst/>
          </a:prstGeom>
          <a:noFill/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zh-TW" sz="2000" dirty="0" smtClean="0">
                <a:solidFill>
                  <a:srgbClr val="FF0000"/>
                </a:solidFill>
                <a:latin typeface="Calibri" panose="020F0502020204030204" pitchFamily="34" charset="0"/>
                <a:ea typeface="標楷體" pitchFamily="65" charset="-120"/>
              </a:rPr>
              <a:t>(</a:t>
            </a:r>
            <a:r>
              <a:rPr kumimoji="1" lang="en-US" altLang="zh-TW" sz="2000" dirty="0" err="1" smtClean="0">
                <a:solidFill>
                  <a:srgbClr val="FF0000"/>
                </a:solidFill>
                <a:latin typeface="Calibri" panose="020F0502020204030204" pitchFamily="34" charset="0"/>
                <a:ea typeface="標楷體" pitchFamily="65" charset="-120"/>
              </a:rPr>
              <a:t>gdb</a:t>
            </a:r>
            <a:r>
              <a:rPr kumimoji="1" lang="en-US" altLang="zh-TW" sz="2000" dirty="0" smtClean="0">
                <a:solidFill>
                  <a:srgbClr val="FF0000"/>
                </a:solidFill>
                <a:latin typeface="Calibri" panose="020F0502020204030204" pitchFamily="34" charset="0"/>
                <a:ea typeface="標楷體" pitchFamily="65" charset="-120"/>
              </a:rPr>
              <a:t>)</a:t>
            </a:r>
            <a:endParaRPr kumimoji="1" lang="zh-TW" altLang="en-US" sz="20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anose="020F0502020204030204" pitchFamily="34" charset="0"/>
              <a:ea typeface="標楷體" pitchFamily="65" charset="-12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1143000" y="1387495"/>
            <a:ext cx="73914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000" dirty="0" smtClean="0">
                <a:latin typeface="Calibri" pitchFamily="34" charset="0"/>
              </a:rPr>
              <a:t> What </a:t>
            </a:r>
            <a:r>
              <a:rPr lang="en-US" sz="2000" dirty="0" err="1" smtClean="0">
                <a:latin typeface="Calibri" pitchFamily="34" charset="0"/>
              </a:rPr>
              <a:t>gdb</a:t>
            </a:r>
            <a:r>
              <a:rPr lang="en-US" sz="2000" dirty="0" smtClean="0">
                <a:latin typeface="Calibri" pitchFamily="34" charset="0"/>
              </a:rPr>
              <a:t> can do:</a:t>
            </a:r>
          </a:p>
          <a:p>
            <a:r>
              <a:rPr lang="en-US" dirty="0" smtClean="0">
                <a:latin typeface="Calibri" pitchFamily="34" charset="0"/>
              </a:rPr>
              <a:t>    - Let users set up a breakpoint in a program (usually the point where the </a:t>
            </a:r>
          </a:p>
          <a:p>
            <a:r>
              <a:rPr lang="en-US" dirty="0" smtClean="0">
                <a:latin typeface="Calibri" pitchFamily="34" charset="0"/>
              </a:rPr>
              <a:t>      program fault)</a:t>
            </a:r>
          </a:p>
          <a:p>
            <a:r>
              <a:rPr lang="en-US" dirty="0" smtClean="0">
                <a:latin typeface="Calibri" pitchFamily="34" charset="0"/>
              </a:rPr>
              <a:t>    - Let the program stop running when meets that breakpoint</a:t>
            </a:r>
          </a:p>
          <a:p>
            <a:r>
              <a:rPr lang="en-US" dirty="0" smtClean="0">
                <a:latin typeface="Calibri" pitchFamily="34" charset="0"/>
              </a:rPr>
              <a:t>    - Print debug information, such as values in registers </a:t>
            </a:r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587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1"/>
          <p:cNvSpPr txBox="1">
            <a:spLocks/>
          </p:cNvSpPr>
          <p:nvPr/>
        </p:nvSpPr>
        <p:spPr>
          <a:xfrm>
            <a:off x="457200" y="404664"/>
            <a:ext cx="8229600" cy="10661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3200" dirty="0" err="1">
                <a:solidFill>
                  <a:schemeClr val="accent2"/>
                </a:solidFill>
                <a:latin typeface="Comic Sans MS" panose="030F0702030302020204" pitchFamily="66" charset="0"/>
              </a:rPr>
              <a:t>g</a:t>
            </a:r>
            <a:r>
              <a:rPr lang="en-US" altLang="zh-TW" sz="3200" dirty="0" err="1" smtClean="0">
                <a:solidFill>
                  <a:schemeClr val="accent2"/>
                </a:solidFill>
                <a:latin typeface="Comic Sans MS" panose="030F0702030302020204" pitchFamily="66" charset="0"/>
              </a:rPr>
              <a:t>db</a:t>
            </a:r>
            <a:r>
              <a:rPr lang="en-US" altLang="zh-TW" sz="3200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 command (1/2)</a:t>
            </a:r>
            <a:br>
              <a:rPr lang="en-US" altLang="zh-TW" sz="3200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</a:br>
            <a:endParaRPr lang="en-US" altLang="zh-TW" sz="3200" b="1" dirty="0">
              <a:solidFill>
                <a:schemeClr val="accent2"/>
              </a:solidFill>
              <a:latin typeface="Comic Sans MS" panose="030F0702030302020204" pitchFamily="66" charset="0"/>
              <a:ea typeface="標楷體" pitchFamily="65" charset="-120"/>
            </a:endParaRPr>
          </a:p>
        </p:txBody>
      </p:sp>
      <p:sp>
        <p:nvSpPr>
          <p:cNvPr id="7" name="內容版面配置區 2"/>
          <p:cNvSpPr>
            <a:spLocks noGrp="1"/>
          </p:cNvSpPr>
          <p:nvPr>
            <p:ph idx="1"/>
          </p:nvPr>
        </p:nvSpPr>
        <p:spPr>
          <a:xfrm>
            <a:off x="827584" y="1143000"/>
            <a:ext cx="8229600" cy="5328592"/>
          </a:xfrm>
        </p:spPr>
        <p:txBody>
          <a:bodyPr>
            <a:normAutofit fontScale="92500" lnSpcReduction="10000"/>
          </a:bodyPr>
          <a:lstStyle/>
          <a:p>
            <a:pPr marL="0" indent="0">
              <a:buFontTx/>
              <a:buChar char="-"/>
            </a:pPr>
            <a:r>
              <a:rPr lang="en-US" altLang="zh-TW" sz="2600" dirty="0" smtClean="0">
                <a:latin typeface="Calibri" panose="020F0502020204030204" pitchFamily="34" charset="0"/>
              </a:rPr>
              <a:t> Look up a command :</a:t>
            </a:r>
          </a:p>
          <a:p>
            <a:pPr marL="800100" lvl="2" indent="0">
              <a:buNone/>
            </a:pPr>
            <a:r>
              <a:rPr lang="en-US" altLang="zh-TW" sz="2600" dirty="0" smtClean="0">
                <a:latin typeface="Calibri" panose="020F0502020204030204" pitchFamily="34" charset="0"/>
              </a:rPr>
              <a:t>	</a:t>
            </a:r>
            <a:r>
              <a:rPr lang="en-US" altLang="zh-TW" sz="2200" dirty="0" smtClean="0">
                <a:latin typeface="Calibri" panose="020F0502020204030204" pitchFamily="34" charset="0"/>
              </a:rPr>
              <a:t>(</a:t>
            </a:r>
            <a:r>
              <a:rPr lang="en-US" altLang="zh-TW" sz="220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200" dirty="0" smtClean="0">
                <a:latin typeface="Calibri" panose="020F0502020204030204" pitchFamily="34" charset="0"/>
              </a:rPr>
              <a:t>) help/ (</a:t>
            </a:r>
            <a:r>
              <a:rPr lang="en-US" altLang="zh-TW" sz="220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200" dirty="0" smtClean="0">
                <a:latin typeface="Calibri" panose="020F0502020204030204" pitchFamily="34" charset="0"/>
              </a:rPr>
              <a:t>) help command</a:t>
            </a:r>
          </a:p>
          <a:p>
            <a:pPr marL="0" indent="0">
              <a:buNone/>
            </a:pPr>
            <a:r>
              <a:rPr lang="en-US" altLang="zh-TW" sz="2600" dirty="0" smtClean="0">
                <a:latin typeface="Calibri" panose="020F0502020204030204" pitchFamily="34" charset="0"/>
              </a:rPr>
              <a:t>- </a:t>
            </a:r>
            <a:r>
              <a:rPr lang="en-US" altLang="zh-TW" sz="2600" dirty="0">
                <a:latin typeface="Calibri" panose="020F0502020204030204" pitchFamily="34" charset="0"/>
              </a:rPr>
              <a:t>Setting up breakpoints at a </a:t>
            </a:r>
            <a:r>
              <a:rPr lang="en-US" altLang="zh-TW" sz="2600" dirty="0" smtClean="0">
                <a:latin typeface="Calibri" panose="020F0502020204030204" pitchFamily="34" charset="0"/>
              </a:rPr>
              <a:t>label :</a:t>
            </a:r>
          </a:p>
          <a:p>
            <a:pPr marL="0" indent="0">
              <a:buNone/>
            </a:pPr>
            <a:r>
              <a:rPr lang="en-US" altLang="zh-TW" sz="2600" dirty="0">
                <a:latin typeface="Calibri" panose="020F0502020204030204" pitchFamily="34" charset="0"/>
              </a:rPr>
              <a:t>	</a:t>
            </a:r>
            <a:r>
              <a:rPr lang="en-US" altLang="zh-TW" sz="2200" dirty="0" smtClean="0">
                <a:latin typeface="Calibri" panose="020F0502020204030204" pitchFamily="34" charset="0"/>
              </a:rPr>
              <a:t>(</a:t>
            </a:r>
            <a:r>
              <a:rPr lang="en-US" altLang="zh-TW" sz="220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200" dirty="0" smtClean="0">
                <a:latin typeface="Calibri" panose="020F0502020204030204" pitchFamily="34" charset="0"/>
              </a:rPr>
              <a:t>) break </a:t>
            </a:r>
            <a:r>
              <a:rPr lang="en-US" altLang="zh-TW" sz="2200" dirty="0" err="1" smtClean="0">
                <a:latin typeface="Calibri" panose="020F0502020204030204" pitchFamily="34" charset="0"/>
              </a:rPr>
              <a:t>label_name</a:t>
            </a:r>
            <a:r>
              <a:rPr lang="en-US" altLang="zh-TW" sz="2200" dirty="0" smtClean="0">
                <a:latin typeface="Calibri" panose="020F0502020204030204" pitchFamily="34" charset="0"/>
              </a:rPr>
              <a:t>/ (</a:t>
            </a:r>
            <a:r>
              <a:rPr lang="en-US" altLang="zh-TW" sz="220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200" dirty="0" smtClean="0">
                <a:latin typeface="Calibri" panose="020F0502020204030204" pitchFamily="34" charset="0"/>
              </a:rPr>
              <a:t>) b </a:t>
            </a:r>
            <a:r>
              <a:rPr lang="en-US" altLang="zh-TW" sz="2200" dirty="0" err="1" smtClean="0">
                <a:latin typeface="Calibri" panose="020F0502020204030204" pitchFamily="34" charset="0"/>
              </a:rPr>
              <a:t>label_name</a:t>
            </a:r>
            <a:endParaRPr lang="en-US" altLang="zh-TW" sz="22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zh-TW" sz="2200" dirty="0" smtClean="0">
                <a:latin typeface="Calibri" panose="020F0502020204030204" pitchFamily="34" charset="0"/>
              </a:rPr>
              <a:t>		ex: (</a:t>
            </a:r>
            <a:r>
              <a:rPr lang="en-US" altLang="zh-TW" sz="220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200" dirty="0" smtClean="0">
                <a:latin typeface="Calibri" panose="020F0502020204030204" pitchFamily="34" charset="0"/>
              </a:rPr>
              <a:t>) break main/ b main</a:t>
            </a:r>
          </a:p>
          <a:p>
            <a:pPr marL="0" indent="0">
              <a:buNone/>
            </a:pPr>
            <a:r>
              <a:rPr lang="en-US" altLang="zh-TW" sz="2600" dirty="0" smtClean="0">
                <a:latin typeface="Calibri" panose="020F0502020204030204" pitchFamily="34" charset="0"/>
              </a:rPr>
              <a:t>- </a:t>
            </a:r>
            <a:r>
              <a:rPr lang="en-US" altLang="zh-TW" sz="2600" dirty="0">
                <a:latin typeface="Calibri" panose="020F0502020204030204" pitchFamily="34" charset="0"/>
              </a:rPr>
              <a:t>Setting up breakpoints at a </a:t>
            </a:r>
            <a:r>
              <a:rPr lang="en-US" altLang="zh-TW" sz="2600" dirty="0" smtClean="0">
                <a:latin typeface="Calibri" panose="020F0502020204030204" pitchFamily="34" charset="0"/>
              </a:rPr>
              <a:t>particular address </a:t>
            </a:r>
            <a:r>
              <a:rPr lang="en-US" altLang="zh-TW" sz="2600" dirty="0">
                <a:latin typeface="Calibri" panose="020F0502020204030204" pitchFamily="34" charset="0"/>
              </a:rPr>
              <a:t>:</a:t>
            </a:r>
          </a:p>
          <a:p>
            <a:pPr marL="0" indent="0">
              <a:buNone/>
            </a:pPr>
            <a:r>
              <a:rPr lang="en-US" altLang="zh-TW" sz="2600" dirty="0" smtClean="0">
                <a:latin typeface="Calibri" panose="020F0502020204030204" pitchFamily="34" charset="0"/>
              </a:rPr>
              <a:t>	</a:t>
            </a:r>
            <a:r>
              <a:rPr lang="en-US" altLang="zh-TW" sz="2200" dirty="0" smtClean="0">
                <a:latin typeface="Calibri" panose="020F0502020204030204" pitchFamily="34" charset="0"/>
              </a:rPr>
              <a:t>(</a:t>
            </a:r>
            <a:r>
              <a:rPr lang="en-US" altLang="zh-TW" sz="220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200" dirty="0">
                <a:latin typeface="Calibri" panose="020F0502020204030204" pitchFamily="34" charset="0"/>
              </a:rPr>
              <a:t>) break </a:t>
            </a:r>
            <a:r>
              <a:rPr lang="en-US" altLang="zh-TW" sz="2200" dirty="0" smtClean="0">
                <a:latin typeface="Calibri" panose="020F0502020204030204" pitchFamily="34" charset="0"/>
              </a:rPr>
              <a:t>address/ (</a:t>
            </a:r>
            <a:r>
              <a:rPr lang="en-US" altLang="zh-TW" sz="220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200" dirty="0" smtClean="0">
                <a:latin typeface="Calibri" panose="020F0502020204030204" pitchFamily="34" charset="0"/>
              </a:rPr>
              <a:t>) b address</a:t>
            </a:r>
          </a:p>
          <a:p>
            <a:pPr marL="0" indent="0">
              <a:buNone/>
            </a:pPr>
            <a:r>
              <a:rPr lang="en-US" altLang="zh-TW" sz="2200" dirty="0">
                <a:latin typeface="Calibri" panose="020F0502020204030204" pitchFamily="34" charset="0"/>
              </a:rPr>
              <a:t>	</a:t>
            </a:r>
            <a:r>
              <a:rPr lang="en-US" altLang="zh-TW" sz="2200" dirty="0" smtClean="0">
                <a:latin typeface="Calibri" panose="020F0502020204030204" pitchFamily="34" charset="0"/>
              </a:rPr>
              <a:t>	ex: (</a:t>
            </a:r>
            <a:r>
              <a:rPr lang="en-US" altLang="zh-TW" sz="220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200" dirty="0" smtClean="0">
                <a:latin typeface="Calibri" panose="020F0502020204030204" pitchFamily="34" charset="0"/>
              </a:rPr>
              <a:t>) break *0x0000ffff/ b *0x0000ffff</a:t>
            </a:r>
          </a:p>
          <a:p>
            <a:pPr marL="0" indent="0">
              <a:buNone/>
            </a:pPr>
            <a:r>
              <a:rPr lang="en-US" altLang="zh-TW" sz="2600" dirty="0" smtClean="0">
                <a:latin typeface="Calibri" panose="020F0502020204030204" pitchFamily="34" charset="0"/>
              </a:rPr>
              <a:t>- Run the program and </a:t>
            </a:r>
            <a:r>
              <a:rPr lang="en-US" altLang="zh-TW" sz="2600" dirty="0">
                <a:latin typeface="Calibri" panose="020F0502020204030204" pitchFamily="34" charset="0"/>
              </a:rPr>
              <a:t>i</a:t>
            </a:r>
            <a:r>
              <a:rPr lang="en-US" altLang="zh-TW" sz="2600" dirty="0" smtClean="0">
                <a:latin typeface="Calibri" panose="020F0502020204030204" pitchFamily="34" charset="0"/>
              </a:rPr>
              <a:t>t </a:t>
            </a:r>
            <a:r>
              <a:rPr lang="en-US" altLang="zh-TW" sz="2600" dirty="0">
                <a:latin typeface="Calibri" panose="020F0502020204030204" pitchFamily="34" charset="0"/>
              </a:rPr>
              <a:t>will stop at a breakpoint or </a:t>
            </a:r>
            <a:r>
              <a:rPr lang="en-US" altLang="zh-TW" sz="2600" dirty="0" smtClean="0">
                <a:latin typeface="Calibri" panose="020F0502020204030204" pitchFamily="34" charset="0"/>
              </a:rPr>
              <a:t>the </a:t>
            </a:r>
            <a:r>
              <a:rPr lang="en-US" altLang="zh-TW" sz="2600" dirty="0">
                <a:latin typeface="Calibri" panose="020F0502020204030204" pitchFamily="34" charset="0"/>
              </a:rPr>
              <a:t>end of the </a:t>
            </a:r>
            <a:r>
              <a:rPr lang="en-US" altLang="zh-TW" sz="2600" dirty="0" smtClean="0">
                <a:latin typeface="Calibri" panose="020F0502020204030204" pitchFamily="34" charset="0"/>
              </a:rPr>
              <a:t>program</a:t>
            </a:r>
            <a:r>
              <a:rPr lang="en-US" altLang="zh-TW" sz="2600" dirty="0">
                <a:latin typeface="Calibri" panose="020F0502020204030204" pitchFamily="34" charset="0"/>
              </a:rPr>
              <a:t>:</a:t>
            </a:r>
            <a:endParaRPr lang="en-US" altLang="zh-TW" sz="26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zh-TW" sz="2600" dirty="0" smtClean="0">
                <a:latin typeface="Calibri" panose="020F0502020204030204" pitchFamily="34" charset="0"/>
              </a:rPr>
              <a:t>	</a:t>
            </a:r>
            <a:r>
              <a:rPr lang="en-US" altLang="zh-TW" sz="2200" dirty="0" smtClean="0">
                <a:latin typeface="Calibri" panose="020F0502020204030204" pitchFamily="34" charset="0"/>
              </a:rPr>
              <a:t>(</a:t>
            </a:r>
            <a:r>
              <a:rPr lang="en-US" altLang="zh-TW" sz="220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200" dirty="0" smtClean="0">
                <a:latin typeface="Calibri" panose="020F0502020204030204" pitchFamily="34" charset="0"/>
              </a:rPr>
              <a:t>) run</a:t>
            </a:r>
          </a:p>
          <a:p>
            <a:pPr marL="0" indent="0">
              <a:buNone/>
            </a:pPr>
            <a:r>
              <a:rPr lang="en-US" altLang="zh-TW" sz="2600" dirty="0" smtClean="0">
                <a:latin typeface="Calibri" panose="020F0502020204030204" pitchFamily="34" charset="0"/>
              </a:rPr>
              <a:t>- Continue execution:</a:t>
            </a:r>
          </a:p>
          <a:p>
            <a:pPr marL="0" indent="0">
              <a:buNone/>
            </a:pPr>
            <a:r>
              <a:rPr lang="en-US" altLang="zh-TW" sz="2600" dirty="0" smtClean="0">
                <a:latin typeface="Calibri" panose="020F0502020204030204" pitchFamily="34" charset="0"/>
              </a:rPr>
              <a:t>	</a:t>
            </a:r>
            <a:r>
              <a:rPr lang="en-US" altLang="zh-TW" sz="2200" dirty="0" smtClean="0">
                <a:latin typeface="Calibri" panose="020F0502020204030204" pitchFamily="34" charset="0"/>
              </a:rPr>
              <a:t>(</a:t>
            </a:r>
            <a:r>
              <a:rPr lang="en-US" altLang="zh-TW" sz="220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200" dirty="0" smtClean="0">
                <a:latin typeface="Calibri" panose="020F0502020204030204" pitchFamily="34" charset="0"/>
              </a:rPr>
              <a:t>) continue/ (</a:t>
            </a:r>
            <a:r>
              <a:rPr lang="en-US" altLang="zh-TW" sz="2200" dirty="0" err="1" smtClean="0">
                <a:latin typeface="Calibri" panose="020F0502020204030204" pitchFamily="34" charset="0"/>
              </a:rPr>
              <a:t>gdb</a:t>
            </a:r>
            <a:r>
              <a:rPr lang="en-US" altLang="zh-TW" sz="2200" dirty="0" smtClean="0">
                <a:latin typeface="Calibri" panose="020F0502020204030204" pitchFamily="34" charset="0"/>
              </a:rPr>
              <a:t>) c</a:t>
            </a:r>
            <a:endParaRPr lang="en-US" altLang="zh-TW" sz="22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altLang="zh-TW" dirty="0" smtClean="0"/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6698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CASLab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預設簡報設計">
      <a:majorFont>
        <a:latin typeface="Comic Sans MS"/>
        <a:ea typeface="標楷體"/>
        <a:cs typeface=""/>
      </a:majorFont>
      <a:minorFont>
        <a:latin typeface="Arial Unicode MS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標楷體" pitchFamily="65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標楷體" pitchFamily="65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CASLab</Template>
  <TotalTime>16720</TotalTime>
  <Words>938</Words>
  <Application>Microsoft Office PowerPoint</Application>
  <PresentationFormat>投影片</PresentationFormat>
  <Paragraphs>205</Paragraphs>
  <Slides>26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26</vt:i4>
      </vt:variant>
    </vt:vector>
  </HeadingPairs>
  <TitlesOfParts>
    <vt:vector size="27" baseType="lpstr">
      <vt:lpstr>CASLab</vt:lpstr>
      <vt:lpstr>處理器設計與實作</vt:lpstr>
      <vt:lpstr>Lab3: The Usage of GNU Debugger     </vt:lpstr>
      <vt:lpstr>Purpose</vt:lpstr>
      <vt:lpstr>投影片 4</vt:lpstr>
      <vt:lpstr>Introduction of GNU Debugger (1/4) </vt:lpstr>
      <vt:lpstr>Introduction of GNU Debugger (2/4) </vt:lpstr>
      <vt:lpstr>Introduction of GNU Debugger (3/4) </vt:lpstr>
      <vt:lpstr>Introduction of GNU Debugger (4/4)</vt:lpstr>
      <vt:lpstr>投影片 9</vt:lpstr>
      <vt:lpstr>投影片 10</vt:lpstr>
      <vt:lpstr>投影片 11</vt:lpstr>
      <vt:lpstr>投影片 12</vt:lpstr>
      <vt:lpstr>投影片 13</vt:lpstr>
      <vt:lpstr>投影片 14</vt:lpstr>
      <vt:lpstr>投影片 15</vt:lpstr>
      <vt:lpstr>投影片 16</vt:lpstr>
      <vt:lpstr>投影片 17</vt:lpstr>
      <vt:lpstr>Example (1/4)</vt:lpstr>
      <vt:lpstr>Example (2/4)</vt:lpstr>
      <vt:lpstr>Example (3/4)</vt:lpstr>
      <vt:lpstr>Example (4/4)</vt:lpstr>
      <vt:lpstr>投影片 22</vt:lpstr>
      <vt:lpstr>投影片 23</vt:lpstr>
      <vt:lpstr>Practice2 (1/2)</vt:lpstr>
      <vt:lpstr>Practice2 (2/2)</vt:lpstr>
      <vt:lpstr>實驗結報</vt:lpstr>
    </vt:vector>
  </TitlesOfParts>
  <Company>NCKU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hckuo</dc:creator>
  <cp:lastModifiedBy>sandra</cp:lastModifiedBy>
  <cp:revision>811</cp:revision>
  <dcterms:created xsi:type="dcterms:W3CDTF">2011-03-10T03:35:57Z</dcterms:created>
  <dcterms:modified xsi:type="dcterms:W3CDTF">2014-12-06T08:56:41Z</dcterms:modified>
</cp:coreProperties>
</file>