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2"/>
  </p:notesMasterIdLst>
  <p:sldIdLst>
    <p:sldId id="335" r:id="rId3"/>
    <p:sldId id="256" r:id="rId4"/>
    <p:sldId id="257" r:id="rId5"/>
    <p:sldId id="299" r:id="rId6"/>
    <p:sldId id="315" r:id="rId7"/>
    <p:sldId id="318" r:id="rId8"/>
    <p:sldId id="317" r:id="rId9"/>
    <p:sldId id="316" r:id="rId10"/>
    <p:sldId id="319" r:id="rId11"/>
    <p:sldId id="284" r:id="rId12"/>
    <p:sldId id="326" r:id="rId13"/>
    <p:sldId id="327" r:id="rId14"/>
    <p:sldId id="328" r:id="rId15"/>
    <p:sldId id="320" r:id="rId16"/>
    <p:sldId id="324" r:id="rId17"/>
    <p:sldId id="263" r:id="rId18"/>
    <p:sldId id="323" r:id="rId19"/>
    <p:sldId id="325" r:id="rId20"/>
    <p:sldId id="329" r:id="rId21"/>
    <p:sldId id="330" r:id="rId22"/>
    <p:sldId id="260" r:id="rId23"/>
    <p:sldId id="261" r:id="rId24"/>
    <p:sldId id="278" r:id="rId25"/>
    <p:sldId id="300" r:id="rId26"/>
    <p:sldId id="311" r:id="rId27"/>
    <p:sldId id="332" r:id="rId28"/>
    <p:sldId id="333" r:id="rId29"/>
    <p:sldId id="334" r:id="rId30"/>
    <p:sldId id="277" r:id="rId31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淺色樣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淺色樣式 3 - 輔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淺色樣式 3 - 輔色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淺色樣式 3 - 輔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淺色樣式 3 - 輔色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深色樣式 1 - 輔色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92" autoAdjust="0"/>
    <p:restoredTop sz="94660"/>
  </p:normalViewPr>
  <p:slideViewPr>
    <p:cSldViewPr>
      <p:cViewPr>
        <p:scale>
          <a:sx n="80" d="100"/>
          <a:sy n="80" d="100"/>
        </p:scale>
        <p:origin x="-2022" y="-8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9730A-9109-45C4-8DA3-F314F55D828A}" type="datetimeFigureOut">
              <a:rPr lang="zh-TW" altLang="en-US" smtClean="0"/>
              <a:pPr/>
              <a:t>2014/9/1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B1F96B-DC20-4517-8DBB-1214A95F3AC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40696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9CAA-E2A1-427F-8982-BF934B9C1414}" type="slidenum">
              <a:rPr lang="zh-TW" altLang="en-US" smtClean="0">
                <a:solidFill>
                  <a:prstClr val="black"/>
                </a:solidFill>
              </a:rPr>
              <a:pPr/>
              <a:t>1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003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C5E4389-B54F-49C9-A391-A219DF82D69C}" type="slidenum">
              <a:rPr lang="en-US"/>
              <a:pPr/>
              <a:t>29</a:t>
            </a:fld>
            <a:endParaRPr lang="en-US"/>
          </a:p>
        </p:txBody>
      </p:sp>
      <p:sp>
        <p:nvSpPr>
          <p:cNvPr id="440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40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zh-TW"/>
          </a:p>
        </p:txBody>
      </p:sp>
    </p:spTree>
    <p:extLst>
      <p:ext uri="{BB962C8B-B14F-4D97-AF65-F5344CB8AC3E}">
        <p14:creationId xmlns:p14="http://schemas.microsoft.com/office/powerpoint/2010/main" val="51129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E1252-2F0B-473F-A5F7-7FAD95484EAE}" type="datetimeFigureOut">
              <a:rPr lang="zh-TW" altLang="en-US" smtClean="0"/>
              <a:pPr/>
              <a:t>2014/9/1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EDEC1-6028-4BAB-A81F-6F25BEE61B5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1561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E1252-2F0B-473F-A5F7-7FAD95484EAE}" type="datetimeFigureOut">
              <a:rPr lang="zh-TW" altLang="en-US" smtClean="0"/>
              <a:pPr/>
              <a:t>2014/9/1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EDEC1-6028-4BAB-A81F-6F25BEE61B5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96429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E1252-2F0B-473F-A5F7-7FAD95484EAE}" type="datetimeFigureOut">
              <a:rPr lang="zh-TW" altLang="en-US" smtClean="0"/>
              <a:pPr/>
              <a:t>2014/9/1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EDEC1-6028-4BAB-A81F-6F25BEE61B5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506517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239713" y="0"/>
            <a:ext cx="48895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2000" dirty="0">
                <a:solidFill>
                  <a:srgbClr val="FFFFFF"/>
                </a:solidFill>
                <a:ea typeface="新細明體" pitchFamily="18" charset="-120"/>
              </a:rPr>
              <a:t>Computer Architecture and System Laboratory</a:t>
            </a:r>
            <a:r>
              <a:rPr lang="en-US" altLang="zh-TW" sz="2000" dirty="0">
                <a:solidFill>
                  <a:srgbClr val="000000"/>
                </a:solidFill>
                <a:ea typeface="新細明體" pitchFamily="18" charset="-120"/>
              </a:rPr>
              <a:t> </a:t>
            </a:r>
            <a:endParaRPr lang="zh-TW" altLang="en-US" sz="2000" dirty="0">
              <a:solidFill>
                <a:srgbClr val="000000"/>
              </a:solidFill>
              <a:ea typeface="新細明體" pitchFamily="18" charset="-120"/>
            </a:endParaRP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2988" y="1339850"/>
            <a:ext cx="7415212" cy="2376488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7902" name="Rectangle 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4652963"/>
            <a:ext cx="6400800" cy="985837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/>
            </a:lvl1pPr>
          </a:lstStyle>
          <a:p>
            <a:r>
              <a:rPr lang="zh-TW" altLang="en-US" smtClean="0"/>
              <a:t>按一下以編輯母片副標題樣式</a:t>
            </a:r>
            <a:endParaRPr lang="en-US" altLang="zh-TW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fld id="{DE85AB89-165D-486C-B354-08012D4FA77A}" type="datetime1">
              <a:rPr lang="zh-TW" altLang="en-US" smtClean="0">
                <a:solidFill>
                  <a:srgbClr val="000000"/>
                </a:solidFill>
              </a:rPr>
              <a:pPr/>
              <a:t>2014/9/1</a:t>
            </a:fld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59575" y="6245225"/>
            <a:ext cx="2133600" cy="476250"/>
          </a:xfrm>
        </p:spPr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fld id="{11275829-C7B0-4569-8FF4-77D395BCBDF4}" type="slidenum">
              <a:rPr lang="zh-TW" altLang="en-US" smtClean="0">
                <a:solidFill>
                  <a:srgbClr val="000000"/>
                </a:solidFill>
              </a:rPr>
              <a:pPr/>
              <a:t>‹#›</a:t>
            </a:fld>
            <a:endParaRPr lang="zh-TW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0125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B8A8F9-951C-45D9-915C-B946CFDE8093}" type="datetime1">
              <a:rPr lang="zh-TW" altLang="en-US" smtClean="0">
                <a:solidFill>
                  <a:srgbClr val="000000"/>
                </a:solidFill>
              </a:rPr>
              <a:pPr/>
              <a:t>2014/9/1</a:t>
            </a:fld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275829-C7B0-4569-8FF4-77D395BCBDF4}" type="slidenum">
              <a:rPr lang="zh-TW" altLang="en-US" smtClean="0">
                <a:solidFill>
                  <a:srgbClr val="000000"/>
                </a:solidFill>
              </a:rPr>
              <a:pPr/>
              <a:t>‹#›</a:t>
            </a:fld>
            <a:endParaRPr lang="zh-TW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4127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15A5BB-3E07-458D-82CF-D11CE6BF2591}" type="datetime1">
              <a:rPr lang="zh-TW" altLang="en-US" smtClean="0">
                <a:solidFill>
                  <a:srgbClr val="000000"/>
                </a:solidFill>
              </a:rPr>
              <a:pPr/>
              <a:t>2014/9/1</a:t>
            </a:fld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275829-C7B0-4569-8FF4-77D395BCBDF4}" type="slidenum">
              <a:rPr lang="zh-TW" altLang="en-US" smtClean="0">
                <a:solidFill>
                  <a:srgbClr val="000000"/>
                </a:solidFill>
              </a:rPr>
              <a:pPr/>
              <a:t>‹#›</a:t>
            </a:fld>
            <a:endParaRPr lang="zh-TW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5552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042988" y="1484313"/>
            <a:ext cx="3630612" cy="4611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826000" y="1484313"/>
            <a:ext cx="3632200" cy="4611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53111D-E4E4-4A0B-BC3D-3043572B8B3E}" type="datetime1">
              <a:rPr lang="zh-TW" altLang="en-US" smtClean="0">
                <a:solidFill>
                  <a:srgbClr val="000000"/>
                </a:solidFill>
              </a:rPr>
              <a:pPr/>
              <a:t>2014/9/1</a:t>
            </a:fld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275829-C7B0-4569-8FF4-77D395BCBDF4}" type="slidenum">
              <a:rPr lang="zh-TW" altLang="en-US" smtClean="0">
                <a:solidFill>
                  <a:srgbClr val="000000"/>
                </a:solidFill>
              </a:rPr>
              <a:pPr/>
              <a:t>‹#›</a:t>
            </a:fld>
            <a:endParaRPr lang="zh-TW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8607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084A1C-D370-456E-85BA-98DC18150E89}" type="datetime1">
              <a:rPr lang="zh-TW" altLang="en-US" smtClean="0">
                <a:solidFill>
                  <a:srgbClr val="000000"/>
                </a:solidFill>
              </a:rPr>
              <a:pPr/>
              <a:t>2014/9/1</a:t>
            </a:fld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275829-C7B0-4569-8FF4-77D395BCBDF4}" type="slidenum">
              <a:rPr lang="zh-TW" altLang="en-US" smtClean="0">
                <a:solidFill>
                  <a:srgbClr val="000000"/>
                </a:solidFill>
              </a:rPr>
              <a:pPr/>
              <a:t>‹#›</a:t>
            </a:fld>
            <a:endParaRPr lang="zh-TW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1567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126EDD-3F72-4D21-9AE4-059ABAFE9529}" type="datetime1">
              <a:rPr lang="zh-TW" altLang="en-US" smtClean="0">
                <a:solidFill>
                  <a:srgbClr val="000000"/>
                </a:solidFill>
              </a:rPr>
              <a:pPr/>
              <a:t>2014/9/1</a:t>
            </a:fld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275829-C7B0-4569-8FF4-77D395BCBDF4}" type="slidenum">
              <a:rPr lang="zh-TW" altLang="en-US" smtClean="0">
                <a:solidFill>
                  <a:srgbClr val="000000"/>
                </a:solidFill>
              </a:rPr>
              <a:pPr/>
              <a:t>‹#›</a:t>
            </a:fld>
            <a:endParaRPr lang="zh-TW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8045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69145F-9C27-41E9-964A-127BDE108C26}" type="datetime1">
              <a:rPr lang="zh-TW" altLang="en-US" smtClean="0">
                <a:solidFill>
                  <a:srgbClr val="000000"/>
                </a:solidFill>
              </a:rPr>
              <a:pPr/>
              <a:t>2014/9/1</a:t>
            </a:fld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275829-C7B0-4569-8FF4-77D395BCBDF4}" type="slidenum">
              <a:rPr lang="zh-TW" altLang="en-US" smtClean="0">
                <a:solidFill>
                  <a:srgbClr val="000000"/>
                </a:solidFill>
              </a:rPr>
              <a:pPr/>
              <a:t>‹#›</a:t>
            </a:fld>
            <a:endParaRPr lang="zh-TW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4541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01C443-27E6-4F7E-9F71-ACC83D7942D0}" type="datetime1">
              <a:rPr lang="zh-TW" altLang="en-US" smtClean="0">
                <a:solidFill>
                  <a:srgbClr val="000000"/>
                </a:solidFill>
              </a:rPr>
              <a:pPr/>
              <a:t>2014/9/1</a:t>
            </a:fld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275829-C7B0-4569-8FF4-77D395BCBDF4}" type="slidenum">
              <a:rPr lang="zh-TW" altLang="en-US" smtClean="0">
                <a:solidFill>
                  <a:srgbClr val="000000"/>
                </a:solidFill>
              </a:rPr>
              <a:pPr/>
              <a:t>‹#›</a:t>
            </a:fld>
            <a:endParaRPr lang="zh-TW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394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E1252-2F0B-473F-A5F7-7FAD95484EAE}" type="datetimeFigureOut">
              <a:rPr lang="zh-TW" altLang="en-US" smtClean="0"/>
              <a:pPr/>
              <a:t>2014/9/1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EDEC1-6028-4BAB-A81F-6F25BEE61B5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350382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B1627D-E3CD-4F56-B369-E5D89CB58D28}" type="datetime1">
              <a:rPr lang="zh-TW" altLang="en-US" smtClean="0">
                <a:solidFill>
                  <a:srgbClr val="000000"/>
                </a:solidFill>
              </a:rPr>
              <a:pPr/>
              <a:t>2014/9/1</a:t>
            </a:fld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275829-C7B0-4569-8FF4-77D395BCBDF4}" type="slidenum">
              <a:rPr lang="zh-TW" altLang="en-US" smtClean="0">
                <a:solidFill>
                  <a:srgbClr val="000000"/>
                </a:solidFill>
              </a:rPr>
              <a:pPr/>
              <a:t>‹#›</a:t>
            </a:fld>
            <a:endParaRPr lang="zh-TW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4769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8B61ED-1187-4583-A78F-5B59D82AD71F}" type="datetime1">
              <a:rPr lang="zh-TW" altLang="en-US" smtClean="0">
                <a:solidFill>
                  <a:srgbClr val="000000"/>
                </a:solidFill>
              </a:rPr>
              <a:pPr/>
              <a:t>2014/9/1</a:t>
            </a:fld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275829-C7B0-4569-8FF4-77D395BCBDF4}" type="slidenum">
              <a:rPr lang="zh-TW" altLang="en-US" smtClean="0">
                <a:solidFill>
                  <a:srgbClr val="000000"/>
                </a:solidFill>
              </a:rPr>
              <a:pPr/>
              <a:t>‹#›</a:t>
            </a:fld>
            <a:endParaRPr lang="zh-TW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8510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877050" y="188913"/>
            <a:ext cx="2016125" cy="590708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27088" y="188913"/>
            <a:ext cx="5897562" cy="590708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497373-C998-4793-BFE7-BD95CEAB2947}" type="datetime1">
              <a:rPr lang="zh-TW" altLang="en-US" smtClean="0">
                <a:solidFill>
                  <a:srgbClr val="000000"/>
                </a:solidFill>
              </a:rPr>
              <a:pPr/>
              <a:t>2014/9/1</a:t>
            </a:fld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275829-C7B0-4569-8FF4-77D395BCBDF4}" type="slidenum">
              <a:rPr lang="zh-TW" altLang="en-US" smtClean="0">
                <a:solidFill>
                  <a:srgbClr val="000000"/>
                </a:solidFill>
              </a:rPr>
              <a:pPr/>
              <a:t>‹#›</a:t>
            </a:fld>
            <a:endParaRPr lang="zh-TW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0129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27088" y="188913"/>
            <a:ext cx="8066087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1042988" y="1484313"/>
            <a:ext cx="7415212" cy="4611687"/>
          </a:xfrm>
        </p:spPr>
        <p:txBody>
          <a:bodyPr/>
          <a:lstStyle/>
          <a:p>
            <a:pPr lvl="0"/>
            <a:r>
              <a:rPr lang="zh-TW" altLang="en-US" noProof="0" smtClean="0"/>
              <a:t>按一下圖示以新增表格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DC4AC3-0E33-4595-A4AE-B59F4AF1D9B0}" type="datetime1">
              <a:rPr lang="zh-TW" altLang="en-US" smtClean="0">
                <a:solidFill>
                  <a:srgbClr val="000000"/>
                </a:solidFill>
              </a:rPr>
              <a:pPr/>
              <a:t>2014/9/1</a:t>
            </a:fld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275829-C7B0-4569-8FF4-77D395BCBDF4}" type="slidenum">
              <a:rPr lang="zh-TW" altLang="en-US" smtClean="0">
                <a:solidFill>
                  <a:srgbClr val="000000"/>
                </a:solidFill>
              </a:rPr>
              <a:pPr/>
              <a:t>‹#›</a:t>
            </a:fld>
            <a:endParaRPr lang="zh-TW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5794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標題，文字及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27088" y="188913"/>
            <a:ext cx="8066087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1042988" y="1484313"/>
            <a:ext cx="3630612" cy="4611687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4826000" y="1484313"/>
            <a:ext cx="3632200" cy="222885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4826000" y="3865563"/>
            <a:ext cx="3632200" cy="2230437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753D65-A8F0-41EA-8173-AC1CA895069D}" type="datetime1">
              <a:rPr lang="zh-TW" altLang="en-US" smtClean="0">
                <a:solidFill>
                  <a:srgbClr val="000000"/>
                </a:solidFill>
              </a:rPr>
              <a:pPr/>
              <a:t>2014/9/1</a:t>
            </a:fld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275829-C7B0-4569-8FF4-77D395BCBDF4}" type="slidenum">
              <a:rPr lang="zh-TW" altLang="en-US" smtClean="0">
                <a:solidFill>
                  <a:srgbClr val="000000"/>
                </a:solidFill>
              </a:rPr>
              <a:pPr/>
              <a:t>‹#›</a:t>
            </a:fld>
            <a:endParaRPr lang="zh-TW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556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E1252-2F0B-473F-A5F7-7FAD95484EAE}" type="datetimeFigureOut">
              <a:rPr lang="zh-TW" altLang="en-US" smtClean="0"/>
              <a:pPr/>
              <a:t>2014/9/1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EDEC1-6028-4BAB-A81F-6F25BEE61B5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3535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E1252-2F0B-473F-A5F7-7FAD95484EAE}" type="datetimeFigureOut">
              <a:rPr lang="zh-TW" altLang="en-US" smtClean="0"/>
              <a:pPr/>
              <a:t>2014/9/1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EDEC1-6028-4BAB-A81F-6F25BEE61B5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62438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E1252-2F0B-473F-A5F7-7FAD95484EAE}" type="datetimeFigureOut">
              <a:rPr lang="zh-TW" altLang="en-US" smtClean="0"/>
              <a:pPr/>
              <a:t>2014/9/1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EDEC1-6028-4BAB-A81F-6F25BEE61B5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78033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E1252-2F0B-473F-A5F7-7FAD95484EAE}" type="datetimeFigureOut">
              <a:rPr lang="zh-TW" altLang="en-US" smtClean="0"/>
              <a:pPr/>
              <a:t>2014/9/1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EDEC1-6028-4BAB-A81F-6F25BEE61B5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84622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E1252-2F0B-473F-A5F7-7FAD95484EAE}" type="datetimeFigureOut">
              <a:rPr lang="zh-TW" altLang="en-US" smtClean="0"/>
              <a:pPr/>
              <a:t>2014/9/1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EDEC1-6028-4BAB-A81F-6F25BEE61B5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1720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E1252-2F0B-473F-A5F7-7FAD95484EAE}" type="datetimeFigureOut">
              <a:rPr lang="zh-TW" altLang="en-US" smtClean="0"/>
              <a:pPr/>
              <a:t>2014/9/1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EDEC1-6028-4BAB-A81F-6F25BEE61B5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59175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E1252-2F0B-473F-A5F7-7FAD95484EAE}" type="datetimeFigureOut">
              <a:rPr lang="zh-TW" altLang="en-US" smtClean="0"/>
              <a:pPr/>
              <a:t>2014/9/1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EDEC1-6028-4BAB-A81F-6F25BEE61B5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09668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E1252-2F0B-473F-A5F7-7FAD95484EAE}" type="datetimeFigureOut">
              <a:rPr lang="zh-TW" altLang="en-US" smtClean="0"/>
              <a:pPr/>
              <a:t>2014/9/1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EDEC1-6028-4BAB-A81F-6F25BEE61B5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12513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188913"/>
            <a:ext cx="80660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  <a:endParaRPr lang="en-US" altLang="zh-TW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484313"/>
            <a:ext cx="7415212" cy="461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 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ct val="0"/>
              </a:spcBef>
              <a:spcAft>
                <a:spcPts val="0"/>
              </a:spcAft>
              <a:buFontTx/>
              <a:buNone/>
              <a:defRPr kumimoji="0" sz="1400" b="0">
                <a:latin typeface="+mn-lt"/>
                <a:ea typeface="新細明體" pitchFamily="18" charset="-120"/>
                <a:cs typeface="+mn-cs"/>
              </a:defRPr>
            </a:lvl1pPr>
          </a:lstStyle>
          <a:p>
            <a:fld id="{74708F4B-08A5-42AB-8A2B-35B1F496734B}" type="datetime1">
              <a:rPr lang="zh-TW" altLang="en-US" smtClean="0">
                <a:solidFill>
                  <a:srgbClr val="000000"/>
                </a:solidFill>
              </a:rPr>
              <a:pPr/>
              <a:t>2014/9/1</a:t>
            </a:fld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ct val="0"/>
              </a:spcBef>
              <a:spcAft>
                <a:spcPts val="0"/>
              </a:spcAft>
              <a:buFontTx/>
              <a:buNone/>
              <a:defRPr kumimoji="0" sz="1400" b="0">
                <a:latin typeface="+mn-lt"/>
                <a:ea typeface="新細明體" pitchFamily="18" charset="-120"/>
                <a:cs typeface="+mn-cs"/>
              </a:defRPr>
            </a:lvl1pPr>
          </a:lstStyle>
          <a:p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ct val="0"/>
              </a:spcBef>
              <a:spcAft>
                <a:spcPts val="0"/>
              </a:spcAft>
              <a:buFontTx/>
              <a:buNone/>
              <a:defRPr kumimoji="0" sz="1400" b="0">
                <a:latin typeface="+mn-lt"/>
                <a:ea typeface="新細明體" pitchFamily="18" charset="-120"/>
                <a:cs typeface="+mn-cs"/>
              </a:defRPr>
            </a:lvl1pPr>
          </a:lstStyle>
          <a:p>
            <a:fld id="{11275829-C7B0-4569-8FF4-77D395BCBDF4}" type="slidenum">
              <a:rPr lang="zh-TW" altLang="en-US" smtClean="0">
                <a:solidFill>
                  <a:srgbClr val="000000"/>
                </a:solidFill>
              </a:rPr>
              <a:pPr/>
              <a:t>‹#›</a:t>
            </a:fld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39713" y="0"/>
            <a:ext cx="48895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2000" dirty="0">
                <a:solidFill>
                  <a:srgbClr val="FFFFFF"/>
                </a:solidFill>
                <a:ea typeface="新細明體" pitchFamily="18" charset="-120"/>
              </a:rPr>
              <a:t>Computer Architecture and System Laboratory</a:t>
            </a:r>
            <a:r>
              <a:rPr lang="en-US" altLang="zh-TW" sz="2000" dirty="0">
                <a:solidFill>
                  <a:srgbClr val="000000"/>
                </a:solidFill>
                <a:ea typeface="新細明體" pitchFamily="18" charset="-120"/>
              </a:rPr>
              <a:t> </a:t>
            </a:r>
            <a:endParaRPr lang="zh-TW" altLang="en-US" sz="2000" dirty="0">
              <a:solidFill>
                <a:srgbClr val="000000"/>
              </a:solidFill>
              <a:ea typeface="新細明體" pitchFamily="18" charset="-120"/>
            </a:endParaRP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5149850" y="6569075"/>
            <a:ext cx="3959225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zh-TW" sz="1000" dirty="0">
                <a:solidFill>
                  <a:srgbClr val="808080"/>
                </a:solidFill>
              </a:rPr>
              <a:t>The Institute of Computer and Communication Engineering, NCKU</a:t>
            </a:r>
            <a:endParaRPr lang="zh-TW" altLang="en-US" sz="10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87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Comic Sans MS" pitchFamily="66" charset="0"/>
          <a:ea typeface="標楷體" pitchFamily="65" charset="-120"/>
        </a:defRPr>
      </a:lvl2pPr>
      <a:lvl3pPr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Comic Sans MS" pitchFamily="66" charset="0"/>
          <a:ea typeface="標楷體" pitchFamily="65" charset="-120"/>
        </a:defRPr>
      </a:lvl3pPr>
      <a:lvl4pPr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Comic Sans MS" pitchFamily="66" charset="0"/>
          <a:ea typeface="標楷體" pitchFamily="65" charset="-120"/>
        </a:defRPr>
      </a:lvl4pPr>
      <a:lvl5pPr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Comic Sans MS" pitchFamily="66" charset="0"/>
          <a:ea typeface="標楷體" pitchFamily="65" charset="-12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Comic Sans MS" pitchFamily="66" charset="0"/>
          <a:ea typeface="標楷體" pitchFamily="65" charset="-12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Comic Sans MS" pitchFamily="66" charset="0"/>
          <a:ea typeface="標楷體" pitchFamily="65" charset="-12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Comic Sans MS" pitchFamily="66" charset="0"/>
          <a:ea typeface="標楷體" pitchFamily="65" charset="-12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Comic Sans MS" pitchFamily="66" charset="0"/>
          <a:ea typeface="標楷體" pitchFamily="65" charset="-12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Blip>
          <a:blip r:embed="rId15"/>
        </a:buBlip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kumimoji="1"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l"/>
        <a:defRPr kumimoji="1"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-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-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-"/>
        <a:defRPr kumimoji="1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-"/>
        <a:defRPr kumimoji="1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-"/>
        <a:defRPr kumimoji="1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-"/>
        <a:defRPr kumimoji="1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impromptu72@gmail.co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>
            <a:spLocks noGrp="1"/>
          </p:cNvSpPr>
          <p:nvPr>
            <p:ph type="ctrTitle"/>
          </p:nvPr>
        </p:nvSpPr>
        <p:spPr>
          <a:xfrm>
            <a:off x="1043608" y="1556792"/>
            <a:ext cx="7415212" cy="2808312"/>
          </a:xfrm>
        </p:spPr>
        <p:txBody>
          <a:bodyPr/>
          <a:lstStyle/>
          <a:p>
            <a:r>
              <a:rPr lang="zh-TW" altLang="zh-TW" sz="3600" dirty="0" smtClean="0"/>
              <a:t>處理器</a:t>
            </a:r>
            <a:r>
              <a:rPr lang="zh-TW" altLang="en-US" sz="3600" dirty="0" smtClean="0"/>
              <a:t>設計與實作</a:t>
            </a:r>
            <a:r>
              <a:rPr lang="en-US" altLang="zh-TW" sz="3600" dirty="0" smtClean="0"/>
              <a:t/>
            </a:r>
            <a:br>
              <a:rPr lang="en-US" altLang="zh-TW" sz="3600" dirty="0" smtClean="0"/>
            </a:br>
            <a:r>
              <a:rPr lang="en-US" altLang="zh-TW" sz="2800" dirty="0" smtClean="0"/>
              <a:t/>
            </a:r>
            <a:br>
              <a:rPr lang="en-US" altLang="zh-TW" sz="2800" dirty="0" smtClean="0"/>
            </a:br>
            <a:r>
              <a:rPr lang="zh-TW" altLang="en-US" sz="2800" dirty="0"/>
              <a:t/>
            </a:r>
            <a:br>
              <a:rPr lang="zh-TW" altLang="en-US" sz="2800" dirty="0"/>
            </a:br>
            <a:r>
              <a:rPr lang="en-US" altLang="zh-TW" sz="1800" dirty="0" smtClean="0"/>
              <a:t/>
            </a:r>
            <a:br>
              <a:rPr lang="en-US" altLang="zh-TW" sz="1800" dirty="0" smtClean="0"/>
            </a:br>
            <a:endParaRPr lang="zh-TW" altLang="en-US" sz="1800" dirty="0"/>
          </a:p>
        </p:txBody>
      </p:sp>
      <p:sp>
        <p:nvSpPr>
          <p:cNvPr id="5" name="副標題 2"/>
          <p:cNvSpPr>
            <a:spLocks noGrp="1"/>
          </p:cNvSpPr>
          <p:nvPr>
            <p:ph type="subTitle" sz="quarter" idx="1"/>
          </p:nvPr>
        </p:nvSpPr>
        <p:spPr>
          <a:xfrm>
            <a:off x="3131840" y="4739139"/>
            <a:ext cx="4032448" cy="1129680"/>
          </a:xfrm>
        </p:spPr>
        <p:txBody>
          <a:bodyPr/>
          <a:lstStyle/>
          <a:p>
            <a:pPr algn="l"/>
            <a:r>
              <a:rPr lang="en-US" altLang="zh-TW" sz="2000" dirty="0" smtClean="0"/>
              <a:t>CPU</a:t>
            </a:r>
            <a:r>
              <a:rPr lang="zh-TW" altLang="en-US" sz="2000" dirty="0" smtClean="0"/>
              <a:t> </a:t>
            </a:r>
            <a:r>
              <a:rPr lang="en-US" altLang="zh-TW" sz="2000" dirty="0" smtClean="0"/>
              <a:t>LAB </a:t>
            </a:r>
          </a:p>
          <a:p>
            <a:pPr algn="l"/>
            <a:r>
              <a:rPr lang="en-US" altLang="zh-TW" sz="2000" dirty="0" smtClean="0"/>
              <a:t>for Computer Organization </a:t>
            </a:r>
            <a:endParaRPr lang="zh-TW" altLang="en-US" sz="2000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5829-C7B0-4569-8FF4-77D395BCBDF4}" type="slidenum">
              <a:rPr lang="zh-TW" altLang="en-US" smtClean="0">
                <a:solidFill>
                  <a:srgbClr val="000000"/>
                </a:solidFill>
              </a:rPr>
              <a:pPr/>
              <a:t>1</a:t>
            </a:fld>
            <a:endParaRPr lang="zh-TW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95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92565"/>
            <a:ext cx="7203293" cy="4525963"/>
          </a:xfr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dirty="0" smtClean="0">
                <a:solidFill>
                  <a:srgbClr val="3333CC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Flush</a:t>
            </a:r>
            <a:r>
              <a:rPr lang="en-US" altLang="zh-TW" sz="32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</a:t>
            </a:r>
            <a:r>
              <a:rPr lang="en-US" altLang="zh-TW" sz="3200" dirty="0" smtClean="0">
                <a:solidFill>
                  <a:srgbClr val="3333CC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register </a:t>
            </a:r>
            <a:r>
              <a:rPr lang="en-US" altLang="zh-TW" sz="3200" dirty="0">
                <a:solidFill>
                  <a:srgbClr val="3333CC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between </a:t>
            </a:r>
            <a:r>
              <a:rPr lang="en-US" altLang="zh-TW" sz="3200" dirty="0" smtClean="0">
                <a:solidFill>
                  <a:srgbClr val="3333CC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stage and stage</a:t>
            </a:r>
            <a:endParaRPr lang="en-US" altLang="zh-TW" sz="3200" dirty="0">
              <a:solidFill>
                <a:srgbClr val="3333CC"/>
              </a:solidFill>
              <a:latin typeface="Calibri" pitchFamily="34" charset="0"/>
              <a:ea typeface="標楷體" pitchFamily="65" charset="-120"/>
              <a:cs typeface="Calibri" pitchFamily="34" charset="0"/>
            </a:endParaRPr>
          </a:p>
        </p:txBody>
      </p:sp>
      <p:sp>
        <p:nvSpPr>
          <p:cNvPr id="5" name="圓角矩形 4"/>
          <p:cNvSpPr/>
          <p:nvPr/>
        </p:nvSpPr>
        <p:spPr>
          <a:xfrm>
            <a:off x="2483768" y="2273375"/>
            <a:ext cx="366086" cy="367240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sp>
        <p:nvSpPr>
          <p:cNvPr id="7" name="圓角矩形 6"/>
          <p:cNvSpPr/>
          <p:nvPr/>
        </p:nvSpPr>
        <p:spPr>
          <a:xfrm>
            <a:off x="3995936" y="2273375"/>
            <a:ext cx="432048" cy="367240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sp>
        <p:nvSpPr>
          <p:cNvPr id="8" name="圓角矩形 7"/>
          <p:cNvSpPr/>
          <p:nvPr/>
        </p:nvSpPr>
        <p:spPr>
          <a:xfrm>
            <a:off x="5580112" y="2264441"/>
            <a:ext cx="366086" cy="367240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sp>
        <p:nvSpPr>
          <p:cNvPr id="9" name="圓角矩形 8"/>
          <p:cNvSpPr/>
          <p:nvPr/>
        </p:nvSpPr>
        <p:spPr>
          <a:xfrm>
            <a:off x="7092280" y="2273375"/>
            <a:ext cx="366086" cy="367240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53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n-US" altLang="zh-TW" sz="3200" dirty="0">
                <a:solidFill>
                  <a:srgbClr val="0033CC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Review Coprocessors 0 registers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544" y="1484785"/>
            <a:ext cx="8229600" cy="525658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TW" sz="2800" dirty="0"/>
              <a:t>CP0 Registers</a:t>
            </a:r>
          </a:p>
          <a:p>
            <a:r>
              <a:rPr lang="en-US" altLang="zh-TW" sz="2400" dirty="0" smtClean="0"/>
              <a:t>The </a:t>
            </a:r>
            <a:r>
              <a:rPr lang="en-US" altLang="zh-TW" sz="2400" dirty="0"/>
              <a:t>processor is running in Kernel Mode or Debug </a:t>
            </a:r>
            <a:r>
              <a:rPr lang="en-US" altLang="zh-TW" sz="2400" dirty="0" smtClean="0"/>
              <a:t>Mode.</a:t>
            </a:r>
          </a:p>
          <a:p>
            <a:endParaRPr lang="zh-TW" alt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739" y="3789040"/>
            <a:ext cx="8196504" cy="2163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611" y="2996952"/>
            <a:ext cx="8229600" cy="884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035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dirty="0">
                <a:solidFill>
                  <a:srgbClr val="0033CC"/>
                </a:solidFill>
              </a:rPr>
              <a:t>CP0 </a:t>
            </a:r>
            <a:r>
              <a:rPr lang="en-US" altLang="zh-TW" sz="3200" dirty="0" smtClean="0">
                <a:solidFill>
                  <a:srgbClr val="0033CC"/>
                </a:solidFill>
              </a:rPr>
              <a:t>Registers- Status</a:t>
            </a:r>
            <a:endParaRPr lang="en-US" altLang="zh-TW" sz="3200" dirty="0">
              <a:solidFill>
                <a:srgbClr val="0033CC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544" y="1484785"/>
            <a:ext cx="8229600" cy="525658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TW" sz="2800" dirty="0" smtClean="0"/>
              <a:t>Status:</a:t>
            </a:r>
          </a:p>
          <a:p>
            <a:endParaRPr lang="en-US" altLang="zh-TW" sz="2400" dirty="0" smtClean="0"/>
          </a:p>
          <a:p>
            <a:endParaRPr lang="en-US" altLang="zh-TW" sz="2400" dirty="0"/>
          </a:p>
          <a:p>
            <a:pPr marL="0" indent="0">
              <a:buNone/>
            </a:pPr>
            <a:endParaRPr lang="en-US" altLang="zh-TW" sz="2400" dirty="0" smtClean="0"/>
          </a:p>
          <a:p>
            <a:pPr marL="0" indent="0">
              <a:buNone/>
            </a:pPr>
            <a:r>
              <a:rPr lang="en-US" altLang="zh-TW" sz="2400" dirty="0" smtClean="0"/>
              <a:t>IM7…IM2 [15:10]:</a:t>
            </a:r>
          </a:p>
          <a:p>
            <a:pPr marL="0" indent="0">
              <a:buNone/>
            </a:pPr>
            <a:r>
              <a:rPr lang="en-US" altLang="zh-TW" sz="2400" dirty="0"/>
              <a:t>Interrupt Mask: </a:t>
            </a:r>
            <a:r>
              <a:rPr lang="en-US" altLang="zh-TW" sz="2400" dirty="0" smtClean="0"/>
              <a:t>Control </a:t>
            </a:r>
            <a:r>
              <a:rPr lang="en-US" altLang="zh-TW" sz="2400" dirty="0"/>
              <a:t>the enabling of each of </a:t>
            </a:r>
            <a:r>
              <a:rPr lang="en-US" altLang="zh-TW" sz="2400" dirty="0" smtClean="0"/>
              <a:t>the hardware </a:t>
            </a:r>
            <a:r>
              <a:rPr lang="en-US" altLang="zh-TW" sz="2400" dirty="0"/>
              <a:t>interrupts</a:t>
            </a:r>
            <a:r>
              <a:rPr lang="en-US" altLang="zh-TW" sz="2400" dirty="0" smtClean="0"/>
              <a:t>.</a:t>
            </a:r>
          </a:p>
          <a:p>
            <a:pPr marL="0" indent="0">
              <a:buNone/>
            </a:pPr>
            <a:r>
              <a:rPr lang="en-US" altLang="zh-TW" sz="2400" dirty="0" smtClean="0"/>
              <a:t>IE [0]:</a:t>
            </a:r>
          </a:p>
          <a:p>
            <a:pPr marL="0" indent="0">
              <a:buNone/>
            </a:pPr>
            <a:r>
              <a:rPr lang="en-US" altLang="zh-TW" sz="2400" dirty="0"/>
              <a:t>Interrupt Enable: </a:t>
            </a:r>
            <a:r>
              <a:rPr lang="en-US" altLang="zh-TW" sz="2400" dirty="0" smtClean="0"/>
              <a:t>Act </a:t>
            </a:r>
            <a:r>
              <a:rPr lang="en-US" altLang="zh-TW" sz="2400" dirty="0"/>
              <a:t>as the master enable for </a:t>
            </a:r>
            <a:r>
              <a:rPr lang="en-US" altLang="zh-TW" sz="2400" dirty="0" smtClean="0"/>
              <a:t>software and </a:t>
            </a:r>
            <a:r>
              <a:rPr lang="en-US" altLang="zh-TW" sz="2400" dirty="0"/>
              <a:t>hardware </a:t>
            </a:r>
            <a:r>
              <a:rPr lang="en-US" altLang="zh-TW" sz="2400" dirty="0" smtClean="0"/>
              <a:t>interrupts.</a:t>
            </a:r>
            <a:endParaRPr lang="zh-TW" altLang="en-US" sz="2400" dirty="0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60848"/>
            <a:ext cx="8208912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234" y="5517232"/>
            <a:ext cx="4158462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89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dirty="0">
                <a:solidFill>
                  <a:srgbClr val="0033CC"/>
                </a:solidFill>
              </a:rPr>
              <a:t>CP0 </a:t>
            </a:r>
            <a:r>
              <a:rPr lang="en-US" altLang="zh-TW" sz="3200" dirty="0" smtClean="0">
                <a:solidFill>
                  <a:srgbClr val="0033CC"/>
                </a:solidFill>
              </a:rPr>
              <a:t>Registers- Cause </a:t>
            </a:r>
            <a:endParaRPr lang="en-US" altLang="zh-TW" sz="3200" dirty="0">
              <a:solidFill>
                <a:srgbClr val="0033CC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544" y="1484785"/>
            <a:ext cx="8229600" cy="525658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TW" sz="2800" dirty="0"/>
              <a:t>Cause </a:t>
            </a:r>
            <a:r>
              <a:rPr lang="en-US" altLang="zh-TW" sz="2800" dirty="0" smtClean="0"/>
              <a:t>:</a:t>
            </a:r>
          </a:p>
          <a:p>
            <a:endParaRPr lang="en-US" altLang="zh-TW" dirty="0"/>
          </a:p>
          <a:p>
            <a:endParaRPr lang="en-US" altLang="zh-TW" dirty="0" smtClean="0"/>
          </a:p>
          <a:p>
            <a:pPr marL="0" indent="0">
              <a:buNone/>
            </a:pPr>
            <a:r>
              <a:rPr lang="en-US" altLang="zh-TW" sz="2400" smtClean="0"/>
              <a:t>IP7…IP2 </a:t>
            </a:r>
            <a:r>
              <a:rPr lang="en-US" altLang="zh-TW" sz="2400" dirty="0" smtClean="0"/>
              <a:t>[15:10]:</a:t>
            </a:r>
          </a:p>
          <a:p>
            <a:pPr marL="0" indent="0">
              <a:buNone/>
            </a:pPr>
            <a:r>
              <a:rPr lang="en-US" altLang="zh-TW" sz="2400" dirty="0"/>
              <a:t>record the reason for the exception in the Cause </a:t>
            </a:r>
            <a:r>
              <a:rPr lang="en-US" altLang="zh-TW" sz="2400" dirty="0" smtClean="0"/>
              <a:t>register.</a:t>
            </a:r>
          </a:p>
          <a:p>
            <a:pPr marL="0" indent="0">
              <a:buNone/>
            </a:pPr>
            <a:endParaRPr lang="en-US" altLang="zh-TW" dirty="0" smtClean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550" y="2060848"/>
            <a:ext cx="8496944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293096"/>
            <a:ext cx="4509056" cy="2366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202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dirty="0">
                <a:solidFill>
                  <a:srgbClr val="0033CC"/>
                </a:solidFill>
              </a:rPr>
              <a:t>MIPS Interrupt Processing</a:t>
            </a:r>
            <a:endParaRPr lang="zh-TW" altLang="en-US" sz="3200" dirty="0">
              <a:solidFill>
                <a:srgbClr val="0033CC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544" y="1628799"/>
            <a:ext cx="8229600" cy="475252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zh-TW" sz="2800" dirty="0" smtClean="0"/>
              <a:t>If  interrupt is enabled and is not masked,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TW" sz="2800" dirty="0"/>
              <a:t>t</a:t>
            </a:r>
            <a:r>
              <a:rPr lang="en-US" altLang="zh-TW" sz="2800" dirty="0" smtClean="0"/>
              <a:t>hen, MIPS does interrupt </a:t>
            </a:r>
            <a:r>
              <a:rPr lang="en-US" altLang="zh-TW" sz="2800" dirty="0"/>
              <a:t>processing in 5</a:t>
            </a:r>
            <a:r>
              <a:rPr lang="en-US" altLang="zh-TW" sz="2800" dirty="0" smtClean="0"/>
              <a:t> steps.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TW" sz="2400" dirty="0">
                <a:solidFill>
                  <a:srgbClr val="FF0000"/>
                </a:solidFill>
              </a:rPr>
              <a:t>Step 1. save current PC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TW" sz="2400" dirty="0">
                <a:solidFill>
                  <a:srgbClr val="FF0000"/>
                </a:solidFill>
              </a:rPr>
              <a:t>Step 2</a:t>
            </a:r>
            <a:r>
              <a:rPr lang="en-US" altLang="zh-TW" sz="2400" i="1" dirty="0">
                <a:solidFill>
                  <a:srgbClr val="FF0000"/>
                </a:solidFill>
              </a:rPr>
              <a:t>. </a:t>
            </a:r>
            <a:r>
              <a:rPr lang="en-US" altLang="zh-TW" sz="2400" dirty="0">
                <a:solidFill>
                  <a:srgbClr val="FF0000"/>
                </a:solidFill>
              </a:rPr>
              <a:t>set state giving the cause of </a:t>
            </a:r>
            <a:r>
              <a:rPr lang="zh-TW" altLang="en-US" sz="2400" dirty="0">
                <a:solidFill>
                  <a:srgbClr val="FF0000"/>
                </a:solidFill>
              </a:rPr>
              <a:t> </a:t>
            </a:r>
            <a:r>
              <a:rPr lang="en-US" altLang="zh-TW" sz="2400" dirty="0">
                <a:solidFill>
                  <a:srgbClr val="FF0000"/>
                </a:solidFill>
              </a:rPr>
              <a:t>exception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TW" sz="2400" dirty="0"/>
              <a:t>Step 3. change to kernel mode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TW" sz="2400" dirty="0">
                <a:solidFill>
                  <a:srgbClr val="FF0000"/>
                </a:solidFill>
              </a:rPr>
              <a:t>Step 4. disable further interrupts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TW" sz="2400" dirty="0"/>
              <a:t>Step 5. jump to exception handler </a:t>
            </a:r>
            <a:r>
              <a:rPr lang="en-US" altLang="zh-TW" sz="2400" dirty="0" smtClean="0"/>
              <a:t>address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TW" sz="2400" dirty="0" smtClean="0"/>
              <a:t>(The red part will be the work to be implemented by this LAB)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TW" sz="2400" dirty="0" smtClean="0"/>
          </a:p>
        </p:txBody>
      </p:sp>
    </p:spTree>
    <p:extLst>
      <p:ext uri="{BB962C8B-B14F-4D97-AF65-F5344CB8AC3E}">
        <p14:creationId xmlns:p14="http://schemas.microsoft.com/office/powerpoint/2010/main" val="153267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dirty="0">
                <a:solidFill>
                  <a:srgbClr val="0033CC"/>
                </a:solidFill>
              </a:rPr>
              <a:t>MIPS Interrupt Processing</a:t>
            </a:r>
            <a:endParaRPr lang="zh-TW" altLang="en-US" sz="3200" dirty="0">
              <a:solidFill>
                <a:srgbClr val="0033CC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79512" y="1628799"/>
            <a:ext cx="8784976" cy="475252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TW" sz="2400" dirty="0" smtClean="0"/>
              <a:t>First, check interrupt mask field (CP0_status[15:10</a:t>
            </a:r>
            <a:r>
              <a:rPr lang="en-US" altLang="zh-TW" sz="2400" dirty="0"/>
              <a:t>]) </a:t>
            </a:r>
            <a:r>
              <a:rPr lang="en-US" altLang="zh-TW" sz="2400" dirty="0" smtClean="0"/>
              <a:t>and interrupt enable field (CP0_status[0</a:t>
            </a:r>
            <a:r>
              <a:rPr lang="en-US" altLang="zh-TW" sz="2400" dirty="0"/>
              <a:t>])</a:t>
            </a:r>
            <a:endParaRPr lang="en-US" altLang="zh-TW" sz="2400" dirty="0" smtClean="0"/>
          </a:p>
          <a:p>
            <a:pPr>
              <a:lnSpc>
                <a:spcPct val="150000"/>
              </a:lnSpc>
            </a:pPr>
            <a:r>
              <a:rPr lang="en-US" altLang="zh-TW" sz="2400" dirty="0" smtClean="0"/>
              <a:t>We </a:t>
            </a:r>
            <a:r>
              <a:rPr lang="en-US" altLang="zh-TW" sz="2400" dirty="0"/>
              <a:t>need a way to tell the external device that </a:t>
            </a:r>
            <a:r>
              <a:rPr lang="en-US" altLang="zh-TW" sz="2400" dirty="0" smtClean="0"/>
              <a:t>the processor will serve </a:t>
            </a:r>
            <a:r>
              <a:rPr lang="en-US" altLang="zh-TW" sz="2400" dirty="0"/>
              <a:t>its interrupt. We'll solve this problem by adding the </a:t>
            </a:r>
            <a:r>
              <a:rPr lang="en-US" altLang="zh-TW" sz="2400" dirty="0" smtClean="0"/>
              <a:t>pin</a:t>
            </a:r>
            <a:r>
              <a:rPr lang="en-US" altLang="zh-TW" sz="2400" dirty="0"/>
              <a:t>, called IACK (interrupt acknowledge), that will be an output. </a:t>
            </a:r>
            <a:endParaRPr lang="en-US" altLang="zh-TW" sz="24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857907"/>
            <a:ext cx="2907566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文字方塊 3"/>
          <p:cNvSpPr txBox="1"/>
          <p:nvPr/>
        </p:nvSpPr>
        <p:spPr>
          <a:xfrm>
            <a:off x="5292080" y="5877272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 err="1" smtClean="0"/>
              <a:t>Clk</a:t>
            </a:r>
            <a:endParaRPr lang="en-US" altLang="zh-TW" b="1" dirty="0" smtClean="0"/>
          </a:p>
          <a:p>
            <a:r>
              <a:rPr lang="en-US" altLang="zh-TW" b="1" dirty="0" err="1" smtClean="0"/>
              <a:t>Irq</a:t>
            </a:r>
            <a:endParaRPr lang="en-US" altLang="zh-TW" b="1" dirty="0" smtClean="0"/>
          </a:p>
          <a:p>
            <a:r>
              <a:rPr lang="en-US" altLang="zh-TW" b="1" dirty="0" err="1" smtClean="0"/>
              <a:t>Iack</a:t>
            </a:r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118874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pPr marL="0" indent="0"/>
            <a:r>
              <a:rPr lang="en-US" altLang="zh-TW" sz="3200" dirty="0">
                <a:solidFill>
                  <a:srgbClr val="0033CC"/>
                </a:solidFill>
              </a:rPr>
              <a:t>Step 1. save current PC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fr-FR" altLang="zh-TW" sz="2800" dirty="0"/>
              <a:t>CP0_epc &lt;= ? </a:t>
            </a:r>
            <a:r>
              <a:rPr lang="fr-FR" altLang="zh-TW" sz="2800" dirty="0" smtClean="0"/>
              <a:t>(which PC to save for pipeline CPU?)</a:t>
            </a:r>
            <a:endParaRPr lang="en-US" altLang="zh-TW" sz="2800" dirty="0" smtClean="0"/>
          </a:p>
          <a:p>
            <a:pPr>
              <a:lnSpc>
                <a:spcPct val="150000"/>
              </a:lnSpc>
            </a:pPr>
            <a:r>
              <a:rPr lang="en-US" altLang="zh-TW" sz="2400" dirty="0" smtClean="0"/>
              <a:t>When an interrupt is </a:t>
            </a:r>
            <a:r>
              <a:rPr lang="en-US" altLang="zh-TW" sz="2400" dirty="0"/>
              <a:t>caused by external </a:t>
            </a:r>
            <a:r>
              <a:rPr lang="en-US" altLang="zh-TW" sz="2400" dirty="0" smtClean="0"/>
              <a:t>devices </a:t>
            </a:r>
            <a:r>
              <a:rPr lang="en-US" altLang="zh-TW" sz="2400" dirty="0"/>
              <a:t>or by those interrupt causing instructions, </a:t>
            </a:r>
            <a:r>
              <a:rPr lang="en-US" altLang="zh-TW" sz="2400" dirty="0" smtClean="0"/>
              <a:t>we need to give a </a:t>
            </a:r>
            <a:r>
              <a:rPr lang="en-US" altLang="zh-TW" sz="2400" dirty="0"/>
              <a:t>return address </a:t>
            </a:r>
            <a:r>
              <a:rPr lang="en-US" altLang="zh-TW" sz="2400" dirty="0" smtClean="0"/>
              <a:t>to the user </a:t>
            </a:r>
            <a:r>
              <a:rPr lang="en-US" altLang="zh-TW" sz="2400" dirty="0"/>
              <a:t>program</a:t>
            </a:r>
            <a:r>
              <a:rPr lang="en-US" altLang="zh-TW" sz="24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altLang="zh-TW" sz="2400" dirty="0">
                <a:solidFill>
                  <a:srgbClr val="FF0000"/>
                </a:solidFill>
              </a:rPr>
              <a:t>W</a:t>
            </a:r>
            <a:r>
              <a:rPr lang="en-US" altLang="zh-TW" sz="2400" dirty="0" smtClean="0">
                <a:solidFill>
                  <a:srgbClr val="FF0000"/>
                </a:solidFill>
              </a:rPr>
              <a:t>e can’t just save </a:t>
            </a:r>
            <a:r>
              <a:rPr lang="en-US" altLang="zh-TW" sz="2400" dirty="0">
                <a:solidFill>
                  <a:srgbClr val="FF0000"/>
                </a:solidFill>
              </a:rPr>
              <a:t>CP0_epc </a:t>
            </a:r>
            <a:r>
              <a:rPr lang="en-US" altLang="zh-TW" sz="2400" dirty="0" smtClean="0">
                <a:solidFill>
                  <a:srgbClr val="FF0000"/>
                </a:solidFill>
              </a:rPr>
              <a:t> like this </a:t>
            </a:r>
            <a:r>
              <a:rPr lang="en-US" altLang="zh-TW" sz="2400" dirty="0">
                <a:solidFill>
                  <a:srgbClr val="FF0000"/>
                </a:solidFill>
              </a:rPr>
              <a:t> </a:t>
            </a:r>
            <a:r>
              <a:rPr lang="en-US" altLang="zh-TW" sz="2400" dirty="0" smtClean="0">
                <a:solidFill>
                  <a:srgbClr val="FF0000"/>
                </a:solidFill>
              </a:rPr>
              <a:t>CP0_epc = current PC which is being used for fetching instruction.</a:t>
            </a:r>
          </a:p>
          <a:p>
            <a:pPr>
              <a:lnSpc>
                <a:spcPct val="150000"/>
              </a:lnSpc>
            </a:pPr>
            <a:r>
              <a:rPr lang="en-US" altLang="zh-TW" sz="2400" dirty="0" smtClean="0"/>
              <a:t>Since the interrupt module is located at the WB stage, so the PC to be saved is  (current PC) – 3 x 4. </a:t>
            </a:r>
            <a:endParaRPr lang="en-US" altLang="zh-TW" sz="2400" dirty="0" smtClean="0">
              <a:solidFill>
                <a:srgbClr val="FF0000"/>
              </a:solidFill>
            </a:endParaRPr>
          </a:p>
          <a:p>
            <a:endParaRPr lang="en-US" altLang="zh-TW" dirty="0">
              <a:solidFill>
                <a:srgbClr val="FF0000"/>
              </a:solidFill>
            </a:endParaRPr>
          </a:p>
          <a:p>
            <a:endParaRPr lang="en-US" altLang="zh-TW" dirty="0" smtClean="0"/>
          </a:p>
          <a:p>
            <a:endParaRPr lang="en-US" altLang="zh-TW" dirty="0"/>
          </a:p>
          <a:p>
            <a:pPr marL="0" indent="0">
              <a:buNone/>
            </a:pPr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122862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dirty="0">
                <a:solidFill>
                  <a:srgbClr val="0033CC"/>
                </a:solidFill>
              </a:rPr>
              <a:t>Step </a:t>
            </a:r>
            <a:r>
              <a:rPr lang="en-US" altLang="zh-TW" sz="3200" dirty="0" smtClean="0">
                <a:solidFill>
                  <a:srgbClr val="0033CC"/>
                </a:solidFill>
              </a:rPr>
              <a:t>2. </a:t>
            </a:r>
            <a:r>
              <a:rPr lang="en-US" altLang="zh-TW" sz="3200" dirty="0">
                <a:solidFill>
                  <a:srgbClr val="0033CC"/>
                </a:solidFill>
              </a:rPr>
              <a:t>s</a:t>
            </a:r>
            <a:r>
              <a:rPr lang="en-US" altLang="zh-TW" sz="3200" dirty="0" smtClean="0">
                <a:solidFill>
                  <a:srgbClr val="0033CC"/>
                </a:solidFill>
              </a:rPr>
              <a:t>et </a:t>
            </a:r>
            <a:r>
              <a:rPr lang="en-US" altLang="zh-TW" sz="3200" dirty="0">
                <a:solidFill>
                  <a:srgbClr val="0033CC"/>
                </a:solidFill>
              </a:rPr>
              <a:t>state giving cause of exception 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544" y="1484785"/>
            <a:ext cx="8229600" cy="496855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fr-FR" altLang="zh-TW" sz="2800" dirty="0" smtClean="0"/>
              <a:t>CP0_cause[15:10</a:t>
            </a:r>
            <a:r>
              <a:rPr lang="fr-FR" altLang="zh-TW" sz="2800" dirty="0"/>
              <a:t>] &lt;= (cause code for event</a:t>
            </a:r>
            <a:r>
              <a:rPr lang="fr-FR" altLang="zh-TW" sz="2800" dirty="0" smtClean="0"/>
              <a:t>)</a:t>
            </a:r>
            <a:endParaRPr lang="en-US" altLang="zh-TW" sz="2800" dirty="0" smtClean="0"/>
          </a:p>
          <a:p>
            <a:pPr>
              <a:lnSpc>
                <a:spcPct val="150000"/>
              </a:lnSpc>
            </a:pPr>
            <a:r>
              <a:rPr lang="en-US" altLang="zh-TW" sz="2400" dirty="0" smtClean="0"/>
              <a:t>We need to record </a:t>
            </a:r>
            <a:r>
              <a:rPr lang="en-US" altLang="zh-TW" sz="2400" dirty="0"/>
              <a:t>the reason for the exception in the Cause </a:t>
            </a:r>
            <a:r>
              <a:rPr lang="en-US" altLang="zh-TW" sz="2400" dirty="0" smtClean="0"/>
              <a:t>register.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9876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dirty="0">
                <a:solidFill>
                  <a:srgbClr val="0033CC"/>
                </a:solidFill>
              </a:rPr>
              <a:t>Step 4</a:t>
            </a:r>
            <a:r>
              <a:rPr lang="en-US" altLang="zh-TW" sz="3200" dirty="0" smtClean="0">
                <a:solidFill>
                  <a:srgbClr val="0033CC"/>
                </a:solidFill>
              </a:rPr>
              <a:t>. </a:t>
            </a:r>
            <a:r>
              <a:rPr lang="en-US" altLang="zh-TW" sz="3200" dirty="0">
                <a:solidFill>
                  <a:srgbClr val="0033CC"/>
                </a:solidFill>
              </a:rPr>
              <a:t>disable further </a:t>
            </a:r>
            <a:r>
              <a:rPr lang="en-US" altLang="zh-TW" sz="3200" dirty="0" smtClean="0">
                <a:solidFill>
                  <a:srgbClr val="0033CC"/>
                </a:solidFill>
              </a:rPr>
              <a:t>interrupts</a:t>
            </a:r>
            <a:endParaRPr lang="en-US" altLang="zh-TW" sz="3200" dirty="0">
              <a:solidFill>
                <a:srgbClr val="0033CC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544" y="1484785"/>
            <a:ext cx="8229600" cy="496855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TW" sz="2400" dirty="0"/>
              <a:t>We require a way to disable interrupts and exceptions. This is necessary to prevent exceptions and </a:t>
            </a:r>
            <a:r>
              <a:rPr lang="en-US" altLang="zh-TW" sz="2400" dirty="0" smtClean="0"/>
              <a:t>interrupts during this moment.</a:t>
            </a:r>
          </a:p>
          <a:p>
            <a:pPr>
              <a:lnSpc>
                <a:spcPct val="150000"/>
              </a:lnSpc>
            </a:pPr>
            <a:r>
              <a:rPr lang="en-US" altLang="zh-TW" sz="2400" dirty="0"/>
              <a:t>bit 0 of the Status register the field is called </a:t>
            </a:r>
            <a:r>
              <a:rPr lang="en-US" altLang="zh-TW" sz="2400" dirty="0" smtClean="0"/>
              <a:t>IE</a:t>
            </a:r>
            <a:r>
              <a:rPr lang="en-US" altLang="zh-TW" sz="2400" dirty="0"/>
              <a:t> (Interrupt </a:t>
            </a:r>
            <a:r>
              <a:rPr lang="en-US" altLang="zh-TW" sz="2400" dirty="0" smtClean="0"/>
              <a:t>Enable)</a:t>
            </a:r>
            <a:endParaRPr lang="en-US" altLang="zh-TW" sz="2400" dirty="0"/>
          </a:p>
          <a:p>
            <a:pPr>
              <a:lnSpc>
                <a:spcPct val="150000"/>
              </a:lnSpc>
            </a:pPr>
            <a:r>
              <a:rPr lang="en-US" altLang="zh-TW" sz="2400" dirty="0" smtClean="0"/>
              <a:t>Enabled  = </a:t>
            </a:r>
            <a:r>
              <a:rPr lang="en-US" altLang="zh-TW" sz="2400" dirty="0"/>
              <a:t>1 </a:t>
            </a:r>
            <a:br>
              <a:rPr lang="en-US" altLang="zh-TW" sz="2400" dirty="0"/>
            </a:br>
            <a:r>
              <a:rPr lang="en-US" altLang="zh-TW" sz="2400" dirty="0" smtClean="0"/>
              <a:t>Disabled </a:t>
            </a:r>
            <a:r>
              <a:rPr lang="en-US" altLang="zh-TW" sz="2400" dirty="0"/>
              <a:t>= 0</a:t>
            </a:r>
          </a:p>
          <a:p>
            <a:pPr marL="0" indent="0">
              <a:buNone/>
            </a:pPr>
            <a:endParaRPr lang="en-US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3173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dirty="0">
                <a:solidFill>
                  <a:srgbClr val="0033CC"/>
                </a:solidFill>
              </a:rPr>
              <a:t>Combinational </a:t>
            </a:r>
            <a:r>
              <a:rPr lang="en-US" altLang="zh-TW" sz="3200" dirty="0" smtClean="0">
                <a:solidFill>
                  <a:srgbClr val="0033CC"/>
                </a:solidFill>
              </a:rPr>
              <a:t>Circuit</a:t>
            </a:r>
            <a:endParaRPr lang="en-US" altLang="zh-TW" sz="3200" dirty="0">
              <a:solidFill>
                <a:srgbClr val="0033CC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544" y="1484785"/>
            <a:ext cx="8229600" cy="496855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TW" sz="2400" dirty="0"/>
              <a:t>A combinational circuit consists of logic gates whose </a:t>
            </a:r>
            <a:r>
              <a:rPr lang="en-US" altLang="zh-TW" sz="2400" dirty="0" smtClean="0"/>
              <a:t>outputs </a:t>
            </a:r>
            <a:r>
              <a:rPr lang="en-US" altLang="zh-TW" sz="2400" dirty="0"/>
              <a:t>at any time are </a:t>
            </a:r>
            <a:r>
              <a:rPr lang="en-US" altLang="zh-TW" sz="2400" dirty="0">
                <a:solidFill>
                  <a:srgbClr val="FF0000"/>
                </a:solidFill>
              </a:rPr>
              <a:t>determined directly from the present </a:t>
            </a:r>
            <a:r>
              <a:rPr lang="en-US" altLang="zh-TW" sz="2400" dirty="0" smtClean="0">
                <a:solidFill>
                  <a:srgbClr val="FF0000"/>
                </a:solidFill>
              </a:rPr>
              <a:t>combination </a:t>
            </a:r>
            <a:r>
              <a:rPr lang="en-US" altLang="zh-TW" sz="2400" dirty="0">
                <a:solidFill>
                  <a:srgbClr val="FF0000"/>
                </a:solidFill>
              </a:rPr>
              <a:t>of inputs without regard </a:t>
            </a:r>
            <a:r>
              <a:rPr lang="en-US" altLang="zh-TW" sz="2400" dirty="0" smtClean="0">
                <a:solidFill>
                  <a:srgbClr val="FF0000"/>
                </a:solidFill>
              </a:rPr>
              <a:t>to the </a:t>
            </a:r>
            <a:r>
              <a:rPr lang="en-US" altLang="zh-TW" sz="2400" dirty="0">
                <a:solidFill>
                  <a:srgbClr val="FF0000"/>
                </a:solidFill>
              </a:rPr>
              <a:t>previous inputs.</a:t>
            </a:r>
            <a:endParaRPr lang="en-US" altLang="zh-TW" sz="2400" dirty="0" smtClean="0">
              <a:solidFill>
                <a:srgbClr val="FF0000"/>
              </a:solidFill>
            </a:endParaRPr>
          </a:p>
          <a:p>
            <a:endParaRPr lang="en-US" altLang="zh-TW" dirty="0" smtClean="0"/>
          </a:p>
          <a:p>
            <a:endParaRPr lang="zh-TW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573016"/>
            <a:ext cx="5160665" cy="29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851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259632" y="2044004"/>
            <a:ext cx="6624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n-US" altLang="zh-TW" sz="3600" b="1" dirty="0" smtClean="0">
                <a:solidFill>
                  <a:srgbClr val="0000FF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LAB 5: MIPS CPU Interrupt Unit</a:t>
            </a:r>
            <a:endParaRPr lang="en-US" altLang="zh-TW" sz="3600" b="1" dirty="0">
              <a:solidFill>
                <a:srgbClr val="0000FF"/>
              </a:solidFill>
              <a:latin typeface="Calibri" pitchFamily="34" charset="0"/>
              <a:ea typeface="標楷體" pitchFamily="65" charset="-12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08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dirty="0">
                <a:solidFill>
                  <a:srgbClr val="0033CC"/>
                </a:solidFill>
              </a:rPr>
              <a:t>Sequential Circuit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544" y="1484785"/>
            <a:ext cx="8229600" cy="496855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TW" sz="2400" dirty="0"/>
              <a:t>A sequential circuit is a system whose outputs at any time </a:t>
            </a:r>
            <a:r>
              <a:rPr lang="en-US" altLang="zh-TW" sz="2400" dirty="0" smtClean="0"/>
              <a:t>are </a:t>
            </a:r>
            <a:r>
              <a:rPr lang="en-US" altLang="zh-TW" sz="2400" dirty="0">
                <a:solidFill>
                  <a:srgbClr val="FF0000"/>
                </a:solidFill>
              </a:rPr>
              <a:t>determined from the present combination of inputs and </a:t>
            </a:r>
            <a:r>
              <a:rPr lang="en-US" altLang="zh-TW" sz="2400" dirty="0" smtClean="0">
                <a:solidFill>
                  <a:srgbClr val="FF0000"/>
                </a:solidFill>
              </a:rPr>
              <a:t>the </a:t>
            </a:r>
            <a:r>
              <a:rPr lang="en-US" altLang="zh-TW" sz="2400" dirty="0">
                <a:solidFill>
                  <a:srgbClr val="FF0000"/>
                </a:solidFill>
              </a:rPr>
              <a:t>previous inputs or outputs.</a:t>
            </a:r>
            <a:endParaRPr lang="en-US" altLang="zh-TW" sz="2400" dirty="0" smtClean="0">
              <a:solidFill>
                <a:srgbClr val="FF0000"/>
              </a:solidFill>
            </a:endParaRPr>
          </a:p>
          <a:p>
            <a:endParaRPr lang="zh-TW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861048"/>
            <a:ext cx="6543675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270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619672" y="2616248"/>
            <a:ext cx="60486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altLang="zh-TW" sz="3600" b="1" dirty="0" smtClean="0">
                <a:solidFill>
                  <a:srgbClr val="0000FF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LAB </a:t>
            </a:r>
            <a:r>
              <a:rPr lang="en-US" altLang="zh-TW" sz="3600" b="1" dirty="0">
                <a:solidFill>
                  <a:srgbClr val="0000FF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5</a:t>
            </a:r>
            <a:r>
              <a:rPr lang="en-US" altLang="zh-TW" sz="3600" b="1" dirty="0" smtClean="0">
                <a:solidFill>
                  <a:srgbClr val="0000FF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: </a:t>
            </a:r>
            <a:r>
              <a:rPr lang="en-US" altLang="zh-TW" sz="3600" b="1" dirty="0">
                <a:solidFill>
                  <a:srgbClr val="0000FF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MIPS CPU Interrupt Unit</a:t>
            </a:r>
          </a:p>
        </p:txBody>
      </p:sp>
    </p:spTree>
    <p:extLst>
      <p:ext uri="{BB962C8B-B14F-4D97-AF65-F5344CB8AC3E}">
        <p14:creationId xmlns:p14="http://schemas.microsoft.com/office/powerpoint/2010/main" val="783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dirty="0" smtClean="0">
                <a:solidFill>
                  <a:srgbClr val="0033CC"/>
                </a:solidFill>
                <a:ea typeface="新細明體" charset="-120"/>
              </a:rPr>
              <a:t>Tool used</a:t>
            </a:r>
            <a:endParaRPr lang="zh-TW" altLang="en-US" sz="3200" dirty="0" smtClean="0">
              <a:solidFill>
                <a:srgbClr val="0033CC"/>
              </a:solidFill>
              <a:ea typeface="新細明體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kumimoji="0" lang="zh-TW" altLang="en-US" sz="2800" dirty="0" smtClean="0">
                <a:solidFill>
                  <a:srgbClr val="3333CC"/>
                </a:solidFill>
                <a:latin typeface="標楷體" pitchFamily="65" charset="-120"/>
                <a:ea typeface="標楷體" pitchFamily="65" charset="-120"/>
              </a:rPr>
              <a:t>實驗環境</a:t>
            </a:r>
            <a:r>
              <a:rPr kumimoji="0" lang="en-US" altLang="zh-TW" sz="2800" dirty="0" smtClean="0">
                <a:solidFill>
                  <a:srgbClr val="3333CC"/>
                </a:solidFill>
                <a:latin typeface="標楷體" pitchFamily="65" charset="-120"/>
                <a:ea typeface="標楷體" pitchFamily="65" charset="-120"/>
              </a:rPr>
              <a:t>: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altLang="zh-TW" sz="2800" dirty="0" err="1">
                <a:solidFill>
                  <a:srgbClr val="3333CC"/>
                </a:solidFill>
              </a:rPr>
              <a:t>Modelsim</a:t>
            </a:r>
            <a:r>
              <a:rPr lang="en-US" altLang="zh-TW" sz="2800" dirty="0">
                <a:solidFill>
                  <a:srgbClr val="3333CC"/>
                </a:solidFill>
              </a:rPr>
              <a:t> (Run CPU simulator)</a:t>
            </a:r>
          </a:p>
          <a:p>
            <a:pPr marL="914400" lvl="1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看</a:t>
            </a:r>
            <a:r>
              <a:rPr lang="en-US" altLang="zh-TW" sz="2400" dirty="0">
                <a:latin typeface="標楷體" pitchFamily="65" charset="-120"/>
                <a:ea typeface="標楷體" pitchFamily="65" charset="-120"/>
              </a:rPr>
              <a:t>wave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來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驗證我們的實作是否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正確</a:t>
            </a:r>
            <a:endParaRPr kumimoji="0" lang="en-US" altLang="zh-TW" sz="2400" dirty="0" smtClean="0">
              <a:latin typeface="標楷體" pitchFamily="65" charset="-120"/>
              <a:ea typeface="標楷體" pitchFamily="65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8685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sz="3200" dirty="0" smtClean="0">
                <a:solidFill>
                  <a:srgbClr val="0033CC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實</a:t>
            </a:r>
            <a:r>
              <a:rPr lang="zh-TW" altLang="en-US" sz="3200" dirty="0">
                <a:solidFill>
                  <a:srgbClr val="0033CC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作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lvl="1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zh-TW" altLang="en-US" sz="2400" dirty="0" smtClean="0">
                <a:latin typeface="標楷體" pitchFamily="65" charset="-120"/>
                <a:ea typeface="標楷體" pitchFamily="65" charset="-120"/>
                <a:cs typeface="Calibri" pitchFamily="34" charset="0"/>
              </a:rPr>
              <a:t>請同學以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  <a:cs typeface="Calibri" pitchFamily="34" charset="0"/>
              </a:rPr>
              <a:t>RTL code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  <a:cs typeface="Calibri" pitchFamily="34" charset="0"/>
              </a:rPr>
              <a:t>完成這顆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  <a:cs typeface="Calibri" pitchFamily="34" charset="0"/>
              </a:rPr>
              <a:t>MIPS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  <a:cs typeface="Calibri" pitchFamily="34" charset="0"/>
              </a:rPr>
              <a:t> 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  <a:cs typeface="Calibri" pitchFamily="34" charset="0"/>
              </a:rPr>
              <a:t>CPU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  <a:cs typeface="Calibri" pitchFamily="34" charset="0"/>
              </a:rPr>
              <a:t>中</a:t>
            </a:r>
            <a:r>
              <a:rPr lang="en-US" altLang="zh-TW" sz="2400" dirty="0" err="1" smtClean="0">
                <a:latin typeface="標楷體" pitchFamily="65" charset="-120"/>
                <a:ea typeface="標楷體" pitchFamily="65" charset="-120"/>
                <a:cs typeface="Calibri" pitchFamily="34" charset="0"/>
              </a:rPr>
              <a:t>interrupt_controller.v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  <a:cs typeface="Calibri" pitchFamily="34" charset="0"/>
              </a:rPr>
              <a:t> 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  <a:cs typeface="Calibri" pitchFamily="34" charset="0"/>
              </a:rPr>
              <a:t>空白部分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  <a:cs typeface="Calibri" pitchFamily="34" charset="0"/>
              </a:rPr>
              <a:t>,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  <a:cs typeface="Calibri" pitchFamily="34" charset="0"/>
              </a:rPr>
              <a:t>並且使用</a:t>
            </a:r>
            <a:r>
              <a:rPr lang="en-US" altLang="zh-TW" sz="2400" dirty="0" err="1" smtClean="0">
                <a:latin typeface="標楷體" pitchFamily="65" charset="-120"/>
                <a:ea typeface="標楷體" pitchFamily="65" charset="-120"/>
                <a:cs typeface="Calibri" pitchFamily="34" charset="0"/>
              </a:rPr>
              <a:t>ModelSim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  <a:cs typeface="Calibri" pitchFamily="34" charset="0"/>
              </a:rPr>
              <a:t>編譯完成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  <a:cs typeface="Calibri" pitchFamily="34" charset="0"/>
              </a:rPr>
              <a:t>,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  <a:cs typeface="Calibri" pitchFamily="34" charset="0"/>
              </a:rPr>
              <a:t>最後放進上次 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  <a:cs typeface="Calibri" pitchFamily="34" charset="0"/>
              </a:rPr>
              <a:t>Lab 4 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  <a:cs typeface="Calibri" pitchFamily="34" charset="0"/>
              </a:rPr>
              <a:t>所撰寫的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  <a:cs typeface="Calibri" pitchFamily="34" charset="0"/>
              </a:rPr>
              <a:t>ISR,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  <a:cs typeface="Calibri" pitchFamily="34" charset="0"/>
              </a:rPr>
              <a:t>讓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  <a:cs typeface="Calibri" pitchFamily="34" charset="0"/>
              </a:rPr>
              <a:t>CPU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  <a:cs typeface="Calibri" pitchFamily="34" charset="0"/>
              </a:rPr>
              <a:t>能夠同時驗證軟體與硬體部分</a:t>
            </a:r>
            <a:endParaRPr lang="en-US" altLang="zh-TW" sz="2400" dirty="0" smtClean="0">
              <a:latin typeface="標楷體" pitchFamily="65" charset="-120"/>
              <a:ea typeface="標楷體" pitchFamily="65" charset="-120"/>
              <a:cs typeface="Calibri" pitchFamily="34" charset="0"/>
            </a:endParaRPr>
          </a:p>
          <a:p>
            <a:pPr marL="0" lvl="1" indent="0">
              <a:lnSpc>
                <a:spcPct val="150000"/>
              </a:lnSpc>
              <a:buNone/>
            </a:pPr>
            <a:r>
              <a:rPr lang="zh-TW" altLang="en-US" sz="24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  <a:cs typeface="Calibri" pitchFamily="34" charset="0"/>
              </a:rPr>
              <a:t>請同學依照流程以及規定撰寫</a:t>
            </a:r>
            <a:r>
              <a:rPr lang="en-US" altLang="zh-TW" sz="24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  <a:cs typeface="Calibri" pitchFamily="34" charset="0"/>
              </a:rPr>
              <a:t>,</a:t>
            </a:r>
            <a:r>
              <a:rPr lang="zh-TW" altLang="en-US" sz="24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  <a:cs typeface="Calibri" pitchFamily="34" charset="0"/>
              </a:rPr>
              <a:t>請先複習前面投影片</a:t>
            </a:r>
            <a:endParaRPr lang="en-US" altLang="zh-TW" sz="2400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  <a:cs typeface="Calibri" pitchFamily="34" charset="0"/>
            </a:endParaRPr>
          </a:p>
          <a:p>
            <a:pPr marL="0" lvl="1" indent="0">
              <a:buNone/>
            </a:pPr>
            <a:endParaRPr lang="en-US" altLang="zh-TW" sz="2000" dirty="0" smtClean="0"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7308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dirty="0" smtClean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Finish </a:t>
            </a:r>
            <a:r>
              <a:rPr lang="en-US" altLang="zh-TW" sz="3200" dirty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the following code</a:t>
            </a:r>
            <a:endParaRPr lang="zh-TW" altLang="en-US" sz="3200" dirty="0">
              <a:solidFill>
                <a:srgbClr val="0033CC"/>
              </a:solidFill>
              <a:ea typeface="標楷體" pitchFamily="65" charset="-120"/>
              <a:cs typeface="Calibri" pitchFamily="34" charset="0"/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01336"/>
            <a:ext cx="5544616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文字方塊 8"/>
          <p:cNvSpPr txBox="1"/>
          <p:nvPr/>
        </p:nvSpPr>
        <p:spPr>
          <a:xfrm>
            <a:off x="5940152" y="1772816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indent="0">
              <a:buNone/>
            </a:pPr>
            <a:r>
              <a:rPr lang="zh-TW" altLang="en-US" sz="2400" dirty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請同學先了解會用到哪些</a:t>
            </a:r>
            <a:r>
              <a:rPr lang="en-US" altLang="zh-TW" sz="2400" dirty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input/output,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再開始撰寫程式碼</a:t>
            </a:r>
            <a:endParaRPr lang="en-US" altLang="zh-TW" sz="2400" dirty="0">
              <a:latin typeface="標楷體" pitchFamily="65" charset="-120"/>
              <a:ea typeface="標楷體" pitchFamily="65" charset="-120"/>
              <a:cs typeface="Arial Unicode MS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4231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387804"/>
            <a:ext cx="5388413" cy="5281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dirty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Finish the following code</a:t>
            </a:r>
            <a:endParaRPr lang="zh-TW" altLang="en-US" sz="3200" dirty="0">
              <a:solidFill>
                <a:srgbClr val="0033CC"/>
              </a:solidFill>
            </a:endParaRPr>
          </a:p>
        </p:txBody>
      </p:sp>
      <p:sp>
        <p:nvSpPr>
          <p:cNvPr id="5" name="圓角矩形 4"/>
          <p:cNvSpPr/>
          <p:nvPr/>
        </p:nvSpPr>
        <p:spPr>
          <a:xfrm>
            <a:off x="1043608" y="2060848"/>
            <a:ext cx="3861830" cy="122351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sp>
        <p:nvSpPr>
          <p:cNvPr id="4" name="橢圓 3"/>
          <p:cNvSpPr/>
          <p:nvPr/>
        </p:nvSpPr>
        <p:spPr>
          <a:xfrm>
            <a:off x="4355976" y="2852936"/>
            <a:ext cx="432048" cy="32689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1</a:t>
            </a:r>
            <a:endParaRPr lang="zh-TW" altLang="en-US" dirty="0"/>
          </a:p>
        </p:txBody>
      </p:sp>
      <p:sp>
        <p:nvSpPr>
          <p:cNvPr id="14" name="橢圓 13"/>
          <p:cNvSpPr/>
          <p:nvPr/>
        </p:nvSpPr>
        <p:spPr>
          <a:xfrm>
            <a:off x="4355976" y="4085809"/>
            <a:ext cx="432048" cy="32689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2</a:t>
            </a:r>
            <a:endParaRPr lang="zh-TW" altLang="en-US" dirty="0"/>
          </a:p>
        </p:txBody>
      </p:sp>
      <p:sp>
        <p:nvSpPr>
          <p:cNvPr id="16" name="標題 1"/>
          <p:cNvSpPr txBox="1">
            <a:spLocks/>
          </p:cNvSpPr>
          <p:nvPr/>
        </p:nvSpPr>
        <p:spPr>
          <a:xfrm>
            <a:off x="5868144" y="1559452"/>
            <a:ext cx="2971056" cy="5037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zh-TW" altLang="en-US" sz="2800" dirty="0"/>
          </a:p>
        </p:txBody>
      </p:sp>
      <p:sp>
        <p:nvSpPr>
          <p:cNvPr id="10" name="文字方塊 9"/>
          <p:cNvSpPr txBox="1"/>
          <p:nvPr/>
        </p:nvSpPr>
        <p:spPr>
          <a:xfrm>
            <a:off x="5816081" y="1578383"/>
            <a:ext cx="29523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請參考下一頁說明</a:t>
            </a:r>
            <a:r>
              <a:rPr lang="en-US" altLang="zh-TW" sz="2800" dirty="0">
                <a:latin typeface="標楷體" pitchFamily="65" charset="-120"/>
                <a:ea typeface="標楷體" pitchFamily="65" charset="-120"/>
              </a:rPr>
              <a:t>,</a:t>
            </a:r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並依項目完成相對程式碼</a:t>
            </a:r>
            <a:endParaRPr lang="zh-TW" altLang="en-US" sz="28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9" name="圓角矩形 18"/>
          <p:cNvSpPr/>
          <p:nvPr/>
        </p:nvSpPr>
        <p:spPr>
          <a:xfrm>
            <a:off x="1043608" y="3284362"/>
            <a:ext cx="3861831" cy="122475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sp>
        <p:nvSpPr>
          <p:cNvPr id="15" name="圓角矩形 14"/>
          <p:cNvSpPr/>
          <p:nvPr/>
        </p:nvSpPr>
        <p:spPr>
          <a:xfrm>
            <a:off x="1043608" y="4509120"/>
            <a:ext cx="4320480" cy="172819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sp>
        <p:nvSpPr>
          <p:cNvPr id="17" name="橢圓 16"/>
          <p:cNvSpPr/>
          <p:nvPr/>
        </p:nvSpPr>
        <p:spPr>
          <a:xfrm>
            <a:off x="4355976" y="5805264"/>
            <a:ext cx="432048" cy="32689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3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471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dirty="0">
                <a:solidFill>
                  <a:srgbClr val="0033CC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I</a:t>
            </a:r>
            <a:r>
              <a:rPr lang="en-US" altLang="zh-TW" sz="3200" dirty="0" smtClean="0">
                <a:solidFill>
                  <a:srgbClr val="0033CC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nterrupt</a:t>
            </a:r>
            <a:r>
              <a:rPr lang="zh-TW" altLang="en-US" sz="3200" dirty="0" smtClean="0">
                <a:solidFill>
                  <a:srgbClr val="0033CC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 </a:t>
            </a:r>
            <a:r>
              <a:rPr lang="en-US" altLang="zh-TW" sz="3200" dirty="0" smtClean="0">
                <a:solidFill>
                  <a:srgbClr val="0033CC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controller</a:t>
            </a:r>
            <a:r>
              <a:rPr lang="zh-TW" altLang="en-US" sz="3200" dirty="0" smtClean="0">
                <a:solidFill>
                  <a:srgbClr val="0033CC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實作補充說明</a:t>
            </a:r>
            <a:endParaRPr lang="zh-TW" altLang="en-US" sz="3200" dirty="0">
              <a:solidFill>
                <a:srgbClr val="0033CC"/>
              </a:solidFill>
              <a:latin typeface="+mn-lt"/>
              <a:ea typeface="標楷體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Autofit/>
          </a:bodyPr>
          <a:lstStyle/>
          <a:p>
            <a:pPr marL="457200" lvl="1" indent="-457200">
              <a:lnSpc>
                <a:spcPct val="150000"/>
              </a:lnSpc>
              <a:buFont typeface="Wingdings" pitchFamily="2" charset="2"/>
              <a:buAutoNum type="circleNumWdWhitePlain"/>
            </a:pPr>
            <a:r>
              <a:rPr lang="en-US" altLang="zh-TW" sz="2400" dirty="0" err="1" smtClean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rst_n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表示為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reset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訊號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且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為負觸緣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,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此處必須完成當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reset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成立時候對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interrupt control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硬體初始化</a:t>
            </a:r>
            <a:endParaRPr lang="en-US" altLang="zh-TW" sz="2400" dirty="0" smtClean="0">
              <a:latin typeface="標楷體" pitchFamily="65" charset="-120"/>
              <a:ea typeface="標楷體" pitchFamily="65" charset="-120"/>
              <a:cs typeface="Arial Unicode MS" pitchFamily="34" charset="-120"/>
            </a:endParaRPr>
          </a:p>
          <a:p>
            <a:pPr marL="457200" lvl="1" indent="-457200">
              <a:lnSpc>
                <a:spcPct val="150000"/>
              </a:lnSpc>
              <a:buFont typeface="Wingdings" pitchFamily="2" charset="2"/>
              <a:buAutoNum type="circleNumWdWhitePlain"/>
            </a:pPr>
            <a:r>
              <a:rPr lang="zh-TW" altLang="en-US" sz="2400" dirty="0" smtClean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先檢查</a:t>
            </a:r>
            <a:r>
              <a:rPr lang="en-US" altLang="zh-TW" sz="2400" dirty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IRQ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是否被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mask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住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,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同時檢查是否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enable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 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interrupt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 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,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之後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流程如有不懂請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自行閱讀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前面投影片</a:t>
            </a:r>
            <a:endParaRPr lang="en-US" altLang="zh-TW" sz="2400" dirty="0" smtClean="0">
              <a:latin typeface="標楷體" pitchFamily="65" charset="-120"/>
              <a:ea typeface="標楷體" pitchFamily="65" charset="-120"/>
              <a:cs typeface="Arial Unicode MS" pitchFamily="34" charset="-120"/>
            </a:endParaRPr>
          </a:p>
          <a:p>
            <a:pPr marL="457200" lvl="1" indent="-457200">
              <a:lnSpc>
                <a:spcPct val="150000"/>
              </a:lnSpc>
              <a:buFont typeface="Wingdings" pitchFamily="2" charset="2"/>
              <a:buAutoNum type="circleNumWdWhitePlain"/>
            </a:pPr>
            <a:r>
              <a:rPr lang="zh-TW" altLang="en-US" sz="2400" dirty="0" smtClean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此部分是當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pc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值表示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0x00001000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表示已進入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ISR,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  <a:cs typeface="Arial Unicode MS" pitchFamily="34" charset="-120"/>
              </a:rPr>
              <a:t>否則表示上述皆不成立的情況</a:t>
            </a:r>
            <a:endParaRPr lang="en-US" altLang="zh-TW" sz="2400" dirty="0" smtClean="0">
              <a:latin typeface="標楷體" pitchFamily="65" charset="-120"/>
              <a:ea typeface="標楷體" pitchFamily="65" charset="-120"/>
              <a:cs typeface="Arial Unicode MS" pitchFamily="34" charset="-120"/>
            </a:endParaRPr>
          </a:p>
          <a:p>
            <a:pPr marL="457200" lvl="1" indent="-457200">
              <a:buFont typeface="Wingdings" pitchFamily="2" charset="2"/>
              <a:buAutoNum type="circleNumWdWhitePlain"/>
            </a:pPr>
            <a:endParaRPr lang="en-US" altLang="zh-TW" dirty="0" smtClean="0"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  <a:p>
            <a:pPr marL="457200" lvl="1" indent="-457200">
              <a:buFont typeface="Wingdings" pitchFamily="2" charset="2"/>
              <a:buAutoNum type="circleNumWdWhitePlain"/>
            </a:pPr>
            <a:endParaRPr lang="en-US" altLang="zh-TW" sz="2000" dirty="0" smtClean="0"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9699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dirty="0" smtClean="0">
                <a:solidFill>
                  <a:srgbClr val="0033CC"/>
                </a:solidFill>
                <a:latin typeface="標楷體" pitchFamily="65" charset="-120"/>
                <a:ea typeface="標楷體" pitchFamily="65" charset="-120"/>
              </a:rPr>
              <a:t>進階題</a:t>
            </a:r>
            <a:endParaRPr lang="zh-TW" altLang="en-US" sz="3600" dirty="0">
              <a:solidFill>
                <a:srgbClr val="0033CC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本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進階題練習實作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IF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級的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flush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功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能</a:t>
            </a:r>
            <a:endParaRPr lang="en-US" altLang="zh-TW" sz="2400" dirty="0" smtClean="0">
              <a:latin typeface="標楷體" pitchFamily="65" charset="-120"/>
              <a:ea typeface="標楷體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請仔細閱讀</a:t>
            </a:r>
            <a:r>
              <a:rPr lang="en-US" altLang="zh-TW" sz="2400" dirty="0" err="1">
                <a:latin typeface="標楷體" pitchFamily="65" charset="-120"/>
                <a:ea typeface="標楷體" pitchFamily="65" charset="-120"/>
              </a:rPr>
              <a:t>cpu_if.v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中的</a:t>
            </a:r>
            <a:r>
              <a:rPr lang="en-US" altLang="zh-TW" sz="2400" dirty="0">
                <a:latin typeface="標楷體" pitchFamily="65" charset="-120"/>
                <a:ea typeface="標楷體" pitchFamily="65" charset="-120"/>
              </a:rPr>
              <a:t>IF/ID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dirty="0">
                <a:latin typeface="標楷體" pitchFamily="65" charset="-120"/>
                <a:ea typeface="標楷體" pitchFamily="65" charset="-120"/>
              </a:rPr>
              <a:t>Register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部分</a:t>
            </a:r>
            <a:endParaRPr lang="en-US" altLang="zh-TW" sz="2400" dirty="0">
              <a:latin typeface="標楷體" pitchFamily="65" charset="-120"/>
              <a:ea typeface="標楷體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請完成</a:t>
            </a:r>
            <a:r>
              <a:rPr lang="en-US" altLang="zh-TW" sz="2400" dirty="0">
                <a:latin typeface="標楷體" pitchFamily="65" charset="-120"/>
                <a:ea typeface="標楷體" pitchFamily="65" charset="-120"/>
              </a:rPr>
              <a:t>flush IF/ID register   </a:t>
            </a:r>
            <a:endParaRPr lang="en-US" altLang="zh-TW" sz="2400" dirty="0" smtClean="0"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71541"/>
            <a:ext cx="3816424" cy="273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文字方塊 6"/>
          <p:cNvSpPr txBox="1"/>
          <p:nvPr/>
        </p:nvSpPr>
        <p:spPr>
          <a:xfrm>
            <a:off x="683568" y="4044468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Tips:</a:t>
            </a:r>
          </a:p>
          <a:p>
            <a:r>
              <a:rPr lang="en-US" altLang="zh-TW" dirty="0" err="1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cpu_if.v</a:t>
            </a:r>
            <a:r>
              <a:rPr lang="zh-TW" altLang="en-US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已將</a:t>
            </a:r>
            <a:r>
              <a:rPr lang="en-US" altLang="zh-TW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IACK</a:t>
            </a:r>
            <a:r>
              <a:rPr lang="zh-TW" altLang="en-US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訊號接線</a:t>
            </a:r>
            <a:r>
              <a:rPr lang="en-US" altLang="zh-TW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,</a:t>
            </a:r>
            <a:r>
              <a:rPr lang="zh-TW" altLang="en-US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僅需修改</a:t>
            </a:r>
            <a:r>
              <a:rPr lang="en-US" altLang="zh-TW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cpu_reg32_ne_ex.v</a:t>
            </a:r>
            <a:r>
              <a:rPr lang="zh-TW" altLang="en-US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即可完成</a:t>
            </a:r>
            <a:r>
              <a:rPr lang="en-US" altLang="zh-TW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IF</a:t>
            </a:r>
            <a:r>
              <a:rPr lang="zh-TW" altLang="en-US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flush</a:t>
            </a:r>
            <a:r>
              <a:rPr lang="zh-TW" altLang="en-US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 功能</a:t>
            </a:r>
            <a:endParaRPr lang="zh-TW" altLang="en-US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647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dirty="0" smtClean="0">
                <a:solidFill>
                  <a:srgbClr val="0033CC"/>
                </a:solidFill>
                <a:latin typeface="標楷體" pitchFamily="65" charset="-120"/>
                <a:ea typeface="標楷體" pitchFamily="65" charset="-120"/>
              </a:rPr>
              <a:t>進階題說明</a:t>
            </a:r>
            <a:endParaRPr lang="zh-TW" altLang="en-US" sz="3600" dirty="0">
              <a:solidFill>
                <a:srgbClr val="0033CC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zh-TW" altLang="en-US" sz="2400" dirty="0">
                <a:ea typeface="標楷體" pitchFamily="65" charset="-120"/>
              </a:rPr>
              <a:t>因此需要新增一個</a:t>
            </a:r>
            <a:r>
              <a:rPr lang="en-US" altLang="zh-TW" sz="2400" dirty="0">
                <a:ea typeface="標楷體" pitchFamily="65" charset="-120"/>
              </a:rPr>
              <a:t>Project</a:t>
            </a:r>
            <a:r>
              <a:rPr lang="zh-TW" altLang="en-US" sz="2400" dirty="0">
                <a:ea typeface="標楷體" pitchFamily="65" charset="-120"/>
              </a:rPr>
              <a:t>，操作與資料夾路徑如下</a:t>
            </a:r>
            <a:r>
              <a:rPr lang="en-US" altLang="zh-TW" sz="2400" dirty="0" smtClean="0">
                <a:ea typeface="標楷體" pitchFamily="65" charset="-120"/>
              </a:rPr>
              <a:t>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sz="2400" dirty="0" smtClean="0">
                <a:ea typeface="標楷體" pitchFamily="65" charset="-120"/>
              </a:rPr>
              <a:t>新增</a:t>
            </a:r>
            <a:r>
              <a:rPr lang="en-US" altLang="zh-TW" sz="2400" dirty="0">
                <a:ea typeface="標楷體" pitchFamily="65" charset="-120"/>
              </a:rPr>
              <a:t>Project : File-&gt;New-&gt;Project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TW" sz="2400" dirty="0">
                <a:ea typeface="標楷體" pitchFamily="65" charset="-120"/>
              </a:rPr>
              <a:t>Project name:</a:t>
            </a:r>
            <a:r>
              <a:rPr lang="zh-TW" altLang="en-US" sz="2400" dirty="0">
                <a:ea typeface="標楷體" pitchFamily="65" charset="-120"/>
              </a:rPr>
              <a:t>自行命名</a:t>
            </a:r>
            <a:endParaRPr lang="en-US" altLang="zh-TW" sz="2400" dirty="0">
              <a:ea typeface="標楷體" pitchFamily="65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TW" sz="2400" dirty="0">
                <a:ea typeface="標楷體" pitchFamily="65" charset="-120"/>
              </a:rPr>
              <a:t>Project Location : </a:t>
            </a:r>
            <a:r>
              <a:rPr lang="en-US" altLang="zh-TW" sz="2400" dirty="0" err="1">
                <a:ea typeface="標楷體" pitchFamily="65" charset="-120"/>
              </a:rPr>
              <a:t>ADV.MIPS_cpu_test</a:t>
            </a:r>
            <a:r>
              <a:rPr lang="en-US" altLang="zh-TW" sz="2400" dirty="0">
                <a:ea typeface="標楷體" pitchFamily="65" charset="-120"/>
              </a:rPr>
              <a:t>/ </a:t>
            </a:r>
            <a:r>
              <a:rPr lang="en-US" altLang="zh-TW" sz="2400" dirty="0" err="1" smtClean="0">
                <a:ea typeface="標楷體" pitchFamily="65" charset="-120"/>
              </a:rPr>
              <a:t>MIPS_cpu_test</a:t>
            </a:r>
            <a:endParaRPr lang="en-US" altLang="zh-TW" sz="2400" dirty="0" smtClean="0">
              <a:latin typeface="+mj-lt"/>
              <a:ea typeface="標楷體" pitchFamily="65" charset="-12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zh-TW" altLang="en-US" sz="2400" dirty="0" smtClean="0">
                <a:latin typeface="+mj-lt"/>
                <a:ea typeface="標楷體" pitchFamily="65" charset="-120"/>
              </a:rPr>
              <a:t>因為必須修改</a:t>
            </a:r>
            <a:r>
              <a:rPr lang="en-US" altLang="zh-TW" sz="2400" dirty="0" smtClean="0">
                <a:latin typeface="+mj-lt"/>
                <a:ea typeface="標楷體" pitchFamily="65" charset="-120"/>
              </a:rPr>
              <a:t>cpu_reg32_ne_ex.v</a:t>
            </a:r>
            <a:r>
              <a:rPr lang="zh-TW" altLang="en-US" sz="2400" dirty="0" smtClean="0">
                <a:latin typeface="+mj-lt"/>
                <a:ea typeface="標楷體" pitchFamily="65" charset="-120"/>
              </a:rPr>
              <a:t>，所以我們必須要</a:t>
            </a:r>
            <a:r>
              <a:rPr lang="en-US" altLang="zh-TW" sz="2400" dirty="0" smtClean="0">
                <a:latin typeface="+mj-lt"/>
                <a:ea typeface="標楷體" pitchFamily="65" charset="-120"/>
              </a:rPr>
              <a:t>Add Existing File </a:t>
            </a:r>
            <a:r>
              <a:rPr lang="zh-TW" altLang="en-US" sz="2400" dirty="0" smtClean="0">
                <a:latin typeface="+mj-lt"/>
                <a:ea typeface="標楷體" pitchFamily="65" charset="-120"/>
              </a:rPr>
              <a:t>把</a:t>
            </a:r>
            <a:r>
              <a:rPr lang="en-US" altLang="zh-TW" sz="2400" dirty="0" smtClean="0">
                <a:latin typeface="+mj-lt"/>
                <a:ea typeface="標楷體" pitchFamily="65" charset="-120"/>
              </a:rPr>
              <a:t>pu_reg32_ne_ex.v</a:t>
            </a:r>
            <a:r>
              <a:rPr lang="zh-TW" altLang="en-US" sz="2400" dirty="0" smtClean="0">
                <a:latin typeface="+mj-lt"/>
                <a:ea typeface="標楷體" pitchFamily="65" charset="-120"/>
              </a:rPr>
              <a:t>添加到</a:t>
            </a:r>
            <a:r>
              <a:rPr lang="en-US" altLang="zh-TW" sz="2400" dirty="0" smtClean="0">
                <a:latin typeface="+mj-lt"/>
                <a:ea typeface="標楷體" pitchFamily="65" charset="-120"/>
              </a:rPr>
              <a:t>Project</a:t>
            </a:r>
            <a:r>
              <a:rPr lang="zh-TW" altLang="en-US" sz="2400" dirty="0" smtClean="0">
                <a:latin typeface="+mj-lt"/>
                <a:ea typeface="標楷體" pitchFamily="65" charset="-120"/>
              </a:rPr>
              <a:t>中</a:t>
            </a:r>
            <a:endParaRPr lang="en-US" altLang="zh-TW" sz="2400" dirty="0" smtClean="0">
              <a:latin typeface="+mj-lt"/>
              <a:ea typeface="標楷體" pitchFamily="65" charset="-12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altLang="zh-TW" sz="2400" dirty="0" smtClean="0">
              <a:latin typeface="+mj-lt"/>
              <a:ea typeface="標楷體" pitchFamily="65" charset="-12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5189514"/>
            <a:ext cx="4102646" cy="1668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009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827088" y="188913"/>
            <a:ext cx="80660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sz="3600" dirty="0" err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實驗結報</a:t>
            </a:r>
            <a:endParaRPr lang="en-US" sz="3600" dirty="0">
              <a:solidFill>
                <a:schemeClr val="tx1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042988" y="1484313"/>
            <a:ext cx="7415212" cy="4611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1pPr>
            <a:lvl2pPr marL="854075" indent="-45720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2pPr>
            <a:lvl3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3pPr>
            <a:lvl4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4pPr>
            <a:lvl5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>
              <a:spcBef>
                <a:spcPts val="700"/>
              </a:spcBef>
              <a:buFont typeface="Wingdings" pitchFamily="2" charset="2"/>
              <a:buChar char=""/>
            </a:pPr>
            <a:r>
              <a:rPr lang="en-US" sz="2800" dirty="0" err="1">
                <a:latin typeface="標楷體" pitchFamily="65" charset="-120"/>
                <a:ea typeface="標楷體" pitchFamily="65" charset="-120"/>
              </a:rPr>
              <a:t>結報格式</a:t>
            </a:r>
            <a:r>
              <a:rPr lang="en-US" sz="2800" dirty="0">
                <a:latin typeface="標楷體" pitchFamily="65" charset="-120"/>
                <a:ea typeface="標楷體" pitchFamily="65" charset="-120"/>
              </a:rPr>
              <a:t>(</a:t>
            </a:r>
            <a:r>
              <a:rPr lang="en-US" sz="2800" dirty="0" err="1">
                <a:latin typeface="標楷體" pitchFamily="65" charset="-120"/>
                <a:ea typeface="標楷體" pitchFamily="65" charset="-120"/>
              </a:rPr>
              <a:t>每組一份</a:t>
            </a:r>
            <a:r>
              <a:rPr lang="en-US" sz="2800" dirty="0">
                <a:latin typeface="標楷體" pitchFamily="65" charset="-120"/>
                <a:ea typeface="標楷體" pitchFamily="65" charset="-120"/>
              </a:rPr>
              <a:t>)</a:t>
            </a:r>
          </a:p>
          <a:p>
            <a:pPr lvl="1">
              <a:spcBef>
                <a:spcPts val="500"/>
              </a:spcBef>
              <a:buFont typeface="Wingdings" pitchFamily="2" charset="2"/>
              <a:buChar char=""/>
            </a:pPr>
            <a:r>
              <a:rPr lang="en-US" sz="2000" dirty="0" err="1">
                <a:latin typeface="標楷體" pitchFamily="65" charset="-120"/>
                <a:ea typeface="標楷體" pitchFamily="65" charset="-120"/>
              </a:rPr>
              <a:t>封面</a:t>
            </a:r>
            <a:endParaRPr lang="en-US" sz="2000" dirty="0">
              <a:latin typeface="標楷體" pitchFamily="65" charset="-120"/>
              <a:ea typeface="標楷體" pitchFamily="65" charset="-120"/>
            </a:endParaRPr>
          </a:p>
          <a:p>
            <a:pPr lvl="1">
              <a:spcBef>
                <a:spcPts val="500"/>
              </a:spcBef>
              <a:buFont typeface="Wingdings" pitchFamily="2" charset="2"/>
              <a:buChar char=""/>
            </a:pPr>
            <a:r>
              <a:rPr lang="en-US" sz="2000" dirty="0" err="1">
                <a:latin typeface="標楷體" pitchFamily="65" charset="-120"/>
                <a:ea typeface="標楷體" pitchFamily="65" charset="-120"/>
              </a:rPr>
              <a:t>實驗內容</a:t>
            </a:r>
            <a:r>
              <a:rPr lang="en-US" sz="2000" dirty="0">
                <a:latin typeface="標楷體" pitchFamily="65" charset="-120"/>
                <a:ea typeface="標楷體" pitchFamily="65" charset="-120"/>
              </a:rPr>
              <a:t>(</a:t>
            </a:r>
            <a:r>
              <a:rPr lang="en-US" sz="2000" dirty="0" err="1">
                <a:latin typeface="標楷體" pitchFamily="65" charset="-120"/>
                <a:ea typeface="標楷體" pitchFamily="65" charset="-120"/>
              </a:rPr>
              <a:t>程式碼註解、結果截圖</a:t>
            </a:r>
            <a:r>
              <a:rPr lang="en-US" sz="2000" dirty="0">
                <a:latin typeface="標楷體" pitchFamily="65" charset="-120"/>
                <a:ea typeface="標楷體" pitchFamily="65" charset="-120"/>
              </a:rPr>
              <a:t>)</a:t>
            </a:r>
          </a:p>
          <a:p>
            <a:pPr lvl="1">
              <a:spcBef>
                <a:spcPts val="500"/>
              </a:spcBef>
              <a:buFont typeface="Wingdings" pitchFamily="2" charset="2"/>
              <a:buChar char=""/>
            </a:pPr>
            <a:r>
              <a:rPr lang="en-US" sz="2000" dirty="0" err="1">
                <a:latin typeface="標楷體" pitchFamily="65" charset="-120"/>
                <a:ea typeface="標楷體" pitchFamily="65" charset="-120"/>
              </a:rPr>
              <a:t>實驗心得</a:t>
            </a:r>
            <a:endParaRPr lang="en-US" sz="2000" dirty="0"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ts val="700"/>
              </a:spcBef>
              <a:buFont typeface="Wingdings" pitchFamily="2" charset="2"/>
              <a:buBlip>
                <a:blip r:embed="rId3"/>
              </a:buBlip>
            </a:pPr>
            <a:r>
              <a:rPr lang="en-US" sz="2800" dirty="0" err="1">
                <a:latin typeface="標楷體" pitchFamily="65" charset="-120"/>
                <a:ea typeface="標楷體" pitchFamily="65" charset="-120"/>
              </a:rPr>
              <a:t>繳交位置</a:t>
            </a:r>
            <a:endParaRPr lang="en-US" sz="2800" dirty="0">
              <a:latin typeface="標楷體" pitchFamily="65" charset="-120"/>
              <a:ea typeface="標楷體" pitchFamily="65" charset="-120"/>
            </a:endParaRPr>
          </a:p>
          <a:p>
            <a:pPr lvl="1">
              <a:spcBef>
                <a:spcPts val="500"/>
              </a:spcBef>
              <a:buFont typeface="Wingdings" pitchFamily="2" charset="2"/>
              <a:buChar char=""/>
            </a:pPr>
            <a:r>
              <a:rPr lang="en-US" sz="2000" dirty="0">
                <a:latin typeface="標楷體" pitchFamily="65" charset="-120"/>
                <a:ea typeface="標楷體" pitchFamily="65" charset="-120"/>
              </a:rPr>
              <a:t>ftp : </a:t>
            </a:r>
            <a:r>
              <a:rPr lang="en-US" sz="2000" dirty="0" smtClean="0">
                <a:latin typeface="標楷體" pitchFamily="65" charset="-120"/>
                <a:ea typeface="標楷體" pitchFamily="65" charset="-120"/>
              </a:rPr>
              <a:t>140.116.164.</a:t>
            </a:r>
            <a:r>
              <a:rPr lang="en-US" sz="20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245</a:t>
            </a:r>
            <a:endParaRPr lang="en-US" sz="2000" b="1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lvl="1">
              <a:spcBef>
                <a:spcPts val="500"/>
              </a:spcBef>
              <a:buFont typeface="Wingdings" pitchFamily="2" charset="2"/>
              <a:buChar char=""/>
            </a:pPr>
            <a:r>
              <a:rPr lang="en-US" sz="2000" dirty="0" err="1">
                <a:latin typeface="標楷體" pitchFamily="65" charset="-120"/>
                <a:ea typeface="標楷體" pitchFamily="65" charset="-120"/>
              </a:rPr>
              <a:t>帳號</a:t>
            </a:r>
            <a:r>
              <a:rPr lang="en-US" sz="2000" dirty="0">
                <a:latin typeface="標楷體" pitchFamily="65" charset="-120"/>
                <a:ea typeface="標楷體" pitchFamily="65" charset="-120"/>
              </a:rPr>
              <a:t>/</a:t>
            </a:r>
            <a:r>
              <a:rPr lang="en-US" sz="2000" dirty="0" err="1">
                <a:latin typeface="標楷體" pitchFamily="65" charset="-120"/>
                <a:ea typeface="標楷體" pitchFamily="65" charset="-120"/>
              </a:rPr>
              <a:t>密碼</a:t>
            </a:r>
            <a:r>
              <a:rPr lang="en-US" sz="2000" dirty="0">
                <a:latin typeface="標楷體" pitchFamily="65" charset="-120"/>
                <a:ea typeface="標楷體" pitchFamily="65" charset="-120"/>
              </a:rPr>
              <a:t> : </a:t>
            </a:r>
            <a:r>
              <a:rPr lang="en-US" sz="2000" dirty="0" smtClean="0">
                <a:latin typeface="標楷體" pitchFamily="65" charset="-120"/>
                <a:ea typeface="標楷體" pitchFamily="65" charset="-120"/>
              </a:rPr>
              <a:t>co2013  </a:t>
            </a:r>
            <a:endParaRPr lang="en-US" sz="2000" dirty="0"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ts val="500"/>
              </a:spcBef>
              <a:buClrTx/>
              <a:buFontTx/>
              <a:buNone/>
            </a:pPr>
            <a:r>
              <a:rPr lang="en-US" sz="2000" dirty="0">
                <a:latin typeface="標楷體" pitchFamily="65" charset="-120"/>
                <a:ea typeface="標楷體" pitchFamily="65" charset="-120"/>
              </a:rPr>
              <a:t>	</a:t>
            </a:r>
            <a:r>
              <a:rPr lang="en-US" sz="2000" dirty="0" err="1">
                <a:latin typeface="標楷體" pitchFamily="65" charset="-120"/>
                <a:ea typeface="標楷體" pitchFamily="65" charset="-120"/>
              </a:rPr>
              <a:t>DeadLine:下次上課前</a:t>
            </a:r>
            <a:endParaRPr lang="en-US" sz="2000" dirty="0"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ts val="600"/>
              </a:spcBef>
              <a:buFont typeface="Wingdings" pitchFamily="2" charset="2"/>
              <a:buChar char=""/>
            </a:pPr>
            <a:r>
              <a:rPr lang="en-US" sz="2400" dirty="0">
                <a:latin typeface="標楷體" pitchFamily="65" charset="-120"/>
                <a:ea typeface="標楷體" pitchFamily="65" charset="-120"/>
              </a:rPr>
              <a:t>TA Contact Information: </a:t>
            </a:r>
          </a:p>
          <a:p>
            <a:pPr lvl="1">
              <a:spcBef>
                <a:spcPts val="500"/>
              </a:spcBef>
              <a:buFont typeface="Wingdings" pitchFamily="2" charset="2"/>
              <a:buChar char=""/>
            </a:pPr>
            <a:r>
              <a:rPr lang="en-US" sz="2000" dirty="0" err="1">
                <a:latin typeface="標楷體" pitchFamily="65" charset="-120"/>
                <a:ea typeface="標楷體" pitchFamily="65" charset="-120"/>
              </a:rPr>
              <a:t>助教信箱</a:t>
            </a:r>
            <a:r>
              <a:rPr lang="en-US" sz="2000" dirty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sz="2000" dirty="0" smtClean="0">
                <a:latin typeface="標楷體" pitchFamily="65" charset="-120"/>
                <a:ea typeface="標楷體" pitchFamily="65" charset="-120"/>
              </a:rPr>
              <a:t>:</a:t>
            </a:r>
            <a:endParaRPr lang="en-US" sz="2000" b="1" dirty="0">
              <a:solidFill>
                <a:srgbClr val="CCCCFF"/>
              </a:solidFill>
              <a:latin typeface="標楷體" pitchFamily="65" charset="-120"/>
              <a:ea typeface="標楷體" pitchFamily="65" charset="-120"/>
              <a:hlinkClick r:id="rId4"/>
            </a:endParaRPr>
          </a:p>
          <a:p>
            <a:pPr lvl="1">
              <a:spcBef>
                <a:spcPts val="500"/>
              </a:spcBef>
              <a:buFont typeface="Wingdings" pitchFamily="2" charset="2"/>
              <a:buChar char=""/>
            </a:pPr>
            <a:r>
              <a:rPr lang="en-US" sz="2000" dirty="0" err="1">
                <a:latin typeface="標楷體" pitchFamily="65" charset="-120"/>
                <a:ea typeface="標楷體" pitchFamily="65" charset="-120"/>
              </a:rPr>
              <a:t>Rm</a:t>
            </a:r>
            <a:r>
              <a:rPr lang="en-US" sz="2000" dirty="0">
                <a:latin typeface="標楷體" pitchFamily="65" charset="-120"/>
                <a:ea typeface="標楷體" pitchFamily="65" charset="-120"/>
              </a:rPr>
              <a:t> 92617</a:t>
            </a:r>
          </a:p>
          <a:p>
            <a:pPr lvl="1">
              <a:spcBef>
                <a:spcPts val="500"/>
              </a:spcBef>
              <a:buFont typeface="Wingdings" pitchFamily="2" charset="2"/>
              <a:buChar char=""/>
            </a:pPr>
            <a:r>
              <a:rPr lang="en-US" sz="2000" dirty="0">
                <a:latin typeface="標楷體" pitchFamily="65" charset="-120"/>
                <a:ea typeface="標楷體" pitchFamily="65" charset="-120"/>
              </a:rPr>
              <a:t>Office hour : </a:t>
            </a:r>
            <a:r>
              <a:rPr lang="en-US" sz="2000" dirty="0" smtClean="0">
                <a:latin typeface="標楷體" pitchFamily="65" charset="-120"/>
                <a:ea typeface="標楷體" pitchFamily="65" charset="-120"/>
              </a:rPr>
              <a:t>(Mon)1000~1200</a:t>
            </a:r>
            <a:endParaRPr lang="en-US" sz="2000" dirty="0"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ts val="800"/>
              </a:spcBef>
              <a:buClrTx/>
              <a:buFontTx/>
              <a:buNone/>
            </a:pPr>
            <a:endParaRPr lang="en-US" sz="3200" dirty="0"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ts val="800"/>
              </a:spcBef>
              <a:buClrTx/>
              <a:buFontTx/>
              <a:buNone/>
            </a:pPr>
            <a:endParaRPr lang="en-US" sz="3200" dirty="0"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ts val="800"/>
              </a:spcBef>
              <a:buClrTx/>
              <a:buFontTx/>
              <a:buNone/>
            </a:pPr>
            <a:endParaRPr lang="en-US" sz="3200" dirty="0"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ts val="800"/>
              </a:spcBef>
              <a:buClrTx/>
              <a:buFontTx/>
              <a:buNone/>
            </a:pPr>
            <a:endParaRPr lang="en-US" sz="32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7019925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algn="r">
              <a:buClrTx/>
              <a:buFontTx/>
              <a:buNone/>
            </a:pPr>
            <a:fld id="{3D525292-6E69-422E-8009-363E93090FD4}" type="slidenum">
              <a:rPr lang="en-US" sz="1400">
                <a:latin typeface="Arial Unicode MS" pitchFamily="34" charset="-120"/>
              </a:rPr>
              <a:pPr algn="r">
                <a:buClrTx/>
                <a:buFontTx/>
                <a:buNone/>
              </a:pPr>
              <a:t>29</a:t>
            </a:fld>
            <a:endParaRPr lang="en-US" sz="1400">
              <a:latin typeface="Arial Unicode MS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264310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dirty="0" smtClean="0">
                <a:solidFill>
                  <a:srgbClr val="3333CC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實驗目</a:t>
            </a:r>
            <a:r>
              <a:rPr lang="zh-TW" altLang="en-US" sz="3200" dirty="0">
                <a:solidFill>
                  <a:srgbClr val="3333CC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的</a:t>
            </a:r>
            <a:endParaRPr lang="en-US" altLang="zh-TW" sz="3200" dirty="0">
              <a:solidFill>
                <a:srgbClr val="3333CC"/>
              </a:solidFill>
              <a:latin typeface="Calibri" pitchFamily="34" charset="0"/>
              <a:ea typeface="標楷體" pitchFamily="65" charset="-120"/>
              <a:cs typeface="Calibri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zh-TW" altLang="en-US" sz="2400" dirty="0" smtClean="0">
                <a:ea typeface="標楷體" pitchFamily="65" charset="-120"/>
                <a:cs typeface="Calibri" pitchFamily="34" charset="0"/>
              </a:rPr>
              <a:t>學習</a:t>
            </a:r>
            <a:r>
              <a:rPr lang="en-US" altLang="zh-TW" sz="2400" dirty="0" smtClean="0">
                <a:ea typeface="標楷體" pitchFamily="65" charset="-120"/>
                <a:cs typeface="Calibri" pitchFamily="34" charset="0"/>
              </a:rPr>
              <a:t>Precise interrupt </a:t>
            </a:r>
            <a:r>
              <a:rPr lang="en-US" altLang="zh-TW" sz="2400" dirty="0">
                <a:ea typeface="標楷體" pitchFamily="65" charset="-120"/>
                <a:cs typeface="Calibri" pitchFamily="34" charset="0"/>
              </a:rPr>
              <a:t>in </a:t>
            </a:r>
            <a:r>
              <a:rPr lang="en-US" altLang="zh-TW" sz="2400" dirty="0" smtClean="0">
                <a:ea typeface="標楷體" pitchFamily="65" charset="-120"/>
                <a:cs typeface="Calibri" pitchFamily="34" charset="0"/>
              </a:rPr>
              <a:t>MIPS pipeline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en-US" altLang="zh-TW" sz="2400" dirty="0">
                <a:ea typeface="標楷體" pitchFamily="65" charset="-120"/>
                <a:cs typeface="Calibri" pitchFamily="34" charset="0"/>
              </a:rPr>
              <a:t>Review Coprocessors 0 registers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zh-TW" altLang="en-US" sz="2400" dirty="0" smtClean="0">
                <a:ea typeface="標楷體" pitchFamily="65" charset="-120"/>
                <a:cs typeface="Calibri" pitchFamily="34" charset="0"/>
              </a:rPr>
              <a:t>了解</a:t>
            </a:r>
            <a:r>
              <a:rPr lang="en-US" altLang="zh-TW" sz="2400" dirty="0" smtClean="0">
                <a:ea typeface="標楷體" pitchFamily="65" charset="-120"/>
                <a:cs typeface="Calibri" pitchFamily="34" charset="0"/>
              </a:rPr>
              <a:t>MIPS CPU</a:t>
            </a:r>
            <a:r>
              <a:rPr lang="zh-TW" altLang="en-US" sz="2400" dirty="0" smtClean="0">
                <a:ea typeface="標楷體" pitchFamily="65" charset="-120"/>
                <a:cs typeface="Calibri" pitchFamily="34" charset="0"/>
              </a:rPr>
              <a:t> </a:t>
            </a:r>
            <a:r>
              <a:rPr lang="en-US" altLang="zh-TW" sz="2400" dirty="0" smtClean="0">
                <a:ea typeface="標楷體" pitchFamily="65" charset="-120"/>
                <a:cs typeface="Calibri" pitchFamily="34" charset="0"/>
              </a:rPr>
              <a:t>interrupt</a:t>
            </a:r>
            <a:r>
              <a:rPr lang="zh-TW" altLang="en-US" sz="2400" dirty="0">
                <a:ea typeface="標楷體" pitchFamily="65" charset="-120"/>
                <a:cs typeface="Calibri" pitchFamily="34" charset="0"/>
              </a:rPr>
              <a:t>硬體處理</a:t>
            </a:r>
            <a:r>
              <a:rPr lang="zh-TW" altLang="en-US" sz="2400" dirty="0" smtClean="0">
                <a:ea typeface="標楷體" pitchFamily="65" charset="-120"/>
                <a:cs typeface="Calibri" pitchFamily="34" charset="0"/>
              </a:rPr>
              <a:t>流程</a:t>
            </a:r>
            <a:endParaRPr lang="en-US" altLang="zh-TW" sz="2400" dirty="0" smtClean="0">
              <a:ea typeface="標楷體" pitchFamily="65" charset="-120"/>
              <a:cs typeface="Calibri" pitchFamily="34" charset="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en-US" altLang="zh-TW" sz="2400" dirty="0">
                <a:cs typeface="Calibri" pitchFamily="34" charset="0"/>
              </a:rPr>
              <a:t>Implementation </a:t>
            </a:r>
            <a:r>
              <a:rPr lang="en-US" altLang="zh-TW" sz="2400" dirty="0" smtClean="0">
                <a:cs typeface="Calibri" pitchFamily="34" charset="0"/>
              </a:rPr>
              <a:t>of </a:t>
            </a:r>
            <a:r>
              <a:rPr lang="en-US" altLang="zh-TW" sz="2400" dirty="0" smtClean="0">
                <a:ea typeface="標楷體" pitchFamily="65" charset="-120"/>
                <a:cs typeface="Calibri" pitchFamily="34" charset="0"/>
              </a:rPr>
              <a:t>processor </a:t>
            </a:r>
            <a:r>
              <a:rPr lang="en-US" altLang="zh-TW" sz="2400" dirty="0">
                <a:ea typeface="標楷體" pitchFamily="65" charset="-120"/>
                <a:cs typeface="Calibri" pitchFamily="34" charset="0"/>
              </a:rPr>
              <a:t>interrupt</a:t>
            </a:r>
            <a:r>
              <a:rPr lang="zh-TW" altLang="en-US" sz="2400" dirty="0">
                <a:ea typeface="標楷體" pitchFamily="65" charset="-120"/>
                <a:cs typeface="Calibri" pitchFamily="34" charset="0"/>
              </a:rPr>
              <a:t> </a:t>
            </a:r>
            <a:r>
              <a:rPr lang="en-US" altLang="zh-TW" sz="2400" dirty="0" smtClean="0">
                <a:ea typeface="標楷體" pitchFamily="65" charset="-120"/>
                <a:cs typeface="Calibri" pitchFamily="34" charset="0"/>
              </a:rPr>
              <a:t>module</a:t>
            </a:r>
            <a:r>
              <a:rPr lang="zh-TW" altLang="en-US" sz="2400" dirty="0" smtClean="0">
                <a:ea typeface="標楷體" pitchFamily="65" charset="-120"/>
                <a:cs typeface="Calibri" pitchFamily="34" charset="0"/>
              </a:rPr>
              <a:t> </a:t>
            </a:r>
            <a:r>
              <a:rPr lang="en-US" altLang="zh-TW" sz="2400" dirty="0" smtClean="0">
                <a:ea typeface="標楷體" pitchFamily="65" charset="-120"/>
                <a:cs typeface="Calibri" pitchFamily="34" charset="0"/>
              </a:rPr>
              <a:t>and pipeline flushing (IF stage)</a:t>
            </a:r>
            <a:endParaRPr lang="en-US" altLang="zh-TW" sz="2400" dirty="0" smtClean="0"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004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dirty="0" smtClean="0">
                <a:solidFill>
                  <a:srgbClr val="3333CC"/>
                </a:solidFill>
                <a:latin typeface="+mn-lt"/>
                <a:ea typeface="標楷體" pitchFamily="65" charset="-120"/>
                <a:cs typeface="Calibri" pitchFamily="34" charset="0"/>
              </a:rPr>
              <a:t>Background</a:t>
            </a:r>
            <a:endParaRPr lang="en-US" altLang="zh-TW" sz="3200" dirty="0">
              <a:solidFill>
                <a:srgbClr val="3333CC"/>
              </a:solidFill>
              <a:latin typeface="+mn-lt"/>
              <a:ea typeface="標楷體" pitchFamily="65" charset="-120"/>
              <a:cs typeface="Calibri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TW" sz="2400" dirty="0" smtClean="0"/>
              <a:t>Last lab </a:t>
            </a:r>
            <a:r>
              <a:rPr lang="en-US" altLang="zh-TW" sz="2400" dirty="0"/>
              <a:t>we </a:t>
            </a:r>
            <a:r>
              <a:rPr lang="en-US" altLang="zh-TW" sz="2400" dirty="0" smtClean="0"/>
              <a:t>did ISR,</a:t>
            </a:r>
            <a:r>
              <a:rPr lang="zh-TW" altLang="en-US" sz="2400" dirty="0" smtClean="0"/>
              <a:t> </a:t>
            </a:r>
            <a:r>
              <a:rPr lang="en-US" altLang="zh-TW" sz="2400" dirty="0" smtClean="0"/>
              <a:t>this lab we focus on the functionality of processor interrupt module.</a:t>
            </a:r>
            <a:endParaRPr lang="zh-TW" altLang="en-US" sz="24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3734853"/>
              </p:ext>
            </p:extLst>
          </p:nvPr>
        </p:nvGraphicFramePr>
        <p:xfrm>
          <a:off x="4211960" y="2971348"/>
          <a:ext cx="2615952" cy="3455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5952"/>
              </a:tblGrid>
              <a:tr h="3455288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Program</a:t>
                      </a:r>
                    </a:p>
                    <a:p>
                      <a:pPr algn="ctr"/>
                      <a:r>
                        <a:rPr lang="en-US" altLang="zh-TW" dirty="0" smtClean="0"/>
                        <a:t>add</a:t>
                      </a:r>
                      <a:r>
                        <a:rPr lang="en-US" altLang="zh-TW" baseline="0" dirty="0" smtClean="0"/>
                        <a:t> $1,$2,$3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/>
                        <a:t>add</a:t>
                      </a:r>
                      <a:r>
                        <a:rPr lang="en-US" altLang="zh-TW" baseline="0" dirty="0" smtClean="0"/>
                        <a:t> $4,$5,$6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baseline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baseline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/>
                        <a:t>add</a:t>
                      </a:r>
                      <a:r>
                        <a:rPr lang="en-US" altLang="zh-TW" baseline="0" dirty="0" smtClean="0"/>
                        <a:t> $7,$8,$9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/>
                        <a:t>add</a:t>
                      </a:r>
                      <a:r>
                        <a:rPr lang="en-US" altLang="zh-TW" baseline="0" dirty="0" smtClean="0"/>
                        <a:t> $10,$11,$12</a:t>
                      </a:r>
                    </a:p>
                    <a:p>
                      <a:pPr algn="ctr"/>
                      <a:r>
                        <a:rPr lang="en-US" altLang="zh-TW" baseline="0" dirty="0" smtClean="0"/>
                        <a:t>.</a:t>
                      </a:r>
                    </a:p>
                    <a:p>
                      <a:pPr algn="ctr"/>
                      <a:r>
                        <a:rPr lang="en-US" altLang="zh-TW" baseline="0" dirty="0" smtClean="0"/>
                        <a:t>.</a:t>
                      </a:r>
                    </a:p>
                    <a:p>
                      <a:pPr algn="ctr"/>
                      <a:r>
                        <a:rPr lang="en-US" altLang="zh-TW" baseline="0" dirty="0" smtClean="0"/>
                        <a:t>.</a:t>
                      </a:r>
                    </a:p>
                    <a:p>
                      <a:pPr algn="ctr"/>
                      <a:r>
                        <a:rPr lang="en-US" altLang="zh-TW" baseline="0" dirty="0" smtClean="0"/>
                        <a:t>.</a:t>
                      </a:r>
                    </a:p>
                    <a:p>
                      <a:pPr algn="ctr"/>
                      <a:endParaRPr lang="en-US" altLang="zh-TW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爆炸 1 4"/>
          <p:cNvSpPr/>
          <p:nvPr/>
        </p:nvSpPr>
        <p:spPr>
          <a:xfrm>
            <a:off x="4647091" y="3789040"/>
            <a:ext cx="1944216" cy="504056"/>
          </a:xfrm>
          <a:prstGeom prst="irregularSeal1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 smtClean="0">
                <a:solidFill>
                  <a:schemeClr val="tx1"/>
                </a:solidFill>
              </a:rPr>
              <a:t>Interrupt</a:t>
            </a:r>
            <a:endParaRPr lang="zh-TW" altLang="en-US" b="1" dirty="0">
              <a:solidFill>
                <a:schemeClr val="tx1"/>
              </a:solidFill>
            </a:endParaRPr>
          </a:p>
        </p:txBody>
      </p:sp>
      <p:cxnSp>
        <p:nvCxnSpPr>
          <p:cNvPr id="15" name="肘形接點 14"/>
          <p:cNvCxnSpPr>
            <a:stCxn id="5" idx="3"/>
            <a:endCxn id="18" idx="0"/>
          </p:cNvCxnSpPr>
          <p:nvPr/>
        </p:nvCxnSpPr>
        <p:spPr>
          <a:xfrm>
            <a:off x="6591307" y="4099174"/>
            <a:ext cx="1615039" cy="553962"/>
          </a:xfrm>
          <a:prstGeom prst="bentConnector2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表格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930743"/>
              </p:ext>
            </p:extLst>
          </p:nvPr>
        </p:nvGraphicFramePr>
        <p:xfrm>
          <a:off x="7452320" y="4653136"/>
          <a:ext cx="1508052" cy="1224137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508052"/>
              </a:tblGrid>
              <a:tr h="1224137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aseline="0" dirty="0" smtClean="0"/>
                        <a:t>ISR</a:t>
                      </a:r>
                    </a:p>
                    <a:p>
                      <a:pPr algn="ctr"/>
                      <a:r>
                        <a:rPr lang="en-US" altLang="zh-TW" sz="2400" b="1" baseline="0" dirty="0" smtClean="0"/>
                        <a:t>.</a:t>
                      </a:r>
                    </a:p>
                    <a:p>
                      <a:pPr algn="ctr"/>
                      <a:r>
                        <a:rPr lang="en-US" altLang="zh-TW" sz="2400" b="1" baseline="0" dirty="0" smtClean="0"/>
                        <a:t>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cxnSp>
        <p:nvCxnSpPr>
          <p:cNvPr id="19" name="肘形接點 18"/>
          <p:cNvCxnSpPr>
            <a:stCxn id="18" idx="2"/>
          </p:cNvCxnSpPr>
          <p:nvPr/>
        </p:nvCxnSpPr>
        <p:spPr>
          <a:xfrm rot="5400000" flipH="1">
            <a:off x="5993128" y="3664056"/>
            <a:ext cx="1584177" cy="2842258"/>
          </a:xfrm>
          <a:prstGeom prst="bentConnector4">
            <a:avLst>
              <a:gd name="adj1" fmla="val -14430"/>
              <a:gd name="adj2" fmla="val 63265"/>
            </a:avLst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505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dirty="0">
                <a:solidFill>
                  <a:srgbClr val="3333CC"/>
                </a:solidFill>
                <a:latin typeface="Calibri" pitchFamily="34" charset="0"/>
                <a:ea typeface="標楷體" pitchFamily="65" charset="-120"/>
                <a:cs typeface="Calibri" pitchFamily="34" charset="0"/>
              </a:rPr>
              <a:t>Processor Pipeline Model and Exception</a:t>
            </a: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9123729"/>
              </p:ext>
            </p:extLst>
          </p:nvPr>
        </p:nvGraphicFramePr>
        <p:xfrm>
          <a:off x="899592" y="1600200"/>
          <a:ext cx="7416824" cy="4421090"/>
        </p:xfrm>
        <a:graphic>
          <a:graphicData uri="http://schemas.openxmlformats.org/drawingml/2006/table">
            <a:tbl>
              <a:tblPr firstRow="1" bandRow="1">
                <a:tableStyleId>{AF606853-7671-496A-8E4F-DF71F8EC918B}</a:tableStyleId>
              </a:tblPr>
              <a:tblGrid>
                <a:gridCol w="1891316"/>
                <a:gridCol w="5525508"/>
              </a:tblGrid>
              <a:tr h="884218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4000" b="0" dirty="0" smtClean="0"/>
                        <a:t>IF</a:t>
                      </a:r>
                      <a:endParaRPr lang="zh-TW" altLang="en-US" sz="4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="0" dirty="0" smtClean="0"/>
                        <a:t>Data</a:t>
                      </a:r>
                      <a:r>
                        <a:rPr lang="en-US" altLang="zh-TW" sz="2400" b="0" baseline="0" dirty="0" smtClean="0"/>
                        <a:t> abort, misaligned memory </a:t>
                      </a:r>
                    </a:p>
                    <a:p>
                      <a:pPr algn="ctr"/>
                      <a:r>
                        <a:rPr lang="en-US" altLang="zh-TW" sz="2400" b="0" baseline="0" dirty="0" smtClean="0"/>
                        <a:t>access , memory-protection violation</a:t>
                      </a:r>
                      <a:endParaRPr lang="zh-TW" altLang="en-US" sz="2400" b="0" dirty="0"/>
                    </a:p>
                  </a:txBody>
                  <a:tcPr/>
                </a:tc>
              </a:tr>
              <a:tr h="884218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4000" dirty="0" smtClean="0"/>
                        <a:t>ID</a:t>
                      </a:r>
                      <a:endParaRPr lang="zh-TW" alt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Undefined instructions</a:t>
                      </a:r>
                      <a:endParaRPr lang="zh-TW" altLang="en-US" sz="2400" dirty="0"/>
                    </a:p>
                  </a:txBody>
                  <a:tcPr/>
                </a:tc>
              </a:tr>
              <a:tr h="884218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4000" dirty="0" smtClean="0"/>
                        <a:t>EX</a:t>
                      </a:r>
                      <a:endParaRPr lang="zh-TW" alt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Arithmetic interrupt (</a:t>
                      </a:r>
                      <a:r>
                        <a:rPr lang="en-US" altLang="zh-TW" sz="2400" baseline="0" dirty="0" smtClean="0"/>
                        <a:t> </a:t>
                      </a:r>
                      <a:r>
                        <a:rPr lang="en-US" altLang="zh-TW" sz="2400" dirty="0" smtClean="0"/>
                        <a:t>overflow)</a:t>
                      </a:r>
                      <a:endParaRPr lang="zh-TW" altLang="en-US" sz="2400" dirty="0"/>
                    </a:p>
                  </a:txBody>
                  <a:tcPr/>
                </a:tc>
              </a:tr>
              <a:tr h="884218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4000" dirty="0" smtClean="0"/>
                        <a:t>MEM</a:t>
                      </a:r>
                      <a:endParaRPr lang="zh-TW" alt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Data</a:t>
                      </a:r>
                      <a:r>
                        <a:rPr lang="en-US" altLang="zh-TW" sz="2400" baseline="0" dirty="0" smtClean="0"/>
                        <a:t> abort ,</a:t>
                      </a:r>
                      <a:r>
                        <a:rPr lang="en-US" altLang="zh-TW" sz="2400" dirty="0" smtClean="0"/>
                        <a:t> misaligned memory </a:t>
                      </a:r>
                    </a:p>
                    <a:p>
                      <a:pPr algn="ctr"/>
                      <a:r>
                        <a:rPr lang="en-US" altLang="zh-TW" sz="2400" dirty="0" smtClean="0"/>
                        <a:t>Access </a:t>
                      </a:r>
                      <a:r>
                        <a:rPr lang="en-US" altLang="zh-TW" sz="2400" baseline="0" dirty="0" smtClean="0"/>
                        <a:t>,</a:t>
                      </a:r>
                      <a:r>
                        <a:rPr lang="en-US" altLang="zh-TW" sz="2400" dirty="0" smtClean="0"/>
                        <a:t>memory-protection violation</a:t>
                      </a:r>
                      <a:endParaRPr lang="zh-TW" altLang="en-US" sz="2400" dirty="0"/>
                    </a:p>
                  </a:txBody>
                  <a:tcPr/>
                </a:tc>
              </a:tr>
              <a:tr h="884218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4000" dirty="0" smtClean="0"/>
                        <a:t>WB</a:t>
                      </a:r>
                      <a:endParaRPr lang="zh-TW" alt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None</a:t>
                      </a:r>
                      <a:endParaRPr lang="zh-TW" alt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423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dirty="0" smtClean="0">
                <a:solidFill>
                  <a:srgbClr val="0033CC"/>
                </a:solidFill>
              </a:rPr>
              <a:t>About Precise Exceptions</a:t>
            </a:r>
            <a:endParaRPr lang="en-US" altLang="zh-TW" sz="3200" dirty="0">
              <a:solidFill>
                <a:srgbClr val="0033CC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256584"/>
          </a:xfrm>
        </p:spPr>
        <p:txBody>
          <a:bodyPr>
            <a:no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en-US" altLang="zh-TW" sz="2400" dirty="0"/>
              <a:t>An interrupt or exception is called precise if the saved processor state corresponds with the sequential model of program execution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en-US" altLang="zh-TW" sz="2400" dirty="0"/>
              <a:t>Precise </a:t>
            </a:r>
            <a:r>
              <a:rPr lang="en-US" altLang="zh-TW" sz="2400" dirty="0" smtClean="0"/>
              <a:t>interrupt </a:t>
            </a:r>
            <a:r>
              <a:rPr lang="en-US" altLang="zh-TW" sz="2400" dirty="0"/>
              <a:t>means that all instructions before the </a:t>
            </a:r>
            <a:r>
              <a:rPr lang="en-US" altLang="zh-TW" sz="2400" dirty="0" smtClean="0"/>
              <a:t>interrupt or faulting </a:t>
            </a:r>
            <a:r>
              <a:rPr lang="en-US" altLang="zh-TW" sz="2400" dirty="0"/>
              <a:t>instruction are committed and those after it can be restarted from scratch.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en-US" altLang="zh-TW" sz="2400" dirty="0"/>
              <a:t>If an interrupt occurred, all instructions that are in program order before the interrupt signaling instruction are committed, and all later instructions are </a:t>
            </a:r>
            <a:r>
              <a:rPr lang="en-US" altLang="zh-TW" sz="2400" dirty="0" smtClean="0"/>
              <a:t>removed (flush).</a:t>
            </a:r>
            <a:endParaRPr lang="en-US" altLang="zh-TW" sz="2400" dirty="0"/>
          </a:p>
          <a:p>
            <a:pPr marL="514350" indent="-514350">
              <a:buFont typeface="+mj-lt"/>
              <a:buAutoNum type="arabicParenR"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8023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solidFill>
                  <a:srgbClr val="3333CC"/>
                </a:solidFill>
              </a:rPr>
              <a:t>To implement a precise </a:t>
            </a:r>
            <a:r>
              <a:rPr lang="en-US" altLang="zh-TW" sz="3200" dirty="0" smtClean="0">
                <a:solidFill>
                  <a:srgbClr val="3333CC"/>
                </a:solidFill>
              </a:rPr>
              <a:t>interrupt</a:t>
            </a:r>
            <a:endParaRPr lang="en-US" altLang="zh-TW" sz="3200" dirty="0">
              <a:solidFill>
                <a:srgbClr val="3333CC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en-US" altLang="zh-TW" sz="2400" dirty="0" smtClean="0"/>
              <a:t>Undo </a:t>
            </a:r>
            <a:r>
              <a:rPr lang="en-US" altLang="zh-TW" sz="2400" dirty="0"/>
              <a:t>all instructions after the </a:t>
            </a:r>
            <a:r>
              <a:rPr lang="en-US" altLang="zh-TW" sz="2400" dirty="0" smtClean="0"/>
              <a:t>interrupting instruction</a:t>
            </a:r>
            <a:endParaRPr lang="en-US" altLang="zh-TW" sz="2400" dirty="0"/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en-US" altLang="zh-TW" sz="2400" dirty="0"/>
              <a:t>Restart from the faulting instruction.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TW" sz="2400" dirty="0" smtClean="0"/>
              <a:t>      </a:t>
            </a:r>
            <a:r>
              <a:rPr lang="zh-TW" altLang="en-US" sz="2400" dirty="0" smtClean="0"/>
              <a:t>  </a:t>
            </a:r>
            <a:r>
              <a:rPr lang="en-US" altLang="zh-TW" sz="2400" dirty="0" smtClean="0"/>
              <a:t>Otherwise</a:t>
            </a:r>
            <a:r>
              <a:rPr lang="en-US" altLang="zh-TW" sz="2400" dirty="0"/>
              <a:t>, the interrupt becomes imprecise</a:t>
            </a:r>
            <a:r>
              <a:rPr lang="en-US" altLang="zh-TW" sz="2400" dirty="0" smtClean="0"/>
              <a:t>.</a:t>
            </a:r>
          </a:p>
          <a:p>
            <a:endParaRPr lang="en-US" altLang="zh-TW" dirty="0"/>
          </a:p>
          <a:p>
            <a:pPr marL="0" indent="0">
              <a:buNone/>
            </a:pPr>
            <a:endParaRPr lang="en-US" altLang="zh-TW" dirty="0" smtClean="0"/>
          </a:p>
          <a:p>
            <a:pPr marL="0" indent="0">
              <a:buNone/>
            </a:pP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46962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dirty="0">
                <a:solidFill>
                  <a:srgbClr val="0033CC"/>
                </a:solidFill>
              </a:rPr>
              <a:t>Precise Exceptions in </a:t>
            </a:r>
            <a:r>
              <a:rPr lang="en-US" altLang="zh-TW" sz="3200" dirty="0" smtClean="0">
                <a:solidFill>
                  <a:srgbClr val="0033CC"/>
                </a:solidFill>
              </a:rPr>
              <a:t>MIPS Pipeline</a:t>
            </a:r>
            <a:endParaRPr lang="zh-TW" altLang="en-US" sz="3200" dirty="0">
              <a:solidFill>
                <a:srgbClr val="0033CC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endParaRPr lang="en-US" altLang="zh-TW" dirty="0" smtClean="0"/>
          </a:p>
          <a:p>
            <a:endParaRPr lang="en-US" altLang="zh-TW" dirty="0"/>
          </a:p>
          <a:p>
            <a:endParaRPr lang="en-US" altLang="zh-TW" dirty="0" smtClean="0"/>
          </a:p>
          <a:p>
            <a:endParaRPr lang="en-US" altLang="zh-TW" dirty="0"/>
          </a:p>
          <a:p>
            <a:pPr marL="0" indent="0">
              <a:buNone/>
            </a:pPr>
            <a:endParaRPr lang="en-US" altLang="zh-TW" dirty="0" smtClean="0"/>
          </a:p>
          <a:p>
            <a:pPr marL="0" indent="0">
              <a:buNone/>
            </a:pPr>
            <a:endParaRPr lang="en-US" altLang="zh-TW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844825"/>
            <a:ext cx="8229601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50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dirty="0">
                <a:solidFill>
                  <a:srgbClr val="0033CC"/>
                </a:solidFill>
              </a:rPr>
              <a:t>Precise Exceptions in </a:t>
            </a:r>
            <a:r>
              <a:rPr lang="en-US" altLang="zh-TW" sz="3200" dirty="0" smtClean="0">
                <a:solidFill>
                  <a:srgbClr val="0033CC"/>
                </a:solidFill>
              </a:rPr>
              <a:t>MIPS Pipeline</a:t>
            </a:r>
            <a:endParaRPr lang="zh-TW" altLang="en-US" sz="3200" dirty="0">
              <a:solidFill>
                <a:srgbClr val="0033CC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400" dirty="0" smtClean="0">
                <a:cs typeface="Calibri" pitchFamily="34" charset="0"/>
              </a:rPr>
              <a:t>To implement precise interrupt, the processor needs to flush IF</a:t>
            </a:r>
            <a:r>
              <a:rPr lang="zh-TW" altLang="en-US" sz="2400" dirty="0" smtClean="0">
                <a:ea typeface="標楷體" pitchFamily="65" charset="-120"/>
                <a:cs typeface="Calibri" pitchFamily="34" charset="0"/>
              </a:rPr>
              <a:t>、</a:t>
            </a:r>
            <a:r>
              <a:rPr lang="en-US" altLang="zh-TW" sz="2400" dirty="0" smtClean="0">
                <a:ea typeface="標楷體" pitchFamily="65" charset="-120"/>
                <a:cs typeface="Calibri" pitchFamily="34" charset="0"/>
              </a:rPr>
              <a:t>ID</a:t>
            </a:r>
            <a:r>
              <a:rPr lang="zh-TW" altLang="en-US" sz="2400" dirty="0" smtClean="0">
                <a:ea typeface="標楷體" pitchFamily="65" charset="-120"/>
                <a:cs typeface="Calibri" pitchFamily="34" charset="0"/>
              </a:rPr>
              <a:t> 、</a:t>
            </a:r>
            <a:r>
              <a:rPr lang="en-US" altLang="zh-TW" sz="2400" dirty="0" smtClean="0">
                <a:ea typeface="標楷體" pitchFamily="65" charset="-120"/>
                <a:cs typeface="Calibri" pitchFamily="34" charset="0"/>
              </a:rPr>
              <a:t>EXE</a:t>
            </a:r>
            <a:r>
              <a:rPr lang="zh-TW" altLang="en-US" sz="2400" dirty="0" smtClean="0">
                <a:ea typeface="標楷體" pitchFamily="65" charset="-120"/>
                <a:cs typeface="Calibri" pitchFamily="34" charset="0"/>
              </a:rPr>
              <a:t> 、</a:t>
            </a:r>
            <a:r>
              <a:rPr lang="en-US" altLang="zh-TW" sz="2400" dirty="0" smtClean="0">
                <a:ea typeface="標楷體" pitchFamily="65" charset="-120"/>
                <a:cs typeface="Calibri" pitchFamily="34" charset="0"/>
              </a:rPr>
              <a:t>MEM stages.</a:t>
            </a:r>
            <a:endParaRPr lang="en-US" altLang="zh-TW" sz="2400" dirty="0">
              <a:cs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068960"/>
            <a:ext cx="550545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0220289"/>
              </p:ext>
            </p:extLst>
          </p:nvPr>
        </p:nvGraphicFramePr>
        <p:xfrm>
          <a:off x="551126" y="3140968"/>
          <a:ext cx="2868746" cy="33123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8546"/>
                <a:gridCol w="1800200"/>
              </a:tblGrid>
              <a:tr h="662474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0x00</a:t>
                      </a:r>
                      <a:endParaRPr lang="zh-TW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/>
                        <a:t>add $1,$2,$3</a:t>
                      </a:r>
                      <a:endParaRPr lang="en-US" altLang="zh-TW" b="1" dirty="0" smtClean="0"/>
                    </a:p>
                  </a:txBody>
                  <a:tcPr/>
                </a:tc>
              </a:tr>
              <a:tr h="662474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0x04</a:t>
                      </a:r>
                      <a:endParaRPr lang="zh-TW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/>
                        <a:t>add $4,$5,$6</a:t>
                      </a:r>
                      <a:endParaRPr lang="en-US" altLang="zh-TW" b="1" dirty="0" smtClean="0"/>
                    </a:p>
                  </a:txBody>
                  <a:tcPr/>
                </a:tc>
              </a:tr>
              <a:tr h="662474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0x08</a:t>
                      </a:r>
                    </a:p>
                    <a:p>
                      <a:endParaRPr lang="zh-TW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/>
                        <a:t>add $7,$8,$9</a:t>
                      </a:r>
                      <a:endParaRPr lang="en-US" altLang="zh-TW" b="1" dirty="0" smtClean="0"/>
                    </a:p>
                  </a:txBody>
                  <a:tcPr/>
                </a:tc>
              </a:tr>
              <a:tr h="662474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0x0c</a:t>
                      </a:r>
                      <a:endParaRPr lang="zh-TW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/>
                        <a:t>add $10,$11,$12</a:t>
                      </a:r>
                      <a:endParaRPr lang="en-US" altLang="zh-TW" b="1" dirty="0" smtClean="0"/>
                    </a:p>
                  </a:txBody>
                  <a:tcPr/>
                </a:tc>
              </a:tr>
              <a:tr h="662474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0x10</a:t>
                      </a:r>
                      <a:endParaRPr lang="zh-TW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/>
                        <a:t>add $13,$14,$15</a:t>
                      </a:r>
                      <a:endParaRPr lang="en-US" altLang="zh-TW" b="1" dirty="0" smtClean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直線接點 5"/>
          <p:cNvCxnSpPr/>
          <p:nvPr/>
        </p:nvCxnSpPr>
        <p:spPr>
          <a:xfrm>
            <a:off x="6156176" y="3068960"/>
            <a:ext cx="1" cy="3528392"/>
          </a:xfrm>
          <a:prstGeom prst="line">
            <a:avLst/>
          </a:prstGeom>
          <a:ln w="571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593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ASLab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預設簡報設計">
      <a:majorFont>
        <a:latin typeface="Comic Sans MS"/>
        <a:ea typeface="標楷體"/>
        <a:cs typeface=""/>
      </a:majorFont>
      <a:minorFont>
        <a:latin typeface="Arial Unicode MS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762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1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ea typeface="標楷體" pitchFamily="65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762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1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ea typeface="標楷體" pitchFamily="65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8730</TotalTime>
  <Words>1064</Words>
  <Application>Microsoft Office PowerPoint</Application>
  <PresentationFormat>如螢幕大小 (4:3)</PresentationFormat>
  <Paragraphs>170</Paragraphs>
  <Slides>29</Slides>
  <Notes>2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29</vt:i4>
      </vt:variant>
    </vt:vector>
  </HeadingPairs>
  <TitlesOfParts>
    <vt:vector size="31" baseType="lpstr">
      <vt:lpstr>Office 佈景主題</vt:lpstr>
      <vt:lpstr>CASLab</vt:lpstr>
      <vt:lpstr>處理器設計與實作    </vt:lpstr>
      <vt:lpstr>PowerPoint 簡報</vt:lpstr>
      <vt:lpstr>實驗目的</vt:lpstr>
      <vt:lpstr>Background</vt:lpstr>
      <vt:lpstr>Processor Pipeline Model and Exception</vt:lpstr>
      <vt:lpstr>About Precise Exceptions</vt:lpstr>
      <vt:lpstr>To implement a precise interrupt</vt:lpstr>
      <vt:lpstr>Precise Exceptions in MIPS Pipeline</vt:lpstr>
      <vt:lpstr>Precise Exceptions in MIPS Pipeline</vt:lpstr>
      <vt:lpstr>Flush  register between stage and stage</vt:lpstr>
      <vt:lpstr>Review Coprocessors 0 registers</vt:lpstr>
      <vt:lpstr>CP0 Registers- Status</vt:lpstr>
      <vt:lpstr>CP0 Registers- Cause </vt:lpstr>
      <vt:lpstr>MIPS Interrupt Processing</vt:lpstr>
      <vt:lpstr>MIPS Interrupt Processing</vt:lpstr>
      <vt:lpstr>Step 1. save current PC</vt:lpstr>
      <vt:lpstr>Step 2. set state giving cause of exception </vt:lpstr>
      <vt:lpstr>Step 4. disable further interrupts</vt:lpstr>
      <vt:lpstr>Combinational Circuit</vt:lpstr>
      <vt:lpstr>Sequential Circuit</vt:lpstr>
      <vt:lpstr>PowerPoint 簡報</vt:lpstr>
      <vt:lpstr>Tool used</vt:lpstr>
      <vt:lpstr>實作</vt:lpstr>
      <vt:lpstr>Finish the following code</vt:lpstr>
      <vt:lpstr>Finish the following code</vt:lpstr>
      <vt:lpstr>Interrupt controller實作補充說明</vt:lpstr>
      <vt:lpstr>進階題</vt:lpstr>
      <vt:lpstr>進階題說明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Steven</dc:creator>
  <cp:lastModifiedBy>Windows 使用者</cp:lastModifiedBy>
  <cp:revision>215</cp:revision>
  <dcterms:created xsi:type="dcterms:W3CDTF">2012-11-07T07:50:43Z</dcterms:created>
  <dcterms:modified xsi:type="dcterms:W3CDTF">2014-09-01T11:03:35Z</dcterms:modified>
</cp:coreProperties>
</file>