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402" r:id="rId4"/>
    <p:sldId id="400" r:id="rId5"/>
    <p:sldId id="401" r:id="rId6"/>
    <p:sldId id="403" r:id="rId7"/>
    <p:sldId id="404" r:id="rId8"/>
    <p:sldId id="405" r:id="rId9"/>
    <p:sldId id="406" r:id="rId10"/>
    <p:sldId id="283" r:id="rId11"/>
    <p:sldId id="351" r:id="rId12"/>
    <p:sldId id="287" r:id="rId13"/>
    <p:sldId id="364" r:id="rId14"/>
    <p:sldId id="288" r:id="rId15"/>
    <p:sldId id="397" r:id="rId16"/>
    <p:sldId id="398" r:id="rId17"/>
    <p:sldId id="289" r:id="rId18"/>
    <p:sldId id="290" r:id="rId19"/>
    <p:sldId id="291" r:id="rId20"/>
    <p:sldId id="292" r:id="rId21"/>
    <p:sldId id="293" r:id="rId22"/>
    <p:sldId id="297" r:id="rId23"/>
    <p:sldId id="399" r:id="rId24"/>
    <p:sldId id="25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6" autoAdjust="0"/>
    <p:restoredTop sz="94660"/>
  </p:normalViewPr>
  <p:slideViewPr>
    <p:cSldViewPr snapToGrid="0">
      <p:cViewPr>
        <p:scale>
          <a:sx n="144" d="100"/>
          <a:sy n="144" d="100"/>
        </p:scale>
        <p:origin x="72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296EF-9E8B-334E-80CB-F4DEE88FDA7B}" type="datetimeFigureOut">
              <a:rPr lang="en-TW" smtClean="0"/>
              <a:t>2021/2/26</a:t>
            </a:fld>
            <a:endParaRPr lang="en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EF631-F8AF-E14B-BA7A-53B10B396D9E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689857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5f49602d81_2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5f49602d81_2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1988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5e418dda0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5e418dda0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527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5e418dda0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5e418dda0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9116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5f49602d81_3_9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5f49602d81_3_9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3714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5f49602d81_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5f49602d81_2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7627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5f49602d81_3_9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5f49602d81_3_9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4519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5f49602d81_3_10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5f49602d81_3_10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6553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5f49602d81_3_10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5f49602d81_3_10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8901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60ffe2eb0e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60ffe2eb0e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7018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1294D-E4D0-424B-80C5-4426C48757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22A41-B093-4487-974C-62027621C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50824-781E-485E-9456-86656B9A0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44CE-23C2-4FA8-AB59-17B5D09B0C3B}" type="datetimeFigureOut">
              <a:rPr lang="en-US" smtClean="0"/>
              <a:t>2/26/21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AB053-E5F6-4D28-8E33-2F673664F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AC885-942F-4B08-8234-0578148A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4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445C9-8ACC-4BFD-BBF4-EFBDDBECC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45955-33F6-464C-B896-E7E732B40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C87DF-72E1-43FF-96A3-315021B1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44CE-23C2-4FA8-AB59-17B5D09B0C3B}" type="datetimeFigureOut">
              <a:rPr lang="en-US" smtClean="0"/>
              <a:t>2/26/21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9C310-1139-4B36-8627-03BE31551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8BC10-091F-431D-9A30-2E70E8B4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1C06F6-228F-4520-9F3B-26A2C3200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0811BB-B452-487E-A439-4A86409739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7790E-082F-404D-B265-12D47C74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44CE-23C2-4FA8-AB59-17B5D09B0C3B}" type="datetimeFigureOut">
              <a:rPr lang="en-US" smtClean="0"/>
              <a:t>2/26/21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1D56A-D9FE-46FC-935A-E00013C7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349F5-7FF6-404A-88C3-784877C70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43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82588" rtl="0">
              <a:spcBef>
                <a:spcPts val="1067"/>
              </a:spcBef>
              <a:spcAft>
                <a:spcPts val="0"/>
              </a:spcAft>
              <a:buSzPts val="2100"/>
              <a:buChar char="•"/>
              <a:defRPr/>
            </a:lvl1pPr>
            <a:lvl2pPr marL="1219170" lvl="1" indent="-457189" rtl="0">
              <a:spcBef>
                <a:spcPts val="533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31789" rtl="0">
              <a:spcBef>
                <a:spcPts val="533"/>
              </a:spcBef>
              <a:spcAft>
                <a:spcPts val="0"/>
              </a:spcAft>
              <a:buSzPts val="1500"/>
              <a:buChar char="•"/>
              <a:defRPr/>
            </a:lvl3pPr>
            <a:lvl4pPr marL="2438339" lvl="3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4pPr>
            <a:lvl5pPr marL="3047924" lvl="4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5pPr>
            <a:lvl6pPr marL="3657509" lvl="5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002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7C363-9835-411A-8E63-AC13312E4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FBC45-96E7-4788-AE3D-5EFB01A90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FB9A4-1B2F-4E6D-AF9C-0C433846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44CE-23C2-4FA8-AB59-17B5D09B0C3B}" type="datetimeFigureOut">
              <a:rPr lang="en-US" smtClean="0"/>
              <a:t>2/26/21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EF2D3-8641-4428-A1AE-C98B8FF1D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A91AE-67BD-4A87-B640-C1BFCB6FA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6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68F0D-91B0-4E64-8556-2B06B612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98B28-E34A-4B8C-BB4D-8EBF1422D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418C2-B46D-42D0-9238-445A665D4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44CE-23C2-4FA8-AB59-17B5D09B0C3B}" type="datetimeFigureOut">
              <a:rPr lang="en-US" smtClean="0"/>
              <a:t>2/26/21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C2968-18B5-4AC5-BC90-B090CA903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8E7EF-0FAA-4480-A183-7F467942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5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BD37-17B2-4648-942E-28B76864E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2A124-D116-4610-B607-AFF27F722C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49572-544B-47BE-89FF-86D3834F9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29F17D-AF87-4AD1-9234-9DF78E19F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44CE-23C2-4FA8-AB59-17B5D09B0C3B}" type="datetimeFigureOut">
              <a:rPr lang="en-US" smtClean="0"/>
              <a:t>2/26/21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ABB18A-8F2A-496C-8634-6A1C1B0CA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71D1A-6852-410B-A33F-5C592846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9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F3887-0CBB-44DD-9F02-B2F9A6738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7E576-4373-40EE-8C28-41161252C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22B766-DD11-4C31-BAE4-0900FD3B7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FB7C3B-030A-4386-A602-AF93DCEBE3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5A2382-E65F-4AEF-8B3C-0CFB254792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5B6725-3475-4A1D-A3D2-9C137D35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44CE-23C2-4FA8-AB59-17B5D09B0C3B}" type="datetimeFigureOut">
              <a:rPr lang="en-US" smtClean="0"/>
              <a:t>2/26/21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3E3A21-ABB2-428E-9A7E-C40E085DF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6747B6-2192-4118-969C-55A02CA09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6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8EC59-FFBA-4314-ACBD-1FE690FD1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4558F2-621F-4656-A6A6-78D5BA18D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44CE-23C2-4FA8-AB59-17B5D09B0C3B}" type="datetimeFigureOut">
              <a:rPr lang="en-US" smtClean="0"/>
              <a:t>2/26/21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34B7B1-83D4-424E-B91F-352CB5BC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F60274-F8B2-44CB-BA97-90A360B6F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9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2AA492-F90A-4B83-9ECB-411A02A4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44CE-23C2-4FA8-AB59-17B5D09B0C3B}" type="datetimeFigureOut">
              <a:rPr lang="en-US" smtClean="0"/>
              <a:t>2/26/21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70F032-66B0-4D67-9D5F-45AEDC9E8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6C2D0-7078-4D0B-AA43-F3BF5943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7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1D3A3-09F3-4A15-B9A1-07977133C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20220-A959-4F97-B258-F0C6218CE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12F07-8F3A-4122-B0B5-486F5CA69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24BD0-CEB3-441A-8D5B-3F30DDA78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44CE-23C2-4FA8-AB59-17B5D09B0C3B}" type="datetimeFigureOut">
              <a:rPr lang="en-US" smtClean="0"/>
              <a:t>2/26/21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EC4453-59D7-4A37-B2EE-DA4DC0127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0541A-373E-46E0-B763-AAE20D864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0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36767-4CEB-4789-8FB7-B8E837439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A9B66B-C150-45A2-8510-8A8B05D96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5DFC8-ED5E-43EB-A8A4-38C040A12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E7149-2865-4A10-AF0B-4C298B890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44CE-23C2-4FA8-AB59-17B5D09B0C3B}" type="datetimeFigureOut">
              <a:rPr lang="en-US" smtClean="0"/>
              <a:t>2/26/21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0811C5-AF64-4158-AE3B-238AC429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7EBBBE-1031-4056-BD04-C5F330C6C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0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19E090-DC31-4305-A59B-2239A2210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A0EB8-643B-4E29-88FF-979FA0579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71ECF-1763-4AE8-B1A7-4C5C0CBF6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244CE-23C2-4FA8-AB59-17B5D09B0C3B}" type="datetimeFigureOut">
              <a:rPr lang="en-US" smtClean="0"/>
              <a:t>2/26/21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0F411-36BE-4C71-8AD5-C1CBB3C1B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22BE-C035-4C44-921E-146286CBD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0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gtwang.org/programming/keras-resnet-50-pre-trained-model-build-dogs-cats-image-classification-system/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rPaAX_PhIs&amp;list=PLkDaE6sCZn6Gl29AoE31iwdVwSG-KnDzF" TargetMode="External"/><Relationship Id="rId2" Type="http://schemas.openxmlformats.org/officeDocument/2006/relationships/hyperlink" Target="https://www.youtube.com/watch?v=CXgbekl66jc&amp;list=PLJV_el3uVTsPy9oCRY30oBPNLCo89yu4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29064-85B1-44DE-BCE7-30AA508FAE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AI on Chip</a:t>
            </a:r>
            <a:br>
              <a:rPr lang="en-US" b="1" dirty="0"/>
            </a:br>
            <a:r>
              <a:rPr lang="en-US" b="1" dirty="0"/>
              <a:t>Lab2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49C73-F701-4CA6-9393-EADBFD5F31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Convolutional Neuron Network - LeNet-5</a:t>
            </a:r>
          </a:p>
          <a:p>
            <a:r>
              <a:rPr lang="en-US" dirty="0"/>
              <a:t>2021/03/03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64A8998-6FCB-438E-9E23-275A7AB8E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AA1BD6-D4F4-442A-A473-9D45584D1AD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39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BE165-F15F-0B45-8C07-081591A7C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Convolutional Neuron Network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5745E-D39D-3D4F-AED6-50D36A2496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628618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2155" y="1039236"/>
            <a:ext cx="3989828" cy="328293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/>
          <p:nvPr/>
        </p:nvSpPr>
        <p:spPr>
          <a:xfrm>
            <a:off x="3591400" y="2101267"/>
            <a:ext cx="1893200" cy="3155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b" anchorCtr="0">
            <a:noAutofit/>
          </a:bodyPr>
          <a:lstStyle/>
          <a:p>
            <a:endParaRPr/>
          </a:p>
          <a:p>
            <a:pPr>
              <a:buClr>
                <a:schemeClr val="dk1"/>
              </a:buClr>
              <a:buSzPts val="1100"/>
            </a:pPr>
            <a:r>
              <a:rPr lang="zh-TW"/>
              <a:t>CNN</a:t>
            </a:r>
            <a:endParaRPr/>
          </a:p>
        </p:txBody>
      </p:sp>
      <p:sp>
        <p:nvSpPr>
          <p:cNvPr id="54" name="Google Shape;54;p9"/>
          <p:cNvSpPr/>
          <p:nvPr/>
        </p:nvSpPr>
        <p:spPr>
          <a:xfrm>
            <a:off x="3786300" y="2324000"/>
            <a:ext cx="1512800" cy="47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zh-TW" dirty="0"/>
              <a:t>convolution</a:t>
            </a:r>
            <a:endParaRPr dirty="0"/>
          </a:p>
        </p:txBody>
      </p:sp>
      <p:sp>
        <p:nvSpPr>
          <p:cNvPr id="55" name="Google Shape;55;p9"/>
          <p:cNvSpPr/>
          <p:nvPr/>
        </p:nvSpPr>
        <p:spPr>
          <a:xfrm>
            <a:off x="3786300" y="3075033"/>
            <a:ext cx="1512800" cy="4732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zh-TW" sz="2000" dirty="0"/>
              <a:t>pooling</a:t>
            </a:r>
            <a:endParaRPr sz="2000" dirty="0"/>
          </a:p>
        </p:txBody>
      </p:sp>
      <p:sp>
        <p:nvSpPr>
          <p:cNvPr id="56" name="Google Shape;56;p9"/>
          <p:cNvSpPr/>
          <p:nvPr/>
        </p:nvSpPr>
        <p:spPr>
          <a:xfrm>
            <a:off x="3786300" y="3826067"/>
            <a:ext cx="1512800" cy="47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zh-TW" dirty="0"/>
              <a:t>convolution</a:t>
            </a:r>
            <a:endParaRPr dirty="0"/>
          </a:p>
        </p:txBody>
      </p:sp>
      <p:sp>
        <p:nvSpPr>
          <p:cNvPr id="57" name="Google Shape;57;p9"/>
          <p:cNvSpPr/>
          <p:nvPr/>
        </p:nvSpPr>
        <p:spPr>
          <a:xfrm>
            <a:off x="3786300" y="4577100"/>
            <a:ext cx="1512800" cy="4732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zh-TW" sz="2000" dirty="0"/>
              <a:t>pooling</a:t>
            </a:r>
            <a:endParaRPr sz="2000" dirty="0"/>
          </a:p>
        </p:txBody>
      </p:sp>
      <p:sp>
        <p:nvSpPr>
          <p:cNvPr id="58" name="Google Shape;58;p9"/>
          <p:cNvSpPr/>
          <p:nvPr/>
        </p:nvSpPr>
        <p:spPr>
          <a:xfrm>
            <a:off x="6083100" y="5170933"/>
            <a:ext cx="1512800" cy="4732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zh-TW" sz="2400"/>
              <a:t>Flatten</a:t>
            </a:r>
            <a:endParaRPr sz="2400"/>
          </a:p>
        </p:txBody>
      </p:sp>
      <p:sp>
        <p:nvSpPr>
          <p:cNvPr id="59" name="Google Shape;59;p9"/>
          <p:cNvSpPr/>
          <p:nvPr/>
        </p:nvSpPr>
        <p:spPr>
          <a:xfrm>
            <a:off x="8059867" y="4357733"/>
            <a:ext cx="3081600" cy="71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altLang="zh-TW" sz="2000" dirty="0"/>
              <a:t>Fully Connected</a:t>
            </a:r>
            <a:endParaRPr sz="2000" dirty="0"/>
          </a:p>
          <a:p>
            <a:pPr algn="ctr"/>
            <a:r>
              <a:rPr lang="en-US" altLang="zh-TW" sz="2000" dirty="0"/>
              <a:t>Feedforward network</a:t>
            </a:r>
            <a:endParaRPr sz="2000" dirty="0"/>
          </a:p>
        </p:txBody>
      </p:sp>
      <p:sp>
        <p:nvSpPr>
          <p:cNvPr id="60" name="Google Shape;60;p9"/>
          <p:cNvSpPr txBox="1"/>
          <p:nvPr/>
        </p:nvSpPr>
        <p:spPr>
          <a:xfrm>
            <a:off x="1032900" y="5170933"/>
            <a:ext cx="3146000" cy="6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can repeat many times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61" name="Google Shape;61;p9"/>
          <p:cNvSpPr/>
          <p:nvPr/>
        </p:nvSpPr>
        <p:spPr>
          <a:xfrm rot="5400000" flipH="1">
            <a:off x="8455500" y="4289567"/>
            <a:ext cx="389200" cy="1884400"/>
          </a:xfrm>
          <a:prstGeom prst="bentArrow">
            <a:avLst>
              <a:gd name="adj1" fmla="val 25000"/>
              <a:gd name="adj2" fmla="val 16473"/>
              <a:gd name="adj3" fmla="val 25000"/>
              <a:gd name="adj4" fmla="val 43750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4483967" y="5111133"/>
            <a:ext cx="1592400" cy="389600"/>
          </a:xfrm>
          <a:prstGeom prst="bentArrow">
            <a:avLst>
              <a:gd name="adj1" fmla="val 25000"/>
              <a:gd name="adj2" fmla="val 22330"/>
              <a:gd name="adj3" fmla="val 25000"/>
              <a:gd name="adj4" fmla="val 43750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" name="Google Shape;63;p9"/>
          <p:cNvSpPr/>
          <p:nvPr/>
        </p:nvSpPr>
        <p:spPr>
          <a:xfrm>
            <a:off x="805067" y="3499933"/>
            <a:ext cx="2210800" cy="4732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zh-TW" sz="2400">
                <a:solidFill>
                  <a:srgbClr val="FFFFFF"/>
                </a:solidFill>
              </a:rPr>
              <a:t>a new image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64" name="Google Shape;64;p9"/>
          <p:cNvPicPr preferRelativeResize="0"/>
          <p:nvPr/>
        </p:nvPicPr>
        <p:blipFill rotWithShape="1">
          <a:blip r:embed="rId4">
            <a:alphaModFix/>
          </a:blip>
          <a:srcRect l="7685" t="12151" r="15385" b="3224"/>
          <a:stretch/>
        </p:blipFill>
        <p:spPr>
          <a:xfrm rot="-5400000">
            <a:off x="3763802" y="-12001"/>
            <a:ext cx="1535268" cy="23029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9"/>
          <p:cNvCxnSpPr/>
          <p:nvPr/>
        </p:nvCxnSpPr>
        <p:spPr>
          <a:xfrm>
            <a:off x="4538000" y="1983600"/>
            <a:ext cx="0" cy="376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6" name="Google Shape;66;p9"/>
          <p:cNvCxnSpPr>
            <a:stCxn id="54" idx="2"/>
            <a:endCxn id="55" idx="0"/>
          </p:cNvCxnSpPr>
          <p:nvPr/>
        </p:nvCxnSpPr>
        <p:spPr>
          <a:xfrm>
            <a:off x="4542700" y="2797200"/>
            <a:ext cx="0" cy="278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7" name="Google Shape;67;p9"/>
          <p:cNvCxnSpPr/>
          <p:nvPr/>
        </p:nvCxnSpPr>
        <p:spPr>
          <a:xfrm>
            <a:off x="4538000" y="3548151"/>
            <a:ext cx="0" cy="278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" name="Google Shape;68;p9"/>
          <p:cNvCxnSpPr/>
          <p:nvPr/>
        </p:nvCxnSpPr>
        <p:spPr>
          <a:xfrm>
            <a:off x="4538000" y="4299267"/>
            <a:ext cx="0" cy="278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9" name="Google Shape;69;p9"/>
          <p:cNvCxnSpPr>
            <a:endCxn id="63" idx="3"/>
          </p:cNvCxnSpPr>
          <p:nvPr/>
        </p:nvCxnSpPr>
        <p:spPr>
          <a:xfrm flipH="1">
            <a:off x="3015867" y="3710133"/>
            <a:ext cx="1269600" cy="26400"/>
          </a:xfrm>
          <a:prstGeom prst="straightConnector1">
            <a:avLst/>
          </a:prstGeom>
          <a:noFill/>
          <a:ln w="28575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579245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0E41D-E9A1-4043-AB49-227453DE5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Lab: Implement LeNet-5 in </a:t>
            </a:r>
            <a:r>
              <a:rPr lang="en-US" dirty="0" err="1"/>
              <a:t>Keras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9177B6-3811-F644-A070-8CFB215A38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TW" dirty="0"/>
              <a:t>Hands-Writing Recognition</a:t>
            </a:r>
          </a:p>
        </p:txBody>
      </p:sp>
    </p:spTree>
    <p:extLst>
      <p:ext uri="{BB962C8B-B14F-4D97-AF65-F5344CB8AC3E}">
        <p14:creationId xmlns:p14="http://schemas.microsoft.com/office/powerpoint/2010/main" val="1603766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b" anchorCtr="0">
            <a:noAutofit/>
          </a:bodyPr>
          <a:lstStyle/>
          <a:p>
            <a:r>
              <a:rPr lang="zh-TW" dirty="0"/>
              <a:t>LeNet</a:t>
            </a:r>
            <a:r>
              <a:rPr lang="en-US" altLang="zh-TW" dirty="0"/>
              <a:t> - </a:t>
            </a:r>
            <a:r>
              <a:rPr lang="zh-TW" dirty="0"/>
              <a:t>5 </a:t>
            </a:r>
            <a:endParaRPr dirty="0"/>
          </a:p>
        </p:txBody>
      </p:sp>
      <p:sp>
        <p:nvSpPr>
          <p:cNvPr id="455" name="Google Shape;455;p3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pic>
        <p:nvPicPr>
          <p:cNvPr id="456" name="Google Shape;45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00" y="1638865"/>
            <a:ext cx="11360803" cy="3228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0006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b" anchorCtr="0">
            <a:noAutofit/>
          </a:bodyPr>
          <a:lstStyle/>
          <a:p>
            <a:r>
              <a:rPr lang="zh-TW"/>
              <a:t>MNIST datasets</a:t>
            </a:r>
            <a:endParaRPr/>
          </a:p>
        </p:txBody>
      </p:sp>
      <p:pic>
        <p:nvPicPr>
          <p:cNvPr id="463" name="Google Shape;46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8367" y="2269068"/>
            <a:ext cx="3033855" cy="1373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5967" y="4191337"/>
            <a:ext cx="2757901" cy="953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659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F94DE-BBEB-F541-B58C-8AC769D90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LeNet-5 layer1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EB241-7FEA-F143-AE1D-204C0FE5BC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Convolution Layer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altLang="zh-TW" dirty="0" err="1"/>
              <a:t>filter_size</a:t>
            </a:r>
            <a:r>
              <a:rPr lang="en-US" altLang="zh-TW" dirty="0"/>
              <a:t>: 5 * 5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altLang="zh-TW" dirty="0"/>
              <a:t>num of filters: 6</a:t>
            </a:r>
            <a:endParaRPr lang="en-US" dirty="0"/>
          </a:p>
          <a:p>
            <a:endParaRPr lang="en-TW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55D667-CBE6-9742-A94C-E5842C9BE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481" y="1858942"/>
            <a:ext cx="5730020" cy="423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11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24D2B-4FCB-BE4B-8564-FEA110A13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LeNet-5 layer2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1BAF6-634F-2546-B663-F99AB0942E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TW" dirty="0"/>
              <a:t>Average Pooling</a:t>
            </a:r>
          </a:p>
          <a:p>
            <a:pPr>
              <a:spcBef>
                <a:spcPts val="0"/>
              </a:spcBef>
            </a:pPr>
            <a:r>
              <a:rPr lang="en-US" altLang="zh-TW" dirty="0" err="1"/>
              <a:t>filter_size</a:t>
            </a:r>
            <a:r>
              <a:rPr lang="en-US" altLang="zh-TW" dirty="0"/>
              <a:t>: 2 * 2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altLang="zh-TW" dirty="0"/>
              <a:t>num of filters: 6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altLang="zh-TW" dirty="0"/>
              <a:t>stride: 2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altLang="zh-TW" dirty="0"/>
              <a:t>output: 14 * 14 * 6</a:t>
            </a:r>
            <a:endParaRPr lang="en-US" dirty="0"/>
          </a:p>
          <a:p>
            <a:endParaRPr lang="en-TW" dirty="0"/>
          </a:p>
          <a:p>
            <a:pPr lvl="1"/>
            <a:endParaRPr lang="en-TW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896542-7497-0B4F-BEDC-3361AAE69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342" y="2850784"/>
            <a:ext cx="5570553" cy="324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05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b" anchorCtr="0">
            <a:noAutofit/>
          </a:bodyPr>
          <a:lstStyle/>
          <a:p>
            <a:r>
              <a:rPr lang="zh-TW"/>
              <a:t>LeNet-5 - Layer3 </a:t>
            </a:r>
            <a:endParaRPr/>
          </a:p>
        </p:txBody>
      </p:sp>
      <p:sp>
        <p:nvSpPr>
          <p:cNvPr id="470" name="Google Shape;470;p41"/>
          <p:cNvSpPr txBox="1">
            <a:spLocks noGrp="1"/>
          </p:cNvSpPr>
          <p:nvPr>
            <p:ph type="body" idx="1"/>
          </p:nvPr>
        </p:nvSpPr>
        <p:spPr>
          <a:xfrm>
            <a:off x="415600" y="1333433"/>
            <a:ext cx="11360800" cy="4555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r>
              <a:rPr lang="zh-TW" dirty="0"/>
              <a:t>Convolution Layer</a:t>
            </a:r>
            <a:endParaRPr dirty="0"/>
          </a:p>
          <a:p>
            <a:pPr>
              <a:spcBef>
                <a:spcPts val="0"/>
              </a:spcBef>
            </a:pPr>
            <a:r>
              <a:rPr lang="zh-TW" dirty="0"/>
              <a:t>filter_size: 5 * 5</a:t>
            </a:r>
            <a:endParaRPr dirty="0"/>
          </a:p>
          <a:p>
            <a:pPr>
              <a:spcBef>
                <a:spcPts val="0"/>
              </a:spcBef>
            </a:pPr>
            <a:r>
              <a:rPr lang="zh-TW" dirty="0"/>
              <a:t>num of filters: 16</a:t>
            </a:r>
            <a:endParaRPr dirty="0"/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endParaRPr dirty="0"/>
          </a:p>
        </p:txBody>
      </p:sp>
      <p:pic>
        <p:nvPicPr>
          <p:cNvPr id="471" name="Google Shape;471;p41"/>
          <p:cNvPicPr preferRelativeResize="0"/>
          <p:nvPr/>
        </p:nvPicPr>
        <p:blipFill rotWithShape="1">
          <a:blip r:embed="rId3">
            <a:alphaModFix/>
          </a:blip>
          <a:srcRect l="58084" r="582" b="40575"/>
          <a:stretch/>
        </p:blipFill>
        <p:spPr>
          <a:xfrm>
            <a:off x="5833866" y="2670166"/>
            <a:ext cx="5039101" cy="3663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523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b" anchorCtr="0">
            <a:noAutofit/>
          </a:bodyPr>
          <a:lstStyle/>
          <a:p>
            <a:r>
              <a:rPr lang="zh-TW"/>
              <a:t>LeNet-5 - Layer4 </a:t>
            </a:r>
            <a:endParaRPr/>
          </a:p>
        </p:txBody>
      </p:sp>
      <p:sp>
        <p:nvSpPr>
          <p:cNvPr id="477" name="Google Shape;477;p42"/>
          <p:cNvSpPr txBox="1">
            <a:spLocks noGrp="1"/>
          </p:cNvSpPr>
          <p:nvPr>
            <p:ph type="body" idx="1"/>
          </p:nvPr>
        </p:nvSpPr>
        <p:spPr>
          <a:xfrm>
            <a:off x="415600" y="1333433"/>
            <a:ext cx="11360800" cy="4555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r>
              <a:rPr lang="zh-TW" dirty="0"/>
              <a:t>Average Pooling Layer</a:t>
            </a:r>
            <a:endParaRPr dirty="0"/>
          </a:p>
          <a:p>
            <a:pPr>
              <a:spcBef>
                <a:spcPts val="0"/>
              </a:spcBef>
            </a:pPr>
            <a:r>
              <a:rPr lang="zh-TW" dirty="0"/>
              <a:t>filter_size: 2 * 2</a:t>
            </a:r>
            <a:endParaRPr dirty="0"/>
          </a:p>
          <a:p>
            <a:pPr>
              <a:spcBef>
                <a:spcPts val="0"/>
              </a:spcBef>
            </a:pPr>
            <a:r>
              <a:rPr lang="zh-TW" dirty="0"/>
              <a:t>num of filters: 16</a:t>
            </a:r>
            <a:endParaRPr dirty="0"/>
          </a:p>
          <a:p>
            <a:pPr>
              <a:spcBef>
                <a:spcPts val="0"/>
              </a:spcBef>
            </a:pPr>
            <a:r>
              <a:rPr lang="zh-TW" dirty="0"/>
              <a:t>stride: 2</a:t>
            </a:r>
            <a:endParaRPr dirty="0"/>
          </a:p>
          <a:p>
            <a:pPr>
              <a:spcBef>
                <a:spcPts val="0"/>
              </a:spcBef>
            </a:pPr>
            <a:r>
              <a:rPr lang="zh-TW" dirty="0"/>
              <a:t>output: 5 * 5 * 16</a:t>
            </a:r>
            <a:endParaRPr dirty="0"/>
          </a:p>
          <a:p>
            <a:pPr marL="0" indent="0">
              <a:buNone/>
            </a:pPr>
            <a:endParaRPr dirty="0"/>
          </a:p>
        </p:txBody>
      </p:sp>
      <p:pic>
        <p:nvPicPr>
          <p:cNvPr id="478" name="Google Shape;478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0060" y="2817244"/>
            <a:ext cx="5486340" cy="3243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2747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b" anchorCtr="0">
            <a:noAutofit/>
          </a:bodyPr>
          <a:lstStyle/>
          <a:p>
            <a:r>
              <a:rPr lang="zh-TW"/>
              <a:t>LeNet-5 - Layer5</a:t>
            </a:r>
            <a:endParaRPr/>
          </a:p>
        </p:txBody>
      </p:sp>
      <p:sp>
        <p:nvSpPr>
          <p:cNvPr id="484" name="Google Shape;484;p43"/>
          <p:cNvSpPr txBox="1">
            <a:spLocks noGrp="1"/>
          </p:cNvSpPr>
          <p:nvPr>
            <p:ph type="body" idx="1"/>
          </p:nvPr>
        </p:nvSpPr>
        <p:spPr>
          <a:xfrm>
            <a:off x="415600" y="1333433"/>
            <a:ext cx="11360800" cy="4555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r>
              <a:rPr lang="zh-TW"/>
              <a:t>Fully Connected Layer</a:t>
            </a:r>
            <a:endParaRPr/>
          </a:p>
          <a:p>
            <a:pPr>
              <a:spcBef>
                <a:spcPts val="0"/>
              </a:spcBef>
            </a:pPr>
            <a:r>
              <a:rPr lang="zh-TW"/>
              <a:t>filter_size: 5*5</a:t>
            </a:r>
            <a:endParaRPr/>
          </a:p>
          <a:p>
            <a:pPr>
              <a:spcBef>
                <a:spcPts val="0"/>
              </a:spcBef>
            </a:pPr>
            <a:r>
              <a:rPr lang="zh-TW"/>
              <a:t>num of filters: 120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</a:pPr>
            <a:endParaRPr/>
          </a:p>
          <a:p>
            <a:pPr marL="0" indent="0">
              <a:buNone/>
            </a:pPr>
            <a:endParaRPr/>
          </a:p>
        </p:txBody>
      </p:sp>
      <p:pic>
        <p:nvPicPr>
          <p:cNvPr id="485" name="Google Shape;485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9657" y="2677865"/>
            <a:ext cx="4135933" cy="365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2624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AC89-49BD-4D02-B804-13AC2A5B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E708-2BDF-4C02-8496-9E79F6D1C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Transfer Learning</a:t>
            </a:r>
          </a:p>
          <a:p>
            <a:r>
              <a:rPr lang="en-US"/>
              <a:t>Advanced Topics</a:t>
            </a:r>
            <a:endParaRPr lang="en-US" dirty="0"/>
          </a:p>
          <a:p>
            <a:r>
              <a:rPr lang="en-US" dirty="0"/>
              <a:t>Convolutional Neuron Network</a:t>
            </a:r>
          </a:p>
          <a:p>
            <a:r>
              <a:rPr lang="en-US" dirty="0"/>
              <a:t>Lab: Implement LeNet-5 in </a:t>
            </a:r>
            <a:r>
              <a:rPr lang="en-US" dirty="0" err="1"/>
              <a:t>Keras</a:t>
            </a:r>
            <a:endParaRPr lang="en-US" dirty="0"/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7289E5-7923-4205-92EE-228FB1FEC876}"/>
              </a:ext>
            </a:extLst>
          </p:cNvPr>
          <p:cNvCxnSpPr/>
          <p:nvPr/>
        </p:nvCxnSpPr>
        <p:spPr>
          <a:xfrm>
            <a:off x="838200" y="1742931"/>
            <a:ext cx="105156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2248C89-74B2-4E32-A610-0FF3A119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5829E-2D4A-4144-8737-6A82B7F2B8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93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b" anchorCtr="0">
            <a:noAutofit/>
          </a:bodyPr>
          <a:lstStyle/>
          <a:p>
            <a:r>
              <a:rPr lang="zh-TW"/>
              <a:t>LeNet-5 - Layer6 </a:t>
            </a:r>
            <a:endParaRPr/>
          </a:p>
        </p:txBody>
      </p:sp>
      <p:sp>
        <p:nvSpPr>
          <p:cNvPr id="491" name="Google Shape;491;p44"/>
          <p:cNvSpPr txBox="1">
            <a:spLocks noGrp="1"/>
          </p:cNvSpPr>
          <p:nvPr>
            <p:ph type="body" idx="1"/>
          </p:nvPr>
        </p:nvSpPr>
        <p:spPr>
          <a:xfrm>
            <a:off x="415600" y="1333433"/>
            <a:ext cx="11360800" cy="4555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r>
              <a:rPr lang="zh-TW"/>
              <a:t> Fully Connected Layer</a:t>
            </a:r>
            <a:endParaRPr/>
          </a:p>
          <a:p>
            <a:pPr>
              <a:spcBef>
                <a:spcPts val="0"/>
              </a:spcBef>
            </a:pPr>
            <a:r>
              <a:rPr lang="zh-TW"/>
              <a:t>num of neorons - 84</a:t>
            </a:r>
            <a:endParaRPr/>
          </a:p>
        </p:txBody>
      </p:sp>
      <p:pic>
        <p:nvPicPr>
          <p:cNvPr id="492" name="Google Shape;492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7066" y="2331732"/>
            <a:ext cx="5911199" cy="4134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440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b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zh-TW"/>
              <a:t>LeNet-5 - Output Layer</a:t>
            </a:r>
            <a:endParaRPr/>
          </a:p>
        </p:txBody>
      </p:sp>
      <p:sp>
        <p:nvSpPr>
          <p:cNvPr id="498" name="Google Shape;498;p45"/>
          <p:cNvSpPr txBox="1">
            <a:spLocks noGrp="1"/>
          </p:cNvSpPr>
          <p:nvPr>
            <p:ph type="body" idx="1"/>
          </p:nvPr>
        </p:nvSpPr>
        <p:spPr>
          <a:xfrm>
            <a:off x="415600" y="1333433"/>
            <a:ext cx="11360800" cy="4555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r>
              <a:rPr lang="zh-TW"/>
              <a:t>Fully Connected Softmax Layer</a:t>
            </a:r>
            <a:endParaRPr/>
          </a:p>
          <a:p>
            <a:pPr>
              <a:spcBef>
                <a:spcPts val="0"/>
              </a:spcBef>
            </a:pPr>
            <a:r>
              <a:rPr lang="zh-TW"/>
              <a:t>num of Output - 10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</a:pPr>
            <a:endParaRPr/>
          </a:p>
          <a:p>
            <a:pPr marL="0" indent="0">
              <a:buNone/>
            </a:pPr>
            <a:endParaRPr/>
          </a:p>
        </p:txBody>
      </p:sp>
      <p:pic>
        <p:nvPicPr>
          <p:cNvPr id="499" name="Google Shape;499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3221" y="2387471"/>
            <a:ext cx="4857281" cy="3607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6625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b" anchorCtr="0">
            <a:noAutofit/>
          </a:bodyPr>
          <a:lstStyle/>
          <a:p>
            <a:r>
              <a:rPr lang="zh-TW" dirty="0"/>
              <a:t>Le</a:t>
            </a:r>
            <a:r>
              <a:rPr lang="en-US" altLang="zh-TW" dirty="0"/>
              <a:t>N</a:t>
            </a:r>
            <a:r>
              <a:rPr lang="zh-TW" dirty="0"/>
              <a:t>et-5 Network</a:t>
            </a:r>
            <a:endParaRPr dirty="0"/>
          </a:p>
        </p:txBody>
      </p:sp>
      <p:sp>
        <p:nvSpPr>
          <p:cNvPr id="523" name="Google Shape;523;p49"/>
          <p:cNvSpPr txBox="1">
            <a:spLocks noGrp="1"/>
          </p:cNvSpPr>
          <p:nvPr>
            <p:ph type="body" idx="1"/>
          </p:nvPr>
        </p:nvSpPr>
        <p:spPr>
          <a:xfrm>
            <a:off x="415600" y="1333433"/>
            <a:ext cx="11360800" cy="4555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lvl="1" indent="-406390">
              <a:buSzPts val="1200"/>
            </a:pPr>
            <a:endParaRPr/>
          </a:p>
        </p:txBody>
      </p:sp>
      <p:pic>
        <p:nvPicPr>
          <p:cNvPr id="524" name="Google Shape;52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128" y="1364228"/>
            <a:ext cx="4642699" cy="469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990E67-5727-9A49-96E3-4EEC714229DC}"/>
              </a:ext>
            </a:extLst>
          </p:cNvPr>
          <p:cNvSpPr txBox="1"/>
          <p:nvPr/>
        </p:nvSpPr>
        <p:spPr>
          <a:xfrm>
            <a:off x="5988106" y="2540899"/>
            <a:ext cx="5303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dirty="0"/>
              <a:t>You can go to course website to download source code</a:t>
            </a:r>
          </a:p>
        </p:txBody>
      </p:sp>
    </p:spTree>
    <p:extLst>
      <p:ext uri="{BB962C8B-B14F-4D97-AF65-F5344CB8AC3E}">
        <p14:creationId xmlns:p14="http://schemas.microsoft.com/office/powerpoint/2010/main" val="2695742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19962-9570-4D46-9027-95A01BC5F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Utilizing GPU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02837-A967-ED47-A048-97E60F5F74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TW" dirty="0"/>
              <a:t>Export Cuda Library</a:t>
            </a:r>
          </a:p>
          <a:p>
            <a:pPr lvl="1"/>
            <a:r>
              <a:rPr lang="en-TW" dirty="0"/>
              <a:t>You can add the command below into .bashrc</a:t>
            </a:r>
          </a:p>
          <a:p>
            <a:pPr marL="126997" indent="0">
              <a:buNone/>
            </a:pPr>
            <a:endParaRPr lang="en-TW" dirty="0"/>
          </a:p>
          <a:p>
            <a:r>
              <a:rPr lang="en-TW" dirty="0"/>
              <a:t>Check GPU availability</a:t>
            </a:r>
          </a:p>
          <a:p>
            <a:endParaRPr lang="en-TW" dirty="0"/>
          </a:p>
          <a:p>
            <a:endParaRPr lang="en-TW" dirty="0"/>
          </a:p>
          <a:p>
            <a:endParaRPr lang="en-TW" dirty="0"/>
          </a:p>
          <a:p>
            <a:r>
              <a:rPr lang="en-TW" dirty="0"/>
              <a:t>Disable GPU </a:t>
            </a:r>
          </a:p>
          <a:p>
            <a:endParaRPr lang="en-TW" dirty="0"/>
          </a:p>
          <a:p>
            <a:endParaRPr lang="en-TW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DA0DAD-0BE7-764E-990B-1F1CC190A8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271"/>
          <a:stretch/>
        </p:blipFill>
        <p:spPr>
          <a:xfrm>
            <a:off x="1200053" y="3926077"/>
            <a:ext cx="4621517" cy="474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DD2E92-C9D2-B54E-9057-5F431503769D}"/>
              </a:ext>
            </a:extLst>
          </p:cNvPr>
          <p:cNvSpPr txBox="1"/>
          <p:nvPr/>
        </p:nvSpPr>
        <p:spPr>
          <a:xfrm>
            <a:off x="2796484" y="4463194"/>
            <a:ext cx="109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dirty="0"/>
              <a:t>method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437F7E-3BCE-014C-8211-11EECBAF8B11}"/>
              </a:ext>
            </a:extLst>
          </p:cNvPr>
          <p:cNvSpPr txBox="1"/>
          <p:nvPr/>
        </p:nvSpPr>
        <p:spPr>
          <a:xfrm>
            <a:off x="8042092" y="4400615"/>
            <a:ext cx="109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dirty="0"/>
              <a:t>method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84D2FC-A652-614F-884C-0F5625EB6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561" y="3915056"/>
            <a:ext cx="3379180" cy="4489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2C2F0A-FB6F-1D46-8FF6-92D9810F0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053" y="2739745"/>
            <a:ext cx="5359400" cy="20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FD6404-F2C8-D74C-80F4-6C14D9D118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379"/>
          <a:stretch/>
        </p:blipFill>
        <p:spPr>
          <a:xfrm>
            <a:off x="1326411" y="5818172"/>
            <a:ext cx="4709704" cy="45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01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2248C89-74B2-4E32-A610-0FF3A119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5829E-2D4A-4144-8737-6A82B7F2B8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980B621-F6E2-4546-82F6-7944BD1741F8}"/>
              </a:ext>
            </a:extLst>
          </p:cNvPr>
          <p:cNvSpPr txBox="1">
            <a:spLocks/>
          </p:cNvSpPr>
          <p:nvPr/>
        </p:nvSpPr>
        <p:spPr>
          <a:xfrm>
            <a:off x="1524000" y="1703548"/>
            <a:ext cx="9144000" cy="1938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/>
              <a:t>Thank You for your listening</a:t>
            </a:r>
          </a:p>
        </p:txBody>
      </p:sp>
    </p:spTree>
    <p:extLst>
      <p:ext uri="{BB962C8B-B14F-4D97-AF65-F5344CB8AC3E}">
        <p14:creationId xmlns:p14="http://schemas.microsoft.com/office/powerpoint/2010/main" val="3166638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00706-5B77-C44D-B58A-FBCF4F287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Transfer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C48C4-DBF8-9842-B1CD-EB9AC16FE4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956752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8C24D-6C8E-D84F-B0C3-26B58DFCA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Transfer Learning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4A1AE9-EFC3-2E4F-A35D-A928EDE59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313" y="1959004"/>
            <a:ext cx="5458628" cy="322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62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EC65D-A401-DC49-8DE6-69371334C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Transfer Learning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DA522-880D-F042-B415-DC59957BE5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>
                <a:hlinkClick r:id="rId2"/>
              </a:rPr>
              <a:t>https://blog.gtwang.org/programming/keras-resnet-50-pre-trained-model-build-dogs-cats-image-classification-system/</a:t>
            </a:r>
            <a:endParaRPr lang="en-US" sz="1600" dirty="0"/>
          </a:p>
          <a:p>
            <a:r>
              <a:rPr lang="en-US" sz="1600" dirty="0"/>
              <a:t>Pretrained model: ResNet50</a:t>
            </a:r>
          </a:p>
          <a:p>
            <a:r>
              <a:rPr lang="en-US" sz="1600" dirty="0"/>
              <a:t>Specific dataset: dogs, cats</a:t>
            </a:r>
            <a:endParaRPr lang="en-TW" sz="1600" dirty="0"/>
          </a:p>
        </p:txBody>
      </p:sp>
    </p:spTree>
    <p:extLst>
      <p:ext uri="{BB962C8B-B14F-4D97-AF65-F5344CB8AC3E}">
        <p14:creationId xmlns:p14="http://schemas.microsoft.com/office/powerpoint/2010/main" val="3302949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FD429-3ECB-B448-B6F3-05A7BA070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Advanced Topics in ML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5D18E-980F-384C-ADEC-BD1EC0EAA6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448953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0CB7-BB89-434B-ACB7-5256920E2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Algorithm</a:t>
            </a:r>
            <a:endParaRPr lang="en-T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6FEC0-FF7E-FC42-A5E5-8C503FA63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Concept and Terminology</a:t>
            </a:r>
          </a:p>
          <a:p>
            <a:pPr lvl="1"/>
            <a:r>
              <a:rPr lang="en-US" dirty="0"/>
              <a:t>Batch, epoch, plateau, saddle point, local minimum</a:t>
            </a:r>
          </a:p>
          <a:p>
            <a:pPr lvl="1"/>
            <a:r>
              <a:rPr lang="en-US" dirty="0"/>
              <a:t>Overfitting</a:t>
            </a:r>
          </a:p>
          <a:p>
            <a:pPr lvl="1"/>
            <a:r>
              <a:rPr lang="en-US" dirty="0"/>
              <a:t>Backpropagation</a:t>
            </a:r>
          </a:p>
          <a:p>
            <a:r>
              <a:rPr lang="en-US" dirty="0"/>
              <a:t>Advance skills</a:t>
            </a:r>
          </a:p>
          <a:p>
            <a:pPr lvl="1"/>
            <a:r>
              <a:rPr lang="en-US" dirty="0"/>
              <a:t>Optimizers: Adam, RMSprop, </a:t>
            </a:r>
            <a:r>
              <a:rPr lang="en-US" dirty="0" err="1"/>
              <a:t>Adagrad</a:t>
            </a:r>
            <a:endParaRPr lang="en-US" dirty="0"/>
          </a:p>
          <a:p>
            <a:pPr lvl="1"/>
            <a:r>
              <a:rPr lang="en-US" dirty="0"/>
              <a:t>Dropout, Batch Normalization, Regularization</a:t>
            </a:r>
          </a:p>
          <a:p>
            <a:pPr lvl="1"/>
            <a:r>
              <a:rPr lang="en-US" dirty="0"/>
              <a:t>Callback function, momentum</a:t>
            </a:r>
          </a:p>
          <a:p>
            <a:pPr lvl="1"/>
            <a:r>
              <a:rPr lang="en-US" dirty="0"/>
              <a:t>Reinforce Learning</a:t>
            </a:r>
          </a:p>
          <a:p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3908957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50C0E-7689-C744-BDAB-9A6FC1BFF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Neural Network Models</a:t>
            </a:r>
            <a:endParaRPr lang="en-T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DF53-0743-DF47-9CE4-A5E0F3D66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Classifier</a:t>
            </a:r>
          </a:p>
          <a:p>
            <a:pPr lvl="1"/>
            <a:r>
              <a:rPr lang="en-US" dirty="0"/>
              <a:t>LeNet5, VGG, </a:t>
            </a:r>
            <a:r>
              <a:rPr lang="en-US" dirty="0" err="1"/>
              <a:t>ResNet</a:t>
            </a:r>
            <a:r>
              <a:rPr lang="en-US" dirty="0"/>
              <a:t>, </a:t>
            </a:r>
            <a:r>
              <a:rPr lang="en-US" dirty="0" err="1"/>
              <a:t>AlexNet</a:t>
            </a:r>
            <a:r>
              <a:rPr lang="en-US" dirty="0"/>
              <a:t>…</a:t>
            </a:r>
          </a:p>
          <a:p>
            <a:r>
              <a:rPr lang="en-US" dirty="0"/>
              <a:t>Object detection</a:t>
            </a:r>
          </a:p>
          <a:p>
            <a:pPr lvl="1"/>
            <a:r>
              <a:rPr lang="en-US" dirty="0"/>
              <a:t>YOLO, RCNN, </a:t>
            </a:r>
            <a:r>
              <a:rPr lang="en-US" dirty="0" err="1"/>
              <a:t>CornerNet</a:t>
            </a:r>
            <a:r>
              <a:rPr lang="en-US" dirty="0"/>
              <a:t>…</a:t>
            </a:r>
          </a:p>
          <a:p>
            <a:r>
              <a:rPr lang="en-US" dirty="0"/>
              <a:t>Audio</a:t>
            </a:r>
          </a:p>
          <a:p>
            <a:pPr lvl="1"/>
            <a:r>
              <a:rPr lang="en-US" dirty="0"/>
              <a:t>RNN, LSTM…</a:t>
            </a:r>
          </a:p>
          <a:p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1649701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7C697-B5A1-2A41-965B-76B3CFEDF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Learning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58FC0-29CD-1644-82FD-7D40161D2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W" dirty="0"/>
              <a:t>Machine Learning - </a:t>
            </a:r>
            <a:r>
              <a:rPr lang="en-US" dirty="0"/>
              <a:t>Hung-</a:t>
            </a:r>
            <a:r>
              <a:rPr lang="en-US" dirty="0" err="1"/>
              <a:t>yi</a:t>
            </a:r>
            <a:r>
              <a:rPr lang="en-US" dirty="0"/>
              <a:t> Lee</a:t>
            </a:r>
          </a:p>
          <a:p>
            <a:pPr lvl="1"/>
            <a:r>
              <a:rPr lang="en-US" dirty="0">
                <a:hlinkClick r:id="rId2"/>
              </a:rPr>
              <a:t>https://www.youtube.com/watch?v=CXgbekl66jc&amp;list=PLJV_el3uVTsPy9oCRY30oBPNLCo89yu49</a:t>
            </a:r>
            <a:endParaRPr lang="en-US" dirty="0"/>
          </a:p>
          <a:p>
            <a:r>
              <a:rPr lang="en-US" dirty="0"/>
              <a:t>Andrew Ng</a:t>
            </a:r>
          </a:p>
          <a:p>
            <a:pPr lvl="1"/>
            <a:r>
              <a:rPr lang="en-US" dirty="0">
                <a:hlinkClick r:id="rId3"/>
              </a:rPr>
              <a:t>https://www.youtube.com/watch?v=ArPaAX_PhIs&amp;list=PLkDaE6sCZn6Gl29AoE31iwdVwSG-KnDzF</a:t>
            </a:r>
            <a:endParaRPr lang="en-US" dirty="0"/>
          </a:p>
          <a:p>
            <a:pPr lvl="1"/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509932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2748</TotalTime>
  <Words>381</Words>
  <Application>Microsoft Macintosh PowerPoint</Application>
  <PresentationFormat>Widescreen</PresentationFormat>
  <Paragraphs>97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AI on Chip Lab2</vt:lpstr>
      <vt:lpstr>Outlines</vt:lpstr>
      <vt:lpstr>Transfer Learning</vt:lpstr>
      <vt:lpstr>Transfer Learning</vt:lpstr>
      <vt:lpstr>Transfer Learning Practice</vt:lpstr>
      <vt:lpstr>Advanced Topics in ML</vt:lpstr>
      <vt:lpstr>Training Algorithm</vt:lpstr>
      <vt:lpstr>Common Neural Network Models</vt:lpstr>
      <vt:lpstr>Learning Materials</vt:lpstr>
      <vt:lpstr>Convolutional Neuron Network</vt:lpstr>
      <vt:lpstr> CNN</vt:lpstr>
      <vt:lpstr>Lab: Implement LeNet-5 in Keras</vt:lpstr>
      <vt:lpstr>LeNet - 5 </vt:lpstr>
      <vt:lpstr>MNIST datasets</vt:lpstr>
      <vt:lpstr>LeNet-5 layer1</vt:lpstr>
      <vt:lpstr>LeNet-5 layer2</vt:lpstr>
      <vt:lpstr>LeNet-5 - Layer3 </vt:lpstr>
      <vt:lpstr>LeNet-5 - Layer4 </vt:lpstr>
      <vt:lpstr>LeNet-5 - Layer5</vt:lpstr>
      <vt:lpstr>LeNet-5 - Layer6 </vt:lpstr>
      <vt:lpstr>LeNet-5 - Output Layer</vt:lpstr>
      <vt:lpstr>LeNet-5 Network</vt:lpstr>
      <vt:lpstr>Utilizing GPU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oscar kai</dc:creator>
  <cp:lastModifiedBy>王志瑋</cp:lastModifiedBy>
  <cp:revision>43</cp:revision>
  <dcterms:created xsi:type="dcterms:W3CDTF">2021-02-20T07:47:44Z</dcterms:created>
  <dcterms:modified xsi:type="dcterms:W3CDTF">2021-02-26T06:37:10Z</dcterms:modified>
</cp:coreProperties>
</file>