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1" r:id="rId7"/>
    <p:sldId id="270" r:id="rId8"/>
    <p:sldId id="263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23A15-F1E4-4B7C-8D34-216BB9078619}" v="24" dt="2021-02-20T09:37:50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>
        <p:scale>
          <a:sx n="125" d="100"/>
          <a:sy n="125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94D-E4D0-424B-80C5-4426C487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2A41-B093-4487-974C-62027621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0824-781E-485E-9456-86656B9A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B053-E5F6-4D28-8E33-2F673664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C885-942F-4B08-8234-0578148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45C9-8ACC-4BFD-BBF4-EFBDDBEC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45955-33F6-464C-B896-E7E732B40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87DF-72E1-43FF-96A3-315021B1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C310-1139-4B36-8627-03BE315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BC10-091F-431D-9A30-2E70E8B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C06F6-228F-4520-9F3B-26A2C3200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811BB-B452-487E-A439-4A8640973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7790E-082F-404D-B265-12D47C74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D56A-D9FE-46FC-935A-E00013C7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49F5-7FF6-404A-88C3-784877C7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C363-9835-411A-8E63-AC13312E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BC45-96E7-4788-AE3D-5EFB01A9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B9A4-1B2F-4E6D-AF9C-0C433846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F2D3-8641-4428-A1AE-C98B8FF1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91AE-67BD-4A87-B640-C1BFCB6F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8F0D-91B0-4E64-8556-2B06B612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8B28-E34A-4B8C-BB4D-8EBF1422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18C2-B46D-42D0-9238-445A665D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2968-18B5-4AC5-BC90-B090CA90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E7EF-0FAA-4480-A183-7F467942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BD37-17B2-4648-942E-28B76864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A124-D116-4610-B607-AFF27F722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49572-544B-47BE-89FF-86D3834F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F17D-AF87-4AD1-9234-9DF78E19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BB18A-8F2A-496C-8634-6A1C1B0C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71D1A-6852-410B-A33F-5C592846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3887-0CBB-44DD-9F02-B2F9A67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E576-4373-40EE-8C28-41161252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2B766-DD11-4C31-BAE4-0900FD3B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B7C3B-030A-4386-A602-AF93DCEB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2382-E65F-4AEF-8B3C-0CFB25479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B6725-3475-4A1D-A3D2-9C137D35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E3A21-ABB2-428E-9A7E-C40E085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747B6-2192-4118-969C-55A02CA0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EC59-FFBA-4314-ACBD-1FE690FD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58F2-621F-4656-A6A6-78D5BA18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4B7B1-83D4-424E-B91F-352CB5BC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60274-F8B2-44CB-BA97-90A360B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AA492-F90A-4B83-9ECB-411A02A4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F032-66B0-4D67-9D5F-45AEDC9E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6C2D0-7078-4D0B-AA43-F3BF5943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3A3-09F3-4A15-B9A1-07977133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0220-A959-4F97-B258-F0C6218C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12F07-8F3A-4122-B0B5-486F5CA6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24BD0-CEB3-441A-8D5B-3F30DDA7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C4453-59D7-4A37-B2EE-DA4DC012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0541A-373E-46E0-B763-AAE20D86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767-4CEB-4789-8FB7-B8E83743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9B66B-C150-45A2-8510-8A8B05D9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5DFC8-ED5E-43EB-A8A4-38C040A1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E7149-2865-4A10-AF0B-4C298B89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11C5-AF64-4158-AE3B-238AC429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BBE-1031-4056-BD04-C5F330C6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9E090-DC31-4305-A59B-2239A22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0EB8-643B-4E29-88FF-979FA057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1ECF-1763-4AE8-B1A7-4C5C0CBF6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44CE-23C2-4FA8-AB59-17B5D09B0C3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F411-36BE-4C71-8AD5-C1CBB3C1B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22BE-C035-4C44-921E-146286CBD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s://www.tensorflow.org/api_docs/python/tf/linalg/matmu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9064-85B1-44DE-BCE7-30AA508FA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AI on Chip</a:t>
            </a:r>
            <a:br>
              <a:rPr lang="en-US" b="1" dirty="0"/>
            </a:br>
            <a:r>
              <a:rPr lang="en-US" b="1" dirty="0"/>
              <a:t>Lab1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49C73-F701-4CA6-9393-EADBFD5F3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start to use CASGPU for Machine Learning</a:t>
            </a:r>
          </a:p>
          <a:p>
            <a:r>
              <a:rPr lang="en-US" dirty="0"/>
              <a:t>2021/2/23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64A8998-6FCB-438E-9E23-275A7AB8E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A1BD6-D4F4-442A-A473-9D45584D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MNIST</a:t>
            </a:r>
            <a:r>
              <a:rPr lang="zh-TW" altLang="en-US" dirty="0"/>
              <a:t> </a:t>
            </a:r>
            <a:r>
              <a:rPr lang="en-US" altLang="zh-TW" dirty="0"/>
              <a:t>dataset</a:t>
            </a:r>
          </a:p>
          <a:p>
            <a:pPr lvl="2"/>
            <a:r>
              <a:rPr lang="en-US" altLang="zh-TW" dirty="0"/>
              <a:t>The MNIST database is a large database of handwritten digits that is commonly used for training various image processing systems.</a:t>
            </a:r>
          </a:p>
          <a:p>
            <a:pPr lvl="2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Google Shape;23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024" y="2890359"/>
            <a:ext cx="4991951" cy="30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5;p31"/>
          <p:cNvSpPr txBox="1"/>
          <p:nvPr/>
        </p:nvSpPr>
        <p:spPr>
          <a:xfrm>
            <a:off x="8591975" y="5274973"/>
            <a:ext cx="2521865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2400" dirty="0">
                <a:ea typeface="Times New Roman"/>
                <a:cs typeface="Times New Roman"/>
                <a:sym typeface="Times New Roman"/>
              </a:rPr>
              <a:t>Image size: 28*28</a:t>
            </a:r>
            <a:endParaRPr sz="2400" dirty="0"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65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Code(1/10)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Limit GPU usage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54" y="2747860"/>
            <a:ext cx="9654783" cy="22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Code(2/10)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Import libraries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31" y="2520373"/>
            <a:ext cx="5829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4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Code(3/10)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Read MNIST dataset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915" y="2673638"/>
            <a:ext cx="9944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Code(4/10)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Data preprocessing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91" y="2380127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Code(5/10)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Build the model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0" y="2487468"/>
            <a:ext cx="8877300" cy="1790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541" y="4330805"/>
            <a:ext cx="4507509" cy="1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Code(6/10)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Configure and Fit the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818" y="2252230"/>
            <a:ext cx="7467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Code(7/10)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Plot the training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839" y="2362455"/>
            <a:ext cx="3690216" cy="36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Code(9/10)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Evaluation and save the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89" y="2623560"/>
            <a:ext cx="106489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Code(10/10)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Reuse the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218" y="2359313"/>
            <a:ext cx="6303818" cy="26380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227" y="3453157"/>
            <a:ext cx="2549382" cy="2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to CASGPU container</a:t>
            </a:r>
          </a:p>
          <a:p>
            <a:r>
              <a:rPr lang="en-US" dirty="0"/>
              <a:t>Jupyter Notebook</a:t>
            </a:r>
          </a:p>
          <a:p>
            <a:r>
              <a:rPr lang="en-US" dirty="0"/>
              <a:t>How to bring TAs code to CASGPU</a:t>
            </a:r>
          </a:p>
          <a:p>
            <a:r>
              <a:rPr lang="en-US" dirty="0"/>
              <a:t>TensorFlow application on GPU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計算機架構與系統實驗室 </a:t>
            </a:r>
            <a:r>
              <a:rPr lang="en-US" altLang="zh-CN" dirty="0"/>
              <a:t>CASLab</a:t>
            </a:r>
          </a:p>
          <a:p>
            <a:pPr lvl="1"/>
            <a:r>
              <a:rPr lang="en-US" altLang="zh-CN" dirty="0"/>
              <a:t>EE</a:t>
            </a:r>
            <a:r>
              <a:rPr lang="zh-CN" altLang="en-US" dirty="0"/>
              <a:t> </a:t>
            </a:r>
            <a:r>
              <a:rPr lang="en-US" altLang="zh-CN" dirty="0"/>
              <a:t>6F</a:t>
            </a:r>
            <a:r>
              <a:rPr lang="zh-CN" altLang="en-US" dirty="0"/>
              <a:t> </a:t>
            </a:r>
            <a:r>
              <a:rPr lang="en-US" altLang="zh-CN" dirty="0"/>
              <a:t>room 92617</a:t>
            </a:r>
          </a:p>
          <a:p>
            <a:r>
              <a:rPr lang="zh-CN" altLang="en-US" dirty="0"/>
              <a:t>陳中和教授 </a:t>
            </a:r>
            <a:endParaRPr lang="en-US" dirty="0"/>
          </a:p>
          <a:p>
            <a:r>
              <a:rPr lang="en-US" dirty="0"/>
              <a:t>Lab1 TAs</a:t>
            </a:r>
          </a:p>
          <a:p>
            <a:pPr lvl="1"/>
            <a:r>
              <a:rPr lang="zh-CN" altLang="en-US" dirty="0"/>
              <a:t>蔡期開 </a:t>
            </a:r>
            <a:r>
              <a:rPr lang="en-US" altLang="zh-CN" dirty="0"/>
              <a:t>deekai9139@gmail.com</a:t>
            </a:r>
            <a:endParaRPr lang="en-US" dirty="0"/>
          </a:p>
          <a:p>
            <a:pPr lvl="1"/>
            <a:r>
              <a:rPr lang="zh-CN" altLang="en-US" dirty="0"/>
              <a:t>粘舒涵 </a:t>
            </a:r>
            <a:r>
              <a:rPr lang="en-US" altLang="zh-CN" dirty="0"/>
              <a:t>jjs93126@gmail.com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80B621-F6E2-4546-82F6-7944BD1741F8}"/>
              </a:ext>
            </a:extLst>
          </p:cNvPr>
          <p:cNvSpPr txBox="1">
            <a:spLocks/>
          </p:cNvSpPr>
          <p:nvPr/>
        </p:nvSpPr>
        <p:spPr>
          <a:xfrm>
            <a:off x="1524000" y="1703548"/>
            <a:ext cx="9144000" cy="1938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31666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CASGPU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0058" cy="4351338"/>
          </a:xfrm>
        </p:spPr>
        <p:txBody>
          <a:bodyPr/>
          <a:lstStyle/>
          <a:p>
            <a:r>
              <a:rPr lang="en-US" dirty="0"/>
              <a:t>Windows system:</a:t>
            </a:r>
          </a:p>
          <a:p>
            <a:pPr lvl="1"/>
            <a:r>
              <a:rPr lang="en-US" dirty="0"/>
              <a:t>Putty or Xshell is recommended</a:t>
            </a:r>
          </a:p>
          <a:p>
            <a:r>
              <a:rPr lang="en-US" dirty="0"/>
              <a:t>Ubuntu system:</a:t>
            </a:r>
          </a:p>
          <a:p>
            <a:pPr lvl="1"/>
            <a:r>
              <a:rPr lang="en-US" dirty="0"/>
              <a:t>Ctrl + Atl + t</a:t>
            </a:r>
          </a:p>
          <a:p>
            <a:pPr lvl="1"/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ssh user@140.116.164.241 –p 8xx0</a:t>
            </a:r>
          </a:p>
          <a:p>
            <a:pPr lvl="2"/>
            <a:r>
              <a:rPr lang="en-US" dirty="0"/>
              <a:t>xx is your group number</a:t>
            </a:r>
          </a:p>
          <a:p>
            <a:pPr lvl="3"/>
            <a:r>
              <a:rPr lang="en-US" dirty="0"/>
              <a:t>Ex. I’m group 8</a:t>
            </a:r>
          </a:p>
          <a:p>
            <a:pPr lvl="3"/>
            <a:r>
              <a:rPr lang="en-US" sz="1400" dirty="0">
                <a:highlight>
                  <a:srgbClr val="C0C0C0"/>
                </a:highlight>
                <a:latin typeface="Consolas" panose="020B0609020204030204" pitchFamily="49" charset="0"/>
              </a:rPr>
              <a:t>ssh user@140.116.164.241 –p 8080</a:t>
            </a:r>
          </a:p>
          <a:p>
            <a:r>
              <a:rPr lang="en-US" dirty="0"/>
              <a:t>user password:</a:t>
            </a:r>
          </a:p>
          <a:p>
            <a:pPr lvl="1"/>
            <a:r>
              <a:rPr lang="en-US" dirty="0"/>
              <a:t>re</a:t>
            </a:r>
            <a:r>
              <a:rPr lang="en-US" altLang="zh-CN" dirty="0"/>
              <a:t>veal on class 2021/2/23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35EAF-B6AF-4D69-A9C9-14E5CF8E0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73" y="2111492"/>
            <a:ext cx="3798567" cy="37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CASGPU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I do on first login?</a:t>
            </a:r>
          </a:p>
          <a:p>
            <a:pPr marL="914400" lvl="1" indent="-457200">
              <a:buAutoNum type="arabicPeriod"/>
            </a:pPr>
            <a:r>
              <a:rPr lang="en-US" dirty="0"/>
              <a:t>Change password 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passwd</a:t>
            </a:r>
          </a:p>
          <a:p>
            <a:pPr marL="914400" lvl="1" indent="-457200">
              <a:buAutoNum type="arabicPeriod"/>
            </a:pPr>
            <a:r>
              <a:rPr lang="en-US" dirty="0"/>
              <a:t>Install </a:t>
            </a:r>
            <a:r>
              <a:rPr lang="en-US" i="1" dirty="0"/>
              <a:t>tensorflow-gpu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pip3 install tensorflow-gpu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pip3 list | grep –n tensorflow-gpu</a:t>
            </a:r>
          </a:p>
          <a:p>
            <a:pPr marL="914400" lvl="1" indent="-457200">
              <a:buAutoNum type="arabicPeriod"/>
            </a:pPr>
            <a:r>
              <a:rPr lang="en-US" dirty="0"/>
              <a:t>Setup Cuda library path</a:t>
            </a:r>
          </a:p>
          <a:p>
            <a:pPr lvl="2"/>
            <a:r>
              <a:rPr lang="en-TW" dirty="0">
                <a:highlight>
                  <a:srgbClr val="C0C0C0"/>
                </a:highlight>
                <a:latin typeface="Consolas" panose="020B0609020204030204" pitchFamily="49" charset="0"/>
              </a:rPr>
              <a:t>export LD_LIBRARY_PATH=/usr/local/cuda/lib64</a:t>
            </a:r>
            <a:endParaRPr lang="en-US" dirty="0">
              <a:highlight>
                <a:srgbClr val="C0C0C0"/>
              </a:highlight>
              <a:latin typeface="Consolas" panose="020B0609020204030204" pitchFamily="49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6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Jupyter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2822" cy="1262479"/>
          </a:xfrm>
        </p:spPr>
        <p:txBody>
          <a:bodyPr/>
          <a:lstStyle/>
          <a:p>
            <a:r>
              <a:rPr lang="en-US" dirty="0"/>
              <a:t>In Putty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jupyter notebook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9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FA770C5-E7F5-4693-8F74-3D98074ED8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5"/>
          <a:stretch/>
        </p:blipFill>
        <p:spPr>
          <a:xfrm>
            <a:off x="6096000" y="3028465"/>
            <a:ext cx="4942822" cy="208660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845AEE0-94F0-4E98-94B6-8183EA424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9" y="2742070"/>
            <a:ext cx="4207168" cy="27106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51899-49A8-4B06-8444-8D36F08E31DF}"/>
              </a:ext>
            </a:extLst>
          </p:cNvPr>
          <p:cNvSpPr txBox="1">
            <a:spLocks/>
          </p:cNvSpPr>
          <p:nvPr/>
        </p:nvSpPr>
        <p:spPr>
          <a:xfrm>
            <a:off x="5781021" y="1823464"/>
            <a:ext cx="5368241" cy="148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a browser &amp; go to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140.116.164.241:8xx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  <a:p>
            <a:pPr lvl="2"/>
            <a:r>
              <a:rPr lang="en-US" sz="1600" dirty="0"/>
              <a:t>[8xx1] port is forwarded for jupyter notebook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44BB2-ADB5-408E-9EEE-FCEAFABB6B61}"/>
              </a:ext>
            </a:extLst>
          </p:cNvPr>
          <p:cNvSpPr/>
          <p:nvPr/>
        </p:nvSpPr>
        <p:spPr>
          <a:xfrm>
            <a:off x="3039979" y="4810734"/>
            <a:ext cx="2510589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0A3F46-9FD3-490C-AC67-E36F9D91D2A6}"/>
              </a:ext>
            </a:extLst>
          </p:cNvPr>
          <p:cNvSpPr/>
          <p:nvPr/>
        </p:nvSpPr>
        <p:spPr>
          <a:xfrm>
            <a:off x="1407569" y="4913110"/>
            <a:ext cx="731919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78B1254-77C4-4FAB-AB37-7D720BB5C766}"/>
              </a:ext>
            </a:extLst>
          </p:cNvPr>
          <p:cNvCxnSpPr>
            <a:stCxn id="13" idx="3"/>
          </p:cNvCxnSpPr>
          <p:nvPr/>
        </p:nvCxnSpPr>
        <p:spPr>
          <a:xfrm flipV="1">
            <a:off x="5550568" y="4641850"/>
            <a:ext cx="2215482" cy="23305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96AD6-9B8E-46C9-A6D9-A76673994F73}"/>
              </a:ext>
            </a:extLst>
          </p:cNvPr>
          <p:cNvSpPr/>
          <p:nvPr/>
        </p:nvSpPr>
        <p:spPr>
          <a:xfrm>
            <a:off x="2814638" y="5016375"/>
            <a:ext cx="261937" cy="128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B62AA79-802F-4621-8DB2-D7E46561CF83}"/>
              </a:ext>
            </a:extLst>
          </p:cNvPr>
          <p:cNvCxnSpPr>
            <a:stCxn id="20" idx="2"/>
          </p:cNvCxnSpPr>
          <p:nvPr/>
        </p:nvCxnSpPr>
        <p:spPr>
          <a:xfrm rot="16200000" flipH="1">
            <a:off x="3065989" y="5024329"/>
            <a:ext cx="600768" cy="84153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668570-96D8-4195-AF9C-64FA79FB4C1B}"/>
              </a:ext>
            </a:extLst>
          </p:cNvPr>
          <p:cNvSpPr txBox="1"/>
          <p:nvPr/>
        </p:nvSpPr>
        <p:spPr>
          <a:xfrm>
            <a:off x="3787140" y="5569197"/>
            <a:ext cx="35966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Make sure it is listened on 8888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3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bring TAs code to CASGPU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2822" cy="3813172"/>
          </a:xfrm>
        </p:spPr>
        <p:txBody>
          <a:bodyPr/>
          <a:lstStyle/>
          <a:p>
            <a:r>
              <a:rPr lang="en-US" dirty="0"/>
              <a:t>Windows system:</a:t>
            </a:r>
          </a:p>
          <a:p>
            <a:pPr lvl="1"/>
            <a:r>
              <a:rPr lang="en-US" dirty="0"/>
              <a:t>Filezilla or Xftp is recommended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sftp</a:t>
            </a:r>
            <a:r>
              <a:rPr lang="en-US" dirty="0"/>
              <a:t>://140.116.164.241</a:t>
            </a:r>
          </a:p>
          <a:p>
            <a:pPr lvl="2"/>
            <a:r>
              <a:rPr lang="en-US" dirty="0"/>
              <a:t>port: 8xx0</a:t>
            </a:r>
          </a:p>
          <a:p>
            <a:r>
              <a:rPr lang="en-US" dirty="0"/>
              <a:t>Ubuntu system: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scp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wget [links on caslab website]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AEA3C4-4128-41A6-8922-3B8347264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20" y="1994649"/>
            <a:ext cx="4537305" cy="36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application on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if the GPU is available. if the output is FALSE, make sure that the </a:t>
            </a:r>
            <a:r>
              <a:rPr lang="en-US" dirty="0" err="1"/>
              <a:t>cuda</a:t>
            </a:r>
            <a:r>
              <a:rPr lang="en-US" dirty="0"/>
              <a:t> library path is set up.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 GPU usage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043AEFE-6453-8F45-956A-855283152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284" y="2788926"/>
            <a:ext cx="4592524" cy="64007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8F71169-DBB1-E34D-9094-8E7A90CC9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284" y="4315133"/>
            <a:ext cx="8961022" cy="14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application on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1:</a:t>
            </a:r>
          </a:p>
          <a:p>
            <a:pPr lvl="1"/>
            <a:r>
              <a:rPr lang="en-US" dirty="0"/>
              <a:t>Use tensorflow API to do matrix multiplication</a:t>
            </a:r>
          </a:p>
          <a:p>
            <a:pPr lvl="1"/>
            <a:endParaRPr lang="en-US" dirty="0"/>
          </a:p>
          <a:p>
            <a:r>
              <a:rPr lang="en-US" altLang="zh-TW" dirty="0"/>
              <a:t>Practice 2:</a:t>
            </a:r>
          </a:p>
          <a:p>
            <a:pPr lvl="1"/>
            <a:r>
              <a:rPr lang="en-US" dirty="0"/>
              <a:t>MNIST model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5129DED3-C96A-4AC3-8986-F6560A86D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92" y="40012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9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2"/>
              </a:rPr>
              <a:t>https://www.tensorflow.org/api_docs/python/tf/linalg/matmul</a:t>
            </a:r>
            <a:endParaRPr lang="en-US" dirty="0"/>
          </a:p>
          <a:p>
            <a:pPr lvl="1"/>
            <a:r>
              <a:rPr lang="en-US" dirty="0"/>
              <a:t>Use the APIs to do matrix multiplication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1057"/>
          <a:stretch/>
        </p:blipFill>
        <p:spPr>
          <a:xfrm>
            <a:off x="1764146" y="2784330"/>
            <a:ext cx="4985471" cy="20097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146" y="4794105"/>
            <a:ext cx="1895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6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435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Office Theme</vt:lpstr>
      <vt:lpstr>AI on Chip Lab1</vt:lpstr>
      <vt:lpstr>Outlines</vt:lpstr>
      <vt:lpstr>Login to CASGPU container</vt:lpstr>
      <vt:lpstr>Login to CASGPU container</vt:lpstr>
      <vt:lpstr>Jupyter Notebook</vt:lpstr>
      <vt:lpstr>How to bring TAs code to CASGPU</vt:lpstr>
      <vt:lpstr>Tensorflow application on GPU</vt:lpstr>
      <vt:lpstr>Tensorflow application on GPU</vt:lpstr>
      <vt:lpstr>Practice 1</vt:lpstr>
      <vt:lpstr>Practice 2</vt:lpstr>
      <vt:lpstr>Practice 2 – Code(1/10)</vt:lpstr>
      <vt:lpstr>Practice 2 – Code(2/10)</vt:lpstr>
      <vt:lpstr>Practice 2 – Code(3/10)</vt:lpstr>
      <vt:lpstr>Practice 2 – Code(4/10)</vt:lpstr>
      <vt:lpstr>Practice 2 – Code(5/10)</vt:lpstr>
      <vt:lpstr>Practice 2 – Code(6/10)</vt:lpstr>
      <vt:lpstr>Practice 2 – Code(7/10)</vt:lpstr>
      <vt:lpstr>Practice 2 – Code(9/10)</vt:lpstr>
      <vt:lpstr>Practice 2 – Code(10/10)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kai</dc:creator>
  <cp:lastModifiedBy>oscar kai</cp:lastModifiedBy>
  <cp:revision>36</cp:revision>
  <dcterms:created xsi:type="dcterms:W3CDTF">2021-02-20T07:47:44Z</dcterms:created>
  <dcterms:modified xsi:type="dcterms:W3CDTF">2021-02-21T14:41:52Z</dcterms:modified>
</cp:coreProperties>
</file>