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471" r:id="rId3"/>
    <p:sldId id="470" r:id="rId4"/>
    <p:sldId id="469" r:id="rId5"/>
    <p:sldId id="488" r:id="rId6"/>
    <p:sldId id="735" r:id="rId7"/>
    <p:sldId id="473" r:id="rId8"/>
    <p:sldId id="403" r:id="rId9"/>
    <p:sldId id="736" r:id="rId10"/>
    <p:sldId id="404" r:id="rId11"/>
    <p:sldId id="737" r:id="rId12"/>
    <p:sldId id="486" r:id="rId13"/>
    <p:sldId id="487" r:id="rId14"/>
    <p:sldId id="407" r:id="rId15"/>
    <p:sldId id="454" r:id="rId16"/>
    <p:sldId id="455" r:id="rId17"/>
    <p:sldId id="456" r:id="rId18"/>
    <p:sldId id="408" r:id="rId19"/>
    <p:sldId id="411" r:id="rId20"/>
    <p:sldId id="409" r:id="rId21"/>
    <p:sldId id="410" r:id="rId22"/>
    <p:sldId id="738" r:id="rId23"/>
    <p:sldId id="412" r:id="rId24"/>
    <p:sldId id="457" r:id="rId25"/>
    <p:sldId id="475" r:id="rId26"/>
    <p:sldId id="477" r:id="rId27"/>
    <p:sldId id="415" r:id="rId28"/>
    <p:sldId id="416" r:id="rId29"/>
    <p:sldId id="417" r:id="rId30"/>
    <p:sldId id="418" r:id="rId31"/>
    <p:sldId id="419" r:id="rId32"/>
    <p:sldId id="462" r:id="rId33"/>
    <p:sldId id="422" r:id="rId34"/>
    <p:sldId id="424" r:id="rId35"/>
    <p:sldId id="425" r:id="rId36"/>
    <p:sldId id="423" r:id="rId37"/>
    <p:sldId id="427" r:id="rId38"/>
    <p:sldId id="428" r:id="rId39"/>
    <p:sldId id="429" r:id="rId40"/>
    <p:sldId id="430" r:id="rId41"/>
    <p:sldId id="431" r:id="rId42"/>
    <p:sldId id="432" r:id="rId43"/>
    <p:sldId id="458" r:id="rId44"/>
    <p:sldId id="433" r:id="rId45"/>
    <p:sldId id="460" r:id="rId46"/>
    <p:sldId id="483" r:id="rId47"/>
    <p:sldId id="440" r:id="rId48"/>
    <p:sldId id="441" r:id="rId49"/>
    <p:sldId id="442" r:id="rId50"/>
    <p:sldId id="443" r:id="rId51"/>
    <p:sldId id="444" r:id="rId52"/>
    <p:sldId id="464" r:id="rId53"/>
    <p:sldId id="420" r:id="rId54"/>
    <p:sldId id="446" r:id="rId55"/>
    <p:sldId id="447" r:id="rId56"/>
    <p:sldId id="448" r:id="rId57"/>
    <p:sldId id="451" r:id="rId58"/>
    <p:sldId id="734" r:id="rId59"/>
    <p:sldId id="467" r:id="rId60"/>
    <p:sldId id="485" r:id="rId61"/>
    <p:sldId id="484" r:id="rId62"/>
    <p:sldId id="268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0" autoAdjust="0"/>
    <p:restoredTop sz="95725" autoAdjust="0"/>
  </p:normalViewPr>
  <p:slideViewPr>
    <p:cSldViewPr>
      <p:cViewPr varScale="1">
        <p:scale>
          <a:sx n="87" d="100"/>
          <a:sy n="87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AC5CA-1A0C-4BAB-A1A5-19250BE4005C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EB5C-A343-4D84-8EBF-82FC7272B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97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Register File</a:t>
            </a:r>
            <a:r>
              <a:rPr lang="en-US" altLang="zh-TW" baseline="0" dirty="0"/>
              <a:t>   </a:t>
            </a:r>
            <a:r>
              <a:rPr lang="en-US" altLang="zh-TW" dirty="0"/>
              <a:t>2.704KB</a:t>
            </a:r>
            <a:r>
              <a:rPr lang="zh-TW" altLang="en-US" dirty="0"/>
              <a:t>左右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992EA-EB06-42C0-954E-9F70293F972B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8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5C5F0-E7F2-4494-9BC2-0753217C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C0DFE29-2097-46F3-B990-0FC3ED3A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E430-A2B7-4C12-B799-2F91A4EA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77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5C5F0-E7F2-4494-9BC2-0753217C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11CBCA4-D3A5-4420-922F-F33FAD7BF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10515599" cy="43513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921170-CB42-4B6B-8EA7-F65C6818BA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F809-E83B-46CD-8544-789A0BC3D5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7386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2000" y="1"/>
            <a:ext cx="11520000" cy="700351"/>
          </a:xfrm>
        </p:spPr>
        <p:txBody>
          <a:bodyPr/>
          <a:lstStyle>
            <a:lvl1pPr>
              <a:defRPr>
                <a:effectLst/>
                <a:latin typeface="+mn-lt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336000" y="998538"/>
            <a:ext cx="11520000" cy="5400000"/>
          </a:xfrm>
        </p:spPr>
        <p:txBody>
          <a:bodyPr/>
          <a:lstStyle>
            <a:lvl1pPr>
              <a:spcBef>
                <a:spcPts val="0"/>
              </a:spcBef>
              <a:defRPr sz="2400">
                <a:latin typeface="+mn-lt"/>
                <a:cs typeface="Times New Roman" pitchFamily="18" charset="0"/>
              </a:defRPr>
            </a:lvl1pPr>
            <a:lvl2pPr>
              <a:spcBef>
                <a:spcPts val="0"/>
              </a:spcBef>
              <a:defRPr sz="2000">
                <a:latin typeface="+mn-lt"/>
                <a:cs typeface="Times New Roman" pitchFamily="18" charset="0"/>
              </a:defRPr>
            </a:lvl2pPr>
            <a:lvl3pPr>
              <a:spcBef>
                <a:spcPts val="0"/>
              </a:spcBef>
              <a:defRPr sz="1800">
                <a:latin typeface="+mn-lt"/>
                <a:cs typeface="Times New Roman" pitchFamily="18" charset="0"/>
              </a:defRPr>
            </a:lvl3pPr>
            <a:lvl4pPr>
              <a:spcBef>
                <a:spcPts val="0"/>
              </a:spcBef>
              <a:defRPr sz="1600">
                <a:latin typeface="+mn-lt"/>
                <a:cs typeface="Times New Roman" pitchFamily="18" charset="0"/>
              </a:defRPr>
            </a:lvl4pPr>
            <a:lvl5pPr>
              <a:spcBef>
                <a:spcPts val="0"/>
              </a:spcBef>
              <a:defRPr sz="1400"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29A2CE9C-236F-4AB9-AAFD-EC41DA11B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59117" y="6619876"/>
            <a:ext cx="632883" cy="238125"/>
          </a:xfrm>
        </p:spPr>
        <p:txBody>
          <a:bodyPr anchor="ctr"/>
          <a:lstStyle>
            <a:lvl1pPr algn="r" fontAlgn="ctr">
              <a:defRPr sz="12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A49C411D-04BF-4D0D-B3DC-35015ABDF0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245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209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90"/>
            <a:ext cx="4184034" cy="209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2D0C8-E38A-430A-9434-9B22CF0EB1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7333" y="4322757"/>
            <a:ext cx="8596669" cy="1666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1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596668" cy="209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2D0C8-E38A-430A-9434-9B22CF0EB1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7333" y="4322757"/>
            <a:ext cx="8596669" cy="1666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4" cy="1817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2D0C8-E38A-430A-9434-9B22CF0EB1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98733" y="2160589"/>
            <a:ext cx="4275270" cy="38287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CE3871-8C7C-4D83-BE64-9196D44AA0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7335" y="4172248"/>
            <a:ext cx="4184034" cy="1817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4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4" cy="1817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2D0C8-E38A-430A-9434-9B22CF0EB1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98733" y="2160589"/>
            <a:ext cx="4275270" cy="18170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CE3871-8C7C-4D83-BE64-9196D44AA0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7335" y="4172248"/>
            <a:ext cx="4184034" cy="1817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692A6A-93C7-4753-82E6-BFA89827425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98733" y="4161936"/>
            <a:ext cx="4275270" cy="18170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77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69" r:id="rId5"/>
    <p:sldLayoutId id="2147483671" r:id="rId6"/>
    <p:sldLayoutId id="2147483670" r:id="rId7"/>
    <p:sldLayoutId id="2147483672" r:id="rId8"/>
    <p:sldLayoutId id="2147483653" r:id="rId9"/>
    <p:sldLayoutId id="2147483654" r:id="rId10"/>
    <p:sldLayoutId id="2147483655" r:id="rId11"/>
    <p:sldLayoutId id="2147483667" r:id="rId12"/>
    <p:sldLayoutId id="2147483657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8" r:id="rId19"/>
    <p:sldLayoutId id="2147483659" r:id="rId20"/>
    <p:sldLayoutId id="2147483673" r:id="rId21"/>
    <p:sldLayoutId id="2147483674" r:id="rId22"/>
    <p:sldLayoutId id="2147483675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author/37087102512" TargetMode="External"/><Relationship Id="rId7" Type="http://schemas.openxmlformats.org/officeDocument/2006/relationships/hyperlink" Target="https://ieeexplore.ieee.org/author/37420875800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xplore.ieee.org/author/37086436652" TargetMode="External"/><Relationship Id="rId5" Type="http://schemas.openxmlformats.org/officeDocument/2006/relationships/hyperlink" Target="https://ieeexplore.ieee.org/author/37085903000" TargetMode="External"/><Relationship Id="rId4" Type="http://schemas.openxmlformats.org/officeDocument/2006/relationships/hyperlink" Target="https://ieeexplore.ieee.org/author/37086351200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43" y="1508781"/>
            <a:ext cx="9326779" cy="2194535"/>
          </a:xfrm>
        </p:spPr>
        <p:txBody>
          <a:bodyPr/>
          <a:lstStyle/>
          <a:p>
            <a:r>
              <a:rPr lang="en-US" dirty="0"/>
              <a:t>Lecture 2</a:t>
            </a:r>
            <a:br>
              <a:rPr lang="en-US" dirty="0"/>
            </a:br>
            <a:r>
              <a:rPr lang="en-US" dirty="0"/>
              <a:t>Domain Specific Computing </a:t>
            </a:r>
            <a:br>
              <a:rPr lang="en-US" dirty="0"/>
            </a:br>
            <a:r>
              <a:rPr lang="en-US" sz="2000" dirty="0"/>
              <a:t>Case study: 1D-PE Design for Convolution Layer</a:t>
            </a:r>
            <a:br>
              <a:rPr lang="en-US" sz="2000" dirty="0"/>
            </a:br>
            <a:r>
              <a:rPr lang="en-US" sz="2000" dirty="0"/>
              <a:t>part of the work from T-C Wu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66" y="4050832"/>
            <a:ext cx="7766936" cy="1096899"/>
          </a:xfrm>
        </p:spPr>
        <p:txBody>
          <a:bodyPr/>
          <a:lstStyle/>
          <a:p>
            <a:r>
              <a:rPr lang="en-US" b="1" dirty="0"/>
              <a:t>Chung-Ho</a:t>
            </a:r>
            <a:r>
              <a:rPr lang="zh-TW" altLang="en-US" b="1" dirty="0"/>
              <a:t> </a:t>
            </a:r>
            <a:r>
              <a:rPr lang="en-US" altLang="zh-TW" b="1" dirty="0"/>
              <a:t>Chen </a:t>
            </a:r>
            <a:r>
              <a:rPr lang="en-US" b="1" dirty="0"/>
              <a:t> </a:t>
            </a:r>
          </a:p>
          <a:p>
            <a:r>
              <a:rPr lang="en-US" b="1" dirty="0"/>
              <a:t>NCKU EE</a:t>
            </a:r>
          </a:p>
        </p:txBody>
      </p:sp>
    </p:spTree>
    <p:extLst>
      <p:ext uri="{BB962C8B-B14F-4D97-AF65-F5344CB8AC3E}">
        <p14:creationId xmlns:p14="http://schemas.microsoft.com/office/powerpoint/2010/main" val="410190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3187" y="411513"/>
            <a:ext cx="8596668" cy="1320800"/>
          </a:xfrm>
        </p:spPr>
        <p:txBody>
          <a:bodyPr/>
          <a:lstStyle/>
          <a:p>
            <a:r>
              <a:rPr lang="en-US" altLang="zh-TW" dirty="0"/>
              <a:t>A Convolution Unit; things to ponder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6782" y="1446961"/>
            <a:ext cx="8596668" cy="4725210"/>
          </a:xfrm>
        </p:spPr>
        <p:txBody>
          <a:bodyPr>
            <a:normAutofit/>
          </a:bodyPr>
          <a:lstStyle/>
          <a:p>
            <a:r>
              <a:rPr lang="en-US" altLang="zh-TW" dirty="0"/>
              <a:t>PE structure  (fixed MACs or not)</a:t>
            </a:r>
          </a:p>
          <a:p>
            <a:pPr lvl="1"/>
            <a:r>
              <a:rPr lang="en-US" altLang="zh-TW" dirty="0"/>
              <a:t>Determine how many MACs in a PE</a:t>
            </a:r>
          </a:p>
          <a:p>
            <a:r>
              <a:rPr lang="en-US" altLang="zh-TW" dirty="0"/>
              <a:t>Single PE array structure (parallelism)</a:t>
            </a:r>
          </a:p>
          <a:p>
            <a:r>
              <a:rPr lang="en-US" altLang="zh-TW" dirty="0"/>
              <a:t>Multiple PE arrays (scalable performance)</a:t>
            </a:r>
          </a:p>
          <a:p>
            <a:r>
              <a:rPr lang="en-US" altLang="zh-TW" dirty="0"/>
              <a:t>More importantly, </a:t>
            </a:r>
          </a:p>
          <a:p>
            <a:pPr lvl="1"/>
            <a:r>
              <a:rPr lang="en-US" altLang="zh-TW" dirty="0"/>
              <a:t>how to reuse data</a:t>
            </a:r>
          </a:p>
          <a:p>
            <a:pPr lvl="1"/>
            <a:r>
              <a:rPr lang="en-US" altLang="zh-TW" dirty="0"/>
              <a:t>how to operate on various size of kernels</a:t>
            </a:r>
          </a:p>
          <a:p>
            <a:pPr lvl="1"/>
            <a:r>
              <a:rPr lang="en-US" altLang="zh-TW" dirty="0"/>
              <a:t>how to effectively use the PEs </a:t>
            </a:r>
          </a:p>
          <a:p>
            <a:r>
              <a:rPr lang="en-US" altLang="zh-TW" dirty="0"/>
              <a:t>Hardwired or software (CPU) controller </a:t>
            </a:r>
          </a:p>
          <a:p>
            <a:pPr lvl="1"/>
            <a:r>
              <a:rPr lang="en-US" altLang="zh-TW" dirty="0"/>
              <a:t>So that runtime can call,</a:t>
            </a:r>
          </a:p>
          <a:p>
            <a:pPr marL="457200" lvl="1" indent="0">
              <a:buNone/>
            </a:pPr>
            <a:r>
              <a:rPr lang="en-US" altLang="zh-TW" dirty="0"/>
              <a:t>or APIs that a code generator can use </a:t>
            </a:r>
          </a:p>
          <a:p>
            <a:pPr marL="457200" lvl="1" indent="0">
              <a:buNone/>
            </a:pPr>
            <a:r>
              <a:rPr lang="en-US" altLang="zh-TW" dirty="0"/>
              <a:t>and hence produce the runtime library   </a:t>
            </a:r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10" y="1486787"/>
            <a:ext cx="6732157" cy="46413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72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45B896-BCE2-4B24-B91F-99460EAF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Cost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94A128-46C3-4368-BCF5-17EA1C42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12837" cy="3880773"/>
          </a:xfrm>
        </p:spPr>
        <p:txBody>
          <a:bodyPr/>
          <a:lstStyle/>
          <a:p>
            <a:r>
              <a:rPr lang="en-US" altLang="zh-TW" dirty="0"/>
              <a:t>Memory hierarch makes sense</a:t>
            </a:r>
          </a:p>
          <a:p>
            <a:pPr lvl="1"/>
            <a:r>
              <a:rPr lang="en-US" altLang="zh-TW" dirty="0"/>
              <a:t>65 nm process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64C977-993E-4543-9C99-3F18D4C19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98" y="1697693"/>
            <a:ext cx="7203762" cy="434366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FF37800-BA53-45CE-944A-D779A0B992F2}"/>
              </a:ext>
            </a:extLst>
          </p:cNvPr>
          <p:cNvSpPr txBox="1"/>
          <p:nvPr/>
        </p:nvSpPr>
        <p:spPr>
          <a:xfrm>
            <a:off x="6970478" y="6248400"/>
            <a:ext cx="2323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Fig. from Yu-</a:t>
            </a:r>
            <a:r>
              <a:rPr lang="en-US" altLang="zh-TW" sz="1200" dirty="0" err="1"/>
              <a:t>Hsin</a:t>
            </a:r>
            <a:r>
              <a:rPr lang="en-US" altLang="zh-TW" sz="1200" dirty="0"/>
              <a:t> Chen, </a:t>
            </a:r>
            <a:r>
              <a:rPr lang="en-US" altLang="zh-TW" sz="1200" dirty="0" err="1"/>
              <a:t>Eyeriss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9859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2059"/>
          </a:xfrm>
        </p:spPr>
        <p:txBody>
          <a:bodyPr/>
          <a:lstStyle/>
          <a:p>
            <a:r>
              <a:rPr lang="en-US" altLang="zh-TW" dirty="0"/>
              <a:t>Weight Stationary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060" y="1544676"/>
            <a:ext cx="2999363" cy="470372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Filters of different dimension keep weights</a:t>
            </a:r>
          </a:p>
          <a:p>
            <a:r>
              <a:rPr lang="en-US" altLang="zh-TW" dirty="0"/>
              <a:t>Minimize weight read energy consumption</a:t>
            </a:r>
          </a:p>
          <a:p>
            <a:r>
              <a:rPr lang="en-US" altLang="zh-TW" dirty="0"/>
              <a:t>Weights are with the PEs. </a:t>
            </a:r>
          </a:p>
          <a:p>
            <a:r>
              <a:rPr lang="en-US" altLang="zh-TW" dirty="0"/>
              <a:t>Ex: Different pixel enters different MAC and accumulates PS for a convolution block here. </a:t>
            </a:r>
          </a:p>
          <a:p>
            <a:pPr lvl="1"/>
            <a:r>
              <a:rPr lang="en-US" altLang="zh-TW" dirty="0"/>
              <a:t>Then go for a different CB of the same channel, but weights stay. If you switch channel, then weights change. </a:t>
            </a:r>
          </a:p>
          <a:p>
            <a:r>
              <a:rPr lang="en-US" altLang="zh-TW" dirty="0"/>
              <a:t>Weight stationary example</a:t>
            </a:r>
          </a:p>
          <a:p>
            <a:pPr lvl="1"/>
            <a:r>
              <a:rPr lang="en-US" altLang="zh-TW" dirty="0"/>
              <a:t>Google TPU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47" y="1234464"/>
            <a:ext cx="8177432" cy="256029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850684C-B695-4BA2-87DA-EC674110D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78" y="3794756"/>
            <a:ext cx="2430919" cy="309042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B2620C8-5BCE-4BC2-B0E3-1E7812E633DF}"/>
              </a:ext>
            </a:extLst>
          </p:cNvPr>
          <p:cNvSpPr txBox="1"/>
          <p:nvPr/>
        </p:nvSpPr>
        <p:spPr>
          <a:xfrm>
            <a:off x="8554799" y="5989292"/>
            <a:ext cx="2323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Fig. from Yu-</a:t>
            </a:r>
            <a:r>
              <a:rPr lang="en-US" altLang="zh-TW" sz="1200" dirty="0" err="1"/>
              <a:t>Hsin</a:t>
            </a:r>
            <a:r>
              <a:rPr lang="en-US" altLang="zh-TW" sz="1200" dirty="0"/>
              <a:t> Chen, </a:t>
            </a:r>
            <a:r>
              <a:rPr lang="en-US" altLang="zh-TW" sz="1200" dirty="0" err="1"/>
              <a:t>Eyeriss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1750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Output Stationary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2200" y="1600220"/>
            <a:ext cx="2914947" cy="4389072"/>
          </a:xfrm>
        </p:spPr>
        <p:txBody>
          <a:bodyPr>
            <a:normAutofit/>
          </a:bodyPr>
          <a:lstStyle/>
          <a:p>
            <a:r>
              <a:rPr lang="en-US" altLang="zh-TW" dirty="0"/>
              <a:t>What is partial sum?</a:t>
            </a:r>
          </a:p>
          <a:p>
            <a:pPr lvl="1"/>
            <a:r>
              <a:rPr lang="en-US" altLang="zh-TW" dirty="0"/>
              <a:t>A multiplication output</a:t>
            </a:r>
          </a:p>
          <a:p>
            <a:pPr lvl="1"/>
            <a:r>
              <a:rPr lang="en-US" altLang="zh-TW" dirty="0"/>
              <a:t>Accumulated output of a convolutional block for multiple channel format</a:t>
            </a:r>
          </a:p>
          <a:p>
            <a:r>
              <a:rPr lang="en-US" altLang="zh-TW" dirty="0"/>
              <a:t>minimize </a:t>
            </a:r>
            <a:r>
              <a:rPr lang="en-US" altLang="zh-TW" dirty="0">
                <a:solidFill>
                  <a:srgbClr val="FF0000"/>
                </a:solidFill>
              </a:rPr>
              <a:t>partial sum </a:t>
            </a:r>
            <a:r>
              <a:rPr lang="en-US" altLang="zh-TW" dirty="0"/>
              <a:t>read/write energy</a:t>
            </a:r>
            <a:r>
              <a:rPr lang="zh-TW" altLang="en-US" dirty="0"/>
              <a:t> </a:t>
            </a:r>
            <a:r>
              <a:rPr lang="en-US" altLang="zh-TW" dirty="0"/>
              <a:t>consumption.</a:t>
            </a:r>
          </a:p>
          <a:p>
            <a:r>
              <a:rPr lang="en-US" altLang="zh-TW" dirty="0"/>
              <a:t>Partial sum is accumulated with  the PEs.</a:t>
            </a:r>
          </a:p>
          <a:p>
            <a:pPr lvl="1"/>
            <a:r>
              <a:rPr lang="en-US" altLang="zh-TW" dirty="0"/>
              <a:t>Systolic array</a:t>
            </a:r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81" y="1930400"/>
            <a:ext cx="6907501" cy="216466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B951ED6-0076-41F5-AA00-F1425F788C2E}"/>
              </a:ext>
            </a:extLst>
          </p:cNvPr>
          <p:cNvSpPr txBox="1"/>
          <p:nvPr/>
        </p:nvSpPr>
        <p:spPr>
          <a:xfrm>
            <a:off x="8554799" y="5989292"/>
            <a:ext cx="2323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Fig. from Yu-</a:t>
            </a:r>
            <a:r>
              <a:rPr lang="en-US" altLang="zh-TW" sz="1200" dirty="0" err="1"/>
              <a:t>Hsin</a:t>
            </a:r>
            <a:r>
              <a:rPr lang="en-US" altLang="zh-TW" sz="1200" dirty="0"/>
              <a:t> Chen, </a:t>
            </a:r>
            <a:r>
              <a:rPr lang="en-US" altLang="zh-TW" sz="1200" dirty="0" err="1"/>
              <a:t>Eyeriss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9314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內容版面配置區 2"/>
          <p:cNvSpPr>
            <a:spLocks noGrp="1"/>
          </p:cNvSpPr>
          <p:nvPr>
            <p:ph idx="1"/>
          </p:nvPr>
        </p:nvSpPr>
        <p:spPr>
          <a:xfrm>
            <a:off x="518221" y="1234464"/>
            <a:ext cx="10676466" cy="4759621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Tile reuse: An input map is divided into Tiles.</a:t>
            </a:r>
          </a:p>
          <a:p>
            <a:r>
              <a:rPr lang="en-US" altLang="zh-TW" sz="2000" dirty="0"/>
              <a:t>Tile Reuse: A tile is brought in from DRAM and stays stationary.  </a:t>
            </a:r>
          </a:p>
          <a:p>
            <a:r>
              <a:rPr lang="en-US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To do this, M copies of weights of the same channel</a:t>
            </a:r>
            <a:r>
              <a:rPr lang="en-US" altLang="zh-TW" sz="2000" dirty="0"/>
              <a:t> are made ready. Weights are stationary for the same input tile. (what if M &lt; = # of PEs?)</a:t>
            </a:r>
          </a:p>
          <a:p>
            <a:r>
              <a:rPr lang="en-US" altLang="zh-TW" sz="2000" dirty="0"/>
              <a:t>How to allocate convolution task to PEs?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20074"/>
            <a:ext cx="8596668" cy="1320800"/>
          </a:xfrm>
        </p:spPr>
        <p:txBody>
          <a:bodyPr/>
          <a:lstStyle/>
          <a:p>
            <a:r>
              <a:rPr lang="en-US" altLang="zh-TW" dirty="0"/>
              <a:t>Tile Reuse: Operation from Tile View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1" y="3249344"/>
            <a:ext cx="8412388" cy="365913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A04984B-1D3F-4E29-8BCF-1FC909CFF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804" y="2880366"/>
            <a:ext cx="2564263" cy="32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98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內容版面配置區 2"/>
          <p:cNvSpPr>
            <a:spLocks noGrp="1"/>
          </p:cNvSpPr>
          <p:nvPr>
            <p:ph idx="1"/>
          </p:nvPr>
        </p:nvSpPr>
        <p:spPr>
          <a:xfrm>
            <a:off x="609660" y="1417342"/>
            <a:ext cx="10676466" cy="4759621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Order of tile processing: Same tile position of the next channel</a:t>
            </a:r>
          </a:p>
          <a:p>
            <a:r>
              <a:rPr lang="en-US" altLang="zh-TW" sz="2000" dirty="0"/>
              <a:t>Load new weights for the corresponding channel</a:t>
            </a:r>
          </a:p>
          <a:p>
            <a:r>
              <a:rPr lang="en-US" altLang="zh-TW" sz="2000" dirty="0"/>
              <a:t>For this channel, </a:t>
            </a:r>
            <a:r>
              <a:rPr lang="en-US" altLang="zh-TW" sz="2000" dirty="0">
                <a:solidFill>
                  <a:srgbClr val="FF0000"/>
                </a:solidFill>
              </a:rPr>
              <a:t>we can accumulate partial sum from the previous channel</a:t>
            </a:r>
          </a:p>
          <a:p>
            <a:r>
              <a:rPr lang="en-US" altLang="zh-TW" sz="2000" dirty="0"/>
              <a:t>M (number of filters) copies of the partial sum are produced</a:t>
            </a:r>
          </a:p>
          <a:p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2368" y="411513"/>
            <a:ext cx="8596668" cy="822951"/>
          </a:xfrm>
        </p:spPr>
        <p:txBody>
          <a:bodyPr/>
          <a:lstStyle/>
          <a:p>
            <a:r>
              <a:rPr lang="en-US" altLang="zh-TW" dirty="0"/>
              <a:t>Tile Reuse : Next tile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1" y="3246122"/>
            <a:ext cx="6857925" cy="364880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796276" y="3820123"/>
            <a:ext cx="267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Partial sum of ch1 + ch2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171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內容版面配置區 2"/>
          <p:cNvSpPr>
            <a:spLocks noGrp="1"/>
          </p:cNvSpPr>
          <p:nvPr>
            <p:ph idx="1"/>
          </p:nvPr>
        </p:nvSpPr>
        <p:spPr>
          <a:xfrm>
            <a:off x="609660" y="1417342"/>
            <a:ext cx="10676466" cy="4759621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At the end of last tile of the last channel: accumulate the  total SUM for output</a:t>
            </a:r>
          </a:p>
          <a:p>
            <a:pPr marL="0" indent="0">
              <a:buNone/>
            </a:pPr>
            <a:r>
              <a:rPr lang="en-US" altLang="zh-TW" sz="2000" dirty="0"/>
              <a:t>    for that tile. 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2368" y="411513"/>
            <a:ext cx="8596668" cy="822951"/>
          </a:xfrm>
        </p:spPr>
        <p:txBody>
          <a:bodyPr>
            <a:normAutofit/>
          </a:bodyPr>
          <a:lstStyle/>
          <a:p>
            <a:r>
              <a:rPr lang="en-US" altLang="zh-TW" dirty="0"/>
              <a:t>Tile view: Last tile of the last channel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16" y="2240293"/>
            <a:ext cx="10058400" cy="403082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467585" y="3977634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 output maps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25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32" y="2215511"/>
            <a:ext cx="6604803" cy="35624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19" y="2215511"/>
            <a:ext cx="6617807" cy="35624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056" y="2215515"/>
            <a:ext cx="6617807" cy="35624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38" y="2215516"/>
            <a:ext cx="6604803" cy="35624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132" y="2215512"/>
            <a:ext cx="6604803" cy="35624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133" y="2215513"/>
            <a:ext cx="6604803" cy="356243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137" y="2215512"/>
            <a:ext cx="6604803" cy="35624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138" y="2215513"/>
            <a:ext cx="6604803" cy="35624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9137" y="2215512"/>
            <a:ext cx="6604803" cy="35624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9135" y="2215515"/>
            <a:ext cx="6604803" cy="35624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9131" y="2215513"/>
            <a:ext cx="6604803" cy="356243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9137" y="2215515"/>
            <a:ext cx="6604803" cy="3562434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9204926" y="2331732"/>
            <a:ext cx="1920219" cy="2651731"/>
            <a:chOff x="9331037" y="283464"/>
            <a:chExt cx="1378528" cy="3062410"/>
          </a:xfrm>
        </p:grpSpPr>
        <p:grpSp>
          <p:nvGrpSpPr>
            <p:cNvPr id="15" name="群組 14"/>
            <p:cNvGrpSpPr/>
            <p:nvPr/>
          </p:nvGrpSpPr>
          <p:grpSpPr>
            <a:xfrm>
              <a:off x="9331037" y="283464"/>
              <a:ext cx="1378528" cy="3062410"/>
              <a:chOff x="3159760" y="-45321"/>
              <a:chExt cx="2094822" cy="4599707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159760" y="-45321"/>
                <a:ext cx="2094822" cy="459970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513422" y="532553"/>
                <a:ext cx="203200" cy="20320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3892729" y="449486"/>
                <a:ext cx="1268335" cy="36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Partial sum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513422" y="974605"/>
                <a:ext cx="203200" cy="203200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3892729" y="891539"/>
                <a:ext cx="1268335" cy="36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Partial sum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513422" y="1416657"/>
                <a:ext cx="203200" cy="203200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3892729" y="1333592"/>
                <a:ext cx="1268335" cy="36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Partial sum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513422" y="1858709"/>
                <a:ext cx="203200" cy="203200"/>
              </a:xfrm>
              <a:prstGeom prst="rect">
                <a:avLst/>
              </a:prstGeom>
              <a:solidFill>
                <a:srgbClr val="FF0000">
                  <a:alpha val="5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3892729" y="1775643"/>
                <a:ext cx="1268335" cy="36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Partial sum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513422" y="2300761"/>
                <a:ext cx="203200" cy="203200"/>
              </a:xfrm>
              <a:prstGeom prst="rect">
                <a:avLst/>
              </a:prstGeom>
              <a:solidFill>
                <a:srgbClr val="FFC000">
                  <a:alpha val="5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3892729" y="2217695"/>
                <a:ext cx="1268335" cy="36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Partial sum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3513422" y="2742813"/>
                <a:ext cx="203200" cy="203200"/>
              </a:xfrm>
              <a:prstGeom prst="rect">
                <a:avLst/>
              </a:prstGeom>
              <a:solidFill>
                <a:srgbClr val="92D050">
                  <a:alpha val="5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3892729" y="2659746"/>
                <a:ext cx="1268335" cy="36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Partial sum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513422" y="3189894"/>
                <a:ext cx="203200" cy="203200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3892729" y="3106828"/>
                <a:ext cx="1268335" cy="36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Output 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513422" y="3636975"/>
                <a:ext cx="203200" cy="203200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3892729" y="3553907"/>
                <a:ext cx="1268335" cy="36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Output 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513422" y="4085301"/>
                <a:ext cx="203200" cy="20320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3892729" y="4002236"/>
                <a:ext cx="1268335" cy="36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Output 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9401387" y="283464"/>
              <a:ext cx="1246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Output map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標題 1"/>
          <p:cNvSpPr txBox="1">
            <a:spLocks/>
          </p:cNvSpPr>
          <p:nvPr/>
        </p:nvSpPr>
        <p:spPr>
          <a:xfrm>
            <a:off x="975416" y="594391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Tile Reuse in Action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98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511" y="399271"/>
            <a:ext cx="8596668" cy="1320800"/>
          </a:xfrm>
        </p:spPr>
        <p:txBody>
          <a:bodyPr/>
          <a:lstStyle/>
          <a:p>
            <a:r>
              <a:rPr lang="en-US" altLang="zh-TW" dirty="0"/>
              <a:t>Tile Reuse - Tile Overlap</a:t>
            </a:r>
            <a:endParaRPr lang="zh-TW" altLang="en-US" dirty="0"/>
          </a:p>
        </p:txBody>
      </p:sp>
      <p:grpSp>
        <p:nvGrpSpPr>
          <p:cNvPr id="50" name="群組 49"/>
          <p:cNvGrpSpPr/>
          <p:nvPr/>
        </p:nvGrpSpPr>
        <p:grpSpPr>
          <a:xfrm>
            <a:off x="1053788" y="2056602"/>
            <a:ext cx="4274772" cy="4259988"/>
            <a:chOff x="1053788" y="2092698"/>
            <a:chExt cx="4274772" cy="4259988"/>
          </a:xfrm>
        </p:grpSpPr>
        <p:sp>
          <p:nvSpPr>
            <p:cNvPr id="26" name="矩形 25"/>
            <p:cNvSpPr/>
            <p:nvPr/>
          </p:nvSpPr>
          <p:spPr>
            <a:xfrm>
              <a:off x="1337081" y="2389961"/>
              <a:ext cx="3635701" cy="36357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Input Map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338915" y="2386069"/>
              <a:ext cx="1037070" cy="103707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accent1">
                      <a:lumMod val="50000"/>
                    </a:schemeClr>
                  </a:solidFill>
                </a:rPr>
                <a:t>Input tile</a:t>
              </a:r>
            </a:p>
            <a:p>
              <a:pPr algn="ctr"/>
              <a:r>
                <a:rPr lang="en-US" altLang="zh-TW" sz="1600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zh-TW" alt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263670" y="2389960"/>
              <a:ext cx="1037070" cy="103707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accent1">
                      <a:lumMod val="50000"/>
                    </a:schemeClr>
                  </a:solidFill>
                </a:rPr>
                <a:t>Input tile</a:t>
              </a:r>
            </a:p>
            <a:p>
              <a:pPr algn="ctr"/>
              <a:r>
                <a:rPr lang="en-US" altLang="zh-TW" sz="1600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zh-TW" alt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8" name="直線接點 27"/>
            <p:cNvCxnSpPr/>
            <p:nvPr/>
          </p:nvCxnSpPr>
          <p:spPr>
            <a:xfrm>
              <a:off x="2259105" y="2389961"/>
              <a:ext cx="0" cy="36357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2372845" y="2387546"/>
              <a:ext cx="0" cy="36381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3175336" y="2389961"/>
              <a:ext cx="0" cy="36357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3299709" y="2387546"/>
              <a:ext cx="0" cy="36381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115239" y="2389961"/>
              <a:ext cx="0" cy="36357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4228978" y="2387546"/>
              <a:ext cx="0" cy="36381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16200000">
              <a:off x="3156139" y="1494581"/>
              <a:ext cx="0" cy="36381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16200000">
              <a:off x="3156139" y="1605890"/>
              <a:ext cx="0" cy="36381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16200000">
              <a:off x="3153723" y="2421122"/>
              <a:ext cx="0" cy="36381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16200000">
              <a:off x="3153723" y="2532431"/>
              <a:ext cx="0" cy="36381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16200000">
              <a:off x="3153722" y="3347985"/>
              <a:ext cx="0" cy="36381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16200000">
              <a:off x="3153722" y="3459294"/>
              <a:ext cx="0" cy="36381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/>
            <p:nvPr/>
          </p:nvCxnSpPr>
          <p:spPr>
            <a:xfrm>
              <a:off x="1334664" y="6113827"/>
              <a:ext cx="3635701" cy="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3068323" y="6041857"/>
              <a:ext cx="309779" cy="31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H</a:t>
              </a:r>
              <a:endParaRPr lang="zh-TW" altLang="en-US" dirty="0"/>
            </a:p>
          </p:txBody>
        </p:sp>
        <p:cxnSp>
          <p:nvCxnSpPr>
            <p:cNvPr id="42" name="直線單箭頭接點 41"/>
            <p:cNvCxnSpPr/>
            <p:nvPr/>
          </p:nvCxnSpPr>
          <p:spPr>
            <a:xfrm>
              <a:off x="5057492" y="2397232"/>
              <a:ext cx="0" cy="362843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5018781" y="4040659"/>
              <a:ext cx="309779" cy="31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L</a:t>
              </a:r>
              <a:endParaRPr lang="zh-TW" altLang="en-US" dirty="0"/>
            </a:p>
          </p:txBody>
        </p:sp>
        <p:cxnSp>
          <p:nvCxnSpPr>
            <p:cNvPr id="44" name="直線單箭頭接點 43"/>
            <p:cNvCxnSpPr/>
            <p:nvPr/>
          </p:nvCxnSpPr>
          <p:spPr>
            <a:xfrm>
              <a:off x="1334664" y="2290748"/>
              <a:ext cx="1038180" cy="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>
              <a:off x="1279889" y="2397232"/>
              <a:ext cx="0" cy="1027715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字方塊 45"/>
            <p:cNvSpPr txBox="1"/>
            <p:nvPr/>
          </p:nvSpPr>
          <p:spPr>
            <a:xfrm>
              <a:off x="1053788" y="2759515"/>
              <a:ext cx="309779" cy="31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T</a:t>
              </a:r>
              <a:endParaRPr lang="zh-TW" altLang="en-US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1741310" y="2092698"/>
              <a:ext cx="309779" cy="31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T</a:t>
              </a:r>
              <a:endParaRPr lang="zh-TW" altLang="en-US" dirty="0"/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5984286" y="1717668"/>
            <a:ext cx="4872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prstClr val="black"/>
                </a:solidFill>
              </a:rPr>
              <a:t>H  : input map height</a:t>
            </a:r>
          </a:p>
          <a:p>
            <a:r>
              <a:rPr lang="en-US" altLang="zh-TW" sz="1600" dirty="0">
                <a:solidFill>
                  <a:prstClr val="black"/>
                </a:solidFill>
              </a:rPr>
              <a:t>L   : input map width</a:t>
            </a:r>
          </a:p>
          <a:p>
            <a:r>
              <a:rPr lang="en-US" altLang="zh-TW" sz="1600" dirty="0">
                <a:solidFill>
                  <a:prstClr val="black"/>
                </a:solidFill>
              </a:rPr>
              <a:t>T   : tile size</a:t>
            </a:r>
          </a:p>
          <a:p>
            <a:r>
              <a:rPr lang="en-US" altLang="zh-TW" sz="1600" dirty="0">
                <a:solidFill>
                  <a:prstClr val="black"/>
                </a:solidFill>
              </a:rPr>
              <a:t>R   : remainder tile height or width</a:t>
            </a:r>
          </a:p>
          <a:p>
            <a:r>
              <a:rPr lang="en-US" altLang="zh-TW" sz="1600" dirty="0">
                <a:solidFill>
                  <a:prstClr val="black"/>
                </a:solidFill>
              </a:rPr>
              <a:t>K   : kernel size</a:t>
            </a:r>
          </a:p>
          <a:p>
            <a:r>
              <a:rPr lang="en-US" altLang="zh-TW" sz="1600" dirty="0">
                <a:solidFill>
                  <a:prstClr val="black"/>
                </a:solidFill>
              </a:rPr>
              <a:t>S   : stride</a:t>
            </a:r>
          </a:p>
          <a:p>
            <a:endParaRPr lang="zh-TW" altLang="en-US" sz="1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247666" y="2348728"/>
            <a:ext cx="126702" cy="1044368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2"/>
            </a:bgClr>
          </a:patt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6187439" y="4137187"/>
                <a:ext cx="3826496" cy="524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𝑜𝑣𝑒𝑟𝑙𝑎𝑝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floor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39" y="4137187"/>
                <a:ext cx="3826496" cy="524439"/>
              </a:xfrm>
              <a:prstGeom prst="rect">
                <a:avLst/>
              </a:prstGeom>
              <a:blipFill>
                <a:blip r:embed="rId2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單箭頭接點 59"/>
          <p:cNvCxnSpPr/>
          <p:nvPr/>
        </p:nvCxnSpPr>
        <p:spPr>
          <a:xfrm>
            <a:off x="2240030" y="2152920"/>
            <a:ext cx="1038180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endCxn id="54" idx="0"/>
          </p:cNvCxnSpPr>
          <p:nvPr/>
        </p:nvCxnSpPr>
        <p:spPr>
          <a:xfrm>
            <a:off x="2311017" y="2010275"/>
            <a:ext cx="0" cy="3384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1985775" y="1694250"/>
            <a:ext cx="101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overlap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2646676" y="1954870"/>
            <a:ext cx="309779" cy="31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endParaRPr lang="zh-TW" altLang="en-US" dirty="0"/>
          </a:p>
        </p:txBody>
      </p:sp>
      <p:cxnSp>
        <p:nvCxnSpPr>
          <p:cNvPr id="62" name="直線單箭頭接點 61"/>
          <p:cNvCxnSpPr/>
          <p:nvPr/>
        </p:nvCxnSpPr>
        <p:spPr>
          <a:xfrm>
            <a:off x="3160223" y="2261524"/>
            <a:ext cx="1038180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3566869" y="2063474"/>
            <a:ext cx="309779" cy="31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endParaRPr lang="zh-TW" altLang="en-US" dirty="0"/>
          </a:p>
        </p:txBody>
      </p:sp>
      <p:cxnSp>
        <p:nvCxnSpPr>
          <p:cNvPr id="64" name="直線單箭頭接點 63"/>
          <p:cNvCxnSpPr/>
          <p:nvPr/>
        </p:nvCxnSpPr>
        <p:spPr>
          <a:xfrm>
            <a:off x="4104480" y="2141710"/>
            <a:ext cx="938365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4426902" y="1943660"/>
            <a:ext cx="30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0" name="直線單箭頭接點 69"/>
          <p:cNvCxnSpPr/>
          <p:nvPr/>
        </p:nvCxnSpPr>
        <p:spPr>
          <a:xfrm>
            <a:off x="1151278" y="3287677"/>
            <a:ext cx="0" cy="102771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925177" y="3649960"/>
            <a:ext cx="309779" cy="31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endParaRPr lang="zh-TW" altLang="en-US" dirty="0"/>
          </a:p>
        </p:txBody>
      </p:sp>
      <p:cxnSp>
        <p:nvCxnSpPr>
          <p:cNvPr id="72" name="直線單箭頭接點 71"/>
          <p:cNvCxnSpPr/>
          <p:nvPr/>
        </p:nvCxnSpPr>
        <p:spPr>
          <a:xfrm>
            <a:off x="1274472" y="4198345"/>
            <a:ext cx="0" cy="102771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字方塊 72"/>
          <p:cNvSpPr txBox="1"/>
          <p:nvPr/>
        </p:nvSpPr>
        <p:spPr>
          <a:xfrm>
            <a:off x="1048371" y="4560628"/>
            <a:ext cx="309779" cy="31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endParaRPr lang="zh-TW" altLang="en-US" dirty="0"/>
          </a:p>
        </p:txBody>
      </p:sp>
      <p:cxnSp>
        <p:nvCxnSpPr>
          <p:cNvPr id="74" name="直線單箭頭接點 73"/>
          <p:cNvCxnSpPr/>
          <p:nvPr/>
        </p:nvCxnSpPr>
        <p:spPr>
          <a:xfrm>
            <a:off x="1154187" y="5139531"/>
            <a:ext cx="0" cy="874099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字方塊 74"/>
          <p:cNvSpPr txBox="1"/>
          <p:nvPr/>
        </p:nvSpPr>
        <p:spPr>
          <a:xfrm>
            <a:off x="928086" y="5393526"/>
            <a:ext cx="30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6096000" y="4936075"/>
                <a:ext cx="5950772" cy="879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𝑡𝑜𝑡𝑎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𝑜𝑣𝑒𝑟𝑙𝑎𝑝</m:t>
                          </m:r>
                        </m:sub>
                      </m:sSub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𝑜𝑣𝑒𝑟𝑙𝑎𝑝</m:t>
                              </m:r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floor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𝑜𝑣𝑒𝑟𝑙𝑎𝑝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TW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floor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TW" b="0" i="1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36075"/>
                <a:ext cx="5950772" cy="879151"/>
              </a:xfrm>
              <a:prstGeom prst="rect">
                <a:avLst/>
              </a:prstGeom>
              <a:blipFill>
                <a:blip r:embed="rId3"/>
                <a:stretch>
                  <a:fillRect l="-102" b="-104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18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6204678" y="3683790"/>
                <a:ext cx="3205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altLang="zh-TW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TW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altLang="zh-TW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zh-TW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i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678" y="3683790"/>
                <a:ext cx="3205557" cy="276999"/>
              </a:xfrm>
              <a:prstGeom prst="rect">
                <a:avLst/>
              </a:prstGeom>
              <a:blipFill>
                <a:blip r:embed="rId4"/>
                <a:stretch>
                  <a:fillRect l="-570" t="-2174" r="-2091" b="-369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744511" y="1238750"/>
            <a:ext cx="598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Overhead for tile 2= </a:t>
            </a:r>
            <a:r>
              <a:rPr lang="zh-TW" altLang="en-US" dirty="0"/>
              <a:t> </a:t>
            </a:r>
            <a:r>
              <a:rPr lang="en-US" altLang="zh-TW" dirty="0"/>
              <a:t>7.7 % (4/52)  for T = 52, K= 3, S= 1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689590" y="601363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 term of pixels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2646676" y="1608082"/>
            <a:ext cx="528660" cy="17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2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96480" y="1051586"/>
            <a:ext cx="10453777" cy="4759621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Per-filter based convolution task allocation to a PE (9 MACs)</a:t>
            </a:r>
          </a:p>
          <a:p>
            <a:r>
              <a:rPr lang="en-US" altLang="zh-TW" sz="2000" dirty="0"/>
              <a:t>The same input is broadcast to all PEs for convolution operations</a:t>
            </a:r>
          </a:p>
          <a:p>
            <a:r>
              <a:rPr lang="en-US" altLang="zh-TW" sz="2000" dirty="0"/>
              <a:t>Parallel convolution operations on multiple filters for the same input data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96958"/>
            <a:ext cx="8596668" cy="763189"/>
          </a:xfrm>
        </p:spPr>
        <p:txBody>
          <a:bodyPr/>
          <a:lstStyle/>
          <a:p>
            <a:r>
              <a:rPr lang="en-US" altLang="zh-TW" dirty="0"/>
              <a:t>Convolution PE Unit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38" y="2606049"/>
            <a:ext cx="8430230" cy="4019063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35343" y="3154683"/>
            <a:ext cx="18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Weight registers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975416" y="3429000"/>
            <a:ext cx="731512" cy="457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278878" y="315468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Broadcast from SRAM bus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95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 noChangeArrowheads="1"/>
          </p:cNvSpPr>
          <p:nvPr>
            <p:ph type="title"/>
          </p:nvPr>
        </p:nvSpPr>
        <p:spPr>
          <a:xfrm>
            <a:off x="1826848" y="81627"/>
            <a:ext cx="7337425" cy="890588"/>
          </a:xfrm>
        </p:spPr>
        <p:txBody>
          <a:bodyPr/>
          <a:lstStyle/>
          <a:p>
            <a:r>
              <a:rPr lang="en-US" altLang="zh-TW" dirty="0"/>
              <a:t>Deep Learning Accelerators </a:t>
            </a:r>
          </a:p>
        </p:txBody>
      </p:sp>
      <p:sp>
        <p:nvSpPr>
          <p:cNvPr id="11267" name="內容版面配置區 2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2173289" y="985838"/>
            <a:ext cx="8118475" cy="4222750"/>
          </a:xfrm>
        </p:spPr>
        <p:txBody>
          <a:bodyPr/>
          <a:lstStyle/>
          <a:p>
            <a:r>
              <a:rPr lang="en-US" altLang="zh-TW"/>
              <a:t>Intensive Memory Access and Computation </a:t>
            </a:r>
          </a:p>
        </p:txBody>
      </p:sp>
      <p:pic>
        <p:nvPicPr>
          <p:cNvPr id="1126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1" y="1536701"/>
            <a:ext cx="357981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5B99A49-B22A-4068-8B42-33BBA2986ED4}"/>
              </a:ext>
            </a:extLst>
          </p:cNvPr>
          <p:cNvSpPr txBox="1"/>
          <p:nvPr/>
        </p:nvSpPr>
        <p:spPr>
          <a:xfrm>
            <a:off x="1684338" y="1849438"/>
            <a:ext cx="1339850" cy="122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050" dirty="0"/>
              <a:t>S. </a:t>
            </a:r>
            <a:r>
              <a:rPr lang="en-US" altLang="zh-TW" sz="1050" dirty="0" err="1"/>
              <a:t>Mitra</a:t>
            </a:r>
            <a:r>
              <a:rPr lang="en-US" altLang="zh-TW" sz="1050" dirty="0"/>
              <a:t>/</a:t>
            </a:r>
            <a:r>
              <a:rPr lang="en-US" altLang="zh-TW" sz="1050" dirty="0" err="1"/>
              <a:t>Standford</a:t>
            </a:r>
            <a:endParaRPr lang="en-US" altLang="zh-TW" sz="1050" dirty="0"/>
          </a:p>
          <a:p>
            <a:pPr>
              <a:defRPr/>
            </a:pPr>
            <a:r>
              <a:rPr lang="en-US" altLang="zh-TW" sz="1050" dirty="0"/>
              <a:t>Abundant-Data Computing</a:t>
            </a:r>
          </a:p>
          <a:p>
            <a:pPr>
              <a:defRPr/>
            </a:pPr>
            <a:r>
              <a:rPr lang="en-US" altLang="zh-TW" sz="1050" dirty="0"/>
              <a:t>https://beyondcmos.ornl.gov/documents/Panel_Session-Mitra.pdf</a:t>
            </a:r>
            <a:endParaRPr lang="zh-TW" altLang="en-US" sz="1050" dirty="0"/>
          </a:p>
        </p:txBody>
      </p:sp>
      <p:sp>
        <p:nvSpPr>
          <p:cNvPr id="1127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Char char="•"/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kumimoji="1" sz="20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kumimoji="1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7C9353-86C6-4211-893D-EC08BDB58E55}" type="slidenum">
              <a:rPr kumimoji="0" lang="en-US" altLang="zh-TW" sz="1400" b="0">
                <a:solidFill>
                  <a:schemeClr val="tx1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CEA468C-8FFA-4DD4-9D48-4D342F032BFB}"/>
              </a:ext>
            </a:extLst>
          </p:cNvPr>
          <p:cNvSpPr txBox="1"/>
          <p:nvPr/>
        </p:nvSpPr>
        <p:spPr>
          <a:xfrm>
            <a:off x="7762873" y="1197889"/>
            <a:ext cx="296545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/>
              <a:t>AI</a:t>
            </a:r>
            <a:r>
              <a:rPr lang="zh-TW" altLang="en-US" dirty="0"/>
              <a:t> </a:t>
            </a:r>
            <a:r>
              <a:rPr lang="en-US" altLang="zh-TW" dirty="0"/>
              <a:t>accelerator </a:t>
            </a:r>
          </a:p>
          <a:p>
            <a:pPr>
              <a:defRPr/>
            </a:pPr>
            <a:r>
              <a:rPr lang="en-US" altLang="zh-TW" dirty="0"/>
              <a:t>development challenges</a:t>
            </a:r>
          </a:p>
          <a:p>
            <a:pPr>
              <a:defRPr/>
            </a:pPr>
            <a:endParaRPr lang="en-US" altLang="zh-TW" dirty="0"/>
          </a:p>
          <a:p>
            <a:pPr marL="257175" indent="-257175">
              <a:buFontTx/>
              <a:buAutoNum type="arabicPeriod"/>
              <a:defRPr/>
            </a:pPr>
            <a:r>
              <a:rPr lang="en-US" altLang="zh-TW" dirty="0"/>
              <a:t>Intelligent data fetcher </a:t>
            </a:r>
          </a:p>
          <a:p>
            <a:pPr marL="257175" indent="-257175">
              <a:buFontTx/>
              <a:buAutoNum type="arabicPeriod"/>
              <a:defRPr/>
            </a:pPr>
            <a:r>
              <a:rPr lang="en-US" altLang="zh-TW" dirty="0"/>
              <a:t>Data placement for PEs</a:t>
            </a:r>
          </a:p>
          <a:p>
            <a:pPr marL="257175" indent="-257175">
              <a:buFontTx/>
              <a:buAutoNum type="arabicPeriod"/>
              <a:defRPr/>
            </a:pPr>
            <a:r>
              <a:rPr lang="en-US" altLang="zh-TW" dirty="0"/>
              <a:t>Data reuse strategies  in MAC (Multiply-Accumulate)</a:t>
            </a:r>
            <a:r>
              <a:rPr lang="zh-TW" altLang="en-US" dirty="0"/>
              <a:t> </a:t>
            </a:r>
            <a:r>
              <a:rPr lang="en-US" altLang="zh-TW" dirty="0"/>
              <a:t>PE arrays</a:t>
            </a:r>
          </a:p>
          <a:p>
            <a:pPr marL="257175" indent="-257175">
              <a:buFontTx/>
              <a:buAutoNum type="arabicPeriod"/>
              <a:defRPr/>
            </a:pPr>
            <a:r>
              <a:rPr lang="en-US" altLang="zh-TW" dirty="0"/>
              <a:t>Quantization scheme in MAC</a:t>
            </a:r>
          </a:p>
          <a:p>
            <a:pPr marL="257175" indent="-257175">
              <a:buFontTx/>
              <a:buAutoNum type="arabicPeriod"/>
              <a:defRPr/>
            </a:pPr>
            <a:r>
              <a:rPr lang="en-US" altLang="zh-TW" dirty="0">
                <a:solidFill>
                  <a:srgbClr val="FF0000"/>
                </a:solidFill>
              </a:rPr>
              <a:t>Design and simulation platform (tools and software) </a:t>
            </a:r>
          </a:p>
          <a:p>
            <a:pPr marL="257175" indent="-257175">
              <a:buFontTx/>
              <a:buAutoNum type="arabicPeriod"/>
              <a:defRPr/>
            </a:pPr>
            <a:r>
              <a:rPr lang="en-US" altLang="zh-TW" dirty="0"/>
              <a:t>Advanced in-memory computing </a:t>
            </a:r>
          </a:p>
          <a:p>
            <a:pPr marL="257175" indent="-257175">
              <a:buFontTx/>
              <a:buAutoNum type="arabicPeriod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11272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1" y="3578226"/>
            <a:ext cx="46402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文字方塊 25"/>
          <p:cNvSpPr txBox="1">
            <a:spLocks noChangeArrowheads="1"/>
          </p:cNvSpPr>
          <p:nvPr/>
        </p:nvSpPr>
        <p:spPr bwMode="auto">
          <a:xfrm>
            <a:off x="1736725" y="4127501"/>
            <a:ext cx="14239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Char char="•"/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kumimoji="1" sz="20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kumimoji="1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0" b="0">
                <a:solidFill>
                  <a:schemeClr val="tx1"/>
                </a:solidFill>
              </a:rPr>
              <a:t>Source: https://blocksandfiles.com/2019/02/11/ibms-ai-chips-change-phase/ </a:t>
            </a:r>
            <a:endParaRPr lang="zh-TW" altLang="en-US" sz="11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1664" y="219704"/>
            <a:ext cx="8596668" cy="1320800"/>
          </a:xfrm>
        </p:spPr>
        <p:txBody>
          <a:bodyPr/>
          <a:lstStyle/>
          <a:p>
            <a:r>
              <a:rPr lang="en-US" altLang="zh-TW" dirty="0"/>
              <a:t>Per-filter based conv. task allocation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4078" y="1356813"/>
            <a:ext cx="3794776" cy="4998235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Assume # of filters M=32, # of PEs =32</a:t>
            </a:r>
          </a:p>
          <a:p>
            <a:pPr lvl="1"/>
            <a:r>
              <a:rPr lang="en-US" altLang="zh-TW" sz="1800" dirty="0"/>
              <a:t>If M &gt;= 32, then batch</a:t>
            </a:r>
          </a:p>
          <a:p>
            <a:pPr lvl="1"/>
            <a:r>
              <a:rPr lang="en-US" altLang="zh-TW" sz="1800" b="1" dirty="0">
                <a:solidFill>
                  <a:srgbClr val="FF0000"/>
                </a:solidFill>
              </a:rPr>
              <a:t>If M &lt; 32, 32-M PEs idle  </a:t>
            </a:r>
          </a:p>
          <a:p>
            <a:r>
              <a:rPr lang="en-US" altLang="zh-TW" sz="2000" dirty="0"/>
              <a:t>Allocate one filter to a PE and compute channel by channel for tile-sized input  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Synchronization of all PEs to the same input</a:t>
            </a:r>
            <a:endParaRPr lang="en-US" altLang="zh-TW" sz="2000" dirty="0"/>
          </a:p>
          <a:p>
            <a:pPr lvl="1"/>
            <a:r>
              <a:rPr lang="en-US" altLang="zh-TW" sz="1800" dirty="0"/>
              <a:t>Each PE receives the same 9 input pixels</a:t>
            </a:r>
          </a:p>
          <a:p>
            <a:r>
              <a:rPr lang="en-US" altLang="zh-TW" sz="2000" dirty="0"/>
              <a:t>Tile order: channel by channel tile order (why? easy to accumulate PS)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93" y="991460"/>
            <a:ext cx="3510545" cy="308603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6" y="4251951"/>
            <a:ext cx="4988665" cy="269073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664122" y="2584907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Load all 32 filters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237448" y="152896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filter 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255903" y="1988059"/>
            <a:ext cx="101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filter 2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237448" y="461499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PE1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255903" y="530706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PE2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7010390" y="4892024"/>
            <a:ext cx="640073" cy="59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7010390" y="5512631"/>
            <a:ext cx="548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7010390" y="5623536"/>
            <a:ext cx="640073" cy="91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142" y="502952"/>
            <a:ext cx="8596668" cy="1320800"/>
          </a:xfrm>
        </p:spPr>
        <p:txBody>
          <a:bodyPr/>
          <a:lstStyle/>
          <a:p>
            <a:r>
              <a:rPr lang="en-US" altLang="zh-TW" dirty="0"/>
              <a:t>Partial sum accumulated PE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221" y="1377248"/>
            <a:ext cx="8481646" cy="435133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Partial sum from the previous channel tile is added with the current channel convolution result.</a:t>
            </a:r>
          </a:p>
          <a:p>
            <a:pPr lvl="1"/>
            <a:r>
              <a:rPr lang="en-US" altLang="zh-TW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For a PE, it needs only one partial sum output memory which is reused until the total sum is accumulated. </a:t>
            </a:r>
          </a:p>
          <a:p>
            <a:pPr lvl="1"/>
            <a:r>
              <a:rPr lang="en-US" altLang="zh-TW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To reduce output SRAM access, we can add an RF to accumulated PSs in a tile, what is the size of this RF?</a:t>
            </a:r>
            <a:endParaRPr lang="en-US" altLang="zh-TW" sz="1800" dirty="0"/>
          </a:p>
          <a:p>
            <a:pPr lvl="1"/>
            <a:endParaRPr lang="en-US" altLang="zh-TW" sz="1800" dirty="0"/>
          </a:p>
          <a:p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31" y="2880366"/>
            <a:ext cx="3125658" cy="280614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2" y="3552917"/>
            <a:ext cx="7896376" cy="34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1642DD-4968-4A74-8CD9-4145114C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74" y="659575"/>
            <a:ext cx="8984787" cy="118266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Optimization for partial sum accumulation in RF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B78D3A-B970-4EAA-9A9C-3DBAEC69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60" y="1500448"/>
            <a:ext cx="5852797" cy="3880773"/>
          </a:xfrm>
        </p:spPr>
        <p:txBody>
          <a:bodyPr/>
          <a:lstStyle/>
          <a:p>
            <a:r>
              <a:rPr lang="en-US" altLang="zh-TW" dirty="0"/>
              <a:t>Add a RF of size of </a:t>
            </a:r>
          </a:p>
          <a:p>
            <a:pPr lvl="1"/>
            <a:r>
              <a:rPr lang="en-US" altLang="zh-TW" dirty="0"/>
              <a:t>p = 1, s = 1, f = 1, for a tile n = 64</a:t>
            </a:r>
          </a:p>
          <a:p>
            <a:pPr lvl="1"/>
            <a:r>
              <a:rPr lang="en-US" altLang="zh-TW" dirty="0"/>
              <a:t>Need to buffer :</a:t>
            </a:r>
            <a:r>
              <a:rPr lang="zh-TW" altLang="en-US" dirty="0"/>
              <a:t>　</a:t>
            </a:r>
            <a:r>
              <a:rPr lang="en-US" altLang="zh-TW" dirty="0"/>
              <a:t>64 + 2 -1 +1 x () = 66 x 66 per PE, too expensive?</a:t>
            </a:r>
          </a:p>
          <a:p>
            <a:r>
              <a:rPr lang="en-US" altLang="zh-TW" dirty="0"/>
              <a:t>Can we tradeoff for a smaller size?</a:t>
            </a:r>
          </a:p>
          <a:p>
            <a:pPr lvl="1"/>
            <a:r>
              <a:rPr lang="en-US" altLang="zh-TW" dirty="0"/>
              <a:t>Smaller</a:t>
            </a:r>
            <a:r>
              <a:rPr lang="zh-TW" altLang="en-US" dirty="0"/>
              <a:t> </a:t>
            </a:r>
            <a:r>
              <a:rPr lang="en-US" altLang="zh-TW" dirty="0"/>
              <a:t>n, </a:t>
            </a:r>
          </a:p>
          <a:p>
            <a:pPr lvl="1"/>
            <a:r>
              <a:rPr lang="en-US" altLang="zh-TW" dirty="0"/>
              <a:t>Or processing order, C wise first. Need an operation mapping strategy. 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20E7079-58B8-4047-85DE-04C9467CB80D}"/>
                  </a:ext>
                </a:extLst>
              </p:cNvPr>
              <p:cNvSpPr txBox="1"/>
              <p:nvPr/>
            </p:nvSpPr>
            <p:spPr>
              <a:xfrm>
                <a:off x="6827512" y="2788927"/>
                <a:ext cx="4327666" cy="2017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dirty="0"/>
                  <a:t>Output dimension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+ 2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– 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)</m:t>
                            </m:r>
                          </m:num>
                          <m:den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/>
                  <a:t>+ 1 ) * (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+ 2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– 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)</m:t>
                            </m:r>
                          </m:num>
                          <m:den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+ 1 )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dirty="0"/>
                              <m:t>( 7  + 0 – 3 )</m:t>
                            </m:r>
                          </m:num>
                          <m:den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/>
                  <a:t>+ 1  = 3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20E7079-58B8-4047-85DE-04C9467C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2" y="2788927"/>
                <a:ext cx="4327666" cy="2017604"/>
              </a:xfrm>
              <a:prstGeom prst="rect">
                <a:avLst/>
              </a:prstGeom>
              <a:blipFill>
                <a:blip r:embed="rId2"/>
                <a:stretch>
                  <a:fillRect l="-1268" r="-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BFA30A6F-3574-4B87-A515-8DC9600846F7}"/>
              </a:ext>
            </a:extLst>
          </p:cNvPr>
          <p:cNvSpPr/>
          <p:nvPr/>
        </p:nvSpPr>
        <p:spPr>
          <a:xfrm>
            <a:off x="3444269" y="4989409"/>
            <a:ext cx="548634" cy="451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8BFDC6C8-7318-4E6F-881E-F93A2AB1110B}"/>
              </a:ext>
            </a:extLst>
          </p:cNvPr>
          <p:cNvCxnSpPr>
            <a:cxnSpLocks/>
          </p:cNvCxnSpPr>
          <p:nvPr/>
        </p:nvCxnSpPr>
        <p:spPr>
          <a:xfrm flipV="1">
            <a:off x="3444269" y="4406280"/>
            <a:ext cx="822951" cy="57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26189C-C72A-4A90-B5B7-6751BCC86C87}"/>
              </a:ext>
            </a:extLst>
          </p:cNvPr>
          <p:cNvCxnSpPr>
            <a:cxnSpLocks/>
          </p:cNvCxnSpPr>
          <p:nvPr/>
        </p:nvCxnSpPr>
        <p:spPr>
          <a:xfrm flipV="1">
            <a:off x="3886247" y="4406280"/>
            <a:ext cx="838168" cy="65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FA7DE85-CF69-4FAD-9A72-716491734D7F}"/>
              </a:ext>
            </a:extLst>
          </p:cNvPr>
          <p:cNvCxnSpPr>
            <a:cxnSpLocks/>
          </p:cNvCxnSpPr>
          <p:nvPr/>
        </p:nvCxnSpPr>
        <p:spPr>
          <a:xfrm flipV="1">
            <a:off x="3992903" y="4892024"/>
            <a:ext cx="731512" cy="541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FEABC7F-4E14-4C4B-8750-A61DFC9809EE}"/>
              </a:ext>
            </a:extLst>
          </p:cNvPr>
          <p:cNvCxnSpPr/>
          <p:nvPr/>
        </p:nvCxnSpPr>
        <p:spPr>
          <a:xfrm>
            <a:off x="4267220" y="4406280"/>
            <a:ext cx="457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62207A06-F81C-47B9-84C9-AAA0D5FDE7D9}"/>
              </a:ext>
            </a:extLst>
          </p:cNvPr>
          <p:cNvCxnSpPr>
            <a:cxnSpLocks/>
          </p:cNvCxnSpPr>
          <p:nvPr/>
        </p:nvCxnSpPr>
        <p:spPr>
          <a:xfrm>
            <a:off x="4724415" y="4406280"/>
            <a:ext cx="0" cy="485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82224CE8-A608-4C3C-87EF-B4C4ED523FF1}"/>
              </a:ext>
            </a:extLst>
          </p:cNvPr>
          <p:cNvCxnSpPr/>
          <p:nvPr/>
        </p:nvCxnSpPr>
        <p:spPr>
          <a:xfrm>
            <a:off x="3444269" y="4982688"/>
            <a:ext cx="2377414" cy="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C180312-FA9C-4A74-A0AC-93A8D819F2A6}"/>
              </a:ext>
            </a:extLst>
          </p:cNvPr>
          <p:cNvCxnSpPr/>
          <p:nvPr/>
        </p:nvCxnSpPr>
        <p:spPr>
          <a:xfrm>
            <a:off x="5821683" y="4996574"/>
            <a:ext cx="0" cy="1619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9814AC31-8C70-4D36-8B1A-C1131F73582B}"/>
              </a:ext>
            </a:extLst>
          </p:cNvPr>
          <p:cNvCxnSpPr>
            <a:cxnSpLocks/>
          </p:cNvCxnSpPr>
          <p:nvPr/>
        </p:nvCxnSpPr>
        <p:spPr>
          <a:xfrm flipV="1">
            <a:off x="3444269" y="6615643"/>
            <a:ext cx="2377414" cy="13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417B939-FAC5-4E23-B45C-B841E99F2BFB}"/>
              </a:ext>
            </a:extLst>
          </p:cNvPr>
          <p:cNvCxnSpPr/>
          <p:nvPr/>
        </p:nvCxnSpPr>
        <p:spPr>
          <a:xfrm>
            <a:off x="3444269" y="5440658"/>
            <a:ext cx="0" cy="1188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494DC40-37B8-4289-95BF-953B208A9C0D}"/>
              </a:ext>
            </a:extLst>
          </p:cNvPr>
          <p:cNvSpPr txBox="1"/>
          <p:nvPr/>
        </p:nvSpPr>
        <p:spPr>
          <a:xfrm>
            <a:off x="5913122" y="553209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64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67AA201-BB04-4D52-9076-120DAA9703EB}"/>
              </a:ext>
            </a:extLst>
          </p:cNvPr>
          <p:cNvSpPr txBox="1"/>
          <p:nvPr/>
        </p:nvSpPr>
        <p:spPr>
          <a:xfrm>
            <a:off x="4478971" y="631389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090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0222" y="382828"/>
            <a:ext cx="8596668" cy="1320800"/>
          </a:xfrm>
        </p:spPr>
        <p:txBody>
          <a:bodyPr/>
          <a:lstStyle/>
          <a:p>
            <a:r>
              <a:rPr lang="en-US" altLang="zh-TW" dirty="0"/>
              <a:t>Tile view: Operation within a Tile (1/2)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23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733210" y="1409526"/>
            <a:ext cx="9692534" cy="4925274"/>
            <a:chOff x="60368" y="-26097"/>
            <a:chExt cx="12674879" cy="6614917"/>
          </a:xfrm>
        </p:grpSpPr>
        <p:sp>
          <p:nvSpPr>
            <p:cNvPr id="6" name="文字方塊 5"/>
            <p:cNvSpPr txBox="1"/>
            <p:nvPr/>
          </p:nvSpPr>
          <p:spPr>
            <a:xfrm>
              <a:off x="582525" y="1266154"/>
              <a:ext cx="3331987" cy="413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cs typeface="Times New Roman" panose="02020603050405020304" pitchFamily="18" charset="0"/>
                </a:rPr>
                <a:t>Input tile </a:t>
              </a:r>
              <a:r>
                <a:rPr lang="en-US" altLang="zh-TW" sz="1400" i="1" dirty="0" err="1">
                  <a:cs typeface="Times New Roman" panose="02020603050405020304" pitchFamily="18" charset="0"/>
                </a:rPr>
                <a:t>i</a:t>
              </a:r>
              <a:r>
                <a:rPr lang="en-US" altLang="zh-TW" sz="1400" dirty="0">
                  <a:cs typeface="Times New Roman" panose="02020603050405020304" pitchFamily="18" charset="0"/>
                </a:rPr>
                <a:t> of input channel </a:t>
              </a:r>
              <a:r>
                <a:rPr lang="en-US" altLang="zh-TW" sz="1400" i="1" dirty="0">
                  <a:cs typeface="Times New Roman" panose="02020603050405020304" pitchFamily="18" charset="0"/>
                </a:rPr>
                <a:t>j </a:t>
              </a:r>
              <a:endParaRPr lang="zh-TW" altLang="en-US" sz="1400" i="1" dirty="0">
                <a:cs typeface="Times New Roman" panose="02020603050405020304" pitchFamily="18" charset="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60368" y="1941426"/>
              <a:ext cx="3580601" cy="3192721"/>
              <a:chOff x="178134" y="1532718"/>
              <a:chExt cx="3530223" cy="3451740"/>
            </a:xfrm>
          </p:grpSpPr>
          <p:grpSp>
            <p:nvGrpSpPr>
              <p:cNvPr id="232" name="群組 231"/>
              <p:cNvGrpSpPr/>
              <p:nvPr/>
            </p:nvGrpSpPr>
            <p:grpSpPr>
              <a:xfrm>
                <a:off x="587132" y="1873833"/>
                <a:ext cx="3121224" cy="3110625"/>
                <a:chOff x="587132" y="1873833"/>
                <a:chExt cx="3121224" cy="3110625"/>
              </a:xfrm>
            </p:grpSpPr>
            <p:sp>
              <p:nvSpPr>
                <p:cNvPr id="249" name="矩形 248"/>
                <p:cNvSpPr/>
                <p:nvPr/>
              </p:nvSpPr>
              <p:spPr>
                <a:xfrm>
                  <a:off x="587132" y="1873833"/>
                  <a:ext cx="3103057" cy="31106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TW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0" name="矩形 249"/>
                <p:cNvSpPr/>
                <p:nvPr/>
              </p:nvSpPr>
              <p:spPr>
                <a:xfrm>
                  <a:off x="591143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1" name="矩形 250"/>
                <p:cNvSpPr/>
                <p:nvPr/>
              </p:nvSpPr>
              <p:spPr>
                <a:xfrm>
                  <a:off x="953047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2" name="矩形 251"/>
                <p:cNvSpPr/>
                <p:nvPr/>
              </p:nvSpPr>
              <p:spPr>
                <a:xfrm>
                  <a:off x="1314951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3" name="矩形 252"/>
                <p:cNvSpPr/>
                <p:nvPr/>
              </p:nvSpPr>
              <p:spPr>
                <a:xfrm>
                  <a:off x="1676855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4" name="矩形 253"/>
                <p:cNvSpPr/>
                <p:nvPr/>
              </p:nvSpPr>
              <p:spPr>
                <a:xfrm>
                  <a:off x="2038759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5" name="矩形 254"/>
                <p:cNvSpPr/>
                <p:nvPr/>
              </p:nvSpPr>
              <p:spPr>
                <a:xfrm>
                  <a:off x="3318006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" name="矩形 255"/>
                <p:cNvSpPr/>
                <p:nvPr/>
              </p:nvSpPr>
              <p:spPr>
                <a:xfrm>
                  <a:off x="591143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7" name="矩形 256"/>
                <p:cNvSpPr/>
                <p:nvPr/>
              </p:nvSpPr>
              <p:spPr>
                <a:xfrm>
                  <a:off x="953047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8" name="矩形 257"/>
                <p:cNvSpPr/>
                <p:nvPr/>
              </p:nvSpPr>
              <p:spPr>
                <a:xfrm>
                  <a:off x="1314951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9" name="矩形 258"/>
                <p:cNvSpPr/>
                <p:nvPr/>
              </p:nvSpPr>
              <p:spPr>
                <a:xfrm>
                  <a:off x="1676329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55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0" name="矩形 259"/>
                <p:cNvSpPr/>
                <p:nvPr/>
              </p:nvSpPr>
              <p:spPr>
                <a:xfrm>
                  <a:off x="2038759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56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1" name="矩形 260"/>
                <p:cNvSpPr/>
                <p:nvPr/>
              </p:nvSpPr>
              <p:spPr>
                <a:xfrm>
                  <a:off x="3318006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2" name="文字方塊 261"/>
                <p:cNvSpPr txBox="1"/>
                <p:nvPr/>
              </p:nvSpPr>
              <p:spPr>
                <a:xfrm>
                  <a:off x="2978005" y="1914122"/>
                  <a:ext cx="239888" cy="37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63" name="文字方塊 262"/>
                <p:cNvSpPr txBox="1"/>
                <p:nvPr/>
              </p:nvSpPr>
              <p:spPr>
                <a:xfrm>
                  <a:off x="2978005" y="2258178"/>
                  <a:ext cx="239888" cy="37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64" name="矩形 263"/>
                <p:cNvSpPr/>
                <p:nvPr/>
              </p:nvSpPr>
              <p:spPr>
                <a:xfrm>
                  <a:off x="591143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5" name="矩形 264"/>
                <p:cNvSpPr/>
                <p:nvPr/>
              </p:nvSpPr>
              <p:spPr>
                <a:xfrm>
                  <a:off x="953047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105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6" name="矩形 265"/>
                <p:cNvSpPr/>
                <p:nvPr/>
              </p:nvSpPr>
              <p:spPr>
                <a:xfrm>
                  <a:off x="1314951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106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7" name="矩形 266"/>
                <p:cNvSpPr/>
                <p:nvPr/>
              </p:nvSpPr>
              <p:spPr>
                <a:xfrm>
                  <a:off x="1676329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107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8" name="矩形 267"/>
                <p:cNvSpPr/>
                <p:nvPr/>
              </p:nvSpPr>
              <p:spPr>
                <a:xfrm>
                  <a:off x="2038759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108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9" name="矩形 268"/>
                <p:cNvSpPr/>
                <p:nvPr/>
              </p:nvSpPr>
              <p:spPr>
                <a:xfrm>
                  <a:off x="3318006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155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0" name="文字方塊 269"/>
                <p:cNvSpPr txBox="1"/>
                <p:nvPr/>
              </p:nvSpPr>
              <p:spPr>
                <a:xfrm>
                  <a:off x="2978005" y="2638518"/>
                  <a:ext cx="239888" cy="37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71" name="矩形 270"/>
                <p:cNvSpPr/>
                <p:nvPr/>
              </p:nvSpPr>
              <p:spPr>
                <a:xfrm>
                  <a:off x="591143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156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2" name="矩形 271"/>
                <p:cNvSpPr/>
                <p:nvPr/>
              </p:nvSpPr>
              <p:spPr>
                <a:xfrm>
                  <a:off x="953047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157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3" name="矩形 272"/>
                <p:cNvSpPr/>
                <p:nvPr/>
              </p:nvSpPr>
              <p:spPr>
                <a:xfrm>
                  <a:off x="1314951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158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4" name="矩形 273"/>
                <p:cNvSpPr/>
                <p:nvPr/>
              </p:nvSpPr>
              <p:spPr>
                <a:xfrm>
                  <a:off x="1676329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159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5" name="矩形 274"/>
                <p:cNvSpPr/>
                <p:nvPr/>
              </p:nvSpPr>
              <p:spPr>
                <a:xfrm>
                  <a:off x="2038759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" name="矩形 275"/>
                <p:cNvSpPr/>
                <p:nvPr/>
              </p:nvSpPr>
              <p:spPr>
                <a:xfrm>
                  <a:off x="3318006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207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7" name="文字方塊 276"/>
                <p:cNvSpPr txBox="1"/>
                <p:nvPr/>
              </p:nvSpPr>
              <p:spPr>
                <a:xfrm>
                  <a:off x="2978005" y="3018851"/>
                  <a:ext cx="239888" cy="37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78" name="矩形 277"/>
                <p:cNvSpPr/>
                <p:nvPr/>
              </p:nvSpPr>
              <p:spPr>
                <a:xfrm>
                  <a:off x="591143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208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9" name="矩形 278"/>
                <p:cNvSpPr/>
                <p:nvPr/>
              </p:nvSpPr>
              <p:spPr>
                <a:xfrm>
                  <a:off x="953047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209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0" name="矩形 279"/>
                <p:cNvSpPr/>
                <p:nvPr/>
              </p:nvSpPr>
              <p:spPr>
                <a:xfrm>
                  <a:off x="1314951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" name="矩形 280"/>
                <p:cNvSpPr/>
                <p:nvPr/>
              </p:nvSpPr>
              <p:spPr>
                <a:xfrm>
                  <a:off x="1676329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2" name="矩形 281"/>
                <p:cNvSpPr/>
                <p:nvPr/>
              </p:nvSpPr>
              <p:spPr>
                <a:xfrm>
                  <a:off x="2038759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3" name="矩形 282"/>
                <p:cNvSpPr/>
                <p:nvPr/>
              </p:nvSpPr>
              <p:spPr>
                <a:xfrm>
                  <a:off x="3318006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259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4" name="文字方塊 283"/>
                <p:cNvSpPr txBox="1"/>
                <p:nvPr/>
              </p:nvSpPr>
              <p:spPr>
                <a:xfrm>
                  <a:off x="2978005" y="3399189"/>
                  <a:ext cx="239888" cy="37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85" name="矩形 284"/>
                <p:cNvSpPr/>
                <p:nvPr/>
              </p:nvSpPr>
              <p:spPr>
                <a:xfrm>
                  <a:off x="591143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2652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" name="矩形 285"/>
                <p:cNvSpPr/>
                <p:nvPr/>
              </p:nvSpPr>
              <p:spPr>
                <a:xfrm>
                  <a:off x="953047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2653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7" name="矩形 286"/>
                <p:cNvSpPr/>
                <p:nvPr/>
              </p:nvSpPr>
              <p:spPr>
                <a:xfrm>
                  <a:off x="1314951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2654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8" name="矩形 287"/>
                <p:cNvSpPr/>
                <p:nvPr/>
              </p:nvSpPr>
              <p:spPr>
                <a:xfrm>
                  <a:off x="1676329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2655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9" name="矩形 288"/>
                <p:cNvSpPr/>
                <p:nvPr/>
              </p:nvSpPr>
              <p:spPr>
                <a:xfrm>
                  <a:off x="2038759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2656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0" name="矩形 289"/>
                <p:cNvSpPr/>
                <p:nvPr/>
              </p:nvSpPr>
              <p:spPr>
                <a:xfrm>
                  <a:off x="3318006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2703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1" name="文字方塊 290"/>
                <p:cNvSpPr txBox="1"/>
                <p:nvPr/>
              </p:nvSpPr>
              <p:spPr>
                <a:xfrm>
                  <a:off x="2978005" y="4604122"/>
                  <a:ext cx="239888" cy="37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92" name="文字方塊 291"/>
                <p:cNvSpPr txBox="1"/>
                <p:nvPr/>
              </p:nvSpPr>
              <p:spPr>
                <a:xfrm rot="5400000">
                  <a:off x="688174" y="4255734"/>
                  <a:ext cx="239890" cy="34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93" name="文字方塊 292"/>
                <p:cNvSpPr txBox="1"/>
                <p:nvPr/>
              </p:nvSpPr>
              <p:spPr>
                <a:xfrm rot="5400000">
                  <a:off x="1070882" y="4244471"/>
                  <a:ext cx="239890" cy="34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94" name="文字方塊 293"/>
                <p:cNvSpPr txBox="1"/>
                <p:nvPr/>
              </p:nvSpPr>
              <p:spPr>
                <a:xfrm rot="5400000">
                  <a:off x="1416526" y="4244471"/>
                  <a:ext cx="239890" cy="34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95" name="文字方塊 294"/>
                <p:cNvSpPr txBox="1"/>
                <p:nvPr/>
              </p:nvSpPr>
              <p:spPr>
                <a:xfrm rot="5400000">
                  <a:off x="1784636" y="4255734"/>
                  <a:ext cx="239890" cy="34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96" name="文字方塊 295"/>
                <p:cNvSpPr txBox="1"/>
                <p:nvPr/>
              </p:nvSpPr>
              <p:spPr>
                <a:xfrm rot="5400000">
                  <a:off x="2155981" y="4236521"/>
                  <a:ext cx="239890" cy="34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297" name="文字方塊 296"/>
                <p:cNvSpPr txBox="1"/>
                <p:nvPr/>
              </p:nvSpPr>
              <p:spPr>
                <a:xfrm rot="5400000">
                  <a:off x="3416355" y="4244471"/>
                  <a:ext cx="239890" cy="34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</p:grpSp>
          <p:cxnSp>
            <p:nvCxnSpPr>
              <p:cNvPr id="233" name="直線單箭頭接點 232"/>
              <p:cNvCxnSpPr/>
              <p:nvPr/>
            </p:nvCxnSpPr>
            <p:spPr>
              <a:xfrm>
                <a:off x="587132" y="1768641"/>
                <a:ext cx="3092778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文字方塊 233"/>
              <p:cNvSpPr txBox="1"/>
              <p:nvPr/>
            </p:nvSpPr>
            <p:spPr>
              <a:xfrm>
                <a:off x="2058470" y="1532718"/>
                <a:ext cx="408737" cy="35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endParaRPr lang="zh-TW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5" name="直線單箭頭接點 234"/>
              <p:cNvCxnSpPr/>
              <p:nvPr/>
            </p:nvCxnSpPr>
            <p:spPr>
              <a:xfrm>
                <a:off x="467028" y="1873833"/>
                <a:ext cx="0" cy="3038066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文字方塊 235"/>
              <p:cNvSpPr txBox="1"/>
              <p:nvPr/>
            </p:nvSpPr>
            <p:spPr>
              <a:xfrm>
                <a:off x="178134" y="3414574"/>
                <a:ext cx="408737" cy="35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endParaRPr lang="zh-TW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文字方塊 236"/>
              <p:cNvSpPr txBox="1"/>
              <p:nvPr/>
            </p:nvSpPr>
            <p:spPr>
              <a:xfrm>
                <a:off x="2555574" y="1914123"/>
                <a:ext cx="239889" cy="37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38" name="文字方塊 237"/>
              <p:cNvSpPr txBox="1"/>
              <p:nvPr/>
            </p:nvSpPr>
            <p:spPr>
              <a:xfrm>
                <a:off x="2555574" y="2258179"/>
                <a:ext cx="239889" cy="37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39" name="文字方塊 238"/>
              <p:cNvSpPr txBox="1"/>
              <p:nvPr/>
            </p:nvSpPr>
            <p:spPr>
              <a:xfrm>
                <a:off x="2555574" y="2638514"/>
                <a:ext cx="239889" cy="37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40" name="文字方塊 239"/>
              <p:cNvSpPr txBox="1"/>
              <p:nvPr/>
            </p:nvSpPr>
            <p:spPr>
              <a:xfrm>
                <a:off x="2555574" y="3018852"/>
                <a:ext cx="239889" cy="37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41" name="文字方塊 240"/>
              <p:cNvSpPr txBox="1"/>
              <p:nvPr/>
            </p:nvSpPr>
            <p:spPr>
              <a:xfrm>
                <a:off x="2555574" y="3399190"/>
                <a:ext cx="239889" cy="37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42" name="文字方塊 241"/>
              <p:cNvSpPr txBox="1"/>
              <p:nvPr/>
            </p:nvSpPr>
            <p:spPr>
              <a:xfrm>
                <a:off x="2555574" y="4604121"/>
                <a:ext cx="239889" cy="37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43" name="文字方塊 242"/>
              <p:cNvSpPr txBox="1"/>
              <p:nvPr/>
            </p:nvSpPr>
            <p:spPr>
              <a:xfrm rot="5400000">
                <a:off x="688173" y="3846835"/>
                <a:ext cx="239890" cy="34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44" name="文字方塊 243"/>
              <p:cNvSpPr txBox="1"/>
              <p:nvPr/>
            </p:nvSpPr>
            <p:spPr>
              <a:xfrm rot="5400000">
                <a:off x="1070880" y="3835575"/>
                <a:ext cx="239890" cy="34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45" name="文字方塊 244"/>
              <p:cNvSpPr txBox="1"/>
              <p:nvPr/>
            </p:nvSpPr>
            <p:spPr>
              <a:xfrm rot="5400000">
                <a:off x="1416525" y="3835575"/>
                <a:ext cx="239890" cy="34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46" name="文字方塊 245"/>
              <p:cNvSpPr txBox="1"/>
              <p:nvPr/>
            </p:nvSpPr>
            <p:spPr>
              <a:xfrm rot="5400000">
                <a:off x="1784635" y="3846835"/>
                <a:ext cx="239890" cy="34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47" name="文字方塊 246"/>
              <p:cNvSpPr txBox="1"/>
              <p:nvPr/>
            </p:nvSpPr>
            <p:spPr>
              <a:xfrm rot="5400000">
                <a:off x="2155982" y="3827625"/>
                <a:ext cx="239890" cy="34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248" name="文字方塊 247"/>
              <p:cNvSpPr txBox="1"/>
              <p:nvPr/>
            </p:nvSpPr>
            <p:spPr>
              <a:xfrm rot="5400000">
                <a:off x="3416356" y="3835575"/>
                <a:ext cx="239890" cy="34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25997" y="2250349"/>
              <a:ext cx="1161748" cy="109528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4676695" y="2559631"/>
              <a:ext cx="50509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4683500" y="5515033"/>
              <a:ext cx="505002" cy="80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4724681" y="3797053"/>
              <a:ext cx="615924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…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1607157" y="2940702"/>
              <a:ext cx="3095755" cy="885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4676695" y="2578891"/>
              <a:ext cx="6805" cy="294415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群組 13"/>
            <p:cNvGrpSpPr/>
            <p:nvPr/>
          </p:nvGrpSpPr>
          <p:grpSpPr>
            <a:xfrm>
              <a:off x="3979686" y="2316179"/>
              <a:ext cx="396252" cy="2207057"/>
              <a:chOff x="4400772" y="1315877"/>
              <a:chExt cx="362275" cy="3423449"/>
            </a:xfrm>
          </p:grpSpPr>
          <p:sp>
            <p:nvSpPr>
              <p:cNvPr id="223" name="矩形 222"/>
              <p:cNvSpPr/>
              <p:nvPr/>
            </p:nvSpPr>
            <p:spPr>
              <a:xfrm>
                <a:off x="4401143" y="1315877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5188502" y="1418077"/>
              <a:ext cx="2214875" cy="233496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5282290" y="1687116"/>
              <a:ext cx="396252" cy="1819903"/>
              <a:chOff x="4400772" y="1315877"/>
              <a:chExt cx="362275" cy="3423449"/>
            </a:xfrm>
          </p:grpSpPr>
          <p:sp>
            <p:nvSpPr>
              <p:cNvPr id="214" name="矩形 213"/>
              <p:cNvSpPr/>
              <p:nvPr/>
            </p:nvSpPr>
            <p:spPr>
              <a:xfrm>
                <a:off x="4401143" y="1315877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5886901" y="1687236"/>
              <a:ext cx="401695" cy="1819903"/>
              <a:chOff x="4400772" y="1315877"/>
              <a:chExt cx="362272" cy="3423449"/>
            </a:xfrm>
          </p:grpSpPr>
          <p:sp>
            <p:nvSpPr>
              <p:cNvPr id="205" name="矩形 204"/>
              <p:cNvSpPr/>
              <p:nvPr/>
            </p:nvSpPr>
            <p:spPr>
              <a:xfrm>
                <a:off x="4401140" y="1315877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5700030" y="1713372"/>
              <a:ext cx="154903" cy="1742115"/>
              <a:chOff x="8276394" y="583185"/>
              <a:chExt cx="241271" cy="3286709"/>
            </a:xfrm>
          </p:grpSpPr>
          <p:sp>
            <p:nvSpPr>
              <p:cNvPr id="196" name="矩形 195"/>
              <p:cNvSpPr/>
              <p:nvPr/>
            </p:nvSpPr>
            <p:spPr>
              <a:xfrm>
                <a:off x="8282183" y="58318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8282183" y="96896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8282183" y="135774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8282183" y="172740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8282183" y="211495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8282183" y="249875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8276394" y="2871998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8276394" y="326900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8276394" y="364562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7002146" y="1693778"/>
              <a:ext cx="239265" cy="1983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+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307652" y="1780030"/>
              <a:ext cx="675258" cy="1831465"/>
              <a:chOff x="7131563" y="447487"/>
              <a:chExt cx="1049177" cy="3432251"/>
            </a:xfrm>
          </p:grpSpPr>
          <p:grpSp>
            <p:nvGrpSpPr>
              <p:cNvPr id="185" name="群組 184"/>
              <p:cNvGrpSpPr/>
              <p:nvPr/>
            </p:nvGrpSpPr>
            <p:grpSpPr>
              <a:xfrm>
                <a:off x="7131563" y="447487"/>
                <a:ext cx="1049177" cy="3038469"/>
                <a:chOff x="7131563" y="447487"/>
                <a:chExt cx="1395910" cy="3038469"/>
              </a:xfrm>
            </p:grpSpPr>
            <p:cxnSp>
              <p:nvCxnSpPr>
                <p:cNvPr id="187" name="直線接點 186"/>
                <p:cNvCxnSpPr>
                  <a:stCxn id="205" idx="3"/>
                </p:cNvCxnSpPr>
                <p:nvPr/>
              </p:nvCxnSpPr>
              <p:spPr>
                <a:xfrm>
                  <a:off x="7131936" y="447487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線接點 187"/>
                <p:cNvCxnSpPr>
                  <a:stCxn id="206" idx="3"/>
                </p:cNvCxnSpPr>
                <p:nvPr/>
              </p:nvCxnSpPr>
              <p:spPr>
                <a:xfrm>
                  <a:off x="7131563" y="828248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線接點 188"/>
                <p:cNvCxnSpPr/>
                <p:nvPr/>
              </p:nvCxnSpPr>
              <p:spPr>
                <a:xfrm>
                  <a:off x="7131936" y="1216414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接點 189"/>
                <p:cNvCxnSpPr/>
                <p:nvPr/>
              </p:nvCxnSpPr>
              <p:spPr>
                <a:xfrm>
                  <a:off x="7131563" y="1597175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接點 190"/>
                <p:cNvCxnSpPr/>
                <p:nvPr/>
              </p:nvCxnSpPr>
              <p:spPr>
                <a:xfrm>
                  <a:off x="7131936" y="2000466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接點 191"/>
                <p:cNvCxnSpPr/>
                <p:nvPr/>
              </p:nvCxnSpPr>
              <p:spPr>
                <a:xfrm>
                  <a:off x="7131563" y="2381227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接點 192"/>
                <p:cNvCxnSpPr/>
                <p:nvPr/>
              </p:nvCxnSpPr>
              <p:spPr>
                <a:xfrm>
                  <a:off x="7131563" y="2724701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接點 193"/>
                <p:cNvCxnSpPr/>
                <p:nvPr/>
              </p:nvCxnSpPr>
              <p:spPr>
                <a:xfrm>
                  <a:off x="7131563" y="310259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接點 194"/>
                <p:cNvCxnSpPr/>
                <p:nvPr/>
              </p:nvCxnSpPr>
              <p:spPr>
                <a:xfrm>
                  <a:off x="7131563" y="348595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直線接點 185"/>
              <p:cNvCxnSpPr/>
              <p:nvPr/>
            </p:nvCxnSpPr>
            <p:spPr>
              <a:xfrm>
                <a:off x="7945582" y="3879738"/>
                <a:ext cx="2351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字方塊 20"/>
            <p:cNvSpPr txBox="1"/>
            <p:nvPr/>
          </p:nvSpPr>
          <p:spPr>
            <a:xfrm>
              <a:off x="5678136" y="3485684"/>
              <a:ext cx="1197407" cy="33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392842" y="2460515"/>
              <a:ext cx="1283414" cy="34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Updated </a:t>
              </a:r>
              <a:r>
                <a:rPr lang="en-US" altLang="zh-TW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7241411" y="2768293"/>
              <a:ext cx="1447775" cy="106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5186588" y="1378534"/>
              <a:ext cx="658188" cy="35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 1</a:t>
              </a:r>
              <a:endParaRPr lang="zh-TW" alt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791759" y="1419113"/>
              <a:ext cx="1007182" cy="33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Kernel 1</a:t>
              </a:r>
              <a:endParaRPr lang="zh-TW" altLang="en-US" sz="1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188502" y="4190526"/>
              <a:ext cx="2214875" cy="233496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282290" y="4459564"/>
              <a:ext cx="396252" cy="1819903"/>
              <a:chOff x="4400772" y="1315877"/>
              <a:chExt cx="362275" cy="3423449"/>
            </a:xfrm>
          </p:grpSpPr>
          <p:sp>
            <p:nvSpPr>
              <p:cNvPr id="176" name="矩形 175"/>
              <p:cNvSpPr/>
              <p:nvPr/>
            </p:nvSpPr>
            <p:spPr>
              <a:xfrm>
                <a:off x="4401143" y="1315877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5886901" y="4459684"/>
              <a:ext cx="401695" cy="1819903"/>
              <a:chOff x="4400772" y="1315877"/>
              <a:chExt cx="362272" cy="3423449"/>
            </a:xfrm>
          </p:grpSpPr>
          <p:sp>
            <p:nvSpPr>
              <p:cNvPr id="167" name="矩形 166"/>
              <p:cNvSpPr/>
              <p:nvPr/>
            </p:nvSpPr>
            <p:spPr>
              <a:xfrm>
                <a:off x="4401140" y="1315877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7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TW" altLang="en-US" sz="7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群組 28"/>
            <p:cNvGrpSpPr/>
            <p:nvPr/>
          </p:nvGrpSpPr>
          <p:grpSpPr>
            <a:xfrm>
              <a:off x="5700030" y="4485820"/>
              <a:ext cx="154903" cy="1742115"/>
              <a:chOff x="8276394" y="583185"/>
              <a:chExt cx="241271" cy="3286709"/>
            </a:xfrm>
          </p:grpSpPr>
          <p:sp>
            <p:nvSpPr>
              <p:cNvPr id="158" name="矩形 157"/>
              <p:cNvSpPr/>
              <p:nvPr/>
            </p:nvSpPr>
            <p:spPr>
              <a:xfrm>
                <a:off x="8282183" y="58318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8282183" y="96896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8282183" y="135774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8282183" y="172740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8282183" y="211495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8282183" y="249875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8276394" y="2871998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8276394" y="326900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8276394" y="364562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7002146" y="4466226"/>
              <a:ext cx="239265" cy="1983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+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6307652" y="4552478"/>
              <a:ext cx="675258" cy="1831465"/>
              <a:chOff x="7131563" y="447487"/>
              <a:chExt cx="1049177" cy="3432251"/>
            </a:xfrm>
          </p:grpSpPr>
          <p:grpSp>
            <p:nvGrpSpPr>
              <p:cNvPr id="147" name="群組 146"/>
              <p:cNvGrpSpPr/>
              <p:nvPr/>
            </p:nvGrpSpPr>
            <p:grpSpPr>
              <a:xfrm>
                <a:off x="7131563" y="447487"/>
                <a:ext cx="1049177" cy="3038469"/>
                <a:chOff x="7131563" y="447487"/>
                <a:chExt cx="1395910" cy="3038469"/>
              </a:xfrm>
            </p:grpSpPr>
            <p:cxnSp>
              <p:nvCxnSpPr>
                <p:cNvPr id="149" name="直線接點 148"/>
                <p:cNvCxnSpPr>
                  <a:stCxn id="167" idx="3"/>
                </p:cNvCxnSpPr>
                <p:nvPr/>
              </p:nvCxnSpPr>
              <p:spPr>
                <a:xfrm>
                  <a:off x="7131936" y="447487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接點 149"/>
                <p:cNvCxnSpPr>
                  <a:stCxn id="168" idx="3"/>
                </p:cNvCxnSpPr>
                <p:nvPr/>
              </p:nvCxnSpPr>
              <p:spPr>
                <a:xfrm>
                  <a:off x="7131563" y="828248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接點 150"/>
                <p:cNvCxnSpPr/>
                <p:nvPr/>
              </p:nvCxnSpPr>
              <p:spPr>
                <a:xfrm>
                  <a:off x="7131936" y="1216414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接點 151"/>
                <p:cNvCxnSpPr/>
                <p:nvPr/>
              </p:nvCxnSpPr>
              <p:spPr>
                <a:xfrm>
                  <a:off x="7131563" y="1597175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接點 152"/>
                <p:cNvCxnSpPr/>
                <p:nvPr/>
              </p:nvCxnSpPr>
              <p:spPr>
                <a:xfrm>
                  <a:off x="7131936" y="2000466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接點 153"/>
                <p:cNvCxnSpPr/>
                <p:nvPr/>
              </p:nvCxnSpPr>
              <p:spPr>
                <a:xfrm>
                  <a:off x="7131563" y="2381227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接點 154"/>
                <p:cNvCxnSpPr/>
                <p:nvPr/>
              </p:nvCxnSpPr>
              <p:spPr>
                <a:xfrm>
                  <a:off x="7131563" y="2724701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接點 155"/>
                <p:cNvCxnSpPr/>
                <p:nvPr/>
              </p:nvCxnSpPr>
              <p:spPr>
                <a:xfrm>
                  <a:off x="7131563" y="310259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接點 156"/>
                <p:cNvCxnSpPr/>
                <p:nvPr/>
              </p:nvCxnSpPr>
              <p:spPr>
                <a:xfrm>
                  <a:off x="7131563" y="348595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8" name="直線接點 147"/>
              <p:cNvCxnSpPr/>
              <p:nvPr/>
            </p:nvCxnSpPr>
            <p:spPr>
              <a:xfrm>
                <a:off x="7945582" y="3879738"/>
                <a:ext cx="2351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字方塊 31"/>
            <p:cNvSpPr txBox="1"/>
            <p:nvPr/>
          </p:nvSpPr>
          <p:spPr>
            <a:xfrm>
              <a:off x="5678136" y="6258132"/>
              <a:ext cx="1197407" cy="33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7376272" y="5232965"/>
              <a:ext cx="1283414" cy="34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Updated </a:t>
              </a:r>
              <a:r>
                <a:rPr lang="en-US" altLang="zh-TW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線單箭頭接點 33"/>
            <p:cNvCxnSpPr/>
            <p:nvPr/>
          </p:nvCxnSpPr>
          <p:spPr>
            <a:xfrm>
              <a:off x="7241411" y="5540741"/>
              <a:ext cx="13911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5186588" y="4150982"/>
              <a:ext cx="738674" cy="34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 32</a:t>
              </a:r>
              <a:endParaRPr lang="zh-TW" alt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791759" y="4191562"/>
              <a:ext cx="964338" cy="34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Kernel 32</a:t>
              </a:r>
              <a:endParaRPr lang="zh-TW" altLang="en-US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968694" y="3804441"/>
              <a:ext cx="615924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/>
                <a:t>…</a:t>
              </a:r>
              <a:endParaRPr lang="zh-TW" alt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820450" y="3819404"/>
              <a:ext cx="615924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/>
                <a:t>…</a:t>
              </a:r>
              <a:endParaRPr lang="zh-TW" altLang="en-US" dirty="0"/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8726981" y="910439"/>
              <a:ext cx="3082859" cy="2313832"/>
              <a:chOff x="587132" y="1873833"/>
              <a:chExt cx="2769489" cy="2826179"/>
            </a:xfrm>
          </p:grpSpPr>
          <p:grpSp>
            <p:nvGrpSpPr>
              <p:cNvPr id="100" name="群組 99"/>
              <p:cNvGrpSpPr/>
              <p:nvPr/>
            </p:nvGrpSpPr>
            <p:grpSpPr>
              <a:xfrm>
                <a:off x="587132" y="1873833"/>
                <a:ext cx="2769489" cy="2826179"/>
                <a:chOff x="587132" y="1873833"/>
                <a:chExt cx="2769489" cy="2826179"/>
              </a:xfrm>
            </p:grpSpPr>
            <p:sp>
              <p:nvSpPr>
                <p:cNvPr id="111" name="矩形 110"/>
                <p:cNvSpPr/>
                <p:nvPr/>
              </p:nvSpPr>
              <p:spPr>
                <a:xfrm>
                  <a:off x="587132" y="1873833"/>
                  <a:ext cx="2769489" cy="282617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TW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矩形 111"/>
                <p:cNvSpPr/>
                <p:nvPr/>
              </p:nvSpPr>
              <p:spPr>
                <a:xfrm>
                  <a:off x="591143" y="1877844"/>
                  <a:ext cx="361904" cy="380336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953047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>
                <a:xfrm>
                  <a:off x="1314951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矩形 114"/>
                <p:cNvSpPr/>
                <p:nvPr/>
              </p:nvSpPr>
              <p:spPr>
                <a:xfrm>
                  <a:off x="1676855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>
                <a:xfrm>
                  <a:off x="2038759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>
                <a:xfrm>
                  <a:off x="591143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>
                <a:xfrm>
                  <a:off x="953047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1314951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>
                <a:xfrm>
                  <a:off x="167632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>
                  <a:off x="203875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文字方塊 121"/>
                <p:cNvSpPr txBox="1"/>
                <p:nvPr/>
              </p:nvSpPr>
              <p:spPr>
                <a:xfrm>
                  <a:off x="2978009" y="1914122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123" name="文字方塊 122"/>
                <p:cNvSpPr txBox="1"/>
                <p:nvPr/>
              </p:nvSpPr>
              <p:spPr>
                <a:xfrm>
                  <a:off x="2978009" y="2258180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124" name="矩形 123"/>
                <p:cNvSpPr/>
                <p:nvPr/>
              </p:nvSpPr>
              <p:spPr>
                <a:xfrm>
                  <a:off x="591143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>
                <a:xfrm>
                  <a:off x="953047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>
                <a:xfrm>
                  <a:off x="1314951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>
                <a:xfrm>
                  <a:off x="167632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>
                  <a:off x="203875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文字方塊 128"/>
                <p:cNvSpPr txBox="1"/>
                <p:nvPr/>
              </p:nvSpPr>
              <p:spPr>
                <a:xfrm>
                  <a:off x="2978009" y="2638517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591143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953047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>
                <a:xfrm>
                  <a:off x="1314951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167632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203875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文字方塊 134"/>
                <p:cNvSpPr txBox="1"/>
                <p:nvPr/>
              </p:nvSpPr>
              <p:spPr>
                <a:xfrm>
                  <a:off x="2978009" y="3018851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591143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953047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1314951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167632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203875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文字方塊 140"/>
                <p:cNvSpPr txBox="1"/>
                <p:nvPr/>
              </p:nvSpPr>
              <p:spPr>
                <a:xfrm>
                  <a:off x="2978009" y="3399190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142" name="文字方塊 141"/>
                <p:cNvSpPr txBox="1"/>
                <p:nvPr/>
              </p:nvSpPr>
              <p:spPr>
                <a:xfrm rot="5400000">
                  <a:off x="688172" y="4271019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143" name="文字方塊 142"/>
                <p:cNvSpPr txBox="1"/>
                <p:nvPr/>
              </p:nvSpPr>
              <p:spPr>
                <a:xfrm rot="5400000">
                  <a:off x="1070881" y="4259754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144" name="文字方塊 143"/>
                <p:cNvSpPr txBox="1"/>
                <p:nvPr/>
              </p:nvSpPr>
              <p:spPr>
                <a:xfrm rot="5400000">
                  <a:off x="1416526" y="4259754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145" name="文字方塊 144"/>
                <p:cNvSpPr txBox="1"/>
                <p:nvPr/>
              </p:nvSpPr>
              <p:spPr>
                <a:xfrm rot="5400000">
                  <a:off x="1784638" y="4271019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146" name="文字方塊 145"/>
                <p:cNvSpPr txBox="1"/>
                <p:nvPr/>
              </p:nvSpPr>
              <p:spPr>
                <a:xfrm rot="5400000">
                  <a:off x="2155981" y="4251806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</p:grpSp>
          <p:sp>
            <p:nvSpPr>
              <p:cNvPr id="101" name="文字方塊 100"/>
              <p:cNvSpPr txBox="1"/>
              <p:nvPr/>
            </p:nvSpPr>
            <p:spPr>
              <a:xfrm>
                <a:off x="2555571" y="1914122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2555571" y="2258180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103" name="文字方塊 102"/>
              <p:cNvSpPr txBox="1"/>
              <p:nvPr/>
            </p:nvSpPr>
            <p:spPr>
              <a:xfrm>
                <a:off x="2555571" y="2638517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104" name="文字方塊 103"/>
              <p:cNvSpPr txBox="1"/>
              <p:nvPr/>
            </p:nvSpPr>
            <p:spPr>
              <a:xfrm>
                <a:off x="2555571" y="3018851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2555571" y="3399190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106" name="文字方塊 105"/>
              <p:cNvSpPr txBox="1"/>
              <p:nvPr/>
            </p:nvSpPr>
            <p:spPr>
              <a:xfrm rot="5400000">
                <a:off x="688172" y="3862121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107" name="文字方塊 106"/>
              <p:cNvSpPr txBox="1"/>
              <p:nvPr/>
            </p:nvSpPr>
            <p:spPr>
              <a:xfrm rot="5400000">
                <a:off x="1070881" y="3850860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108" name="文字方塊 107"/>
              <p:cNvSpPr txBox="1"/>
              <p:nvPr/>
            </p:nvSpPr>
            <p:spPr>
              <a:xfrm rot="5400000">
                <a:off x="1416526" y="3850860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109" name="文字方塊 108"/>
              <p:cNvSpPr txBox="1"/>
              <p:nvPr/>
            </p:nvSpPr>
            <p:spPr>
              <a:xfrm rot="5400000">
                <a:off x="1784638" y="3862121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110" name="文字方塊 109"/>
              <p:cNvSpPr txBox="1"/>
              <p:nvPr/>
            </p:nvSpPr>
            <p:spPr>
              <a:xfrm rot="5400000">
                <a:off x="2155981" y="3842912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</p:grpSp>
        <p:sp>
          <p:nvSpPr>
            <p:cNvPr id="40" name="文字方塊 39"/>
            <p:cNvSpPr txBox="1"/>
            <p:nvPr/>
          </p:nvSpPr>
          <p:spPr>
            <a:xfrm>
              <a:off x="8550146" y="503052"/>
              <a:ext cx="4065526" cy="37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cs typeface="Times New Roman" panose="02020603050405020304" pitchFamily="18" charset="0"/>
                </a:rPr>
                <a:t>tile </a:t>
              </a:r>
              <a:r>
                <a:rPr lang="en-US" altLang="zh-TW" sz="1200" i="1" dirty="0" err="1">
                  <a:cs typeface="Times New Roman" panose="02020603050405020304" pitchFamily="18" charset="0"/>
                </a:rPr>
                <a:t>i</a:t>
              </a:r>
              <a:r>
                <a:rPr lang="en-US" altLang="zh-TW" sz="1200" dirty="0">
                  <a:cs typeface="Times New Roman" panose="02020603050405020304" pitchFamily="18" charset="0"/>
                </a:rPr>
                <a:t>  output in output SRAM for Kernel 1</a:t>
              </a:r>
              <a:r>
                <a:rPr lang="en-US" altLang="zh-TW" sz="1200" i="1" dirty="0">
                  <a:cs typeface="Times New Roman" panose="02020603050405020304" pitchFamily="18" charset="0"/>
                </a:rPr>
                <a:t> </a:t>
              </a:r>
              <a:endParaRPr lang="zh-TW" altLang="en-US" sz="1200" i="1" dirty="0">
                <a:cs typeface="Times New Roman" panose="02020603050405020304" pitchFamily="18" charset="0"/>
              </a:endParaRPr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8733754" y="4135789"/>
              <a:ext cx="3082859" cy="2313832"/>
              <a:chOff x="587132" y="1873833"/>
              <a:chExt cx="2769489" cy="2826179"/>
            </a:xfrm>
          </p:grpSpPr>
          <p:grpSp>
            <p:nvGrpSpPr>
              <p:cNvPr id="53" name="群組 52"/>
              <p:cNvGrpSpPr/>
              <p:nvPr/>
            </p:nvGrpSpPr>
            <p:grpSpPr>
              <a:xfrm>
                <a:off x="587132" y="1873833"/>
                <a:ext cx="2769489" cy="2826179"/>
                <a:chOff x="587132" y="1873833"/>
                <a:chExt cx="2769489" cy="2826179"/>
              </a:xfrm>
            </p:grpSpPr>
            <p:sp>
              <p:nvSpPr>
                <p:cNvPr id="64" name="矩形 63"/>
                <p:cNvSpPr/>
                <p:nvPr/>
              </p:nvSpPr>
              <p:spPr>
                <a:xfrm>
                  <a:off x="587132" y="1873833"/>
                  <a:ext cx="2769489" cy="282617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TW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591143" y="1877844"/>
                  <a:ext cx="361904" cy="38033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953047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1314951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1676855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>
                <a:xfrm>
                  <a:off x="2038759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591143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>
                <a:xfrm>
                  <a:off x="953047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1314951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167632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203875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文字方塊 74"/>
                <p:cNvSpPr txBox="1"/>
                <p:nvPr/>
              </p:nvSpPr>
              <p:spPr>
                <a:xfrm>
                  <a:off x="2978009" y="1914122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76" name="文字方塊 75"/>
                <p:cNvSpPr txBox="1"/>
                <p:nvPr/>
              </p:nvSpPr>
              <p:spPr>
                <a:xfrm>
                  <a:off x="2978009" y="2258180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591143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953047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1314951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167632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203875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文字方塊 81"/>
                <p:cNvSpPr txBox="1"/>
                <p:nvPr/>
              </p:nvSpPr>
              <p:spPr>
                <a:xfrm>
                  <a:off x="2978009" y="2638517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591143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953047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1314951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167632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203875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文字方塊 87"/>
                <p:cNvSpPr txBox="1"/>
                <p:nvPr/>
              </p:nvSpPr>
              <p:spPr>
                <a:xfrm>
                  <a:off x="2978009" y="3018851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591143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953047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1314951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167632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203875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文字方塊 93"/>
                <p:cNvSpPr txBox="1"/>
                <p:nvPr/>
              </p:nvSpPr>
              <p:spPr>
                <a:xfrm>
                  <a:off x="2978009" y="3399190"/>
                  <a:ext cx="239889" cy="42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95" name="文字方塊 94"/>
                <p:cNvSpPr txBox="1"/>
                <p:nvPr/>
              </p:nvSpPr>
              <p:spPr>
                <a:xfrm rot="5400000">
                  <a:off x="688172" y="4271019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96" name="文字方塊 95"/>
                <p:cNvSpPr txBox="1"/>
                <p:nvPr/>
              </p:nvSpPr>
              <p:spPr>
                <a:xfrm rot="5400000">
                  <a:off x="1070881" y="4259754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97" name="文字方塊 96"/>
                <p:cNvSpPr txBox="1"/>
                <p:nvPr/>
              </p:nvSpPr>
              <p:spPr>
                <a:xfrm rot="5400000">
                  <a:off x="1416526" y="4259754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98" name="文字方塊 97"/>
                <p:cNvSpPr txBox="1"/>
                <p:nvPr/>
              </p:nvSpPr>
              <p:spPr>
                <a:xfrm rot="5400000">
                  <a:off x="1784638" y="4271019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99" name="文字方塊 98"/>
                <p:cNvSpPr txBox="1"/>
                <p:nvPr/>
              </p:nvSpPr>
              <p:spPr>
                <a:xfrm rot="5400000">
                  <a:off x="2155981" y="4251806"/>
                  <a:ext cx="239891" cy="31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</p:grpSp>
          <p:sp>
            <p:nvSpPr>
              <p:cNvPr id="54" name="文字方塊 53"/>
              <p:cNvSpPr txBox="1"/>
              <p:nvPr/>
            </p:nvSpPr>
            <p:spPr>
              <a:xfrm>
                <a:off x="2555571" y="1914122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2555571" y="2258180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2555571" y="2638517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2555571" y="3018851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2555571" y="3399190"/>
                <a:ext cx="239889" cy="42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 rot="5400000">
                <a:off x="688172" y="3862121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 rot="5400000">
                <a:off x="1070881" y="3850860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 rot="5400000">
                <a:off x="1416526" y="3850860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 rot="5400000">
                <a:off x="1784638" y="3862121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 rot="5400000">
                <a:off x="2155981" y="3842912"/>
                <a:ext cx="239891" cy="31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</p:grpSp>
        <p:sp>
          <p:nvSpPr>
            <p:cNvPr id="42" name="文字方塊 41"/>
            <p:cNvSpPr txBox="1"/>
            <p:nvPr/>
          </p:nvSpPr>
          <p:spPr>
            <a:xfrm>
              <a:off x="8682419" y="3728403"/>
              <a:ext cx="4052828" cy="37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cs typeface="Times New Roman" panose="02020603050405020304" pitchFamily="18" charset="0"/>
                </a:rPr>
                <a:t>tile </a:t>
              </a:r>
              <a:r>
                <a:rPr lang="en-US" altLang="zh-TW" sz="1200" i="1" dirty="0" err="1">
                  <a:cs typeface="Times New Roman" panose="02020603050405020304" pitchFamily="18" charset="0"/>
                </a:rPr>
                <a:t>i</a:t>
              </a:r>
              <a:r>
                <a:rPr lang="en-US" altLang="zh-TW" sz="1200" dirty="0">
                  <a:cs typeface="Times New Roman" panose="02020603050405020304" pitchFamily="18" charset="0"/>
                </a:rPr>
                <a:t> output in output SRAM for Kernel 32</a:t>
              </a:r>
              <a:r>
                <a:rPr lang="en-US" altLang="zh-TW" sz="1200" i="1" dirty="0">
                  <a:cs typeface="Times New Roman" panose="02020603050405020304" pitchFamily="18" charset="0"/>
                </a:rPr>
                <a:t> </a:t>
              </a:r>
              <a:endParaRPr lang="zh-TW" altLang="en-US" sz="1200" i="1" dirty="0">
                <a:cs typeface="Times New Roman" panose="02020603050405020304" pitchFamily="18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9475593" y="3362666"/>
              <a:ext cx="615924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/>
                <a:t>…</a:t>
              </a:r>
              <a:endParaRPr lang="zh-TW" altLang="en-US" dirty="0"/>
            </a:p>
          </p:txBody>
        </p:sp>
        <p:cxnSp>
          <p:nvCxnSpPr>
            <p:cNvPr id="44" name="直線接點 43"/>
            <p:cNvCxnSpPr/>
            <p:nvPr/>
          </p:nvCxnSpPr>
          <p:spPr>
            <a:xfrm>
              <a:off x="4504258" y="277916"/>
              <a:ext cx="15240" cy="625602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8227683" y="205740"/>
              <a:ext cx="15537" cy="637775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字方塊 45"/>
            <p:cNvSpPr txBox="1"/>
            <p:nvPr/>
          </p:nvSpPr>
          <p:spPr>
            <a:xfrm>
              <a:off x="119680" y="317039"/>
              <a:ext cx="4136832" cy="62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cs typeface="Times New Roman" panose="02020603050405020304" pitchFamily="18" charset="0"/>
                </a:rPr>
                <a:t>Input SRAM Read</a:t>
              </a:r>
              <a:r>
                <a:rPr lang="en-US" altLang="zh-TW" sz="2400" b="1" i="1" dirty="0">
                  <a:cs typeface="Times New Roman" panose="02020603050405020304" pitchFamily="18" charset="0"/>
                </a:rPr>
                <a:t> </a:t>
              </a:r>
              <a:endParaRPr lang="zh-TW" altLang="en-US" sz="2400" b="1" i="1" dirty="0">
                <a:cs typeface="Times New Roman" panose="02020603050405020304" pitchFamily="18" charset="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519496" y="199489"/>
              <a:ext cx="3723722" cy="785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PEs</a:t>
              </a:r>
            </a:p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(multiply-and-accumulate</a:t>
              </a:r>
              <a:r>
                <a:rPr lang="en-US" altLang="zh-TW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zh-TW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TW" alt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8213502" y="-26097"/>
              <a:ext cx="3849722" cy="45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Output SRAM Write</a:t>
              </a:r>
              <a:endParaRPr lang="zh-TW" altLang="en-US" sz="1600" b="1" i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>
              <a:off x="1729284" y="1952714"/>
              <a:ext cx="1569691" cy="6970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964309" y="1748625"/>
              <a:ext cx="934442" cy="37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Sliding</a:t>
              </a:r>
              <a:endParaRPr lang="zh-TW" alt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692991" y="850328"/>
              <a:ext cx="500961" cy="4297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8682420" y="4079869"/>
              <a:ext cx="500961" cy="4297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298" name="文字方塊 297"/>
          <p:cNvSpPr txBox="1"/>
          <p:nvPr/>
        </p:nvSpPr>
        <p:spPr>
          <a:xfrm>
            <a:off x="2836308" y="5766931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Input broadcast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3107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0222" y="382828"/>
            <a:ext cx="8596668" cy="1320800"/>
          </a:xfrm>
        </p:spPr>
        <p:txBody>
          <a:bodyPr/>
          <a:lstStyle/>
          <a:p>
            <a:r>
              <a:rPr lang="en-US" altLang="zh-TW" dirty="0"/>
              <a:t>Tile view: Operation within a Tile (2/2)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298" name="文字方塊 297"/>
          <p:cNvSpPr txBox="1"/>
          <p:nvPr/>
        </p:nvSpPr>
        <p:spPr>
          <a:xfrm>
            <a:off x="2515674" y="531386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Input broadcast</a:t>
            </a:r>
            <a:endParaRPr lang="zh-TW" altLang="en-US" dirty="0"/>
          </a:p>
        </p:txBody>
      </p:sp>
      <p:grpSp>
        <p:nvGrpSpPr>
          <p:cNvPr id="299" name="群組 298"/>
          <p:cNvGrpSpPr/>
          <p:nvPr/>
        </p:nvGrpSpPr>
        <p:grpSpPr>
          <a:xfrm>
            <a:off x="765684" y="1308528"/>
            <a:ext cx="9369888" cy="4871223"/>
            <a:chOff x="60368" y="-66704"/>
            <a:chExt cx="11896487" cy="6651250"/>
          </a:xfrm>
        </p:grpSpPr>
        <p:sp>
          <p:nvSpPr>
            <p:cNvPr id="300" name="文字方塊 299"/>
            <p:cNvSpPr txBox="1"/>
            <p:nvPr/>
          </p:nvSpPr>
          <p:spPr>
            <a:xfrm>
              <a:off x="569016" y="1323136"/>
              <a:ext cx="3140965" cy="42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cs typeface="Times New Roman" panose="02020603050405020304" pitchFamily="18" charset="0"/>
                </a:rPr>
                <a:t>Input tile </a:t>
              </a:r>
              <a:r>
                <a:rPr lang="en-US" altLang="zh-TW" sz="1400" i="1" dirty="0" err="1">
                  <a:cs typeface="Times New Roman" panose="02020603050405020304" pitchFamily="18" charset="0"/>
                </a:rPr>
                <a:t>i</a:t>
              </a:r>
              <a:r>
                <a:rPr lang="en-US" altLang="zh-TW" sz="1400" dirty="0">
                  <a:cs typeface="Times New Roman" panose="02020603050405020304" pitchFamily="18" charset="0"/>
                </a:rPr>
                <a:t> of channel j</a:t>
              </a:r>
              <a:r>
                <a:rPr lang="en-US" altLang="zh-TW" sz="1400" i="1" dirty="0">
                  <a:cs typeface="Times New Roman" panose="02020603050405020304" pitchFamily="18" charset="0"/>
                </a:rPr>
                <a:t> </a:t>
              </a:r>
              <a:endParaRPr lang="zh-TW" altLang="en-US" sz="1400" i="1" dirty="0">
                <a:cs typeface="Times New Roman" panose="02020603050405020304" pitchFamily="18" charset="0"/>
              </a:endParaRPr>
            </a:p>
          </p:txBody>
        </p:sp>
        <p:grpSp>
          <p:nvGrpSpPr>
            <p:cNvPr id="301" name="群組 300"/>
            <p:cNvGrpSpPr/>
            <p:nvPr/>
          </p:nvGrpSpPr>
          <p:grpSpPr>
            <a:xfrm>
              <a:off x="60368" y="1941426"/>
              <a:ext cx="3570078" cy="3192721"/>
              <a:chOff x="178134" y="1532718"/>
              <a:chExt cx="3519849" cy="3451740"/>
            </a:xfrm>
          </p:grpSpPr>
          <p:grpSp>
            <p:nvGrpSpPr>
              <p:cNvPr id="526" name="群組 525"/>
              <p:cNvGrpSpPr/>
              <p:nvPr/>
            </p:nvGrpSpPr>
            <p:grpSpPr>
              <a:xfrm>
                <a:off x="587132" y="1873833"/>
                <a:ext cx="3110851" cy="3110625"/>
                <a:chOff x="587132" y="1873833"/>
                <a:chExt cx="3110851" cy="3110625"/>
              </a:xfrm>
            </p:grpSpPr>
            <p:sp>
              <p:nvSpPr>
                <p:cNvPr id="543" name="矩形 542"/>
                <p:cNvSpPr/>
                <p:nvPr/>
              </p:nvSpPr>
              <p:spPr>
                <a:xfrm>
                  <a:off x="587132" y="1873833"/>
                  <a:ext cx="3103057" cy="31106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TW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4" name="矩形 543"/>
                <p:cNvSpPr/>
                <p:nvPr/>
              </p:nvSpPr>
              <p:spPr>
                <a:xfrm>
                  <a:off x="591143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5" name="矩形 544"/>
                <p:cNvSpPr/>
                <p:nvPr/>
              </p:nvSpPr>
              <p:spPr>
                <a:xfrm>
                  <a:off x="953047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6" name="矩形 545"/>
                <p:cNvSpPr/>
                <p:nvPr/>
              </p:nvSpPr>
              <p:spPr>
                <a:xfrm>
                  <a:off x="1314951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7" name="矩形 546"/>
                <p:cNvSpPr/>
                <p:nvPr/>
              </p:nvSpPr>
              <p:spPr>
                <a:xfrm>
                  <a:off x="1676855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8" name="矩形 547"/>
                <p:cNvSpPr/>
                <p:nvPr/>
              </p:nvSpPr>
              <p:spPr>
                <a:xfrm>
                  <a:off x="2038759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9" name="矩形 548"/>
                <p:cNvSpPr/>
                <p:nvPr/>
              </p:nvSpPr>
              <p:spPr>
                <a:xfrm>
                  <a:off x="3318006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0" name="矩形 549"/>
                <p:cNvSpPr/>
                <p:nvPr/>
              </p:nvSpPr>
              <p:spPr>
                <a:xfrm>
                  <a:off x="591143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1" name="矩形 550"/>
                <p:cNvSpPr/>
                <p:nvPr/>
              </p:nvSpPr>
              <p:spPr>
                <a:xfrm>
                  <a:off x="953047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2" name="矩形 551"/>
                <p:cNvSpPr/>
                <p:nvPr/>
              </p:nvSpPr>
              <p:spPr>
                <a:xfrm>
                  <a:off x="1314951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3" name="矩形 552"/>
                <p:cNvSpPr/>
                <p:nvPr/>
              </p:nvSpPr>
              <p:spPr>
                <a:xfrm>
                  <a:off x="1676329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55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4" name="矩形 553"/>
                <p:cNvSpPr/>
                <p:nvPr/>
              </p:nvSpPr>
              <p:spPr>
                <a:xfrm>
                  <a:off x="2038759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56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5" name="矩形 554"/>
                <p:cNvSpPr/>
                <p:nvPr/>
              </p:nvSpPr>
              <p:spPr>
                <a:xfrm>
                  <a:off x="3318006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6" name="文字方塊 555"/>
                <p:cNvSpPr txBox="1"/>
                <p:nvPr/>
              </p:nvSpPr>
              <p:spPr>
                <a:xfrm>
                  <a:off x="2978009" y="1914123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57" name="文字方塊 556"/>
                <p:cNvSpPr txBox="1"/>
                <p:nvPr/>
              </p:nvSpPr>
              <p:spPr>
                <a:xfrm>
                  <a:off x="2978009" y="2258181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58" name="矩形 557"/>
                <p:cNvSpPr/>
                <p:nvPr/>
              </p:nvSpPr>
              <p:spPr>
                <a:xfrm>
                  <a:off x="591143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9" name="矩形 558"/>
                <p:cNvSpPr/>
                <p:nvPr/>
              </p:nvSpPr>
              <p:spPr>
                <a:xfrm>
                  <a:off x="953047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105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0" name="矩形 559"/>
                <p:cNvSpPr/>
                <p:nvPr/>
              </p:nvSpPr>
              <p:spPr>
                <a:xfrm>
                  <a:off x="1314951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106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1" name="矩形 560"/>
                <p:cNvSpPr/>
                <p:nvPr/>
              </p:nvSpPr>
              <p:spPr>
                <a:xfrm>
                  <a:off x="1676329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107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2" name="矩形 561"/>
                <p:cNvSpPr/>
                <p:nvPr/>
              </p:nvSpPr>
              <p:spPr>
                <a:xfrm>
                  <a:off x="2038759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108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3" name="矩形 562"/>
                <p:cNvSpPr/>
                <p:nvPr/>
              </p:nvSpPr>
              <p:spPr>
                <a:xfrm>
                  <a:off x="3318006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155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4" name="文字方塊 563"/>
                <p:cNvSpPr txBox="1"/>
                <p:nvPr/>
              </p:nvSpPr>
              <p:spPr>
                <a:xfrm>
                  <a:off x="2978009" y="2638517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65" name="矩形 564"/>
                <p:cNvSpPr/>
                <p:nvPr/>
              </p:nvSpPr>
              <p:spPr>
                <a:xfrm>
                  <a:off x="591143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156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6" name="矩形 565"/>
                <p:cNvSpPr/>
                <p:nvPr/>
              </p:nvSpPr>
              <p:spPr>
                <a:xfrm>
                  <a:off x="953047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157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7" name="矩形 566"/>
                <p:cNvSpPr/>
                <p:nvPr/>
              </p:nvSpPr>
              <p:spPr>
                <a:xfrm>
                  <a:off x="1314951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158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8" name="矩形 567"/>
                <p:cNvSpPr/>
                <p:nvPr/>
              </p:nvSpPr>
              <p:spPr>
                <a:xfrm>
                  <a:off x="1676329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159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9" name="矩形 568"/>
                <p:cNvSpPr/>
                <p:nvPr/>
              </p:nvSpPr>
              <p:spPr>
                <a:xfrm>
                  <a:off x="2038759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0" name="矩形 569"/>
                <p:cNvSpPr/>
                <p:nvPr/>
              </p:nvSpPr>
              <p:spPr>
                <a:xfrm>
                  <a:off x="3318006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207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1" name="文字方塊 570"/>
                <p:cNvSpPr txBox="1"/>
                <p:nvPr/>
              </p:nvSpPr>
              <p:spPr>
                <a:xfrm>
                  <a:off x="2978009" y="3018852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72" name="矩形 571"/>
                <p:cNvSpPr/>
                <p:nvPr/>
              </p:nvSpPr>
              <p:spPr>
                <a:xfrm>
                  <a:off x="591143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208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3" name="矩形 572"/>
                <p:cNvSpPr/>
                <p:nvPr/>
              </p:nvSpPr>
              <p:spPr>
                <a:xfrm>
                  <a:off x="953047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209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4" name="矩形 573"/>
                <p:cNvSpPr/>
                <p:nvPr/>
              </p:nvSpPr>
              <p:spPr>
                <a:xfrm>
                  <a:off x="1314951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5" name="矩形 574"/>
                <p:cNvSpPr/>
                <p:nvPr/>
              </p:nvSpPr>
              <p:spPr>
                <a:xfrm>
                  <a:off x="1676329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6" name="矩形 575"/>
                <p:cNvSpPr/>
                <p:nvPr/>
              </p:nvSpPr>
              <p:spPr>
                <a:xfrm>
                  <a:off x="2038759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7" name="矩形 576"/>
                <p:cNvSpPr/>
                <p:nvPr/>
              </p:nvSpPr>
              <p:spPr>
                <a:xfrm>
                  <a:off x="3318006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259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8" name="文字方塊 577"/>
                <p:cNvSpPr txBox="1"/>
                <p:nvPr/>
              </p:nvSpPr>
              <p:spPr>
                <a:xfrm>
                  <a:off x="2978009" y="3399188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79" name="矩形 578"/>
                <p:cNvSpPr/>
                <p:nvPr/>
              </p:nvSpPr>
              <p:spPr>
                <a:xfrm>
                  <a:off x="591143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2652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0" name="矩形 579"/>
                <p:cNvSpPr/>
                <p:nvPr/>
              </p:nvSpPr>
              <p:spPr>
                <a:xfrm>
                  <a:off x="953047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2653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1" name="矩形 580"/>
                <p:cNvSpPr/>
                <p:nvPr/>
              </p:nvSpPr>
              <p:spPr>
                <a:xfrm>
                  <a:off x="1314951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2654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2" name="矩形 581"/>
                <p:cNvSpPr/>
                <p:nvPr/>
              </p:nvSpPr>
              <p:spPr>
                <a:xfrm>
                  <a:off x="1676329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2655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3" name="矩形 582"/>
                <p:cNvSpPr/>
                <p:nvPr/>
              </p:nvSpPr>
              <p:spPr>
                <a:xfrm>
                  <a:off x="2038759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2656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4" name="矩形 583"/>
                <p:cNvSpPr/>
                <p:nvPr/>
              </p:nvSpPr>
              <p:spPr>
                <a:xfrm>
                  <a:off x="3318006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2703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5" name="文字方塊 584"/>
                <p:cNvSpPr txBox="1"/>
                <p:nvPr/>
              </p:nvSpPr>
              <p:spPr>
                <a:xfrm>
                  <a:off x="2978009" y="4604122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86" name="文字方塊 585"/>
                <p:cNvSpPr txBox="1"/>
                <p:nvPr/>
              </p:nvSpPr>
              <p:spPr>
                <a:xfrm rot="5400000">
                  <a:off x="688173" y="4266106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87" name="文字方塊 586"/>
                <p:cNvSpPr txBox="1"/>
                <p:nvPr/>
              </p:nvSpPr>
              <p:spPr>
                <a:xfrm rot="5400000">
                  <a:off x="1070881" y="4254843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88" name="文字方塊 587"/>
                <p:cNvSpPr txBox="1"/>
                <p:nvPr/>
              </p:nvSpPr>
              <p:spPr>
                <a:xfrm rot="5400000">
                  <a:off x="1416526" y="4254843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89" name="文字方塊 588"/>
                <p:cNvSpPr txBox="1"/>
                <p:nvPr/>
              </p:nvSpPr>
              <p:spPr>
                <a:xfrm rot="5400000">
                  <a:off x="1784638" y="4266106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90" name="文字方塊 589"/>
                <p:cNvSpPr txBox="1"/>
                <p:nvPr/>
              </p:nvSpPr>
              <p:spPr>
                <a:xfrm rot="5400000">
                  <a:off x="2155983" y="4246894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91" name="文字方塊 590"/>
                <p:cNvSpPr txBox="1"/>
                <p:nvPr/>
              </p:nvSpPr>
              <p:spPr>
                <a:xfrm rot="5400000">
                  <a:off x="3416356" y="4254843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</p:grpSp>
          <p:cxnSp>
            <p:nvCxnSpPr>
              <p:cNvPr id="527" name="直線單箭頭接點 526"/>
              <p:cNvCxnSpPr/>
              <p:nvPr/>
            </p:nvCxnSpPr>
            <p:spPr>
              <a:xfrm>
                <a:off x="587132" y="1768641"/>
                <a:ext cx="3092778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8" name="文字方塊 527"/>
              <p:cNvSpPr txBox="1"/>
              <p:nvPr/>
            </p:nvSpPr>
            <p:spPr>
              <a:xfrm>
                <a:off x="2058471" y="1532718"/>
                <a:ext cx="408735" cy="35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endParaRPr lang="zh-TW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9" name="直線單箭頭接點 528"/>
              <p:cNvCxnSpPr/>
              <p:nvPr/>
            </p:nvCxnSpPr>
            <p:spPr>
              <a:xfrm>
                <a:off x="467028" y="1873833"/>
                <a:ext cx="0" cy="3038066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文字方塊 529"/>
              <p:cNvSpPr txBox="1"/>
              <p:nvPr/>
            </p:nvSpPr>
            <p:spPr>
              <a:xfrm>
                <a:off x="178134" y="3414576"/>
                <a:ext cx="408735" cy="35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endParaRPr lang="zh-TW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1" name="文字方塊 530"/>
              <p:cNvSpPr txBox="1"/>
              <p:nvPr/>
            </p:nvSpPr>
            <p:spPr>
              <a:xfrm>
                <a:off x="2555571" y="1914123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2" name="文字方塊 531"/>
              <p:cNvSpPr txBox="1"/>
              <p:nvPr/>
            </p:nvSpPr>
            <p:spPr>
              <a:xfrm>
                <a:off x="2555571" y="2258181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3" name="文字方塊 532"/>
              <p:cNvSpPr txBox="1"/>
              <p:nvPr/>
            </p:nvSpPr>
            <p:spPr>
              <a:xfrm>
                <a:off x="2555571" y="2638517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4" name="文字方塊 533"/>
              <p:cNvSpPr txBox="1"/>
              <p:nvPr/>
            </p:nvSpPr>
            <p:spPr>
              <a:xfrm>
                <a:off x="2555571" y="3018852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5" name="文字方塊 534"/>
              <p:cNvSpPr txBox="1"/>
              <p:nvPr/>
            </p:nvSpPr>
            <p:spPr>
              <a:xfrm>
                <a:off x="2555571" y="3399188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6" name="文字方塊 535"/>
              <p:cNvSpPr txBox="1"/>
              <p:nvPr/>
            </p:nvSpPr>
            <p:spPr>
              <a:xfrm>
                <a:off x="2555571" y="4604122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7" name="文字方塊 536"/>
              <p:cNvSpPr txBox="1"/>
              <p:nvPr/>
            </p:nvSpPr>
            <p:spPr>
              <a:xfrm rot="5400000">
                <a:off x="688173" y="3857211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8" name="文字方塊 537"/>
              <p:cNvSpPr txBox="1"/>
              <p:nvPr/>
            </p:nvSpPr>
            <p:spPr>
              <a:xfrm rot="5400000">
                <a:off x="1070882" y="3845948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9" name="文字方塊 538"/>
              <p:cNvSpPr txBox="1"/>
              <p:nvPr/>
            </p:nvSpPr>
            <p:spPr>
              <a:xfrm rot="5400000">
                <a:off x="1416526" y="3845948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40" name="文字方塊 539"/>
              <p:cNvSpPr txBox="1"/>
              <p:nvPr/>
            </p:nvSpPr>
            <p:spPr>
              <a:xfrm rot="5400000">
                <a:off x="1784638" y="3857211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41" name="文字方塊 540"/>
              <p:cNvSpPr txBox="1"/>
              <p:nvPr/>
            </p:nvSpPr>
            <p:spPr>
              <a:xfrm rot="5400000">
                <a:off x="2155982" y="3838001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42" name="文字方塊 541"/>
              <p:cNvSpPr txBox="1"/>
              <p:nvPr/>
            </p:nvSpPr>
            <p:spPr>
              <a:xfrm rot="5400000">
                <a:off x="3416356" y="3845948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</p:grpSp>
        <p:sp>
          <p:nvSpPr>
            <p:cNvPr id="302" name="矩形 301"/>
            <p:cNvSpPr/>
            <p:nvPr/>
          </p:nvSpPr>
          <p:spPr>
            <a:xfrm>
              <a:off x="837147" y="2267210"/>
              <a:ext cx="1161748" cy="109528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cxnSp>
          <p:nvCxnSpPr>
            <p:cNvPr id="303" name="直線單箭頭接點 302"/>
            <p:cNvCxnSpPr/>
            <p:nvPr/>
          </p:nvCxnSpPr>
          <p:spPr>
            <a:xfrm>
              <a:off x="4676695" y="2559631"/>
              <a:ext cx="50509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單箭頭接點 303"/>
            <p:cNvCxnSpPr/>
            <p:nvPr/>
          </p:nvCxnSpPr>
          <p:spPr>
            <a:xfrm>
              <a:off x="4683500" y="5515033"/>
              <a:ext cx="505002" cy="80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文字方塊 304"/>
            <p:cNvSpPr txBox="1"/>
            <p:nvPr/>
          </p:nvSpPr>
          <p:spPr>
            <a:xfrm>
              <a:off x="4761817" y="3797053"/>
              <a:ext cx="578787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…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06" name="直線單箭頭接點 305"/>
            <p:cNvCxnSpPr>
              <a:stCxn id="302" idx="3"/>
            </p:cNvCxnSpPr>
            <p:nvPr/>
          </p:nvCxnSpPr>
          <p:spPr>
            <a:xfrm>
              <a:off x="1998895" y="2814851"/>
              <a:ext cx="2709499" cy="162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接點 306"/>
            <p:cNvCxnSpPr/>
            <p:nvPr/>
          </p:nvCxnSpPr>
          <p:spPr>
            <a:xfrm flipH="1">
              <a:off x="4676695" y="2578891"/>
              <a:ext cx="6805" cy="294415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" name="群組 307"/>
            <p:cNvGrpSpPr/>
            <p:nvPr/>
          </p:nvGrpSpPr>
          <p:grpSpPr>
            <a:xfrm>
              <a:off x="3979686" y="2316179"/>
              <a:ext cx="396252" cy="2207057"/>
              <a:chOff x="4400772" y="1315877"/>
              <a:chExt cx="362275" cy="3423449"/>
            </a:xfrm>
          </p:grpSpPr>
          <p:sp>
            <p:nvSpPr>
              <p:cNvPr id="517" name="矩形 516"/>
              <p:cNvSpPr/>
              <p:nvPr/>
            </p:nvSpPr>
            <p:spPr>
              <a:xfrm>
                <a:off x="4401143" y="1315877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" name="矩形 517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9" name="矩形 518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0" name="矩形 519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1" name="矩形 520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" name="矩形 521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3" name="矩形 522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4" name="矩形 523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5" name="矩形 524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" name="矩形 308"/>
            <p:cNvSpPr/>
            <p:nvPr/>
          </p:nvSpPr>
          <p:spPr>
            <a:xfrm>
              <a:off x="5188502" y="1418077"/>
              <a:ext cx="2214875" cy="233496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grpSp>
          <p:nvGrpSpPr>
            <p:cNvPr id="310" name="群組 309"/>
            <p:cNvGrpSpPr/>
            <p:nvPr/>
          </p:nvGrpSpPr>
          <p:grpSpPr>
            <a:xfrm>
              <a:off x="5282290" y="1687116"/>
              <a:ext cx="396252" cy="1819903"/>
              <a:chOff x="4400772" y="1315877"/>
              <a:chExt cx="362275" cy="3423449"/>
            </a:xfrm>
          </p:grpSpPr>
          <p:sp>
            <p:nvSpPr>
              <p:cNvPr id="508" name="矩形 507"/>
              <p:cNvSpPr/>
              <p:nvPr/>
            </p:nvSpPr>
            <p:spPr>
              <a:xfrm>
                <a:off x="4401143" y="1315877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9" name="矩形 508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0" name="矩形 509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1" name="矩形 510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" name="矩形 511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" name="矩形 512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5" name="矩形 514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6" name="矩形 515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1" name="群組 310"/>
            <p:cNvGrpSpPr/>
            <p:nvPr/>
          </p:nvGrpSpPr>
          <p:grpSpPr>
            <a:xfrm>
              <a:off x="5886901" y="1687236"/>
              <a:ext cx="401695" cy="1819903"/>
              <a:chOff x="4400772" y="1315877"/>
              <a:chExt cx="362272" cy="3423449"/>
            </a:xfrm>
          </p:grpSpPr>
          <p:sp>
            <p:nvSpPr>
              <p:cNvPr id="499" name="矩形 498"/>
              <p:cNvSpPr/>
              <p:nvPr/>
            </p:nvSpPr>
            <p:spPr>
              <a:xfrm>
                <a:off x="4401140" y="1315877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0" name="矩形 499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" name="矩形 501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3" name="矩形 502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4" name="矩形 503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5" name="矩形 504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6" name="矩形 505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7" name="矩形 506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2" name="群組 311"/>
            <p:cNvGrpSpPr/>
            <p:nvPr/>
          </p:nvGrpSpPr>
          <p:grpSpPr>
            <a:xfrm>
              <a:off x="5700030" y="1713372"/>
              <a:ext cx="154903" cy="1742115"/>
              <a:chOff x="8276394" y="583185"/>
              <a:chExt cx="241271" cy="3286709"/>
            </a:xfrm>
          </p:grpSpPr>
          <p:sp>
            <p:nvSpPr>
              <p:cNvPr id="490" name="矩形 489"/>
              <p:cNvSpPr/>
              <p:nvPr/>
            </p:nvSpPr>
            <p:spPr>
              <a:xfrm>
                <a:off x="8282183" y="58318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1" name="矩形 490"/>
              <p:cNvSpPr/>
              <p:nvPr/>
            </p:nvSpPr>
            <p:spPr>
              <a:xfrm>
                <a:off x="8282183" y="96896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2" name="矩形 491"/>
              <p:cNvSpPr/>
              <p:nvPr/>
            </p:nvSpPr>
            <p:spPr>
              <a:xfrm>
                <a:off x="8282183" y="135774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3" name="矩形 492"/>
              <p:cNvSpPr/>
              <p:nvPr/>
            </p:nvSpPr>
            <p:spPr>
              <a:xfrm>
                <a:off x="8282183" y="172740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4" name="矩形 493"/>
              <p:cNvSpPr/>
              <p:nvPr/>
            </p:nvSpPr>
            <p:spPr>
              <a:xfrm>
                <a:off x="8282183" y="211495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5" name="矩形 494"/>
              <p:cNvSpPr/>
              <p:nvPr/>
            </p:nvSpPr>
            <p:spPr>
              <a:xfrm>
                <a:off x="8282183" y="249875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6" name="矩形 495"/>
              <p:cNvSpPr/>
              <p:nvPr/>
            </p:nvSpPr>
            <p:spPr>
              <a:xfrm>
                <a:off x="8276394" y="2871998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7" name="矩形 496"/>
              <p:cNvSpPr/>
              <p:nvPr/>
            </p:nvSpPr>
            <p:spPr>
              <a:xfrm>
                <a:off x="8276394" y="326900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8" name="矩形 497"/>
              <p:cNvSpPr/>
              <p:nvPr/>
            </p:nvSpPr>
            <p:spPr>
              <a:xfrm>
                <a:off x="8276394" y="364562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3" name="矩形 312"/>
            <p:cNvSpPr/>
            <p:nvPr/>
          </p:nvSpPr>
          <p:spPr>
            <a:xfrm>
              <a:off x="7002146" y="1693778"/>
              <a:ext cx="239265" cy="1983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+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14" name="群組 313"/>
            <p:cNvGrpSpPr/>
            <p:nvPr/>
          </p:nvGrpSpPr>
          <p:grpSpPr>
            <a:xfrm>
              <a:off x="6307652" y="1780030"/>
              <a:ext cx="675258" cy="1831465"/>
              <a:chOff x="7131563" y="447487"/>
              <a:chExt cx="1049177" cy="3432251"/>
            </a:xfrm>
          </p:grpSpPr>
          <p:grpSp>
            <p:nvGrpSpPr>
              <p:cNvPr id="479" name="群組 478"/>
              <p:cNvGrpSpPr/>
              <p:nvPr/>
            </p:nvGrpSpPr>
            <p:grpSpPr>
              <a:xfrm>
                <a:off x="7131563" y="447487"/>
                <a:ext cx="1049177" cy="3038469"/>
                <a:chOff x="7131563" y="447487"/>
                <a:chExt cx="1395910" cy="3038469"/>
              </a:xfrm>
            </p:grpSpPr>
            <p:cxnSp>
              <p:nvCxnSpPr>
                <p:cNvPr id="481" name="直線接點 480"/>
                <p:cNvCxnSpPr>
                  <a:stCxn id="499" idx="3"/>
                </p:cNvCxnSpPr>
                <p:nvPr/>
              </p:nvCxnSpPr>
              <p:spPr>
                <a:xfrm>
                  <a:off x="7131936" y="447487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直線接點 481"/>
                <p:cNvCxnSpPr>
                  <a:stCxn id="500" idx="3"/>
                </p:cNvCxnSpPr>
                <p:nvPr/>
              </p:nvCxnSpPr>
              <p:spPr>
                <a:xfrm>
                  <a:off x="7131563" y="828248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直線接點 482"/>
                <p:cNvCxnSpPr/>
                <p:nvPr/>
              </p:nvCxnSpPr>
              <p:spPr>
                <a:xfrm>
                  <a:off x="7131936" y="1216414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直線接點 483"/>
                <p:cNvCxnSpPr/>
                <p:nvPr/>
              </p:nvCxnSpPr>
              <p:spPr>
                <a:xfrm>
                  <a:off x="7131563" y="1597175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直線接點 484"/>
                <p:cNvCxnSpPr/>
                <p:nvPr/>
              </p:nvCxnSpPr>
              <p:spPr>
                <a:xfrm>
                  <a:off x="7131936" y="2000466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線接點 485"/>
                <p:cNvCxnSpPr/>
                <p:nvPr/>
              </p:nvCxnSpPr>
              <p:spPr>
                <a:xfrm>
                  <a:off x="7131563" y="2381227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直線接點 486"/>
                <p:cNvCxnSpPr/>
                <p:nvPr/>
              </p:nvCxnSpPr>
              <p:spPr>
                <a:xfrm>
                  <a:off x="7131563" y="2724701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直線接點 487"/>
                <p:cNvCxnSpPr/>
                <p:nvPr/>
              </p:nvCxnSpPr>
              <p:spPr>
                <a:xfrm>
                  <a:off x="7131563" y="310259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直線接點 488"/>
                <p:cNvCxnSpPr/>
                <p:nvPr/>
              </p:nvCxnSpPr>
              <p:spPr>
                <a:xfrm>
                  <a:off x="7131563" y="348595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0" name="直線接點 479"/>
              <p:cNvCxnSpPr/>
              <p:nvPr/>
            </p:nvCxnSpPr>
            <p:spPr>
              <a:xfrm>
                <a:off x="7945582" y="3879738"/>
                <a:ext cx="2351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5" name="文字方塊 314"/>
            <p:cNvSpPr txBox="1"/>
            <p:nvPr/>
          </p:nvSpPr>
          <p:spPr>
            <a:xfrm>
              <a:off x="5678136" y="3485683"/>
              <a:ext cx="1197406" cy="32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文字方塊 315"/>
            <p:cNvSpPr txBox="1"/>
            <p:nvPr/>
          </p:nvSpPr>
          <p:spPr>
            <a:xfrm>
              <a:off x="7392842" y="2460516"/>
              <a:ext cx="1283414" cy="346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Updated </a:t>
              </a:r>
              <a:r>
                <a:rPr lang="en-US" altLang="zh-TW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7" name="直線單箭頭接點 316"/>
            <p:cNvCxnSpPr/>
            <p:nvPr/>
          </p:nvCxnSpPr>
          <p:spPr>
            <a:xfrm>
              <a:off x="7241411" y="2768293"/>
              <a:ext cx="1447775" cy="106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文字方塊 317"/>
            <p:cNvSpPr txBox="1"/>
            <p:nvPr/>
          </p:nvSpPr>
          <p:spPr>
            <a:xfrm>
              <a:off x="5186588" y="1378533"/>
              <a:ext cx="658189" cy="346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 1</a:t>
              </a:r>
              <a:endParaRPr lang="zh-TW" alt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文字方塊 318"/>
            <p:cNvSpPr txBox="1"/>
            <p:nvPr/>
          </p:nvSpPr>
          <p:spPr>
            <a:xfrm>
              <a:off x="5791761" y="1455299"/>
              <a:ext cx="1007182" cy="32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Kernel 1</a:t>
              </a:r>
              <a:endParaRPr lang="zh-TW" altLang="en-US" sz="1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矩形 319"/>
            <p:cNvSpPr/>
            <p:nvPr/>
          </p:nvSpPr>
          <p:spPr>
            <a:xfrm>
              <a:off x="5188502" y="4190525"/>
              <a:ext cx="2214875" cy="233496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grpSp>
          <p:nvGrpSpPr>
            <p:cNvPr id="321" name="群組 320"/>
            <p:cNvGrpSpPr/>
            <p:nvPr/>
          </p:nvGrpSpPr>
          <p:grpSpPr>
            <a:xfrm>
              <a:off x="5282290" y="4459564"/>
              <a:ext cx="396252" cy="1819903"/>
              <a:chOff x="4400772" y="1315877"/>
              <a:chExt cx="362275" cy="3423449"/>
            </a:xfrm>
          </p:grpSpPr>
          <p:sp>
            <p:nvSpPr>
              <p:cNvPr id="470" name="矩形 469"/>
              <p:cNvSpPr/>
              <p:nvPr/>
            </p:nvSpPr>
            <p:spPr>
              <a:xfrm>
                <a:off x="4401143" y="1315877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" name="矩形 470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2" name="矩形 471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3" name="矩形 472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4" name="矩形 473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5" name="矩形 474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6" name="矩形 475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7" name="矩形 476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8" name="矩形 477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2" name="群組 321"/>
            <p:cNvGrpSpPr/>
            <p:nvPr/>
          </p:nvGrpSpPr>
          <p:grpSpPr>
            <a:xfrm>
              <a:off x="5886901" y="4459684"/>
              <a:ext cx="401695" cy="1819903"/>
              <a:chOff x="4400772" y="1315877"/>
              <a:chExt cx="362272" cy="3423449"/>
            </a:xfrm>
          </p:grpSpPr>
          <p:sp>
            <p:nvSpPr>
              <p:cNvPr id="461" name="矩形 460"/>
              <p:cNvSpPr/>
              <p:nvPr/>
            </p:nvSpPr>
            <p:spPr>
              <a:xfrm>
                <a:off x="4401140" y="1315877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2" name="矩形 461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3" name="矩形 462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4" name="矩形 463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" name="矩形 464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6" name="矩形 465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7" name="矩形 466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8" name="矩形 467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9" name="矩形 468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3" name="群組 322"/>
            <p:cNvGrpSpPr/>
            <p:nvPr/>
          </p:nvGrpSpPr>
          <p:grpSpPr>
            <a:xfrm>
              <a:off x="5700030" y="4485820"/>
              <a:ext cx="154903" cy="1742115"/>
              <a:chOff x="8276394" y="583185"/>
              <a:chExt cx="241271" cy="3286709"/>
            </a:xfrm>
          </p:grpSpPr>
          <p:sp>
            <p:nvSpPr>
              <p:cNvPr id="452" name="矩形 451"/>
              <p:cNvSpPr/>
              <p:nvPr/>
            </p:nvSpPr>
            <p:spPr>
              <a:xfrm>
                <a:off x="8282183" y="58318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3" name="矩形 452"/>
              <p:cNvSpPr/>
              <p:nvPr/>
            </p:nvSpPr>
            <p:spPr>
              <a:xfrm>
                <a:off x="8282183" y="96896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4" name="矩形 453"/>
              <p:cNvSpPr/>
              <p:nvPr/>
            </p:nvSpPr>
            <p:spPr>
              <a:xfrm>
                <a:off x="8282183" y="135774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5" name="矩形 454"/>
              <p:cNvSpPr/>
              <p:nvPr/>
            </p:nvSpPr>
            <p:spPr>
              <a:xfrm>
                <a:off x="8282183" y="172740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6" name="矩形 455"/>
              <p:cNvSpPr/>
              <p:nvPr/>
            </p:nvSpPr>
            <p:spPr>
              <a:xfrm>
                <a:off x="8282183" y="211495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7" name="矩形 456"/>
              <p:cNvSpPr/>
              <p:nvPr/>
            </p:nvSpPr>
            <p:spPr>
              <a:xfrm>
                <a:off x="8282183" y="249875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8" name="矩形 457"/>
              <p:cNvSpPr/>
              <p:nvPr/>
            </p:nvSpPr>
            <p:spPr>
              <a:xfrm>
                <a:off x="8276394" y="2871998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9" name="矩形 458"/>
              <p:cNvSpPr/>
              <p:nvPr/>
            </p:nvSpPr>
            <p:spPr>
              <a:xfrm>
                <a:off x="8276394" y="326900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矩形 459"/>
              <p:cNvSpPr/>
              <p:nvPr/>
            </p:nvSpPr>
            <p:spPr>
              <a:xfrm>
                <a:off x="8276394" y="364562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4" name="矩形 323"/>
            <p:cNvSpPr/>
            <p:nvPr/>
          </p:nvSpPr>
          <p:spPr>
            <a:xfrm>
              <a:off x="7002146" y="4466226"/>
              <a:ext cx="239265" cy="1983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+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25" name="群組 324"/>
            <p:cNvGrpSpPr/>
            <p:nvPr/>
          </p:nvGrpSpPr>
          <p:grpSpPr>
            <a:xfrm>
              <a:off x="6307652" y="4552478"/>
              <a:ext cx="675258" cy="1831465"/>
              <a:chOff x="7131563" y="447487"/>
              <a:chExt cx="1049177" cy="3432251"/>
            </a:xfrm>
          </p:grpSpPr>
          <p:grpSp>
            <p:nvGrpSpPr>
              <p:cNvPr id="441" name="群組 440"/>
              <p:cNvGrpSpPr/>
              <p:nvPr/>
            </p:nvGrpSpPr>
            <p:grpSpPr>
              <a:xfrm>
                <a:off x="7131563" y="447487"/>
                <a:ext cx="1049177" cy="3038469"/>
                <a:chOff x="7131563" y="447487"/>
                <a:chExt cx="1395910" cy="3038469"/>
              </a:xfrm>
            </p:grpSpPr>
            <p:cxnSp>
              <p:nvCxnSpPr>
                <p:cNvPr id="443" name="直線接點 442"/>
                <p:cNvCxnSpPr>
                  <a:stCxn id="461" idx="3"/>
                </p:cNvCxnSpPr>
                <p:nvPr/>
              </p:nvCxnSpPr>
              <p:spPr>
                <a:xfrm>
                  <a:off x="7131936" y="447487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直線接點 443"/>
                <p:cNvCxnSpPr>
                  <a:stCxn id="462" idx="3"/>
                </p:cNvCxnSpPr>
                <p:nvPr/>
              </p:nvCxnSpPr>
              <p:spPr>
                <a:xfrm>
                  <a:off x="7131563" y="828248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線接點 444"/>
                <p:cNvCxnSpPr/>
                <p:nvPr/>
              </p:nvCxnSpPr>
              <p:spPr>
                <a:xfrm>
                  <a:off x="7131936" y="1216414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直線接點 445"/>
                <p:cNvCxnSpPr/>
                <p:nvPr/>
              </p:nvCxnSpPr>
              <p:spPr>
                <a:xfrm>
                  <a:off x="7131563" y="1597175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直線接點 446"/>
                <p:cNvCxnSpPr/>
                <p:nvPr/>
              </p:nvCxnSpPr>
              <p:spPr>
                <a:xfrm>
                  <a:off x="7131936" y="2000466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直線接點 447"/>
                <p:cNvCxnSpPr/>
                <p:nvPr/>
              </p:nvCxnSpPr>
              <p:spPr>
                <a:xfrm>
                  <a:off x="7131563" y="2381227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直線接點 448"/>
                <p:cNvCxnSpPr/>
                <p:nvPr/>
              </p:nvCxnSpPr>
              <p:spPr>
                <a:xfrm>
                  <a:off x="7131563" y="2724701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直線接點 449"/>
                <p:cNvCxnSpPr/>
                <p:nvPr/>
              </p:nvCxnSpPr>
              <p:spPr>
                <a:xfrm>
                  <a:off x="7131563" y="310259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直線接點 450"/>
                <p:cNvCxnSpPr/>
                <p:nvPr/>
              </p:nvCxnSpPr>
              <p:spPr>
                <a:xfrm>
                  <a:off x="7131563" y="348595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2" name="直線接點 441"/>
              <p:cNvCxnSpPr/>
              <p:nvPr/>
            </p:nvCxnSpPr>
            <p:spPr>
              <a:xfrm>
                <a:off x="7945582" y="3879738"/>
                <a:ext cx="2351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文字方塊 325"/>
            <p:cNvSpPr txBox="1"/>
            <p:nvPr/>
          </p:nvSpPr>
          <p:spPr>
            <a:xfrm>
              <a:off x="5678136" y="6258131"/>
              <a:ext cx="1197406" cy="32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文字方塊 326"/>
            <p:cNvSpPr txBox="1"/>
            <p:nvPr/>
          </p:nvSpPr>
          <p:spPr>
            <a:xfrm>
              <a:off x="7376273" y="5232964"/>
              <a:ext cx="1283414" cy="346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Updated </a:t>
              </a:r>
              <a:r>
                <a:rPr lang="en-US" altLang="zh-TW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8" name="直線單箭頭接點 327"/>
            <p:cNvCxnSpPr/>
            <p:nvPr/>
          </p:nvCxnSpPr>
          <p:spPr>
            <a:xfrm>
              <a:off x="7241411" y="5540741"/>
              <a:ext cx="13911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文字方塊 328"/>
            <p:cNvSpPr txBox="1"/>
            <p:nvPr/>
          </p:nvSpPr>
          <p:spPr>
            <a:xfrm>
              <a:off x="5186588" y="4150982"/>
              <a:ext cx="658189" cy="336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 32</a:t>
              </a:r>
              <a:endParaRPr lang="zh-TW" alt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文字方塊 329"/>
            <p:cNvSpPr txBox="1"/>
            <p:nvPr/>
          </p:nvSpPr>
          <p:spPr>
            <a:xfrm>
              <a:off x="5791761" y="4227746"/>
              <a:ext cx="913003" cy="32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Kernel 32</a:t>
              </a:r>
              <a:endParaRPr lang="zh-TW" altLang="en-US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文字方塊 330"/>
            <p:cNvSpPr txBox="1"/>
            <p:nvPr/>
          </p:nvSpPr>
          <p:spPr>
            <a:xfrm>
              <a:off x="6005829" y="3804440"/>
              <a:ext cx="578787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/>
                <a:t>…</a:t>
              </a:r>
              <a:endParaRPr lang="zh-TW" altLang="en-US" dirty="0"/>
            </a:p>
          </p:txBody>
        </p:sp>
        <p:sp>
          <p:nvSpPr>
            <p:cNvPr id="332" name="文字方塊 331"/>
            <p:cNvSpPr txBox="1"/>
            <p:nvPr/>
          </p:nvSpPr>
          <p:spPr>
            <a:xfrm>
              <a:off x="7857585" y="3819403"/>
              <a:ext cx="578787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/>
                <a:t>…</a:t>
              </a:r>
              <a:endParaRPr lang="zh-TW" altLang="en-US" dirty="0"/>
            </a:p>
          </p:txBody>
        </p:sp>
        <p:grpSp>
          <p:nvGrpSpPr>
            <p:cNvPr id="333" name="群組 332"/>
            <p:cNvGrpSpPr/>
            <p:nvPr/>
          </p:nvGrpSpPr>
          <p:grpSpPr>
            <a:xfrm>
              <a:off x="8726981" y="910439"/>
              <a:ext cx="3082859" cy="2313832"/>
              <a:chOff x="587132" y="1873833"/>
              <a:chExt cx="2769489" cy="2826179"/>
            </a:xfrm>
          </p:grpSpPr>
          <p:grpSp>
            <p:nvGrpSpPr>
              <p:cNvPr id="394" name="群組 393"/>
              <p:cNvGrpSpPr/>
              <p:nvPr/>
            </p:nvGrpSpPr>
            <p:grpSpPr>
              <a:xfrm>
                <a:off x="587132" y="1873833"/>
                <a:ext cx="2769489" cy="2826179"/>
                <a:chOff x="587132" y="1873833"/>
                <a:chExt cx="2769489" cy="2826179"/>
              </a:xfrm>
            </p:grpSpPr>
            <p:sp>
              <p:nvSpPr>
                <p:cNvPr id="405" name="矩形 404"/>
                <p:cNvSpPr/>
                <p:nvPr/>
              </p:nvSpPr>
              <p:spPr>
                <a:xfrm>
                  <a:off x="587132" y="1873833"/>
                  <a:ext cx="2769489" cy="282617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TW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>
                  <a:off x="591143" y="1877844"/>
                  <a:ext cx="361904" cy="380336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>
                  <a:off x="953047" y="1877844"/>
                  <a:ext cx="361904" cy="3803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8" name="矩形 407"/>
                <p:cNvSpPr/>
                <p:nvPr/>
              </p:nvSpPr>
              <p:spPr>
                <a:xfrm>
                  <a:off x="1314951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>
                  <a:off x="1676855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>
                  <a:off x="2038759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>
                  <a:off x="591143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" name="矩形 411"/>
                <p:cNvSpPr/>
                <p:nvPr/>
              </p:nvSpPr>
              <p:spPr>
                <a:xfrm>
                  <a:off x="953047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1314951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167632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203875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6" name="文字方塊 415"/>
                <p:cNvSpPr txBox="1"/>
                <p:nvPr/>
              </p:nvSpPr>
              <p:spPr>
                <a:xfrm>
                  <a:off x="2978009" y="1914123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17" name="文字方塊 416"/>
                <p:cNvSpPr txBox="1"/>
                <p:nvPr/>
              </p:nvSpPr>
              <p:spPr>
                <a:xfrm>
                  <a:off x="2978009" y="2258180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18" name="矩形 417"/>
                <p:cNvSpPr/>
                <p:nvPr/>
              </p:nvSpPr>
              <p:spPr>
                <a:xfrm>
                  <a:off x="591143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9" name="矩形 418"/>
                <p:cNvSpPr/>
                <p:nvPr/>
              </p:nvSpPr>
              <p:spPr>
                <a:xfrm>
                  <a:off x="953047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0" name="矩形 419"/>
                <p:cNvSpPr/>
                <p:nvPr/>
              </p:nvSpPr>
              <p:spPr>
                <a:xfrm>
                  <a:off x="1314951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1" name="矩形 420"/>
                <p:cNvSpPr/>
                <p:nvPr/>
              </p:nvSpPr>
              <p:spPr>
                <a:xfrm>
                  <a:off x="167632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2" name="矩形 421"/>
                <p:cNvSpPr/>
                <p:nvPr/>
              </p:nvSpPr>
              <p:spPr>
                <a:xfrm>
                  <a:off x="203875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3" name="文字方塊 422"/>
                <p:cNvSpPr txBox="1"/>
                <p:nvPr/>
              </p:nvSpPr>
              <p:spPr>
                <a:xfrm>
                  <a:off x="2978009" y="2638517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24" name="矩形 423"/>
                <p:cNvSpPr/>
                <p:nvPr/>
              </p:nvSpPr>
              <p:spPr>
                <a:xfrm>
                  <a:off x="591143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5" name="矩形 424"/>
                <p:cNvSpPr/>
                <p:nvPr/>
              </p:nvSpPr>
              <p:spPr>
                <a:xfrm>
                  <a:off x="953047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6" name="矩形 425"/>
                <p:cNvSpPr/>
                <p:nvPr/>
              </p:nvSpPr>
              <p:spPr>
                <a:xfrm>
                  <a:off x="1314951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7" name="矩形 426"/>
                <p:cNvSpPr/>
                <p:nvPr/>
              </p:nvSpPr>
              <p:spPr>
                <a:xfrm>
                  <a:off x="167632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8" name="矩形 427"/>
                <p:cNvSpPr/>
                <p:nvPr/>
              </p:nvSpPr>
              <p:spPr>
                <a:xfrm>
                  <a:off x="203875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9" name="文字方塊 428"/>
                <p:cNvSpPr txBox="1"/>
                <p:nvPr/>
              </p:nvSpPr>
              <p:spPr>
                <a:xfrm>
                  <a:off x="2978009" y="3018852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0" name="矩形 429"/>
                <p:cNvSpPr/>
                <p:nvPr/>
              </p:nvSpPr>
              <p:spPr>
                <a:xfrm>
                  <a:off x="591143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1" name="矩形 430"/>
                <p:cNvSpPr/>
                <p:nvPr/>
              </p:nvSpPr>
              <p:spPr>
                <a:xfrm>
                  <a:off x="953047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2" name="矩形 431"/>
                <p:cNvSpPr/>
                <p:nvPr/>
              </p:nvSpPr>
              <p:spPr>
                <a:xfrm>
                  <a:off x="1314951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3" name="矩形 432"/>
                <p:cNvSpPr/>
                <p:nvPr/>
              </p:nvSpPr>
              <p:spPr>
                <a:xfrm>
                  <a:off x="167632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4" name="矩形 433"/>
                <p:cNvSpPr/>
                <p:nvPr/>
              </p:nvSpPr>
              <p:spPr>
                <a:xfrm>
                  <a:off x="203875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5" name="文字方塊 434"/>
                <p:cNvSpPr txBox="1"/>
                <p:nvPr/>
              </p:nvSpPr>
              <p:spPr>
                <a:xfrm>
                  <a:off x="2978009" y="3399188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6" name="文字方塊 435"/>
                <p:cNvSpPr txBox="1"/>
                <p:nvPr/>
              </p:nvSpPr>
              <p:spPr>
                <a:xfrm rot="5400000">
                  <a:off x="688173" y="4280468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7" name="文字方塊 436"/>
                <p:cNvSpPr txBox="1"/>
                <p:nvPr/>
              </p:nvSpPr>
              <p:spPr>
                <a:xfrm rot="5400000">
                  <a:off x="1070881" y="4269206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8" name="文字方塊 437"/>
                <p:cNvSpPr txBox="1"/>
                <p:nvPr/>
              </p:nvSpPr>
              <p:spPr>
                <a:xfrm rot="5400000">
                  <a:off x="1416526" y="4269206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9" name="文字方塊 438"/>
                <p:cNvSpPr txBox="1"/>
                <p:nvPr/>
              </p:nvSpPr>
              <p:spPr>
                <a:xfrm rot="5400000">
                  <a:off x="1784638" y="4280468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40" name="文字方塊 439"/>
                <p:cNvSpPr txBox="1"/>
                <p:nvPr/>
              </p:nvSpPr>
              <p:spPr>
                <a:xfrm rot="5400000">
                  <a:off x="2155982" y="4261257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</p:grpSp>
          <p:sp>
            <p:nvSpPr>
              <p:cNvPr id="395" name="文字方塊 394"/>
              <p:cNvSpPr txBox="1"/>
              <p:nvPr/>
            </p:nvSpPr>
            <p:spPr>
              <a:xfrm>
                <a:off x="2555572" y="1914123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96" name="文字方塊 395"/>
              <p:cNvSpPr txBox="1"/>
              <p:nvPr/>
            </p:nvSpPr>
            <p:spPr>
              <a:xfrm>
                <a:off x="2555572" y="2258180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97" name="文字方塊 396"/>
              <p:cNvSpPr txBox="1"/>
              <p:nvPr/>
            </p:nvSpPr>
            <p:spPr>
              <a:xfrm>
                <a:off x="2555572" y="2638517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98" name="文字方塊 397"/>
              <p:cNvSpPr txBox="1"/>
              <p:nvPr/>
            </p:nvSpPr>
            <p:spPr>
              <a:xfrm>
                <a:off x="2555572" y="3018852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99" name="文字方塊 398"/>
              <p:cNvSpPr txBox="1"/>
              <p:nvPr/>
            </p:nvSpPr>
            <p:spPr>
              <a:xfrm>
                <a:off x="2555572" y="3399188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0" name="文字方塊 399"/>
              <p:cNvSpPr txBox="1"/>
              <p:nvPr/>
            </p:nvSpPr>
            <p:spPr>
              <a:xfrm rot="5400000">
                <a:off x="688173" y="3871574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1" name="文字方塊 400"/>
              <p:cNvSpPr txBox="1"/>
              <p:nvPr/>
            </p:nvSpPr>
            <p:spPr>
              <a:xfrm rot="5400000">
                <a:off x="1070881" y="3860311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2" name="文字方塊 401"/>
              <p:cNvSpPr txBox="1"/>
              <p:nvPr/>
            </p:nvSpPr>
            <p:spPr>
              <a:xfrm rot="5400000">
                <a:off x="1416526" y="3860311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3" name="文字方塊 402"/>
              <p:cNvSpPr txBox="1"/>
              <p:nvPr/>
            </p:nvSpPr>
            <p:spPr>
              <a:xfrm rot="5400000">
                <a:off x="1784638" y="3871574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4" name="文字方塊 403"/>
              <p:cNvSpPr txBox="1"/>
              <p:nvPr/>
            </p:nvSpPr>
            <p:spPr>
              <a:xfrm rot="5400000">
                <a:off x="2155982" y="3852362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</p:grpSp>
        <p:grpSp>
          <p:nvGrpSpPr>
            <p:cNvPr id="335" name="群組 334"/>
            <p:cNvGrpSpPr/>
            <p:nvPr/>
          </p:nvGrpSpPr>
          <p:grpSpPr>
            <a:xfrm>
              <a:off x="8733754" y="4135789"/>
              <a:ext cx="3082859" cy="2313832"/>
              <a:chOff x="587132" y="1873833"/>
              <a:chExt cx="2769489" cy="2826179"/>
            </a:xfrm>
          </p:grpSpPr>
          <p:grpSp>
            <p:nvGrpSpPr>
              <p:cNvPr id="347" name="群組 346"/>
              <p:cNvGrpSpPr/>
              <p:nvPr/>
            </p:nvGrpSpPr>
            <p:grpSpPr>
              <a:xfrm>
                <a:off x="587132" y="1873833"/>
                <a:ext cx="2769489" cy="2826179"/>
                <a:chOff x="587132" y="1873833"/>
                <a:chExt cx="2769489" cy="2826179"/>
              </a:xfrm>
            </p:grpSpPr>
            <p:sp>
              <p:nvSpPr>
                <p:cNvPr id="358" name="矩形 357"/>
                <p:cNvSpPr/>
                <p:nvPr/>
              </p:nvSpPr>
              <p:spPr>
                <a:xfrm>
                  <a:off x="587132" y="1873833"/>
                  <a:ext cx="2769489" cy="282617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TW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9" name="矩形 358"/>
                <p:cNvSpPr/>
                <p:nvPr/>
              </p:nvSpPr>
              <p:spPr>
                <a:xfrm>
                  <a:off x="591143" y="1877844"/>
                  <a:ext cx="361904" cy="38033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0" name="矩形 359"/>
                <p:cNvSpPr/>
                <p:nvPr/>
              </p:nvSpPr>
              <p:spPr>
                <a:xfrm>
                  <a:off x="953047" y="1877844"/>
                  <a:ext cx="361904" cy="38033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1" name="矩形 360"/>
                <p:cNvSpPr/>
                <p:nvPr/>
              </p:nvSpPr>
              <p:spPr>
                <a:xfrm>
                  <a:off x="1314951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2" name="矩形 361"/>
                <p:cNvSpPr/>
                <p:nvPr/>
              </p:nvSpPr>
              <p:spPr>
                <a:xfrm>
                  <a:off x="1676855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3" name="矩形 362"/>
                <p:cNvSpPr/>
                <p:nvPr/>
              </p:nvSpPr>
              <p:spPr>
                <a:xfrm>
                  <a:off x="2038759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4" name="矩形 363"/>
                <p:cNvSpPr/>
                <p:nvPr/>
              </p:nvSpPr>
              <p:spPr>
                <a:xfrm>
                  <a:off x="591143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5" name="矩形 364"/>
                <p:cNvSpPr/>
                <p:nvPr/>
              </p:nvSpPr>
              <p:spPr>
                <a:xfrm>
                  <a:off x="953047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6" name="矩形 365"/>
                <p:cNvSpPr/>
                <p:nvPr/>
              </p:nvSpPr>
              <p:spPr>
                <a:xfrm>
                  <a:off x="1314951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矩形 366"/>
                <p:cNvSpPr/>
                <p:nvPr/>
              </p:nvSpPr>
              <p:spPr>
                <a:xfrm>
                  <a:off x="167632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矩形 367"/>
                <p:cNvSpPr/>
                <p:nvPr/>
              </p:nvSpPr>
              <p:spPr>
                <a:xfrm>
                  <a:off x="203875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9" name="文字方塊 368"/>
                <p:cNvSpPr txBox="1"/>
                <p:nvPr/>
              </p:nvSpPr>
              <p:spPr>
                <a:xfrm>
                  <a:off x="2978009" y="1914123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70" name="文字方塊 369"/>
                <p:cNvSpPr txBox="1"/>
                <p:nvPr/>
              </p:nvSpPr>
              <p:spPr>
                <a:xfrm>
                  <a:off x="2978009" y="2258180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71" name="矩形 370"/>
                <p:cNvSpPr/>
                <p:nvPr/>
              </p:nvSpPr>
              <p:spPr>
                <a:xfrm>
                  <a:off x="591143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2" name="矩形 371"/>
                <p:cNvSpPr/>
                <p:nvPr/>
              </p:nvSpPr>
              <p:spPr>
                <a:xfrm>
                  <a:off x="953047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3" name="矩形 372"/>
                <p:cNvSpPr/>
                <p:nvPr/>
              </p:nvSpPr>
              <p:spPr>
                <a:xfrm>
                  <a:off x="1314951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4" name="矩形 373"/>
                <p:cNvSpPr/>
                <p:nvPr/>
              </p:nvSpPr>
              <p:spPr>
                <a:xfrm>
                  <a:off x="167632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>
                <a:xfrm>
                  <a:off x="203875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6" name="文字方塊 375"/>
                <p:cNvSpPr txBox="1"/>
                <p:nvPr/>
              </p:nvSpPr>
              <p:spPr>
                <a:xfrm>
                  <a:off x="2978009" y="2638517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77" name="矩形 376"/>
                <p:cNvSpPr/>
                <p:nvPr/>
              </p:nvSpPr>
              <p:spPr>
                <a:xfrm>
                  <a:off x="591143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8" name="矩形 377"/>
                <p:cNvSpPr/>
                <p:nvPr/>
              </p:nvSpPr>
              <p:spPr>
                <a:xfrm>
                  <a:off x="953047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9" name="矩形 378"/>
                <p:cNvSpPr/>
                <p:nvPr/>
              </p:nvSpPr>
              <p:spPr>
                <a:xfrm>
                  <a:off x="1314951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0" name="矩形 379"/>
                <p:cNvSpPr/>
                <p:nvPr/>
              </p:nvSpPr>
              <p:spPr>
                <a:xfrm>
                  <a:off x="167632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1" name="矩形 380"/>
                <p:cNvSpPr/>
                <p:nvPr/>
              </p:nvSpPr>
              <p:spPr>
                <a:xfrm>
                  <a:off x="203875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2" name="文字方塊 381"/>
                <p:cNvSpPr txBox="1"/>
                <p:nvPr/>
              </p:nvSpPr>
              <p:spPr>
                <a:xfrm>
                  <a:off x="2978009" y="3018852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83" name="矩形 382"/>
                <p:cNvSpPr/>
                <p:nvPr/>
              </p:nvSpPr>
              <p:spPr>
                <a:xfrm>
                  <a:off x="591143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4" name="矩形 383"/>
                <p:cNvSpPr/>
                <p:nvPr/>
              </p:nvSpPr>
              <p:spPr>
                <a:xfrm>
                  <a:off x="953047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>
                <a:xfrm>
                  <a:off x="1314951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>
                <a:xfrm>
                  <a:off x="167632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>
                <a:xfrm>
                  <a:off x="203875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8" name="文字方塊 387"/>
                <p:cNvSpPr txBox="1"/>
                <p:nvPr/>
              </p:nvSpPr>
              <p:spPr>
                <a:xfrm>
                  <a:off x="2978009" y="3399188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89" name="文字方塊 388"/>
                <p:cNvSpPr txBox="1"/>
                <p:nvPr/>
              </p:nvSpPr>
              <p:spPr>
                <a:xfrm rot="5400000">
                  <a:off x="688173" y="4280468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90" name="文字方塊 389"/>
                <p:cNvSpPr txBox="1"/>
                <p:nvPr/>
              </p:nvSpPr>
              <p:spPr>
                <a:xfrm rot="5400000">
                  <a:off x="1070881" y="4269206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91" name="文字方塊 390"/>
                <p:cNvSpPr txBox="1"/>
                <p:nvPr/>
              </p:nvSpPr>
              <p:spPr>
                <a:xfrm rot="5400000">
                  <a:off x="1416526" y="4269206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92" name="文字方塊 391"/>
                <p:cNvSpPr txBox="1"/>
                <p:nvPr/>
              </p:nvSpPr>
              <p:spPr>
                <a:xfrm rot="5400000">
                  <a:off x="1784638" y="4280468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93" name="文字方塊 392"/>
                <p:cNvSpPr txBox="1"/>
                <p:nvPr/>
              </p:nvSpPr>
              <p:spPr>
                <a:xfrm rot="5400000">
                  <a:off x="2155982" y="4261257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</p:grpSp>
          <p:sp>
            <p:nvSpPr>
              <p:cNvPr id="348" name="文字方塊 347"/>
              <p:cNvSpPr txBox="1"/>
              <p:nvPr/>
            </p:nvSpPr>
            <p:spPr>
              <a:xfrm>
                <a:off x="2555572" y="1914123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49" name="文字方塊 348"/>
              <p:cNvSpPr txBox="1"/>
              <p:nvPr/>
            </p:nvSpPr>
            <p:spPr>
              <a:xfrm>
                <a:off x="2555572" y="2258180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0" name="文字方塊 349"/>
              <p:cNvSpPr txBox="1"/>
              <p:nvPr/>
            </p:nvSpPr>
            <p:spPr>
              <a:xfrm>
                <a:off x="2555572" y="2638517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1" name="文字方塊 350"/>
              <p:cNvSpPr txBox="1"/>
              <p:nvPr/>
            </p:nvSpPr>
            <p:spPr>
              <a:xfrm>
                <a:off x="2555572" y="3018852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2" name="文字方塊 351"/>
              <p:cNvSpPr txBox="1"/>
              <p:nvPr/>
            </p:nvSpPr>
            <p:spPr>
              <a:xfrm>
                <a:off x="2555572" y="3399188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3" name="文字方塊 352"/>
              <p:cNvSpPr txBox="1"/>
              <p:nvPr/>
            </p:nvSpPr>
            <p:spPr>
              <a:xfrm rot="5400000">
                <a:off x="688173" y="3871574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4" name="文字方塊 353"/>
              <p:cNvSpPr txBox="1"/>
              <p:nvPr/>
            </p:nvSpPr>
            <p:spPr>
              <a:xfrm rot="5400000">
                <a:off x="1070881" y="3860311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5" name="文字方塊 354"/>
              <p:cNvSpPr txBox="1"/>
              <p:nvPr/>
            </p:nvSpPr>
            <p:spPr>
              <a:xfrm rot="5400000">
                <a:off x="1416526" y="3860311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6" name="文字方塊 355"/>
              <p:cNvSpPr txBox="1"/>
              <p:nvPr/>
            </p:nvSpPr>
            <p:spPr>
              <a:xfrm rot="5400000">
                <a:off x="1784638" y="3871574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7" name="文字方塊 356"/>
              <p:cNvSpPr txBox="1"/>
              <p:nvPr/>
            </p:nvSpPr>
            <p:spPr>
              <a:xfrm rot="5400000">
                <a:off x="2155982" y="3852362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</p:grpSp>
        <p:sp>
          <p:nvSpPr>
            <p:cNvPr id="337" name="文字方塊 336"/>
            <p:cNvSpPr txBox="1"/>
            <p:nvPr/>
          </p:nvSpPr>
          <p:spPr>
            <a:xfrm>
              <a:off x="9512728" y="3362664"/>
              <a:ext cx="578787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/>
                <a:t>…</a:t>
              </a:r>
              <a:endParaRPr lang="zh-TW" altLang="en-US" dirty="0"/>
            </a:p>
          </p:txBody>
        </p:sp>
        <p:cxnSp>
          <p:nvCxnSpPr>
            <p:cNvPr id="338" name="直線接點 337"/>
            <p:cNvCxnSpPr/>
            <p:nvPr/>
          </p:nvCxnSpPr>
          <p:spPr>
            <a:xfrm>
              <a:off x="4504258" y="277916"/>
              <a:ext cx="15240" cy="625602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接點 338"/>
            <p:cNvCxnSpPr/>
            <p:nvPr/>
          </p:nvCxnSpPr>
          <p:spPr>
            <a:xfrm>
              <a:off x="8227683" y="205740"/>
              <a:ext cx="15537" cy="637775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文字方塊 339"/>
            <p:cNvSpPr txBox="1"/>
            <p:nvPr/>
          </p:nvSpPr>
          <p:spPr>
            <a:xfrm>
              <a:off x="78728" y="223739"/>
              <a:ext cx="4136831" cy="46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Input SRAM Read</a:t>
              </a:r>
              <a:r>
                <a:rPr lang="en-US" altLang="zh-TW" sz="1600" b="1" i="1" dirty="0">
                  <a:cs typeface="Times New Roman" panose="02020603050405020304" pitchFamily="18" charset="0"/>
                </a:rPr>
                <a:t> </a:t>
              </a:r>
              <a:endParaRPr lang="zh-TW" altLang="en-US" sz="1600" b="1" i="1" dirty="0">
                <a:cs typeface="Times New Roman" panose="02020603050405020304" pitchFamily="18" charset="0"/>
              </a:endParaRPr>
            </a:p>
          </p:txBody>
        </p:sp>
        <p:sp>
          <p:nvSpPr>
            <p:cNvPr id="341" name="文字方塊 340"/>
            <p:cNvSpPr txBox="1"/>
            <p:nvPr/>
          </p:nvSpPr>
          <p:spPr>
            <a:xfrm>
              <a:off x="4519497" y="199489"/>
              <a:ext cx="3723723" cy="79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PEs</a:t>
              </a:r>
            </a:p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(multiply-and-accumulate)</a:t>
              </a:r>
              <a:r>
                <a:rPr lang="en-US" altLang="zh-TW" sz="1600" b="1" i="1" dirty="0">
                  <a:cs typeface="Times New Roman" panose="02020603050405020304" pitchFamily="18" charset="0"/>
                </a:rPr>
                <a:t> </a:t>
              </a:r>
              <a:endParaRPr lang="zh-TW" altLang="en-US" sz="1600" b="1" i="1" dirty="0">
                <a:cs typeface="Times New Roman" panose="02020603050405020304" pitchFamily="18" charset="0"/>
              </a:endParaRPr>
            </a:p>
          </p:txBody>
        </p:sp>
        <p:sp>
          <p:nvSpPr>
            <p:cNvPr id="342" name="文字方塊 341"/>
            <p:cNvSpPr txBox="1"/>
            <p:nvPr/>
          </p:nvSpPr>
          <p:spPr>
            <a:xfrm>
              <a:off x="8107132" y="-66704"/>
              <a:ext cx="3849723" cy="46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Output SRAM Write</a:t>
              </a:r>
              <a:endParaRPr lang="zh-TW" altLang="en-US" sz="1600" b="1" i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343" name="直線單箭頭接點 342"/>
            <p:cNvCxnSpPr/>
            <p:nvPr/>
          </p:nvCxnSpPr>
          <p:spPr>
            <a:xfrm>
              <a:off x="1686888" y="1962743"/>
              <a:ext cx="1569690" cy="6970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文字方塊 343"/>
            <p:cNvSpPr txBox="1"/>
            <p:nvPr/>
          </p:nvSpPr>
          <p:spPr>
            <a:xfrm>
              <a:off x="964310" y="1748625"/>
              <a:ext cx="934443" cy="36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sliding</a:t>
              </a:r>
              <a:endParaRPr lang="zh-TW" alt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矩形 344"/>
            <p:cNvSpPr/>
            <p:nvPr/>
          </p:nvSpPr>
          <p:spPr>
            <a:xfrm>
              <a:off x="9092611" y="850328"/>
              <a:ext cx="500961" cy="4297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6" name="矩形 345"/>
            <p:cNvSpPr/>
            <p:nvPr/>
          </p:nvSpPr>
          <p:spPr>
            <a:xfrm>
              <a:off x="9082040" y="4079869"/>
              <a:ext cx="500961" cy="4297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592" name="文字方塊 591"/>
          <p:cNvSpPr txBox="1"/>
          <p:nvPr/>
        </p:nvSpPr>
        <p:spPr>
          <a:xfrm>
            <a:off x="7313272" y="1659480"/>
            <a:ext cx="310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cs typeface="Times New Roman" panose="02020603050405020304" pitchFamily="18" charset="0"/>
              </a:rPr>
              <a:t>tile </a:t>
            </a:r>
            <a:r>
              <a:rPr lang="en-US" altLang="zh-TW" sz="1200" i="1" dirty="0" err="1">
                <a:cs typeface="Times New Roman" panose="02020603050405020304" pitchFamily="18" charset="0"/>
              </a:rPr>
              <a:t>i</a:t>
            </a:r>
            <a:r>
              <a:rPr lang="en-US" altLang="zh-TW" sz="1200" dirty="0">
                <a:cs typeface="Times New Roman" panose="02020603050405020304" pitchFamily="18" charset="0"/>
              </a:rPr>
              <a:t>  output in output SRAM for Kernel 1</a:t>
            </a:r>
            <a:r>
              <a:rPr lang="en-US" altLang="zh-TW" sz="1200" i="1" dirty="0">
                <a:cs typeface="Times New Roman" panose="02020603050405020304" pitchFamily="18" charset="0"/>
              </a:rPr>
              <a:t> </a:t>
            </a:r>
            <a:endParaRPr lang="zh-TW" altLang="en-US" sz="1200" i="1" dirty="0">
              <a:cs typeface="Times New Roman" panose="02020603050405020304" pitchFamily="18" charset="0"/>
            </a:endParaRPr>
          </a:p>
        </p:txBody>
      </p:sp>
      <p:sp>
        <p:nvSpPr>
          <p:cNvPr id="593" name="文字方塊 592"/>
          <p:cNvSpPr txBox="1"/>
          <p:nvPr/>
        </p:nvSpPr>
        <p:spPr>
          <a:xfrm>
            <a:off x="7403326" y="3977946"/>
            <a:ext cx="310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cs typeface="Times New Roman" panose="02020603050405020304" pitchFamily="18" charset="0"/>
              </a:rPr>
              <a:t>tile </a:t>
            </a:r>
            <a:r>
              <a:rPr lang="en-US" altLang="zh-TW" sz="1200" i="1" dirty="0" err="1">
                <a:cs typeface="Times New Roman" panose="02020603050405020304" pitchFamily="18" charset="0"/>
              </a:rPr>
              <a:t>i</a:t>
            </a:r>
            <a:r>
              <a:rPr lang="en-US" altLang="zh-TW" sz="1200" dirty="0">
                <a:cs typeface="Times New Roman" panose="02020603050405020304" pitchFamily="18" charset="0"/>
              </a:rPr>
              <a:t>  output in output SRAM for Kernel </a:t>
            </a:r>
            <a:r>
              <a:rPr lang="zh-TW" altLang="en-US" sz="1200" dirty="0">
                <a:cs typeface="Times New Roman" panose="02020603050405020304" pitchFamily="18" charset="0"/>
              </a:rPr>
              <a:t> </a:t>
            </a:r>
            <a:r>
              <a:rPr lang="en-US" altLang="zh-TW" sz="1200" dirty="0">
                <a:cs typeface="Times New Roman" panose="02020603050405020304" pitchFamily="18" charset="0"/>
              </a:rPr>
              <a:t>32</a:t>
            </a:r>
            <a:r>
              <a:rPr lang="en-US" altLang="zh-TW" sz="1200" i="1" dirty="0">
                <a:cs typeface="Times New Roman" panose="02020603050405020304" pitchFamily="18" charset="0"/>
              </a:rPr>
              <a:t> </a:t>
            </a:r>
            <a:endParaRPr lang="zh-TW" altLang="en-US" sz="12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28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135" y="387621"/>
            <a:ext cx="10212045" cy="1320800"/>
          </a:xfrm>
        </p:spPr>
        <p:txBody>
          <a:bodyPr/>
          <a:lstStyle/>
          <a:p>
            <a:r>
              <a:rPr lang="en-US" altLang="zh-TW" dirty="0"/>
              <a:t>Tile view: Operation within a Tile (2/2)</a:t>
            </a:r>
            <a:br>
              <a:rPr lang="en-US" altLang="zh-TW" dirty="0"/>
            </a:br>
            <a:r>
              <a:rPr lang="en-US" altLang="zh-TW" dirty="0"/>
              <a:t>Revision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298" name="文字方塊 297"/>
          <p:cNvSpPr txBox="1"/>
          <p:nvPr/>
        </p:nvSpPr>
        <p:spPr>
          <a:xfrm>
            <a:off x="3106647" y="2116364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Input broadcast</a:t>
            </a:r>
            <a:endParaRPr lang="zh-TW" altLang="en-US" dirty="0"/>
          </a:p>
        </p:txBody>
      </p:sp>
      <p:grpSp>
        <p:nvGrpSpPr>
          <p:cNvPr id="299" name="群組 298"/>
          <p:cNvGrpSpPr/>
          <p:nvPr/>
        </p:nvGrpSpPr>
        <p:grpSpPr>
          <a:xfrm>
            <a:off x="765684" y="1308528"/>
            <a:ext cx="9369888" cy="4871223"/>
            <a:chOff x="60368" y="-66704"/>
            <a:chExt cx="11896487" cy="6651250"/>
          </a:xfrm>
        </p:grpSpPr>
        <p:sp>
          <p:nvSpPr>
            <p:cNvPr id="300" name="文字方塊 299"/>
            <p:cNvSpPr txBox="1"/>
            <p:nvPr/>
          </p:nvSpPr>
          <p:spPr>
            <a:xfrm>
              <a:off x="569016" y="1323136"/>
              <a:ext cx="3140965" cy="42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cs typeface="Times New Roman" panose="02020603050405020304" pitchFamily="18" charset="0"/>
                </a:rPr>
                <a:t>Input tile </a:t>
              </a:r>
              <a:r>
                <a:rPr lang="en-US" altLang="zh-TW" sz="1400" i="1" dirty="0" err="1">
                  <a:cs typeface="Times New Roman" panose="02020603050405020304" pitchFamily="18" charset="0"/>
                </a:rPr>
                <a:t>i</a:t>
              </a:r>
              <a:r>
                <a:rPr lang="en-US" altLang="zh-TW" sz="1400" dirty="0">
                  <a:cs typeface="Times New Roman" panose="02020603050405020304" pitchFamily="18" charset="0"/>
                </a:rPr>
                <a:t> of channel j</a:t>
              </a:r>
              <a:r>
                <a:rPr lang="en-US" altLang="zh-TW" sz="1400" i="1" dirty="0">
                  <a:cs typeface="Times New Roman" panose="02020603050405020304" pitchFamily="18" charset="0"/>
                </a:rPr>
                <a:t> </a:t>
              </a:r>
              <a:endParaRPr lang="zh-TW" altLang="en-US" sz="1400" i="1" dirty="0">
                <a:cs typeface="Times New Roman" panose="02020603050405020304" pitchFamily="18" charset="0"/>
              </a:endParaRPr>
            </a:p>
          </p:txBody>
        </p:sp>
        <p:grpSp>
          <p:nvGrpSpPr>
            <p:cNvPr id="301" name="群組 300"/>
            <p:cNvGrpSpPr/>
            <p:nvPr/>
          </p:nvGrpSpPr>
          <p:grpSpPr>
            <a:xfrm>
              <a:off x="60368" y="1941426"/>
              <a:ext cx="3570078" cy="3192721"/>
              <a:chOff x="178134" y="1532718"/>
              <a:chExt cx="3519849" cy="3451740"/>
            </a:xfrm>
          </p:grpSpPr>
          <p:grpSp>
            <p:nvGrpSpPr>
              <p:cNvPr id="526" name="群組 525"/>
              <p:cNvGrpSpPr/>
              <p:nvPr/>
            </p:nvGrpSpPr>
            <p:grpSpPr>
              <a:xfrm>
                <a:off x="587132" y="1873833"/>
                <a:ext cx="3110851" cy="3110625"/>
                <a:chOff x="587132" y="1873833"/>
                <a:chExt cx="3110851" cy="3110625"/>
              </a:xfrm>
            </p:grpSpPr>
            <p:sp>
              <p:nvSpPr>
                <p:cNvPr id="543" name="矩形 542"/>
                <p:cNvSpPr/>
                <p:nvPr/>
              </p:nvSpPr>
              <p:spPr>
                <a:xfrm>
                  <a:off x="587132" y="1873833"/>
                  <a:ext cx="3103057" cy="31106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TW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4" name="矩形 543"/>
                <p:cNvSpPr/>
                <p:nvPr/>
              </p:nvSpPr>
              <p:spPr>
                <a:xfrm>
                  <a:off x="591143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5" name="矩形 544"/>
                <p:cNvSpPr/>
                <p:nvPr/>
              </p:nvSpPr>
              <p:spPr>
                <a:xfrm>
                  <a:off x="953047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6" name="矩形 545"/>
                <p:cNvSpPr/>
                <p:nvPr/>
              </p:nvSpPr>
              <p:spPr>
                <a:xfrm>
                  <a:off x="1314951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7" name="矩形 546"/>
                <p:cNvSpPr/>
                <p:nvPr/>
              </p:nvSpPr>
              <p:spPr>
                <a:xfrm>
                  <a:off x="1676855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8" name="矩形 547"/>
                <p:cNvSpPr/>
                <p:nvPr/>
              </p:nvSpPr>
              <p:spPr>
                <a:xfrm>
                  <a:off x="2038759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9" name="矩形 548"/>
                <p:cNvSpPr/>
                <p:nvPr/>
              </p:nvSpPr>
              <p:spPr>
                <a:xfrm>
                  <a:off x="3318006" y="1877844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0" name="矩形 549"/>
                <p:cNvSpPr/>
                <p:nvPr/>
              </p:nvSpPr>
              <p:spPr>
                <a:xfrm>
                  <a:off x="591143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1" name="矩形 550"/>
                <p:cNvSpPr/>
                <p:nvPr/>
              </p:nvSpPr>
              <p:spPr>
                <a:xfrm>
                  <a:off x="953047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2" name="矩形 551"/>
                <p:cNvSpPr/>
                <p:nvPr/>
              </p:nvSpPr>
              <p:spPr>
                <a:xfrm>
                  <a:off x="1314951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3" name="矩形 552"/>
                <p:cNvSpPr/>
                <p:nvPr/>
              </p:nvSpPr>
              <p:spPr>
                <a:xfrm>
                  <a:off x="1676329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55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4" name="矩形 553"/>
                <p:cNvSpPr/>
                <p:nvPr/>
              </p:nvSpPr>
              <p:spPr>
                <a:xfrm>
                  <a:off x="2038759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56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5" name="矩形 554"/>
                <p:cNvSpPr/>
                <p:nvPr/>
              </p:nvSpPr>
              <p:spPr>
                <a:xfrm>
                  <a:off x="3318006" y="2258180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6" name="文字方塊 555"/>
                <p:cNvSpPr txBox="1"/>
                <p:nvPr/>
              </p:nvSpPr>
              <p:spPr>
                <a:xfrm>
                  <a:off x="2978009" y="1914123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57" name="文字方塊 556"/>
                <p:cNvSpPr txBox="1"/>
                <p:nvPr/>
              </p:nvSpPr>
              <p:spPr>
                <a:xfrm>
                  <a:off x="2978009" y="2258181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58" name="矩形 557"/>
                <p:cNvSpPr/>
                <p:nvPr/>
              </p:nvSpPr>
              <p:spPr>
                <a:xfrm>
                  <a:off x="591143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9" name="矩形 558"/>
                <p:cNvSpPr/>
                <p:nvPr/>
              </p:nvSpPr>
              <p:spPr>
                <a:xfrm>
                  <a:off x="953047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105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0" name="矩形 559"/>
                <p:cNvSpPr/>
                <p:nvPr/>
              </p:nvSpPr>
              <p:spPr>
                <a:xfrm>
                  <a:off x="1314951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106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1" name="矩形 560"/>
                <p:cNvSpPr/>
                <p:nvPr/>
              </p:nvSpPr>
              <p:spPr>
                <a:xfrm>
                  <a:off x="1676329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107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2" name="矩形 561"/>
                <p:cNvSpPr/>
                <p:nvPr/>
              </p:nvSpPr>
              <p:spPr>
                <a:xfrm>
                  <a:off x="2038759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108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3" name="矩形 562"/>
                <p:cNvSpPr/>
                <p:nvPr/>
              </p:nvSpPr>
              <p:spPr>
                <a:xfrm>
                  <a:off x="3318006" y="2638516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155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4" name="文字方塊 563"/>
                <p:cNvSpPr txBox="1"/>
                <p:nvPr/>
              </p:nvSpPr>
              <p:spPr>
                <a:xfrm>
                  <a:off x="2978009" y="2638517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65" name="矩形 564"/>
                <p:cNvSpPr/>
                <p:nvPr/>
              </p:nvSpPr>
              <p:spPr>
                <a:xfrm>
                  <a:off x="591143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156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6" name="矩形 565"/>
                <p:cNvSpPr/>
                <p:nvPr/>
              </p:nvSpPr>
              <p:spPr>
                <a:xfrm>
                  <a:off x="953047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157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7" name="矩形 566"/>
                <p:cNvSpPr/>
                <p:nvPr/>
              </p:nvSpPr>
              <p:spPr>
                <a:xfrm>
                  <a:off x="1314951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158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8" name="矩形 567"/>
                <p:cNvSpPr/>
                <p:nvPr/>
              </p:nvSpPr>
              <p:spPr>
                <a:xfrm>
                  <a:off x="1676329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159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9" name="矩形 568"/>
                <p:cNvSpPr/>
                <p:nvPr/>
              </p:nvSpPr>
              <p:spPr>
                <a:xfrm>
                  <a:off x="2038759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0" name="矩形 569"/>
                <p:cNvSpPr/>
                <p:nvPr/>
              </p:nvSpPr>
              <p:spPr>
                <a:xfrm>
                  <a:off x="3318006" y="301885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207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1" name="文字方塊 570"/>
                <p:cNvSpPr txBox="1"/>
                <p:nvPr/>
              </p:nvSpPr>
              <p:spPr>
                <a:xfrm>
                  <a:off x="2978009" y="3018852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72" name="矩形 571"/>
                <p:cNvSpPr/>
                <p:nvPr/>
              </p:nvSpPr>
              <p:spPr>
                <a:xfrm>
                  <a:off x="591143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208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3" name="矩形 572"/>
                <p:cNvSpPr/>
                <p:nvPr/>
              </p:nvSpPr>
              <p:spPr>
                <a:xfrm>
                  <a:off x="953047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209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4" name="矩形 573"/>
                <p:cNvSpPr/>
                <p:nvPr/>
              </p:nvSpPr>
              <p:spPr>
                <a:xfrm>
                  <a:off x="1314951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5" name="矩形 574"/>
                <p:cNvSpPr/>
                <p:nvPr/>
              </p:nvSpPr>
              <p:spPr>
                <a:xfrm>
                  <a:off x="1676329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6" name="矩形 575"/>
                <p:cNvSpPr/>
                <p:nvPr/>
              </p:nvSpPr>
              <p:spPr>
                <a:xfrm>
                  <a:off x="2038759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7" name="矩形 576"/>
                <p:cNvSpPr/>
                <p:nvPr/>
              </p:nvSpPr>
              <p:spPr>
                <a:xfrm>
                  <a:off x="3318006" y="3399188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259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8" name="文字方塊 577"/>
                <p:cNvSpPr txBox="1"/>
                <p:nvPr/>
              </p:nvSpPr>
              <p:spPr>
                <a:xfrm>
                  <a:off x="2978009" y="3399188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79" name="矩形 578"/>
                <p:cNvSpPr/>
                <p:nvPr/>
              </p:nvSpPr>
              <p:spPr>
                <a:xfrm>
                  <a:off x="591143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2652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0" name="矩形 579"/>
                <p:cNvSpPr/>
                <p:nvPr/>
              </p:nvSpPr>
              <p:spPr>
                <a:xfrm>
                  <a:off x="953047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2653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1" name="矩形 580"/>
                <p:cNvSpPr/>
                <p:nvPr/>
              </p:nvSpPr>
              <p:spPr>
                <a:xfrm>
                  <a:off x="1314951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2654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2" name="矩形 581"/>
                <p:cNvSpPr/>
                <p:nvPr/>
              </p:nvSpPr>
              <p:spPr>
                <a:xfrm>
                  <a:off x="1676329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2655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3" name="矩形 582"/>
                <p:cNvSpPr/>
                <p:nvPr/>
              </p:nvSpPr>
              <p:spPr>
                <a:xfrm>
                  <a:off x="2038759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2656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4" name="矩形 583"/>
                <p:cNvSpPr/>
                <p:nvPr/>
              </p:nvSpPr>
              <p:spPr>
                <a:xfrm>
                  <a:off x="3318006" y="4604122"/>
                  <a:ext cx="361904" cy="38033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7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zh-TW" sz="5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2703</a:t>
                  </a:r>
                  <a:endParaRPr lang="zh-TW" altLang="en-US" sz="5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5" name="文字方塊 584"/>
                <p:cNvSpPr txBox="1"/>
                <p:nvPr/>
              </p:nvSpPr>
              <p:spPr>
                <a:xfrm>
                  <a:off x="2978009" y="4604122"/>
                  <a:ext cx="239889" cy="374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86" name="文字方塊 585"/>
                <p:cNvSpPr txBox="1"/>
                <p:nvPr/>
              </p:nvSpPr>
              <p:spPr>
                <a:xfrm rot="5400000">
                  <a:off x="688173" y="4266106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87" name="文字方塊 586"/>
                <p:cNvSpPr txBox="1"/>
                <p:nvPr/>
              </p:nvSpPr>
              <p:spPr>
                <a:xfrm rot="5400000">
                  <a:off x="1070881" y="4254843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88" name="文字方塊 587"/>
                <p:cNvSpPr txBox="1"/>
                <p:nvPr/>
              </p:nvSpPr>
              <p:spPr>
                <a:xfrm rot="5400000">
                  <a:off x="1416526" y="4254843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89" name="文字方塊 588"/>
                <p:cNvSpPr txBox="1"/>
                <p:nvPr/>
              </p:nvSpPr>
              <p:spPr>
                <a:xfrm rot="5400000">
                  <a:off x="1784638" y="4266106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90" name="文字方塊 589"/>
                <p:cNvSpPr txBox="1"/>
                <p:nvPr/>
              </p:nvSpPr>
              <p:spPr>
                <a:xfrm rot="5400000">
                  <a:off x="2155983" y="4246894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591" name="文字方塊 590"/>
                <p:cNvSpPr txBox="1"/>
                <p:nvPr/>
              </p:nvSpPr>
              <p:spPr>
                <a:xfrm rot="5400000">
                  <a:off x="3416356" y="4254843"/>
                  <a:ext cx="239889" cy="323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</p:grpSp>
          <p:cxnSp>
            <p:nvCxnSpPr>
              <p:cNvPr id="527" name="直線單箭頭接點 526"/>
              <p:cNvCxnSpPr/>
              <p:nvPr/>
            </p:nvCxnSpPr>
            <p:spPr>
              <a:xfrm>
                <a:off x="587132" y="1768641"/>
                <a:ext cx="3092778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8" name="文字方塊 527"/>
              <p:cNvSpPr txBox="1"/>
              <p:nvPr/>
            </p:nvSpPr>
            <p:spPr>
              <a:xfrm>
                <a:off x="2058471" y="1532718"/>
                <a:ext cx="408735" cy="35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endParaRPr lang="zh-TW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9" name="直線單箭頭接點 528"/>
              <p:cNvCxnSpPr/>
              <p:nvPr/>
            </p:nvCxnSpPr>
            <p:spPr>
              <a:xfrm>
                <a:off x="467028" y="1873833"/>
                <a:ext cx="0" cy="3038066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文字方塊 529"/>
              <p:cNvSpPr txBox="1"/>
              <p:nvPr/>
            </p:nvSpPr>
            <p:spPr>
              <a:xfrm>
                <a:off x="178134" y="3414576"/>
                <a:ext cx="408735" cy="35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</a:t>
                </a:r>
                <a:endParaRPr lang="zh-TW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1" name="文字方塊 530"/>
              <p:cNvSpPr txBox="1"/>
              <p:nvPr/>
            </p:nvSpPr>
            <p:spPr>
              <a:xfrm>
                <a:off x="2555571" y="1914123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2" name="文字方塊 531"/>
              <p:cNvSpPr txBox="1"/>
              <p:nvPr/>
            </p:nvSpPr>
            <p:spPr>
              <a:xfrm>
                <a:off x="2555571" y="2258181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3" name="文字方塊 532"/>
              <p:cNvSpPr txBox="1"/>
              <p:nvPr/>
            </p:nvSpPr>
            <p:spPr>
              <a:xfrm>
                <a:off x="2555571" y="2638517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4" name="文字方塊 533"/>
              <p:cNvSpPr txBox="1"/>
              <p:nvPr/>
            </p:nvSpPr>
            <p:spPr>
              <a:xfrm>
                <a:off x="2555571" y="3018852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5" name="文字方塊 534"/>
              <p:cNvSpPr txBox="1"/>
              <p:nvPr/>
            </p:nvSpPr>
            <p:spPr>
              <a:xfrm>
                <a:off x="2555571" y="3399188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6" name="文字方塊 535"/>
              <p:cNvSpPr txBox="1"/>
              <p:nvPr/>
            </p:nvSpPr>
            <p:spPr>
              <a:xfrm>
                <a:off x="2555571" y="4604122"/>
                <a:ext cx="239889" cy="37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7" name="文字方塊 536"/>
              <p:cNvSpPr txBox="1"/>
              <p:nvPr/>
            </p:nvSpPr>
            <p:spPr>
              <a:xfrm rot="5400000">
                <a:off x="688173" y="3857211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8" name="文字方塊 537"/>
              <p:cNvSpPr txBox="1"/>
              <p:nvPr/>
            </p:nvSpPr>
            <p:spPr>
              <a:xfrm rot="5400000">
                <a:off x="1070882" y="3845948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39" name="文字方塊 538"/>
              <p:cNvSpPr txBox="1"/>
              <p:nvPr/>
            </p:nvSpPr>
            <p:spPr>
              <a:xfrm rot="5400000">
                <a:off x="1416526" y="3845948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40" name="文字方塊 539"/>
              <p:cNvSpPr txBox="1"/>
              <p:nvPr/>
            </p:nvSpPr>
            <p:spPr>
              <a:xfrm rot="5400000">
                <a:off x="1784638" y="3857211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41" name="文字方塊 540"/>
              <p:cNvSpPr txBox="1"/>
              <p:nvPr/>
            </p:nvSpPr>
            <p:spPr>
              <a:xfrm rot="5400000">
                <a:off x="2155982" y="3838001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542" name="文字方塊 541"/>
              <p:cNvSpPr txBox="1"/>
              <p:nvPr/>
            </p:nvSpPr>
            <p:spPr>
              <a:xfrm rot="5400000">
                <a:off x="3416356" y="3845948"/>
                <a:ext cx="239889" cy="32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</p:grpSp>
        <p:sp>
          <p:nvSpPr>
            <p:cNvPr id="302" name="矩形 301"/>
            <p:cNvSpPr/>
            <p:nvPr/>
          </p:nvSpPr>
          <p:spPr>
            <a:xfrm>
              <a:off x="812253" y="2242914"/>
              <a:ext cx="1161748" cy="109528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cxnSp>
          <p:nvCxnSpPr>
            <p:cNvPr id="303" name="直線單箭頭接點 302"/>
            <p:cNvCxnSpPr/>
            <p:nvPr/>
          </p:nvCxnSpPr>
          <p:spPr>
            <a:xfrm>
              <a:off x="4676695" y="2559631"/>
              <a:ext cx="50509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單箭頭接點 303"/>
            <p:cNvCxnSpPr/>
            <p:nvPr/>
          </p:nvCxnSpPr>
          <p:spPr>
            <a:xfrm>
              <a:off x="4683500" y="5515033"/>
              <a:ext cx="505002" cy="80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文字方塊 304"/>
            <p:cNvSpPr txBox="1"/>
            <p:nvPr/>
          </p:nvSpPr>
          <p:spPr>
            <a:xfrm>
              <a:off x="4761817" y="3797053"/>
              <a:ext cx="578787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…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06" name="直線單箭頭接點 305"/>
            <p:cNvCxnSpPr>
              <a:stCxn id="302" idx="3"/>
            </p:cNvCxnSpPr>
            <p:nvPr/>
          </p:nvCxnSpPr>
          <p:spPr>
            <a:xfrm>
              <a:off x="1974001" y="2790555"/>
              <a:ext cx="2709499" cy="162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接點 306"/>
            <p:cNvCxnSpPr/>
            <p:nvPr/>
          </p:nvCxnSpPr>
          <p:spPr>
            <a:xfrm flipH="1">
              <a:off x="4676695" y="2578891"/>
              <a:ext cx="6805" cy="294415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" name="群組 307"/>
            <p:cNvGrpSpPr/>
            <p:nvPr/>
          </p:nvGrpSpPr>
          <p:grpSpPr>
            <a:xfrm>
              <a:off x="3979686" y="2316179"/>
              <a:ext cx="396252" cy="2207057"/>
              <a:chOff x="4400772" y="1315877"/>
              <a:chExt cx="362275" cy="3423449"/>
            </a:xfrm>
          </p:grpSpPr>
          <p:sp>
            <p:nvSpPr>
              <p:cNvPr id="517" name="矩形 516"/>
              <p:cNvSpPr/>
              <p:nvPr/>
            </p:nvSpPr>
            <p:spPr>
              <a:xfrm>
                <a:off x="4401143" y="1315877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" name="矩形 517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9" name="矩形 518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0" name="矩形 519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1" name="矩形 520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" name="矩形 521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3" name="矩形 522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4" name="矩形 523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5" name="矩形 524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" name="矩形 308"/>
            <p:cNvSpPr/>
            <p:nvPr/>
          </p:nvSpPr>
          <p:spPr>
            <a:xfrm>
              <a:off x="5188502" y="1418077"/>
              <a:ext cx="2214875" cy="233496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grpSp>
          <p:nvGrpSpPr>
            <p:cNvPr id="310" name="群組 309"/>
            <p:cNvGrpSpPr/>
            <p:nvPr/>
          </p:nvGrpSpPr>
          <p:grpSpPr>
            <a:xfrm>
              <a:off x="5282290" y="1687116"/>
              <a:ext cx="396252" cy="1819903"/>
              <a:chOff x="4400772" y="1315877"/>
              <a:chExt cx="362275" cy="3423449"/>
            </a:xfrm>
          </p:grpSpPr>
          <p:sp>
            <p:nvSpPr>
              <p:cNvPr id="508" name="矩形 507"/>
              <p:cNvSpPr/>
              <p:nvPr/>
            </p:nvSpPr>
            <p:spPr>
              <a:xfrm>
                <a:off x="4401143" y="1315877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9" name="矩形 508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0" name="矩形 509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1" name="矩形 510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" name="矩形 511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" name="矩形 512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5" name="矩形 514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6" name="矩形 515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1" name="群組 310"/>
            <p:cNvGrpSpPr/>
            <p:nvPr/>
          </p:nvGrpSpPr>
          <p:grpSpPr>
            <a:xfrm>
              <a:off x="5886901" y="1687236"/>
              <a:ext cx="401695" cy="1819903"/>
              <a:chOff x="4400772" y="1315877"/>
              <a:chExt cx="362272" cy="3423449"/>
            </a:xfrm>
          </p:grpSpPr>
          <p:sp>
            <p:nvSpPr>
              <p:cNvPr id="499" name="矩形 498"/>
              <p:cNvSpPr/>
              <p:nvPr/>
            </p:nvSpPr>
            <p:spPr>
              <a:xfrm>
                <a:off x="4401140" y="1315877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0" name="矩形 499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" name="矩形 501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3" name="矩形 502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4" name="矩形 503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5" name="矩形 504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6" name="矩形 505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7" name="矩形 506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2" name="群組 311"/>
            <p:cNvGrpSpPr/>
            <p:nvPr/>
          </p:nvGrpSpPr>
          <p:grpSpPr>
            <a:xfrm>
              <a:off x="5700030" y="1713372"/>
              <a:ext cx="154903" cy="1742115"/>
              <a:chOff x="8276394" y="583185"/>
              <a:chExt cx="241271" cy="3286709"/>
            </a:xfrm>
          </p:grpSpPr>
          <p:sp>
            <p:nvSpPr>
              <p:cNvPr id="490" name="矩形 489"/>
              <p:cNvSpPr/>
              <p:nvPr/>
            </p:nvSpPr>
            <p:spPr>
              <a:xfrm>
                <a:off x="8282183" y="58318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1" name="矩形 490"/>
              <p:cNvSpPr/>
              <p:nvPr/>
            </p:nvSpPr>
            <p:spPr>
              <a:xfrm>
                <a:off x="8282183" y="96896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2" name="矩形 491"/>
              <p:cNvSpPr/>
              <p:nvPr/>
            </p:nvSpPr>
            <p:spPr>
              <a:xfrm>
                <a:off x="8282183" y="135774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3" name="矩形 492"/>
              <p:cNvSpPr/>
              <p:nvPr/>
            </p:nvSpPr>
            <p:spPr>
              <a:xfrm>
                <a:off x="8282183" y="172740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4" name="矩形 493"/>
              <p:cNvSpPr/>
              <p:nvPr/>
            </p:nvSpPr>
            <p:spPr>
              <a:xfrm>
                <a:off x="8282183" y="211495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5" name="矩形 494"/>
              <p:cNvSpPr/>
              <p:nvPr/>
            </p:nvSpPr>
            <p:spPr>
              <a:xfrm>
                <a:off x="8282183" y="249875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6" name="矩形 495"/>
              <p:cNvSpPr/>
              <p:nvPr/>
            </p:nvSpPr>
            <p:spPr>
              <a:xfrm>
                <a:off x="8276394" y="2871998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7" name="矩形 496"/>
              <p:cNvSpPr/>
              <p:nvPr/>
            </p:nvSpPr>
            <p:spPr>
              <a:xfrm>
                <a:off x="8276394" y="326900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8" name="矩形 497"/>
              <p:cNvSpPr/>
              <p:nvPr/>
            </p:nvSpPr>
            <p:spPr>
              <a:xfrm>
                <a:off x="8276394" y="364562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3" name="矩形 312"/>
            <p:cNvSpPr/>
            <p:nvPr/>
          </p:nvSpPr>
          <p:spPr>
            <a:xfrm>
              <a:off x="7002146" y="1693778"/>
              <a:ext cx="239265" cy="1983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+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14" name="群組 313"/>
            <p:cNvGrpSpPr/>
            <p:nvPr/>
          </p:nvGrpSpPr>
          <p:grpSpPr>
            <a:xfrm>
              <a:off x="6307652" y="1780030"/>
              <a:ext cx="675258" cy="1831465"/>
              <a:chOff x="7131563" y="447487"/>
              <a:chExt cx="1049177" cy="3432251"/>
            </a:xfrm>
          </p:grpSpPr>
          <p:grpSp>
            <p:nvGrpSpPr>
              <p:cNvPr id="479" name="群組 478"/>
              <p:cNvGrpSpPr/>
              <p:nvPr/>
            </p:nvGrpSpPr>
            <p:grpSpPr>
              <a:xfrm>
                <a:off x="7131563" y="447487"/>
                <a:ext cx="1049177" cy="3038469"/>
                <a:chOff x="7131563" y="447487"/>
                <a:chExt cx="1395910" cy="3038469"/>
              </a:xfrm>
            </p:grpSpPr>
            <p:cxnSp>
              <p:nvCxnSpPr>
                <p:cNvPr id="481" name="直線接點 480"/>
                <p:cNvCxnSpPr>
                  <a:stCxn id="499" idx="3"/>
                </p:cNvCxnSpPr>
                <p:nvPr/>
              </p:nvCxnSpPr>
              <p:spPr>
                <a:xfrm>
                  <a:off x="7131936" y="447487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直線接點 481"/>
                <p:cNvCxnSpPr>
                  <a:stCxn id="500" idx="3"/>
                </p:cNvCxnSpPr>
                <p:nvPr/>
              </p:nvCxnSpPr>
              <p:spPr>
                <a:xfrm>
                  <a:off x="7131563" y="828248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直線接點 482"/>
                <p:cNvCxnSpPr/>
                <p:nvPr/>
              </p:nvCxnSpPr>
              <p:spPr>
                <a:xfrm>
                  <a:off x="7131936" y="1216414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直線接點 483"/>
                <p:cNvCxnSpPr/>
                <p:nvPr/>
              </p:nvCxnSpPr>
              <p:spPr>
                <a:xfrm>
                  <a:off x="7131563" y="1597175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直線接點 484"/>
                <p:cNvCxnSpPr/>
                <p:nvPr/>
              </p:nvCxnSpPr>
              <p:spPr>
                <a:xfrm>
                  <a:off x="7131936" y="2000466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線接點 485"/>
                <p:cNvCxnSpPr/>
                <p:nvPr/>
              </p:nvCxnSpPr>
              <p:spPr>
                <a:xfrm>
                  <a:off x="7131563" y="2381227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直線接點 486"/>
                <p:cNvCxnSpPr/>
                <p:nvPr/>
              </p:nvCxnSpPr>
              <p:spPr>
                <a:xfrm>
                  <a:off x="7131563" y="2724701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直線接點 487"/>
                <p:cNvCxnSpPr/>
                <p:nvPr/>
              </p:nvCxnSpPr>
              <p:spPr>
                <a:xfrm>
                  <a:off x="7131563" y="310259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直線接點 488"/>
                <p:cNvCxnSpPr/>
                <p:nvPr/>
              </p:nvCxnSpPr>
              <p:spPr>
                <a:xfrm>
                  <a:off x="7131563" y="348595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0" name="直線接點 479"/>
              <p:cNvCxnSpPr/>
              <p:nvPr/>
            </p:nvCxnSpPr>
            <p:spPr>
              <a:xfrm>
                <a:off x="7945582" y="3879738"/>
                <a:ext cx="2351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5" name="文字方塊 314"/>
            <p:cNvSpPr txBox="1"/>
            <p:nvPr/>
          </p:nvSpPr>
          <p:spPr>
            <a:xfrm>
              <a:off x="5678136" y="3485683"/>
              <a:ext cx="1197406" cy="32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文字方塊 315"/>
            <p:cNvSpPr txBox="1"/>
            <p:nvPr/>
          </p:nvSpPr>
          <p:spPr>
            <a:xfrm>
              <a:off x="7392842" y="2460516"/>
              <a:ext cx="1283414" cy="346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Updated </a:t>
              </a:r>
              <a:r>
                <a:rPr lang="en-US" altLang="zh-TW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7" name="直線單箭頭接點 316"/>
            <p:cNvCxnSpPr/>
            <p:nvPr/>
          </p:nvCxnSpPr>
          <p:spPr>
            <a:xfrm>
              <a:off x="7241411" y="2768293"/>
              <a:ext cx="1447775" cy="106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文字方塊 317"/>
            <p:cNvSpPr txBox="1"/>
            <p:nvPr/>
          </p:nvSpPr>
          <p:spPr>
            <a:xfrm>
              <a:off x="5186588" y="1378533"/>
              <a:ext cx="658189" cy="346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 1</a:t>
              </a:r>
              <a:endParaRPr lang="zh-TW" alt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文字方塊 318"/>
            <p:cNvSpPr txBox="1"/>
            <p:nvPr/>
          </p:nvSpPr>
          <p:spPr>
            <a:xfrm>
              <a:off x="5791761" y="1455299"/>
              <a:ext cx="1007182" cy="32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Kernel 1</a:t>
              </a:r>
              <a:endParaRPr lang="zh-TW" altLang="en-US" sz="1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矩形 319"/>
            <p:cNvSpPr/>
            <p:nvPr/>
          </p:nvSpPr>
          <p:spPr>
            <a:xfrm>
              <a:off x="5188502" y="4190525"/>
              <a:ext cx="2214875" cy="233496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grpSp>
          <p:nvGrpSpPr>
            <p:cNvPr id="321" name="群組 320"/>
            <p:cNvGrpSpPr/>
            <p:nvPr/>
          </p:nvGrpSpPr>
          <p:grpSpPr>
            <a:xfrm>
              <a:off x="5282290" y="4459564"/>
              <a:ext cx="396252" cy="1819903"/>
              <a:chOff x="4400772" y="1315877"/>
              <a:chExt cx="362275" cy="3423449"/>
            </a:xfrm>
          </p:grpSpPr>
          <p:sp>
            <p:nvSpPr>
              <p:cNvPr id="470" name="矩形 469"/>
              <p:cNvSpPr/>
              <p:nvPr/>
            </p:nvSpPr>
            <p:spPr>
              <a:xfrm>
                <a:off x="4401143" y="1315877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" name="矩形 470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2" name="矩形 471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3" name="矩形 472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4" name="矩形 473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5" name="矩形 474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6" name="矩形 475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7" name="矩形 476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8" name="矩形 477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2" name="群組 321"/>
            <p:cNvGrpSpPr/>
            <p:nvPr/>
          </p:nvGrpSpPr>
          <p:grpSpPr>
            <a:xfrm>
              <a:off x="5886901" y="4459684"/>
              <a:ext cx="401695" cy="1819903"/>
              <a:chOff x="4400772" y="1315877"/>
              <a:chExt cx="362272" cy="3423449"/>
            </a:xfrm>
          </p:grpSpPr>
          <p:sp>
            <p:nvSpPr>
              <p:cNvPr id="461" name="矩形 460"/>
              <p:cNvSpPr/>
              <p:nvPr/>
            </p:nvSpPr>
            <p:spPr>
              <a:xfrm>
                <a:off x="4401140" y="1315877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2" name="矩形 461"/>
              <p:cNvSpPr/>
              <p:nvPr/>
            </p:nvSpPr>
            <p:spPr>
              <a:xfrm>
                <a:off x="4400772" y="1696638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3" name="矩形 462"/>
              <p:cNvSpPr/>
              <p:nvPr/>
            </p:nvSpPr>
            <p:spPr>
              <a:xfrm>
                <a:off x="4400772" y="2076974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4" name="矩形 463"/>
              <p:cNvSpPr/>
              <p:nvPr/>
            </p:nvSpPr>
            <p:spPr>
              <a:xfrm>
                <a:off x="4400772" y="2457310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" name="矩形 464"/>
              <p:cNvSpPr/>
              <p:nvPr/>
            </p:nvSpPr>
            <p:spPr>
              <a:xfrm>
                <a:off x="4400772" y="2837646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6" name="矩形 465"/>
              <p:cNvSpPr/>
              <p:nvPr/>
            </p:nvSpPr>
            <p:spPr>
              <a:xfrm>
                <a:off x="4400772" y="3217982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7" name="矩形 466"/>
              <p:cNvSpPr/>
              <p:nvPr/>
            </p:nvSpPr>
            <p:spPr>
              <a:xfrm>
                <a:off x="4400772" y="3598318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8" name="矩形 467"/>
              <p:cNvSpPr/>
              <p:nvPr/>
            </p:nvSpPr>
            <p:spPr>
              <a:xfrm>
                <a:off x="4400772" y="3978654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9" name="矩形 468"/>
              <p:cNvSpPr/>
              <p:nvPr/>
            </p:nvSpPr>
            <p:spPr>
              <a:xfrm>
                <a:off x="4400772" y="4358990"/>
                <a:ext cx="361904" cy="3803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TW" altLang="en-US" sz="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3" name="群組 322"/>
            <p:cNvGrpSpPr/>
            <p:nvPr/>
          </p:nvGrpSpPr>
          <p:grpSpPr>
            <a:xfrm>
              <a:off x="5700030" y="4485820"/>
              <a:ext cx="154903" cy="1742115"/>
              <a:chOff x="8276394" y="583185"/>
              <a:chExt cx="241271" cy="3286709"/>
            </a:xfrm>
          </p:grpSpPr>
          <p:sp>
            <p:nvSpPr>
              <p:cNvPr id="452" name="矩形 451"/>
              <p:cNvSpPr/>
              <p:nvPr/>
            </p:nvSpPr>
            <p:spPr>
              <a:xfrm>
                <a:off x="8282183" y="58318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3" name="矩形 452"/>
              <p:cNvSpPr/>
              <p:nvPr/>
            </p:nvSpPr>
            <p:spPr>
              <a:xfrm>
                <a:off x="8282183" y="96896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4" name="矩形 453"/>
              <p:cNvSpPr/>
              <p:nvPr/>
            </p:nvSpPr>
            <p:spPr>
              <a:xfrm>
                <a:off x="8282183" y="135774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5" name="矩形 454"/>
              <p:cNvSpPr/>
              <p:nvPr/>
            </p:nvSpPr>
            <p:spPr>
              <a:xfrm>
                <a:off x="8282183" y="172740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6" name="矩形 455"/>
              <p:cNvSpPr/>
              <p:nvPr/>
            </p:nvSpPr>
            <p:spPr>
              <a:xfrm>
                <a:off x="8282183" y="2114959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7" name="矩形 456"/>
              <p:cNvSpPr/>
              <p:nvPr/>
            </p:nvSpPr>
            <p:spPr>
              <a:xfrm>
                <a:off x="8282183" y="249875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8" name="矩形 457"/>
              <p:cNvSpPr/>
              <p:nvPr/>
            </p:nvSpPr>
            <p:spPr>
              <a:xfrm>
                <a:off x="8276394" y="2871998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9" name="矩形 458"/>
              <p:cNvSpPr/>
              <p:nvPr/>
            </p:nvSpPr>
            <p:spPr>
              <a:xfrm>
                <a:off x="8276394" y="3269007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矩形 459"/>
              <p:cNvSpPr/>
              <p:nvPr/>
            </p:nvSpPr>
            <p:spPr>
              <a:xfrm>
                <a:off x="8276394" y="3645625"/>
                <a:ext cx="235482" cy="224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tx1"/>
                    </a:solidFill>
                  </a:rPr>
                  <a:t>x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4" name="矩形 323"/>
            <p:cNvSpPr/>
            <p:nvPr/>
          </p:nvSpPr>
          <p:spPr>
            <a:xfrm>
              <a:off x="7002146" y="4466226"/>
              <a:ext cx="239265" cy="1983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+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25" name="群組 324"/>
            <p:cNvGrpSpPr/>
            <p:nvPr/>
          </p:nvGrpSpPr>
          <p:grpSpPr>
            <a:xfrm>
              <a:off x="6307652" y="4552478"/>
              <a:ext cx="675258" cy="1831465"/>
              <a:chOff x="7131563" y="447487"/>
              <a:chExt cx="1049177" cy="3432251"/>
            </a:xfrm>
          </p:grpSpPr>
          <p:grpSp>
            <p:nvGrpSpPr>
              <p:cNvPr id="441" name="群組 440"/>
              <p:cNvGrpSpPr/>
              <p:nvPr/>
            </p:nvGrpSpPr>
            <p:grpSpPr>
              <a:xfrm>
                <a:off x="7131563" y="447487"/>
                <a:ext cx="1049177" cy="3038469"/>
                <a:chOff x="7131563" y="447487"/>
                <a:chExt cx="1395910" cy="3038469"/>
              </a:xfrm>
            </p:grpSpPr>
            <p:cxnSp>
              <p:nvCxnSpPr>
                <p:cNvPr id="443" name="直線接點 442"/>
                <p:cNvCxnSpPr>
                  <a:stCxn id="461" idx="3"/>
                </p:cNvCxnSpPr>
                <p:nvPr/>
              </p:nvCxnSpPr>
              <p:spPr>
                <a:xfrm>
                  <a:off x="7131936" y="447487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直線接點 443"/>
                <p:cNvCxnSpPr>
                  <a:stCxn id="462" idx="3"/>
                </p:cNvCxnSpPr>
                <p:nvPr/>
              </p:nvCxnSpPr>
              <p:spPr>
                <a:xfrm>
                  <a:off x="7131563" y="828248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線接點 444"/>
                <p:cNvCxnSpPr/>
                <p:nvPr/>
              </p:nvCxnSpPr>
              <p:spPr>
                <a:xfrm>
                  <a:off x="7131936" y="1216414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直線接點 445"/>
                <p:cNvCxnSpPr/>
                <p:nvPr/>
              </p:nvCxnSpPr>
              <p:spPr>
                <a:xfrm>
                  <a:off x="7131563" y="1597175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直線接點 446"/>
                <p:cNvCxnSpPr/>
                <p:nvPr/>
              </p:nvCxnSpPr>
              <p:spPr>
                <a:xfrm>
                  <a:off x="7131936" y="2000466"/>
                  <a:ext cx="1395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直線接點 447"/>
                <p:cNvCxnSpPr/>
                <p:nvPr/>
              </p:nvCxnSpPr>
              <p:spPr>
                <a:xfrm>
                  <a:off x="7131563" y="2381227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直線接點 448"/>
                <p:cNvCxnSpPr/>
                <p:nvPr/>
              </p:nvCxnSpPr>
              <p:spPr>
                <a:xfrm>
                  <a:off x="7131563" y="2724701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直線接點 449"/>
                <p:cNvCxnSpPr/>
                <p:nvPr/>
              </p:nvCxnSpPr>
              <p:spPr>
                <a:xfrm>
                  <a:off x="7131563" y="310259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直線接點 450"/>
                <p:cNvCxnSpPr/>
                <p:nvPr/>
              </p:nvCxnSpPr>
              <p:spPr>
                <a:xfrm>
                  <a:off x="7131563" y="3485956"/>
                  <a:ext cx="13959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2" name="直線接點 441"/>
              <p:cNvCxnSpPr/>
              <p:nvPr/>
            </p:nvCxnSpPr>
            <p:spPr>
              <a:xfrm>
                <a:off x="7945582" y="3879738"/>
                <a:ext cx="2351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文字方塊 325"/>
            <p:cNvSpPr txBox="1"/>
            <p:nvPr/>
          </p:nvSpPr>
          <p:spPr>
            <a:xfrm>
              <a:off x="5678136" y="6258131"/>
              <a:ext cx="1197406" cy="32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文字方塊 326"/>
            <p:cNvSpPr txBox="1"/>
            <p:nvPr/>
          </p:nvSpPr>
          <p:spPr>
            <a:xfrm>
              <a:off x="7376273" y="5232964"/>
              <a:ext cx="1283414" cy="346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Updated </a:t>
              </a:r>
              <a:r>
                <a:rPr lang="en-US" altLang="zh-TW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psum</a:t>
              </a:r>
              <a:endParaRPr lang="en-US" altLang="zh-TW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8" name="直線單箭頭接點 327"/>
            <p:cNvCxnSpPr/>
            <p:nvPr/>
          </p:nvCxnSpPr>
          <p:spPr>
            <a:xfrm>
              <a:off x="7241411" y="5540741"/>
              <a:ext cx="13911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文字方塊 328"/>
            <p:cNvSpPr txBox="1"/>
            <p:nvPr/>
          </p:nvSpPr>
          <p:spPr>
            <a:xfrm>
              <a:off x="5186588" y="4150982"/>
              <a:ext cx="658189" cy="336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 32</a:t>
              </a:r>
              <a:endParaRPr lang="zh-TW" alt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文字方塊 329"/>
            <p:cNvSpPr txBox="1"/>
            <p:nvPr/>
          </p:nvSpPr>
          <p:spPr>
            <a:xfrm>
              <a:off x="5791761" y="4227746"/>
              <a:ext cx="913003" cy="32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Kernel 32</a:t>
              </a:r>
              <a:endParaRPr lang="zh-TW" altLang="en-US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文字方塊 330"/>
            <p:cNvSpPr txBox="1"/>
            <p:nvPr/>
          </p:nvSpPr>
          <p:spPr>
            <a:xfrm>
              <a:off x="6005829" y="3804440"/>
              <a:ext cx="578787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/>
                <a:t>…</a:t>
              </a:r>
              <a:endParaRPr lang="zh-TW" altLang="en-US" dirty="0"/>
            </a:p>
          </p:txBody>
        </p:sp>
        <p:sp>
          <p:nvSpPr>
            <p:cNvPr id="332" name="文字方塊 331"/>
            <p:cNvSpPr txBox="1"/>
            <p:nvPr/>
          </p:nvSpPr>
          <p:spPr>
            <a:xfrm>
              <a:off x="7857585" y="3819403"/>
              <a:ext cx="578787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/>
                <a:t>…</a:t>
              </a:r>
              <a:endParaRPr lang="zh-TW" altLang="en-US" dirty="0"/>
            </a:p>
          </p:txBody>
        </p:sp>
        <p:grpSp>
          <p:nvGrpSpPr>
            <p:cNvPr id="333" name="群組 332"/>
            <p:cNvGrpSpPr/>
            <p:nvPr/>
          </p:nvGrpSpPr>
          <p:grpSpPr>
            <a:xfrm>
              <a:off x="8726981" y="910439"/>
              <a:ext cx="3082859" cy="2313832"/>
              <a:chOff x="587132" y="1873833"/>
              <a:chExt cx="2769489" cy="2826179"/>
            </a:xfrm>
          </p:grpSpPr>
          <p:grpSp>
            <p:nvGrpSpPr>
              <p:cNvPr id="394" name="群組 393"/>
              <p:cNvGrpSpPr/>
              <p:nvPr/>
            </p:nvGrpSpPr>
            <p:grpSpPr>
              <a:xfrm>
                <a:off x="587132" y="1873833"/>
                <a:ext cx="2769489" cy="2826179"/>
                <a:chOff x="587132" y="1873833"/>
                <a:chExt cx="2769489" cy="2826179"/>
              </a:xfrm>
            </p:grpSpPr>
            <p:sp>
              <p:nvSpPr>
                <p:cNvPr id="405" name="矩形 404"/>
                <p:cNvSpPr/>
                <p:nvPr/>
              </p:nvSpPr>
              <p:spPr>
                <a:xfrm>
                  <a:off x="587132" y="1873833"/>
                  <a:ext cx="2769489" cy="282617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TW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>
                  <a:off x="591143" y="1877844"/>
                  <a:ext cx="361904" cy="380336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>
                  <a:off x="953047" y="1877844"/>
                  <a:ext cx="361904" cy="3803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8" name="矩形 407"/>
                <p:cNvSpPr/>
                <p:nvPr/>
              </p:nvSpPr>
              <p:spPr>
                <a:xfrm>
                  <a:off x="1314951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>
                  <a:off x="1676855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>
                  <a:off x="2038759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>
                  <a:off x="591143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" name="矩形 411"/>
                <p:cNvSpPr/>
                <p:nvPr/>
              </p:nvSpPr>
              <p:spPr>
                <a:xfrm>
                  <a:off x="953047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1314951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167632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203875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6" name="文字方塊 415"/>
                <p:cNvSpPr txBox="1"/>
                <p:nvPr/>
              </p:nvSpPr>
              <p:spPr>
                <a:xfrm>
                  <a:off x="2978009" y="1914123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17" name="文字方塊 416"/>
                <p:cNvSpPr txBox="1"/>
                <p:nvPr/>
              </p:nvSpPr>
              <p:spPr>
                <a:xfrm>
                  <a:off x="2978009" y="2258180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18" name="矩形 417"/>
                <p:cNvSpPr/>
                <p:nvPr/>
              </p:nvSpPr>
              <p:spPr>
                <a:xfrm>
                  <a:off x="591143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9" name="矩形 418"/>
                <p:cNvSpPr/>
                <p:nvPr/>
              </p:nvSpPr>
              <p:spPr>
                <a:xfrm>
                  <a:off x="953047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0" name="矩形 419"/>
                <p:cNvSpPr/>
                <p:nvPr/>
              </p:nvSpPr>
              <p:spPr>
                <a:xfrm>
                  <a:off x="1314951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1" name="矩形 420"/>
                <p:cNvSpPr/>
                <p:nvPr/>
              </p:nvSpPr>
              <p:spPr>
                <a:xfrm>
                  <a:off x="167632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2" name="矩形 421"/>
                <p:cNvSpPr/>
                <p:nvPr/>
              </p:nvSpPr>
              <p:spPr>
                <a:xfrm>
                  <a:off x="203875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3" name="文字方塊 422"/>
                <p:cNvSpPr txBox="1"/>
                <p:nvPr/>
              </p:nvSpPr>
              <p:spPr>
                <a:xfrm>
                  <a:off x="2978009" y="2638517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24" name="矩形 423"/>
                <p:cNvSpPr/>
                <p:nvPr/>
              </p:nvSpPr>
              <p:spPr>
                <a:xfrm>
                  <a:off x="591143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5" name="矩形 424"/>
                <p:cNvSpPr/>
                <p:nvPr/>
              </p:nvSpPr>
              <p:spPr>
                <a:xfrm>
                  <a:off x="953047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6" name="矩形 425"/>
                <p:cNvSpPr/>
                <p:nvPr/>
              </p:nvSpPr>
              <p:spPr>
                <a:xfrm>
                  <a:off x="1314951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7" name="矩形 426"/>
                <p:cNvSpPr/>
                <p:nvPr/>
              </p:nvSpPr>
              <p:spPr>
                <a:xfrm>
                  <a:off x="167632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8" name="矩形 427"/>
                <p:cNvSpPr/>
                <p:nvPr/>
              </p:nvSpPr>
              <p:spPr>
                <a:xfrm>
                  <a:off x="203875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9" name="文字方塊 428"/>
                <p:cNvSpPr txBox="1"/>
                <p:nvPr/>
              </p:nvSpPr>
              <p:spPr>
                <a:xfrm>
                  <a:off x="2978009" y="3018852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0" name="矩形 429"/>
                <p:cNvSpPr/>
                <p:nvPr/>
              </p:nvSpPr>
              <p:spPr>
                <a:xfrm>
                  <a:off x="591143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1" name="矩形 430"/>
                <p:cNvSpPr/>
                <p:nvPr/>
              </p:nvSpPr>
              <p:spPr>
                <a:xfrm>
                  <a:off x="953047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2" name="矩形 431"/>
                <p:cNvSpPr/>
                <p:nvPr/>
              </p:nvSpPr>
              <p:spPr>
                <a:xfrm>
                  <a:off x="1314951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3" name="矩形 432"/>
                <p:cNvSpPr/>
                <p:nvPr/>
              </p:nvSpPr>
              <p:spPr>
                <a:xfrm>
                  <a:off x="167632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4" name="矩形 433"/>
                <p:cNvSpPr/>
                <p:nvPr/>
              </p:nvSpPr>
              <p:spPr>
                <a:xfrm>
                  <a:off x="203875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5" name="文字方塊 434"/>
                <p:cNvSpPr txBox="1"/>
                <p:nvPr/>
              </p:nvSpPr>
              <p:spPr>
                <a:xfrm>
                  <a:off x="2978009" y="3399188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6" name="文字方塊 435"/>
                <p:cNvSpPr txBox="1"/>
                <p:nvPr/>
              </p:nvSpPr>
              <p:spPr>
                <a:xfrm rot="5400000">
                  <a:off x="688173" y="4280468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7" name="文字方塊 436"/>
                <p:cNvSpPr txBox="1"/>
                <p:nvPr/>
              </p:nvSpPr>
              <p:spPr>
                <a:xfrm rot="5400000">
                  <a:off x="1070881" y="4269206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8" name="文字方塊 437"/>
                <p:cNvSpPr txBox="1"/>
                <p:nvPr/>
              </p:nvSpPr>
              <p:spPr>
                <a:xfrm rot="5400000">
                  <a:off x="1416526" y="4269206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39" name="文字方塊 438"/>
                <p:cNvSpPr txBox="1"/>
                <p:nvPr/>
              </p:nvSpPr>
              <p:spPr>
                <a:xfrm rot="5400000">
                  <a:off x="1784638" y="4280468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440" name="文字方塊 439"/>
                <p:cNvSpPr txBox="1"/>
                <p:nvPr/>
              </p:nvSpPr>
              <p:spPr>
                <a:xfrm rot="5400000">
                  <a:off x="2155982" y="4261257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</p:grpSp>
          <p:sp>
            <p:nvSpPr>
              <p:cNvPr id="395" name="文字方塊 394"/>
              <p:cNvSpPr txBox="1"/>
              <p:nvPr/>
            </p:nvSpPr>
            <p:spPr>
              <a:xfrm>
                <a:off x="2555572" y="1914123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96" name="文字方塊 395"/>
              <p:cNvSpPr txBox="1"/>
              <p:nvPr/>
            </p:nvSpPr>
            <p:spPr>
              <a:xfrm>
                <a:off x="2555572" y="2258180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97" name="文字方塊 396"/>
              <p:cNvSpPr txBox="1"/>
              <p:nvPr/>
            </p:nvSpPr>
            <p:spPr>
              <a:xfrm>
                <a:off x="2555572" y="2638517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98" name="文字方塊 397"/>
              <p:cNvSpPr txBox="1"/>
              <p:nvPr/>
            </p:nvSpPr>
            <p:spPr>
              <a:xfrm>
                <a:off x="2555572" y="3018852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99" name="文字方塊 398"/>
              <p:cNvSpPr txBox="1"/>
              <p:nvPr/>
            </p:nvSpPr>
            <p:spPr>
              <a:xfrm>
                <a:off x="2555572" y="3399188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0" name="文字方塊 399"/>
              <p:cNvSpPr txBox="1"/>
              <p:nvPr/>
            </p:nvSpPr>
            <p:spPr>
              <a:xfrm rot="5400000">
                <a:off x="688173" y="3871574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1" name="文字方塊 400"/>
              <p:cNvSpPr txBox="1"/>
              <p:nvPr/>
            </p:nvSpPr>
            <p:spPr>
              <a:xfrm rot="5400000">
                <a:off x="1070881" y="3860311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2" name="文字方塊 401"/>
              <p:cNvSpPr txBox="1"/>
              <p:nvPr/>
            </p:nvSpPr>
            <p:spPr>
              <a:xfrm rot="5400000">
                <a:off x="1416526" y="3860311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3" name="文字方塊 402"/>
              <p:cNvSpPr txBox="1"/>
              <p:nvPr/>
            </p:nvSpPr>
            <p:spPr>
              <a:xfrm rot="5400000">
                <a:off x="1784638" y="3871574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404" name="文字方塊 403"/>
              <p:cNvSpPr txBox="1"/>
              <p:nvPr/>
            </p:nvSpPr>
            <p:spPr>
              <a:xfrm rot="5400000">
                <a:off x="2155982" y="3852362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</p:grpSp>
        <p:grpSp>
          <p:nvGrpSpPr>
            <p:cNvPr id="335" name="群組 334"/>
            <p:cNvGrpSpPr/>
            <p:nvPr/>
          </p:nvGrpSpPr>
          <p:grpSpPr>
            <a:xfrm>
              <a:off x="8733754" y="4135789"/>
              <a:ext cx="3082859" cy="2313832"/>
              <a:chOff x="587132" y="1873833"/>
              <a:chExt cx="2769489" cy="2826179"/>
            </a:xfrm>
          </p:grpSpPr>
          <p:grpSp>
            <p:nvGrpSpPr>
              <p:cNvPr id="347" name="群組 346"/>
              <p:cNvGrpSpPr/>
              <p:nvPr/>
            </p:nvGrpSpPr>
            <p:grpSpPr>
              <a:xfrm>
                <a:off x="587132" y="1873833"/>
                <a:ext cx="2769489" cy="2826179"/>
                <a:chOff x="587132" y="1873833"/>
                <a:chExt cx="2769489" cy="2826179"/>
              </a:xfrm>
            </p:grpSpPr>
            <p:sp>
              <p:nvSpPr>
                <p:cNvPr id="358" name="矩形 357"/>
                <p:cNvSpPr/>
                <p:nvPr/>
              </p:nvSpPr>
              <p:spPr>
                <a:xfrm>
                  <a:off x="587132" y="1873833"/>
                  <a:ext cx="2769489" cy="282617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altLang="zh-TW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TW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9" name="矩形 358"/>
                <p:cNvSpPr/>
                <p:nvPr/>
              </p:nvSpPr>
              <p:spPr>
                <a:xfrm>
                  <a:off x="591143" y="1877844"/>
                  <a:ext cx="361904" cy="38033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0" name="矩形 359"/>
                <p:cNvSpPr/>
                <p:nvPr/>
              </p:nvSpPr>
              <p:spPr>
                <a:xfrm>
                  <a:off x="953047" y="1877844"/>
                  <a:ext cx="361904" cy="38033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1" name="矩形 360"/>
                <p:cNvSpPr/>
                <p:nvPr/>
              </p:nvSpPr>
              <p:spPr>
                <a:xfrm>
                  <a:off x="1314951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2" name="矩形 361"/>
                <p:cNvSpPr/>
                <p:nvPr/>
              </p:nvSpPr>
              <p:spPr>
                <a:xfrm>
                  <a:off x="1676855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3" name="矩形 362"/>
                <p:cNvSpPr/>
                <p:nvPr/>
              </p:nvSpPr>
              <p:spPr>
                <a:xfrm>
                  <a:off x="2038759" y="1877844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4" name="矩形 363"/>
                <p:cNvSpPr/>
                <p:nvPr/>
              </p:nvSpPr>
              <p:spPr>
                <a:xfrm>
                  <a:off x="591143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5" name="矩形 364"/>
                <p:cNvSpPr/>
                <p:nvPr/>
              </p:nvSpPr>
              <p:spPr>
                <a:xfrm>
                  <a:off x="953047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6" name="矩形 365"/>
                <p:cNvSpPr/>
                <p:nvPr/>
              </p:nvSpPr>
              <p:spPr>
                <a:xfrm>
                  <a:off x="1314951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矩形 366"/>
                <p:cNvSpPr/>
                <p:nvPr/>
              </p:nvSpPr>
              <p:spPr>
                <a:xfrm>
                  <a:off x="167632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矩形 367"/>
                <p:cNvSpPr/>
                <p:nvPr/>
              </p:nvSpPr>
              <p:spPr>
                <a:xfrm>
                  <a:off x="2038759" y="2258180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9" name="文字方塊 368"/>
                <p:cNvSpPr txBox="1"/>
                <p:nvPr/>
              </p:nvSpPr>
              <p:spPr>
                <a:xfrm>
                  <a:off x="2978009" y="1914123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70" name="文字方塊 369"/>
                <p:cNvSpPr txBox="1"/>
                <p:nvPr/>
              </p:nvSpPr>
              <p:spPr>
                <a:xfrm>
                  <a:off x="2978009" y="2258180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71" name="矩形 370"/>
                <p:cNvSpPr/>
                <p:nvPr/>
              </p:nvSpPr>
              <p:spPr>
                <a:xfrm>
                  <a:off x="591143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2" name="矩形 371"/>
                <p:cNvSpPr/>
                <p:nvPr/>
              </p:nvSpPr>
              <p:spPr>
                <a:xfrm>
                  <a:off x="953047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3" name="矩形 372"/>
                <p:cNvSpPr/>
                <p:nvPr/>
              </p:nvSpPr>
              <p:spPr>
                <a:xfrm>
                  <a:off x="1314951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4" name="矩形 373"/>
                <p:cNvSpPr/>
                <p:nvPr/>
              </p:nvSpPr>
              <p:spPr>
                <a:xfrm>
                  <a:off x="167632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>
                <a:xfrm>
                  <a:off x="2038759" y="2638516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6" name="文字方塊 375"/>
                <p:cNvSpPr txBox="1"/>
                <p:nvPr/>
              </p:nvSpPr>
              <p:spPr>
                <a:xfrm>
                  <a:off x="2978009" y="2638517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77" name="矩形 376"/>
                <p:cNvSpPr/>
                <p:nvPr/>
              </p:nvSpPr>
              <p:spPr>
                <a:xfrm>
                  <a:off x="591143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8" name="矩形 377"/>
                <p:cNvSpPr/>
                <p:nvPr/>
              </p:nvSpPr>
              <p:spPr>
                <a:xfrm>
                  <a:off x="953047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9" name="矩形 378"/>
                <p:cNvSpPr/>
                <p:nvPr/>
              </p:nvSpPr>
              <p:spPr>
                <a:xfrm>
                  <a:off x="1314951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0" name="矩形 379"/>
                <p:cNvSpPr/>
                <p:nvPr/>
              </p:nvSpPr>
              <p:spPr>
                <a:xfrm>
                  <a:off x="167632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1" name="矩形 380"/>
                <p:cNvSpPr/>
                <p:nvPr/>
              </p:nvSpPr>
              <p:spPr>
                <a:xfrm>
                  <a:off x="2038759" y="3018852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2" name="文字方塊 381"/>
                <p:cNvSpPr txBox="1"/>
                <p:nvPr/>
              </p:nvSpPr>
              <p:spPr>
                <a:xfrm>
                  <a:off x="2978009" y="3018852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83" name="矩形 382"/>
                <p:cNvSpPr/>
                <p:nvPr/>
              </p:nvSpPr>
              <p:spPr>
                <a:xfrm>
                  <a:off x="591143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200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4" name="矩形 383"/>
                <p:cNvSpPr/>
                <p:nvPr/>
              </p:nvSpPr>
              <p:spPr>
                <a:xfrm>
                  <a:off x="953047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>
                <a:xfrm>
                  <a:off x="1314951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>
                <a:xfrm>
                  <a:off x="167632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203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>
                <a:xfrm>
                  <a:off x="2038759" y="3399188"/>
                  <a:ext cx="361904" cy="380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TW" sz="8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204</a:t>
                  </a:r>
                  <a:endParaRPr lang="zh-TW" altLang="en-US" sz="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8" name="文字方塊 387"/>
                <p:cNvSpPr txBox="1"/>
                <p:nvPr/>
              </p:nvSpPr>
              <p:spPr>
                <a:xfrm>
                  <a:off x="2978009" y="3399188"/>
                  <a:ext cx="239890" cy="423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89" name="文字方塊 388"/>
                <p:cNvSpPr txBox="1"/>
                <p:nvPr/>
              </p:nvSpPr>
              <p:spPr>
                <a:xfrm rot="5400000">
                  <a:off x="688173" y="4280468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90" name="文字方塊 389"/>
                <p:cNvSpPr txBox="1"/>
                <p:nvPr/>
              </p:nvSpPr>
              <p:spPr>
                <a:xfrm rot="5400000">
                  <a:off x="1070881" y="4269206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91" name="文字方塊 390"/>
                <p:cNvSpPr txBox="1"/>
                <p:nvPr/>
              </p:nvSpPr>
              <p:spPr>
                <a:xfrm rot="5400000">
                  <a:off x="1416526" y="4269206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92" name="文字方塊 391"/>
                <p:cNvSpPr txBox="1"/>
                <p:nvPr/>
              </p:nvSpPr>
              <p:spPr>
                <a:xfrm rot="5400000">
                  <a:off x="1784638" y="4280468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  <p:sp>
              <p:nvSpPr>
                <p:cNvPr id="393" name="文字方塊 392"/>
                <p:cNvSpPr txBox="1"/>
                <p:nvPr/>
              </p:nvSpPr>
              <p:spPr>
                <a:xfrm rot="5400000">
                  <a:off x="2155982" y="4261257"/>
                  <a:ext cx="239890" cy="294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50" dirty="0"/>
                    <a:t>…</a:t>
                  </a:r>
                  <a:endParaRPr lang="zh-TW" altLang="en-US" sz="1050" dirty="0"/>
                </a:p>
              </p:txBody>
            </p:sp>
          </p:grpSp>
          <p:sp>
            <p:nvSpPr>
              <p:cNvPr id="348" name="文字方塊 347"/>
              <p:cNvSpPr txBox="1"/>
              <p:nvPr/>
            </p:nvSpPr>
            <p:spPr>
              <a:xfrm>
                <a:off x="2555572" y="1914123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49" name="文字方塊 348"/>
              <p:cNvSpPr txBox="1"/>
              <p:nvPr/>
            </p:nvSpPr>
            <p:spPr>
              <a:xfrm>
                <a:off x="2555572" y="2258180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0" name="文字方塊 349"/>
              <p:cNvSpPr txBox="1"/>
              <p:nvPr/>
            </p:nvSpPr>
            <p:spPr>
              <a:xfrm>
                <a:off x="2555572" y="2638517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1" name="文字方塊 350"/>
              <p:cNvSpPr txBox="1"/>
              <p:nvPr/>
            </p:nvSpPr>
            <p:spPr>
              <a:xfrm>
                <a:off x="2555572" y="3018852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2" name="文字方塊 351"/>
              <p:cNvSpPr txBox="1"/>
              <p:nvPr/>
            </p:nvSpPr>
            <p:spPr>
              <a:xfrm>
                <a:off x="2555572" y="3399188"/>
                <a:ext cx="239890" cy="42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3" name="文字方塊 352"/>
              <p:cNvSpPr txBox="1"/>
              <p:nvPr/>
            </p:nvSpPr>
            <p:spPr>
              <a:xfrm rot="5400000">
                <a:off x="688173" y="3871574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4" name="文字方塊 353"/>
              <p:cNvSpPr txBox="1"/>
              <p:nvPr/>
            </p:nvSpPr>
            <p:spPr>
              <a:xfrm rot="5400000">
                <a:off x="1070881" y="3860311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5" name="文字方塊 354"/>
              <p:cNvSpPr txBox="1"/>
              <p:nvPr/>
            </p:nvSpPr>
            <p:spPr>
              <a:xfrm rot="5400000">
                <a:off x="1416526" y="3860311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6" name="文字方塊 355"/>
              <p:cNvSpPr txBox="1"/>
              <p:nvPr/>
            </p:nvSpPr>
            <p:spPr>
              <a:xfrm rot="5400000">
                <a:off x="1784638" y="3871574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  <p:sp>
            <p:nvSpPr>
              <p:cNvPr id="357" name="文字方塊 356"/>
              <p:cNvSpPr txBox="1"/>
              <p:nvPr/>
            </p:nvSpPr>
            <p:spPr>
              <a:xfrm rot="5400000">
                <a:off x="2155982" y="3852362"/>
                <a:ext cx="239890" cy="29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…</a:t>
                </a:r>
                <a:endParaRPr lang="zh-TW" altLang="en-US" sz="1050" dirty="0"/>
              </a:p>
            </p:txBody>
          </p:sp>
        </p:grpSp>
        <p:sp>
          <p:nvSpPr>
            <p:cNvPr id="337" name="文字方塊 336"/>
            <p:cNvSpPr txBox="1"/>
            <p:nvPr/>
          </p:nvSpPr>
          <p:spPr>
            <a:xfrm>
              <a:off x="9512728" y="3362664"/>
              <a:ext cx="578787" cy="4805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/>
                <a:t>…</a:t>
              </a:r>
              <a:endParaRPr lang="zh-TW" altLang="en-US" dirty="0"/>
            </a:p>
          </p:txBody>
        </p:sp>
        <p:cxnSp>
          <p:nvCxnSpPr>
            <p:cNvPr id="338" name="直線接點 337"/>
            <p:cNvCxnSpPr/>
            <p:nvPr/>
          </p:nvCxnSpPr>
          <p:spPr>
            <a:xfrm>
              <a:off x="4504258" y="277916"/>
              <a:ext cx="15240" cy="625602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接點 338"/>
            <p:cNvCxnSpPr/>
            <p:nvPr/>
          </p:nvCxnSpPr>
          <p:spPr>
            <a:xfrm>
              <a:off x="8227683" y="205740"/>
              <a:ext cx="15537" cy="637775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文字方塊 339"/>
            <p:cNvSpPr txBox="1"/>
            <p:nvPr/>
          </p:nvSpPr>
          <p:spPr>
            <a:xfrm>
              <a:off x="78728" y="223739"/>
              <a:ext cx="4136831" cy="46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Input SRAM Read</a:t>
              </a:r>
              <a:r>
                <a:rPr lang="en-US" altLang="zh-TW" sz="1600" b="1" i="1" dirty="0">
                  <a:cs typeface="Times New Roman" panose="02020603050405020304" pitchFamily="18" charset="0"/>
                </a:rPr>
                <a:t> </a:t>
              </a:r>
              <a:endParaRPr lang="zh-TW" altLang="en-US" sz="1600" b="1" i="1" dirty="0">
                <a:cs typeface="Times New Roman" panose="02020603050405020304" pitchFamily="18" charset="0"/>
              </a:endParaRPr>
            </a:p>
          </p:txBody>
        </p:sp>
        <p:sp>
          <p:nvSpPr>
            <p:cNvPr id="341" name="文字方塊 340"/>
            <p:cNvSpPr txBox="1"/>
            <p:nvPr/>
          </p:nvSpPr>
          <p:spPr>
            <a:xfrm>
              <a:off x="4519497" y="199489"/>
              <a:ext cx="3723723" cy="79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PEs</a:t>
              </a:r>
            </a:p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(multiply-and-accumulate)</a:t>
              </a:r>
              <a:r>
                <a:rPr lang="en-US" altLang="zh-TW" sz="1600" b="1" i="1" dirty="0">
                  <a:cs typeface="Times New Roman" panose="02020603050405020304" pitchFamily="18" charset="0"/>
                </a:rPr>
                <a:t> </a:t>
              </a:r>
              <a:endParaRPr lang="zh-TW" altLang="en-US" sz="1600" b="1" i="1" dirty="0">
                <a:cs typeface="Times New Roman" panose="02020603050405020304" pitchFamily="18" charset="0"/>
              </a:endParaRPr>
            </a:p>
          </p:txBody>
        </p:sp>
        <p:sp>
          <p:nvSpPr>
            <p:cNvPr id="342" name="文字方塊 341"/>
            <p:cNvSpPr txBox="1"/>
            <p:nvPr/>
          </p:nvSpPr>
          <p:spPr>
            <a:xfrm>
              <a:off x="8107132" y="-66704"/>
              <a:ext cx="3849723" cy="46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cs typeface="Times New Roman" panose="02020603050405020304" pitchFamily="18" charset="0"/>
                </a:rPr>
                <a:t>Output SRAM Write</a:t>
              </a:r>
              <a:endParaRPr lang="zh-TW" altLang="en-US" sz="1600" b="1" i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343" name="直線單箭頭接點 342"/>
            <p:cNvCxnSpPr/>
            <p:nvPr/>
          </p:nvCxnSpPr>
          <p:spPr>
            <a:xfrm>
              <a:off x="1686888" y="1962743"/>
              <a:ext cx="1569690" cy="6970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文字方塊 343"/>
            <p:cNvSpPr txBox="1"/>
            <p:nvPr/>
          </p:nvSpPr>
          <p:spPr>
            <a:xfrm>
              <a:off x="964310" y="1748625"/>
              <a:ext cx="934443" cy="36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sliding</a:t>
              </a:r>
              <a:endParaRPr lang="zh-TW" alt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矩形 344"/>
            <p:cNvSpPr/>
            <p:nvPr/>
          </p:nvSpPr>
          <p:spPr>
            <a:xfrm>
              <a:off x="9092611" y="850328"/>
              <a:ext cx="500961" cy="4297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6" name="矩形 345"/>
            <p:cNvSpPr/>
            <p:nvPr/>
          </p:nvSpPr>
          <p:spPr>
            <a:xfrm>
              <a:off x="9082040" y="4079869"/>
              <a:ext cx="500961" cy="4297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592" name="文字方塊 591"/>
          <p:cNvSpPr txBox="1"/>
          <p:nvPr/>
        </p:nvSpPr>
        <p:spPr>
          <a:xfrm>
            <a:off x="7313272" y="1659480"/>
            <a:ext cx="310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cs typeface="Times New Roman" panose="02020603050405020304" pitchFamily="18" charset="0"/>
              </a:rPr>
              <a:t>tile </a:t>
            </a:r>
            <a:r>
              <a:rPr lang="en-US" altLang="zh-TW" sz="1200" i="1" dirty="0" err="1">
                <a:cs typeface="Times New Roman" panose="02020603050405020304" pitchFamily="18" charset="0"/>
              </a:rPr>
              <a:t>i</a:t>
            </a:r>
            <a:r>
              <a:rPr lang="en-US" altLang="zh-TW" sz="1200" dirty="0">
                <a:cs typeface="Times New Roman" panose="02020603050405020304" pitchFamily="18" charset="0"/>
              </a:rPr>
              <a:t>  output in output SRAM for Kernel 1</a:t>
            </a:r>
            <a:r>
              <a:rPr lang="en-US" altLang="zh-TW" sz="1200" i="1" dirty="0">
                <a:cs typeface="Times New Roman" panose="02020603050405020304" pitchFamily="18" charset="0"/>
              </a:rPr>
              <a:t> </a:t>
            </a:r>
            <a:endParaRPr lang="zh-TW" altLang="en-US" sz="1200" i="1" dirty="0">
              <a:cs typeface="Times New Roman" panose="02020603050405020304" pitchFamily="18" charset="0"/>
            </a:endParaRPr>
          </a:p>
        </p:txBody>
      </p:sp>
      <p:sp>
        <p:nvSpPr>
          <p:cNvPr id="593" name="文字方塊 592"/>
          <p:cNvSpPr txBox="1"/>
          <p:nvPr/>
        </p:nvSpPr>
        <p:spPr>
          <a:xfrm>
            <a:off x="7403326" y="3977946"/>
            <a:ext cx="310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cs typeface="Times New Roman" panose="02020603050405020304" pitchFamily="18" charset="0"/>
              </a:rPr>
              <a:t>tile </a:t>
            </a:r>
            <a:r>
              <a:rPr lang="en-US" altLang="zh-TW" sz="1200" i="1" dirty="0" err="1">
                <a:cs typeface="Times New Roman" panose="02020603050405020304" pitchFamily="18" charset="0"/>
              </a:rPr>
              <a:t>i</a:t>
            </a:r>
            <a:r>
              <a:rPr lang="en-US" altLang="zh-TW" sz="1200" dirty="0">
                <a:cs typeface="Times New Roman" panose="02020603050405020304" pitchFamily="18" charset="0"/>
              </a:rPr>
              <a:t>  output in output SRAM for Kernel </a:t>
            </a:r>
            <a:r>
              <a:rPr lang="zh-TW" altLang="en-US" sz="1200" dirty="0">
                <a:cs typeface="Times New Roman" panose="02020603050405020304" pitchFamily="18" charset="0"/>
              </a:rPr>
              <a:t> </a:t>
            </a:r>
            <a:r>
              <a:rPr lang="en-US" altLang="zh-TW" sz="1200" dirty="0">
                <a:cs typeface="Times New Roman" panose="02020603050405020304" pitchFamily="18" charset="0"/>
              </a:rPr>
              <a:t>32</a:t>
            </a:r>
            <a:r>
              <a:rPr lang="en-US" altLang="zh-TW" sz="1200" i="1" dirty="0">
                <a:cs typeface="Times New Roman" panose="02020603050405020304" pitchFamily="18" charset="0"/>
              </a:rPr>
              <a:t> </a:t>
            </a:r>
            <a:endParaRPr lang="zh-TW" altLang="en-US" sz="1200" i="1" dirty="0"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9126" y="5104799"/>
            <a:ext cx="9930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This move has fetched</a:t>
            </a:r>
          </a:p>
          <a:p>
            <a:r>
              <a:rPr lang="en-US" altLang="zh-TW" dirty="0"/>
              <a:t>2/3 of the same pixels again.</a:t>
            </a:r>
          </a:p>
          <a:p>
            <a:r>
              <a:rPr lang="en-US" altLang="zh-TW" dirty="0"/>
              <a:t>This increases the on-chip SRAM accesses. </a:t>
            </a:r>
          </a:p>
          <a:p>
            <a:r>
              <a:rPr lang="en-US" altLang="zh-TW" dirty="0"/>
              <a:t>Remedy: See if the following possible. </a:t>
            </a:r>
          </a:p>
          <a:p>
            <a:r>
              <a:rPr lang="en-US" altLang="zh-TW" dirty="0"/>
              <a:t>Add 9 FFs btw input SRAM and PEs, and MUX the FFs output to the PE. Weights remain.</a:t>
            </a:r>
          </a:p>
          <a:p>
            <a:r>
              <a:rPr lang="en-US" altLang="zh-TW" dirty="0"/>
              <a:t>This time only fetches the required new pixels, I</a:t>
            </a:r>
            <a:r>
              <a:rPr lang="en-US" altLang="zh-TW" baseline="-25000" dirty="0"/>
              <a:t>3</a:t>
            </a:r>
            <a:r>
              <a:rPr lang="en-US" altLang="zh-TW" dirty="0"/>
              <a:t>, I</a:t>
            </a:r>
            <a:r>
              <a:rPr lang="en-US" altLang="zh-TW" baseline="-25000" dirty="0"/>
              <a:t>55</a:t>
            </a:r>
            <a:r>
              <a:rPr lang="en-US" altLang="zh-TW" dirty="0"/>
              <a:t>, I</a:t>
            </a:r>
            <a:r>
              <a:rPr lang="en-US" altLang="zh-TW" baseline="-25000" dirty="0"/>
              <a:t>107.</a:t>
            </a:r>
            <a:endParaRPr lang="zh-TW" altLang="en-US" baseline="-25000" dirty="0"/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4084342" y="4792452"/>
            <a:ext cx="2560292" cy="1654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207125" y="27974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MUX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6059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 of Data Streaming From SRAM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2538" y="194580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Problem: To reduce 2/3 fetches of data from SRAM</a:t>
            </a:r>
          </a:p>
          <a:p>
            <a:r>
              <a:rPr lang="en-US" altLang="zh-TW" dirty="0"/>
              <a:t>New column data D2 are loaded into the FFs that release D0 for S=1</a:t>
            </a:r>
          </a:p>
          <a:p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889806" y="3063244"/>
            <a:ext cx="640073" cy="2658882"/>
            <a:chOff x="2072684" y="2781776"/>
            <a:chExt cx="640073" cy="2658882"/>
          </a:xfrm>
        </p:grpSpPr>
        <p:sp>
          <p:nvSpPr>
            <p:cNvPr id="4" name="矩形 3"/>
            <p:cNvSpPr/>
            <p:nvPr/>
          </p:nvSpPr>
          <p:spPr>
            <a:xfrm>
              <a:off x="2072684" y="3154683"/>
              <a:ext cx="640073" cy="2285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D1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2072684" y="3703317"/>
              <a:ext cx="6400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2090120" y="3886195"/>
              <a:ext cx="605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2072684" y="4701995"/>
              <a:ext cx="64007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168940" y="278177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FFs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168940" y="3333985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D0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168940" y="4935956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D2</a:t>
              </a:r>
              <a:endParaRPr lang="zh-TW" altLang="en-US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535708" y="3063244"/>
            <a:ext cx="640073" cy="2658882"/>
            <a:chOff x="2072684" y="2781776"/>
            <a:chExt cx="640073" cy="2658882"/>
          </a:xfrm>
        </p:grpSpPr>
        <p:sp>
          <p:nvSpPr>
            <p:cNvPr id="19" name="矩形 18"/>
            <p:cNvSpPr/>
            <p:nvPr/>
          </p:nvSpPr>
          <p:spPr>
            <a:xfrm>
              <a:off x="2072684" y="3154683"/>
              <a:ext cx="640073" cy="2285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D0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2072684" y="3703317"/>
              <a:ext cx="6400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2090120" y="3886195"/>
              <a:ext cx="605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2072684" y="4701995"/>
              <a:ext cx="64007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2168940" y="278177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FFs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168940" y="3333985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D2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168940" y="4935956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D1</a:t>
              </a:r>
              <a:endParaRPr lang="zh-TW" altLang="en-US" dirty="0"/>
            </a:p>
          </p:txBody>
        </p:sp>
      </p:grpSp>
      <p:cxnSp>
        <p:nvCxnSpPr>
          <p:cNvPr id="27" name="直線單箭頭接點 26"/>
          <p:cNvCxnSpPr/>
          <p:nvPr/>
        </p:nvCxnSpPr>
        <p:spPr>
          <a:xfrm>
            <a:off x="2712757" y="4526268"/>
            <a:ext cx="731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2712757" y="5402090"/>
            <a:ext cx="731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815854" y="4069073"/>
            <a:ext cx="914390" cy="91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MUX</a:t>
            </a:r>
            <a:endParaRPr lang="zh-TW" altLang="en-US" dirty="0"/>
          </a:p>
        </p:txBody>
      </p:sp>
      <p:pic>
        <p:nvPicPr>
          <p:cNvPr id="37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497" y="3323985"/>
            <a:ext cx="3142874" cy="2821602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6827512" y="3337561"/>
            <a:ext cx="2285975" cy="1005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8430402" y="3699741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PED0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6736073" y="4983463"/>
            <a:ext cx="2468853" cy="843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8531287" y="5222069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PED2</a:t>
            </a:r>
            <a:endParaRPr lang="zh-TW" altLang="en-US" dirty="0"/>
          </a:p>
        </p:txBody>
      </p:sp>
      <p:cxnSp>
        <p:nvCxnSpPr>
          <p:cNvPr id="43" name="直線單箭頭接點 42"/>
          <p:cNvCxnSpPr>
            <a:stCxn id="19" idx="3"/>
          </p:cNvCxnSpPr>
          <p:nvPr/>
        </p:nvCxnSpPr>
        <p:spPr>
          <a:xfrm flipV="1">
            <a:off x="4175781" y="4579138"/>
            <a:ext cx="5486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stCxn id="31" idx="3"/>
          </p:cNvCxnSpPr>
          <p:nvPr/>
        </p:nvCxnSpPr>
        <p:spPr>
          <a:xfrm flipV="1">
            <a:off x="5730244" y="4037013"/>
            <a:ext cx="1097268" cy="48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3145168" y="2697488"/>
            <a:ext cx="285438" cy="947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群組 48"/>
          <p:cNvGrpSpPr/>
          <p:nvPr/>
        </p:nvGrpSpPr>
        <p:grpSpPr>
          <a:xfrm>
            <a:off x="9204926" y="1910575"/>
            <a:ext cx="1554463" cy="1152669"/>
            <a:chOff x="7924780" y="2128787"/>
            <a:chExt cx="1554463" cy="1152669"/>
          </a:xfrm>
        </p:grpSpPr>
        <p:sp>
          <p:nvSpPr>
            <p:cNvPr id="50" name="文字方塊 49"/>
            <p:cNvSpPr txBox="1"/>
            <p:nvPr/>
          </p:nvSpPr>
          <p:spPr>
            <a:xfrm>
              <a:off x="7924780" y="2128787"/>
              <a:ext cx="1554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  D0    D1     D2</a:t>
              </a:r>
              <a:endParaRPr lang="zh-TW" altLang="en-US" sz="1200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8013185" y="2420321"/>
              <a:ext cx="1100301" cy="86113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cxnSp>
          <p:nvCxnSpPr>
            <p:cNvPr id="52" name="直線接點 51"/>
            <p:cNvCxnSpPr/>
            <p:nvPr/>
          </p:nvCxnSpPr>
          <p:spPr>
            <a:xfrm>
              <a:off x="8381975" y="2420321"/>
              <a:ext cx="0" cy="86113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8747731" y="2420321"/>
              <a:ext cx="0" cy="86113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8013185" y="2677716"/>
              <a:ext cx="11003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8013185" y="2971805"/>
              <a:ext cx="11003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字方塊 55"/>
          <p:cNvSpPr txBox="1"/>
          <p:nvPr/>
        </p:nvSpPr>
        <p:spPr>
          <a:xfrm>
            <a:off x="8098452" y="1568336"/>
            <a:ext cx="398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Convolution block: D/D1/D2 column </a:t>
            </a:r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098026" y="6191840"/>
            <a:ext cx="358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Weights remain at their position </a:t>
            </a:r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9113487" y="3652234"/>
            <a:ext cx="235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Allocated to process </a:t>
            </a:r>
          </a:p>
          <a:p>
            <a:r>
              <a:rPr lang="en-US" altLang="zh-TW" dirty="0"/>
              <a:t>Column D0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2970" y="3425424"/>
            <a:ext cx="1463024" cy="548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Line Buffer</a:t>
            </a:r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52465" y="5149222"/>
            <a:ext cx="1463024" cy="548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04D4C04-F38E-46D1-8C40-B3E94203ED66}"/>
              </a:ext>
            </a:extLst>
          </p:cNvPr>
          <p:cNvSpPr txBox="1"/>
          <p:nvPr/>
        </p:nvSpPr>
        <p:spPr>
          <a:xfrm>
            <a:off x="10461693" y="2364051"/>
            <a:ext cx="128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Filter 3x3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F9173D2-1A9C-49EC-AA8F-1316AB1AAD75}"/>
              </a:ext>
            </a:extLst>
          </p:cNvPr>
          <p:cNvSpPr txBox="1"/>
          <p:nvPr/>
        </p:nvSpPr>
        <p:spPr>
          <a:xfrm>
            <a:off x="4404782" y="3416672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Feeding  </a:t>
            </a:r>
          </a:p>
          <a:p>
            <a:r>
              <a:rPr lang="en-US" altLang="zh-TW" dirty="0"/>
              <a:t>D0/D1/D2 to PEs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8718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67665" cy="1320800"/>
          </a:xfrm>
        </p:spPr>
        <p:txBody>
          <a:bodyPr/>
          <a:lstStyle/>
          <a:p>
            <a:r>
              <a:rPr lang="en-US" altLang="zh-TW" dirty="0"/>
              <a:t>Global view: Per-filter Based Computation In a tile 1/5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3x3 kernel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7" y="1825625"/>
            <a:ext cx="9966727" cy="48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84787" cy="1320800"/>
          </a:xfrm>
        </p:spPr>
        <p:txBody>
          <a:bodyPr/>
          <a:lstStyle/>
          <a:p>
            <a:r>
              <a:rPr lang="en-US" altLang="zh-TW" dirty="0"/>
              <a:t>Global view: Per-filter Based Computation in the same tile 2/5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3x3 kernel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44" y="1832039"/>
            <a:ext cx="10173760" cy="48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4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Global view: Per-filter Based Computation in the same tile 3/5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60" y="1691659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3x3 kernel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72" y="1783098"/>
            <a:ext cx="10173759" cy="48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標題 1"/>
          <p:cNvSpPr>
            <a:spLocks noGrp="1"/>
          </p:cNvSpPr>
          <p:nvPr>
            <p:ph type="title"/>
          </p:nvPr>
        </p:nvSpPr>
        <p:spPr>
          <a:xfrm>
            <a:off x="4050810" y="156828"/>
            <a:ext cx="5121742" cy="525263"/>
          </a:xfrm>
        </p:spPr>
        <p:txBody>
          <a:bodyPr>
            <a:normAutofit/>
          </a:bodyPr>
          <a:lstStyle/>
          <a:p>
            <a:r>
              <a:rPr lang="en-US" altLang="zh-TW" sz="2400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Putting into Perspective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432611" y="1143026"/>
            <a:ext cx="9052461" cy="4943336"/>
            <a:chOff x="737905" y="466344"/>
            <a:chExt cx="11123199" cy="5896209"/>
          </a:xfrm>
        </p:grpSpPr>
        <p:sp>
          <p:nvSpPr>
            <p:cNvPr id="20" name="圓角矩形 19"/>
            <p:cNvSpPr/>
            <p:nvPr/>
          </p:nvSpPr>
          <p:spPr bwMode="auto">
            <a:xfrm>
              <a:off x="3524438" y="1420427"/>
              <a:ext cx="3158632" cy="1802166"/>
            </a:xfrm>
            <a:prstGeom prst="roundRect">
              <a:avLst>
                <a:gd name="adj" fmla="val 6084"/>
              </a:avLst>
            </a:prstGeom>
            <a:noFill/>
            <a:ln w="76200" cap="flat" cmpd="sng" algn="ctr">
              <a:solidFill>
                <a:srgbClr val="02A8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2700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altLang="zh-TW" sz="1350" b="1" dirty="0">
                  <a:ea typeface="新細明體"/>
                </a:rPr>
                <a:t>Weight (Digital)</a:t>
              </a:r>
              <a:endParaRPr lang="en-US" altLang="zh-TW" sz="1350" b="1" dirty="0">
                <a:latin typeface="Calibri"/>
                <a:ea typeface="新細明體"/>
              </a:endParaRPr>
            </a:p>
          </p:txBody>
        </p:sp>
        <p:sp>
          <p:nvSpPr>
            <p:cNvPr id="21" name="圓角矩形 20"/>
            <p:cNvSpPr/>
            <p:nvPr/>
          </p:nvSpPr>
          <p:spPr bwMode="auto">
            <a:xfrm>
              <a:off x="6976772" y="1411549"/>
              <a:ext cx="3161530" cy="1802166"/>
            </a:xfrm>
            <a:prstGeom prst="roundRect">
              <a:avLst>
                <a:gd name="adj" fmla="val 6084"/>
              </a:avLst>
            </a:prstGeom>
            <a:noFill/>
            <a:ln w="76200" cap="flat" cmpd="sng" algn="ctr">
              <a:solidFill>
                <a:srgbClr val="F875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2700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altLang="zh-TW" sz="1350" b="1" dirty="0">
                  <a:ea typeface="新細明體"/>
                </a:rPr>
                <a:t>Weight (Digital)</a:t>
              </a:r>
            </a:p>
          </p:txBody>
        </p:sp>
        <p:sp>
          <p:nvSpPr>
            <p:cNvPr id="22" name="圓角矩形 21"/>
            <p:cNvSpPr/>
            <p:nvPr/>
          </p:nvSpPr>
          <p:spPr bwMode="auto">
            <a:xfrm>
              <a:off x="3533317" y="3515556"/>
              <a:ext cx="3149754" cy="1946952"/>
            </a:xfrm>
            <a:prstGeom prst="roundRect">
              <a:avLst>
                <a:gd name="adj" fmla="val 6084"/>
              </a:avLst>
            </a:prstGeom>
            <a:noFill/>
            <a:ln w="76200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2700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hangingPunct="0">
                <a:defRPr/>
              </a:pPr>
              <a:endParaRPr lang="en-US" altLang="zh-TW" sz="1350" b="1" kern="0" dirty="0">
                <a:latin typeface="Calibri"/>
                <a:ea typeface="新細明體"/>
              </a:endParaRPr>
            </a:p>
            <a:p>
              <a:pPr algn="ctr" defTabSz="685800" eaLnBrk="0" hangingPunct="0">
                <a:defRPr/>
              </a:pPr>
              <a:endParaRPr lang="en-US" altLang="zh-TW" sz="1350" b="1" kern="0" dirty="0">
                <a:latin typeface="Calibri"/>
                <a:ea typeface="新細明體"/>
              </a:endParaRPr>
            </a:p>
            <a:p>
              <a:pPr algn="ctr" defTabSz="685800" eaLnBrk="0" hangingPunct="0">
                <a:defRPr/>
              </a:pPr>
              <a:endParaRPr lang="en-US" altLang="zh-TW" sz="1350" b="1" kern="0" dirty="0">
                <a:latin typeface="Calibri"/>
                <a:ea typeface="新細明體"/>
              </a:endParaRPr>
            </a:p>
            <a:p>
              <a:pPr algn="ctr" defTabSz="685800" eaLnBrk="0" hangingPunct="0">
                <a:defRPr/>
              </a:pPr>
              <a:endParaRPr lang="en-US" altLang="zh-TW" sz="1350" b="1" kern="0" dirty="0">
                <a:latin typeface="Calibri"/>
                <a:ea typeface="新細明體"/>
              </a:endParaRPr>
            </a:p>
            <a:p>
              <a:pPr algn="ctr" defTabSz="685800" eaLnBrk="0" hangingPunct="0">
                <a:defRPr/>
              </a:pPr>
              <a:endParaRPr lang="en-US" altLang="zh-TW" sz="1350" b="1" kern="0" dirty="0">
                <a:latin typeface="Calibri"/>
                <a:ea typeface="新細明體"/>
              </a:endParaRPr>
            </a:p>
            <a:p>
              <a:pPr algn="ctr" defTabSz="685800" eaLnBrk="0" hangingPunct="0">
                <a:defRPr/>
              </a:pPr>
              <a:r>
                <a:rPr lang="en-US" altLang="zh-TW" sz="1350" b="1" kern="0" dirty="0">
                  <a:latin typeface="Calibri"/>
                  <a:ea typeface="新細明體"/>
                </a:rPr>
                <a:t>Weight (Analog)</a:t>
              </a:r>
            </a:p>
          </p:txBody>
        </p:sp>
        <p:sp>
          <p:nvSpPr>
            <p:cNvPr id="23" name="圓角矩形 22"/>
            <p:cNvSpPr/>
            <p:nvPr/>
          </p:nvSpPr>
          <p:spPr bwMode="auto">
            <a:xfrm>
              <a:off x="6985651" y="3506679"/>
              <a:ext cx="3152652" cy="1955829"/>
            </a:xfrm>
            <a:prstGeom prst="roundRect">
              <a:avLst>
                <a:gd name="adj" fmla="val 6084"/>
              </a:avLst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2700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altLang="zh-TW" sz="1350" b="1" dirty="0">
                <a:ea typeface="新細明體"/>
              </a:endParaRPr>
            </a:p>
            <a:p>
              <a:pPr algn="ctr" eaLnBrk="0" hangingPunct="0">
                <a:defRPr/>
              </a:pPr>
              <a:endParaRPr lang="en-US" altLang="zh-TW" sz="1350" b="1" dirty="0">
                <a:ea typeface="新細明體"/>
              </a:endParaRPr>
            </a:p>
            <a:p>
              <a:pPr algn="ctr" eaLnBrk="0" hangingPunct="0">
                <a:defRPr/>
              </a:pPr>
              <a:endParaRPr lang="en-US" altLang="zh-TW" sz="1350" b="1" dirty="0">
                <a:ea typeface="新細明體"/>
              </a:endParaRPr>
            </a:p>
            <a:p>
              <a:pPr algn="ctr" eaLnBrk="0" hangingPunct="0">
                <a:defRPr/>
              </a:pPr>
              <a:endParaRPr lang="en-US" altLang="zh-TW" sz="1350" b="1" dirty="0">
                <a:ea typeface="新細明體"/>
              </a:endParaRPr>
            </a:p>
            <a:p>
              <a:pPr algn="ctr" eaLnBrk="0" hangingPunct="0">
                <a:defRPr/>
              </a:pPr>
              <a:endParaRPr lang="en-US" altLang="zh-TW" sz="1350" b="1" dirty="0">
                <a:ea typeface="新細明體"/>
              </a:endParaRPr>
            </a:p>
            <a:p>
              <a:pPr algn="ctr" eaLnBrk="0" hangingPunct="0">
                <a:defRPr/>
              </a:pPr>
              <a:r>
                <a:rPr lang="en-US" altLang="zh-TW" sz="1350" b="1" dirty="0">
                  <a:ea typeface="新細明體"/>
                </a:rPr>
                <a:t>Weight (Analog)</a:t>
              </a: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461559" y="1585108"/>
              <a:ext cx="546978" cy="173830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350" b="1" dirty="0"/>
                <a:t>Input (Digital)</a:t>
              </a:r>
              <a:endParaRPr lang="zh-TW" altLang="en-US" sz="1350" b="1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9563418" y="1555427"/>
              <a:ext cx="546978" cy="17774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350" b="1" dirty="0"/>
                <a:t>Input (Analog)</a:t>
              </a:r>
              <a:endParaRPr lang="zh-TW" altLang="en-US" sz="1350" b="1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9569781" y="3695714"/>
              <a:ext cx="546978" cy="17774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350" b="1" dirty="0"/>
                <a:t>Input (Analog)</a:t>
              </a:r>
              <a:endParaRPr lang="zh-TW" altLang="en-US" sz="1350" b="1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494021" y="3687488"/>
              <a:ext cx="546978" cy="173830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350" b="1" dirty="0"/>
                <a:t>Input (Digital)</a:t>
              </a:r>
              <a:endParaRPr lang="zh-TW" altLang="en-US" sz="1350" b="1" dirty="0"/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7529" y="1937107"/>
              <a:ext cx="785215" cy="618934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80256" y="2915515"/>
              <a:ext cx="316259" cy="996696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8931" y="4204819"/>
              <a:ext cx="797242" cy="903541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10689839" y="1091955"/>
              <a:ext cx="1171265" cy="729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350" b="1" dirty="0"/>
                <a:t>Physical</a:t>
              </a:r>
            </a:p>
            <a:p>
              <a:pPr algn="ctr"/>
              <a:r>
                <a:rPr lang="en-US" altLang="zh-TW" sz="1350" b="1" dirty="0"/>
                <a:t>Data</a:t>
              </a:r>
              <a:endParaRPr lang="zh-TW" altLang="en-US" sz="1350" b="1" dirty="0"/>
            </a:p>
          </p:txBody>
        </p:sp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595" y="1801694"/>
              <a:ext cx="785215" cy="618934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8322" y="2780102"/>
              <a:ext cx="316259" cy="996696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997" y="4069406"/>
              <a:ext cx="797242" cy="903541"/>
            </a:xfrm>
            <a:prstGeom prst="rect">
              <a:avLst/>
            </a:prstGeom>
          </p:spPr>
        </p:pic>
        <p:sp>
          <p:nvSpPr>
            <p:cNvPr id="35" name="文字方塊 34"/>
            <p:cNvSpPr txBox="1"/>
            <p:nvPr/>
          </p:nvSpPr>
          <p:spPr>
            <a:xfrm>
              <a:off x="737905" y="956541"/>
              <a:ext cx="1171265" cy="729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350" b="1" dirty="0"/>
                <a:t>Physical</a:t>
              </a:r>
            </a:p>
            <a:p>
              <a:pPr algn="ctr"/>
              <a:r>
                <a:rPr lang="en-US" altLang="zh-TW" sz="1350" b="1" dirty="0"/>
                <a:t>Data</a:t>
              </a:r>
              <a:endParaRPr lang="zh-TW" altLang="en-US" sz="1350" b="1" dirty="0"/>
            </a:p>
          </p:txBody>
        </p:sp>
        <p:sp>
          <p:nvSpPr>
            <p:cNvPr id="36" name="五邊形 35"/>
            <p:cNvSpPr/>
            <p:nvPr/>
          </p:nvSpPr>
          <p:spPr>
            <a:xfrm flipH="1">
              <a:off x="2171515" y="2880560"/>
              <a:ext cx="827716" cy="825623"/>
            </a:xfrm>
            <a:prstGeom prst="homePlate">
              <a:avLst>
                <a:gd name="adj" fmla="val 23118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ADC</a:t>
              </a:r>
              <a:endParaRPr lang="zh-TW" altLang="en-US" sz="1350" dirty="0"/>
            </a:p>
          </p:txBody>
        </p:sp>
        <p:sp>
          <p:nvSpPr>
            <p:cNvPr id="37" name="向下箭號 36"/>
            <p:cNvSpPr/>
            <p:nvPr/>
          </p:nvSpPr>
          <p:spPr>
            <a:xfrm rot="14184039" flipH="1">
              <a:off x="2975503" y="2315354"/>
              <a:ext cx="541538" cy="363984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8" name="向下箭號 37"/>
            <p:cNvSpPr/>
            <p:nvPr/>
          </p:nvSpPr>
          <p:spPr>
            <a:xfrm rot="18291773" flipH="1">
              <a:off x="2994737" y="4065736"/>
              <a:ext cx="541538" cy="363984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133088" y="466344"/>
              <a:ext cx="5385816" cy="37490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DRAM/SRAM</a:t>
              </a:r>
              <a:endParaRPr lang="zh-TW" altLang="en-US" sz="1350" dirty="0"/>
            </a:p>
          </p:txBody>
        </p:sp>
        <p:sp>
          <p:nvSpPr>
            <p:cNvPr id="40" name="向下箭號 39"/>
            <p:cNvSpPr/>
            <p:nvPr/>
          </p:nvSpPr>
          <p:spPr>
            <a:xfrm flipH="1">
              <a:off x="4901839" y="958994"/>
              <a:ext cx="541538" cy="363984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41" name="向下箭號 40"/>
            <p:cNvSpPr/>
            <p:nvPr/>
          </p:nvSpPr>
          <p:spPr>
            <a:xfrm flipH="1">
              <a:off x="8272927" y="937658"/>
              <a:ext cx="541538" cy="363984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42" name="矩形 41"/>
            <p:cNvSpPr/>
            <p:nvPr/>
          </p:nvSpPr>
          <p:spPr>
            <a:xfrm>
              <a:off x="4211353" y="5987649"/>
              <a:ext cx="5385816" cy="3749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Flash/RRAM</a:t>
              </a:r>
              <a:endParaRPr lang="zh-TW" altLang="en-US" sz="1350" dirty="0"/>
            </a:p>
          </p:txBody>
        </p:sp>
        <p:cxnSp>
          <p:nvCxnSpPr>
            <p:cNvPr id="43" name="直線單箭頭接點 42"/>
            <p:cNvCxnSpPr/>
            <p:nvPr/>
          </p:nvCxnSpPr>
          <p:spPr>
            <a:xfrm flipV="1">
              <a:off x="5230368" y="5477256"/>
              <a:ext cx="0" cy="43891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 flipV="1">
              <a:off x="8666751" y="5462509"/>
              <a:ext cx="0" cy="43891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 flipH="1" flipV="1">
              <a:off x="10264878" y="2467898"/>
              <a:ext cx="412570" cy="24295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 flipH="1">
              <a:off x="10309123" y="3888660"/>
              <a:ext cx="412570" cy="24295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 rot="5400000" flipV="1">
              <a:off x="1833323" y="3102765"/>
              <a:ext cx="0" cy="43891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4094480" y="1801694"/>
              <a:ext cx="2362200" cy="124122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350" dirty="0"/>
                <a:t>Interface</a:t>
              </a:r>
            </a:p>
            <a:p>
              <a:pPr algn="ctr"/>
              <a:endParaRPr lang="en-US" altLang="zh-TW" sz="1350" dirty="0"/>
            </a:p>
            <a:p>
              <a:pPr algn="ctr"/>
              <a:endParaRPr lang="zh-TW" altLang="en-US" sz="1350" dirty="0"/>
            </a:p>
          </p:txBody>
        </p:sp>
        <p:sp>
          <p:nvSpPr>
            <p:cNvPr id="49" name="圓角矩形 48"/>
            <p:cNvSpPr/>
            <p:nvPr/>
          </p:nvSpPr>
          <p:spPr>
            <a:xfrm>
              <a:off x="4857128" y="2288263"/>
              <a:ext cx="1596327" cy="749905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Digital, Analog MAC</a:t>
              </a:r>
              <a:endParaRPr lang="zh-TW" altLang="en-US" sz="135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7752080" y="1854200"/>
              <a:ext cx="1513840" cy="11430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Interface</a:t>
              </a:r>
            </a:p>
            <a:p>
              <a:endParaRPr lang="en-US" altLang="zh-TW" sz="1350" dirty="0"/>
            </a:p>
            <a:p>
              <a:pPr algn="ctr"/>
              <a:endParaRPr lang="en-US" altLang="zh-TW" sz="1350" dirty="0"/>
            </a:p>
            <a:p>
              <a:pPr algn="ctr"/>
              <a:endParaRPr lang="zh-TW" altLang="en-US" sz="1350" dirty="0"/>
            </a:p>
          </p:txBody>
        </p:sp>
        <p:sp>
          <p:nvSpPr>
            <p:cNvPr id="51" name="圓角矩形 50"/>
            <p:cNvSpPr/>
            <p:nvPr/>
          </p:nvSpPr>
          <p:spPr>
            <a:xfrm>
              <a:off x="7752080" y="2294357"/>
              <a:ext cx="1502040" cy="698091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Analog MAC</a:t>
              </a:r>
              <a:endParaRPr lang="zh-TW" altLang="en-US" sz="1350" dirty="0"/>
            </a:p>
          </p:txBody>
        </p:sp>
        <p:sp>
          <p:nvSpPr>
            <p:cNvPr id="52" name="圓角矩形 51"/>
            <p:cNvSpPr/>
            <p:nvPr/>
          </p:nvSpPr>
          <p:spPr>
            <a:xfrm>
              <a:off x="7802880" y="3925037"/>
              <a:ext cx="1502040" cy="698091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Analog MAC</a:t>
              </a:r>
              <a:endParaRPr lang="zh-TW" altLang="en-US" sz="1350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4104640" y="3982652"/>
              <a:ext cx="2316480" cy="70110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350" dirty="0"/>
                <a:t>Inter-</a:t>
              </a:r>
            </a:p>
            <a:p>
              <a:r>
                <a:rPr lang="en-US" altLang="zh-TW" sz="1350" dirty="0"/>
                <a:t>face</a:t>
              </a:r>
              <a:endParaRPr lang="zh-TW" altLang="en-US" sz="1350" dirty="0"/>
            </a:p>
          </p:txBody>
        </p:sp>
        <p:sp>
          <p:nvSpPr>
            <p:cNvPr id="54" name="圓角矩形 53"/>
            <p:cNvSpPr/>
            <p:nvPr/>
          </p:nvSpPr>
          <p:spPr>
            <a:xfrm>
              <a:off x="4912360" y="3985997"/>
              <a:ext cx="1502040" cy="698091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Analog MAC</a:t>
              </a:r>
              <a:endParaRPr lang="zh-TW" altLang="en-US" sz="1350" dirty="0"/>
            </a:p>
          </p:txBody>
        </p:sp>
        <p:sp>
          <p:nvSpPr>
            <p:cNvPr id="55" name="向右箭號 54"/>
            <p:cNvSpPr/>
            <p:nvPr/>
          </p:nvSpPr>
          <p:spPr>
            <a:xfrm rot="2239178">
              <a:off x="5916476" y="2801722"/>
              <a:ext cx="1997383" cy="1082040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cxnSp>
          <p:nvCxnSpPr>
            <p:cNvPr id="56" name="直線單箭頭接點 55"/>
            <p:cNvCxnSpPr/>
            <p:nvPr/>
          </p:nvCxnSpPr>
          <p:spPr>
            <a:xfrm rot="5400000" flipV="1">
              <a:off x="1418274" y="5298879"/>
              <a:ext cx="0" cy="43891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向下箭號 56"/>
            <p:cNvSpPr/>
            <p:nvPr/>
          </p:nvSpPr>
          <p:spPr>
            <a:xfrm rot="16200000" flipH="1">
              <a:off x="1173531" y="5794948"/>
              <a:ext cx="541538" cy="463126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1653450" y="5330773"/>
              <a:ext cx="1705284" cy="43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Analog signal</a:t>
              </a:r>
              <a:endParaRPr lang="zh-TW" altLang="en-US" sz="1350" dirty="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1671379" y="5859691"/>
              <a:ext cx="1546643" cy="43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Digital code</a:t>
              </a:r>
              <a:endParaRPr lang="zh-TW" altLang="en-US" sz="1350" dirty="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E430-A2B7-4C12-B799-2F91A4EA1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2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84787" cy="1320800"/>
          </a:xfrm>
        </p:spPr>
        <p:txBody>
          <a:bodyPr/>
          <a:lstStyle/>
          <a:p>
            <a:r>
              <a:rPr lang="en-US" altLang="zh-TW" dirty="0"/>
              <a:t>Global view: Per-filter Based Computation in the same tile 4/5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3x3 kernel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95" y="1827140"/>
            <a:ext cx="10175709" cy="48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7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3x3 kernel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11" y="1686225"/>
            <a:ext cx="10170057" cy="48295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48539" y="591036"/>
            <a:ext cx="9013582" cy="1320800"/>
          </a:xfrm>
        </p:spPr>
        <p:txBody>
          <a:bodyPr/>
          <a:lstStyle/>
          <a:p>
            <a:r>
              <a:rPr lang="en-US" altLang="zh-TW" dirty="0"/>
              <a:t>Global view: Per-filter Based Computation change channel 5/5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90171" y="507490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Same input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20129" y="625008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Change channel kernels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6356344" y="3337561"/>
            <a:ext cx="745485" cy="1737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6370317" y="4526268"/>
            <a:ext cx="731512" cy="548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6402063" y="5074902"/>
            <a:ext cx="699766" cy="76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0" idx="3"/>
          </p:cNvCxnSpPr>
          <p:nvPr/>
        </p:nvCxnSpPr>
        <p:spPr>
          <a:xfrm flipV="1">
            <a:off x="6854183" y="5872267"/>
            <a:ext cx="1253475" cy="562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55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How about oversize or small size kernel ? </a:t>
            </a:r>
            <a:br>
              <a:rPr lang="en-US" altLang="zh-TW" dirty="0"/>
            </a:br>
            <a:r>
              <a:rPr lang="en-US" altLang="zh-TW" dirty="0"/>
              <a:t>&gt;3x3, &lt;3x3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554386"/>
          </a:xfrm>
        </p:spPr>
        <p:txBody>
          <a:bodyPr/>
          <a:lstStyle/>
          <a:p>
            <a:r>
              <a:rPr lang="en-US" altLang="zh-TW" dirty="0"/>
              <a:t>Filters that have size large than 3x3 or less than 3x3?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276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0746" y="290311"/>
            <a:ext cx="9368569" cy="1320800"/>
          </a:xfrm>
        </p:spPr>
        <p:txBody>
          <a:bodyPr/>
          <a:lstStyle/>
          <a:p>
            <a:r>
              <a:rPr lang="en-US" altLang="zh-TW" dirty="0"/>
              <a:t>Kernel View: Oversize Kernel Handling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1616" y="1345744"/>
            <a:ext cx="8525799" cy="409845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Geometric</a:t>
            </a:r>
            <a:r>
              <a:rPr lang="zh-TW" altLang="en-US" sz="2000" dirty="0"/>
              <a:t> </a:t>
            </a:r>
            <a:r>
              <a:rPr lang="en-US" altLang="zh-TW" sz="2000" dirty="0"/>
              <a:t>directly</a:t>
            </a:r>
            <a:r>
              <a:rPr lang="zh-TW" altLang="en-US" sz="2000" dirty="0"/>
              <a:t> </a:t>
            </a:r>
            <a:r>
              <a:rPr lang="en-US" altLang="zh-TW" sz="2000" dirty="0"/>
              <a:t>mapping on 3x3 PEs</a:t>
            </a:r>
          </a:p>
          <a:p>
            <a:r>
              <a:rPr lang="en-US" altLang="zh-TW" sz="2000" dirty="0"/>
              <a:t>Example: 5x5 kernels (filters are colored)</a:t>
            </a:r>
          </a:p>
          <a:p>
            <a:r>
              <a:rPr lang="en-US" altLang="zh-TW" sz="2000" dirty="0"/>
              <a:t>Low PE utilization = 25/36 = 69.4%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33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332298" y="2971805"/>
            <a:ext cx="6598838" cy="3252119"/>
            <a:chOff x="2459431" y="2679880"/>
            <a:chExt cx="5867326" cy="2747532"/>
          </a:xfrm>
        </p:grpSpPr>
        <p:grpSp>
          <p:nvGrpSpPr>
            <p:cNvPr id="45" name="群組 44"/>
            <p:cNvGrpSpPr/>
            <p:nvPr/>
          </p:nvGrpSpPr>
          <p:grpSpPr>
            <a:xfrm>
              <a:off x="2459432" y="2681463"/>
              <a:ext cx="584117" cy="565361"/>
              <a:chOff x="1937084" y="3886199"/>
              <a:chExt cx="778822" cy="753815"/>
            </a:xfrm>
            <a:solidFill>
              <a:srgbClr val="C00000">
                <a:alpha val="50000"/>
              </a:srgbClr>
            </a:solidFill>
          </p:grpSpPr>
          <p:sp>
            <p:nvSpPr>
              <p:cNvPr id="46" name="矩形 4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2459435" y="3398939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56" name="矩形 5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2459431" y="4858886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66" name="矩形 6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75" name="群組 74"/>
            <p:cNvGrpSpPr/>
            <p:nvPr/>
          </p:nvGrpSpPr>
          <p:grpSpPr>
            <a:xfrm>
              <a:off x="3213950" y="2679880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76" name="矩形 7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85" name="群組 84"/>
            <p:cNvGrpSpPr/>
            <p:nvPr/>
          </p:nvGrpSpPr>
          <p:grpSpPr>
            <a:xfrm>
              <a:off x="3213950" y="4133660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86" name="矩形 8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95" name="群組 94"/>
            <p:cNvGrpSpPr/>
            <p:nvPr/>
          </p:nvGrpSpPr>
          <p:grpSpPr>
            <a:xfrm>
              <a:off x="3213949" y="4857303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96" name="矩形 9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05" name="群組 104"/>
            <p:cNvGrpSpPr/>
            <p:nvPr/>
          </p:nvGrpSpPr>
          <p:grpSpPr>
            <a:xfrm>
              <a:off x="3973434" y="3397356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06" name="矩形 10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3973431" y="4133660"/>
              <a:ext cx="584117" cy="565361"/>
              <a:chOff x="1937084" y="3886199"/>
              <a:chExt cx="778822" cy="753815"/>
            </a:xfrm>
            <a:solidFill>
              <a:srgbClr val="7030A0">
                <a:alpha val="50000"/>
              </a:srgbClr>
            </a:solidFill>
          </p:grpSpPr>
          <p:sp>
            <p:nvSpPr>
              <p:cNvPr id="116" name="矩形 11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25" name="群組 124"/>
            <p:cNvGrpSpPr/>
            <p:nvPr/>
          </p:nvGrpSpPr>
          <p:grpSpPr>
            <a:xfrm>
              <a:off x="4727947" y="2683045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26" name="矩形 12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35" name="群組 134"/>
            <p:cNvGrpSpPr/>
            <p:nvPr/>
          </p:nvGrpSpPr>
          <p:grpSpPr>
            <a:xfrm>
              <a:off x="4727950" y="3400521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36" name="矩形 13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45" name="群組 144"/>
            <p:cNvGrpSpPr/>
            <p:nvPr/>
          </p:nvGrpSpPr>
          <p:grpSpPr>
            <a:xfrm>
              <a:off x="4727945" y="486046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46" name="矩形 14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55" name="群組 154"/>
            <p:cNvGrpSpPr/>
            <p:nvPr/>
          </p:nvGrpSpPr>
          <p:grpSpPr>
            <a:xfrm>
              <a:off x="5487425" y="2679880"/>
              <a:ext cx="584117" cy="565361"/>
              <a:chOff x="1937084" y="3886199"/>
              <a:chExt cx="778822" cy="753815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156" name="矩形 15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65" name="群組 164"/>
            <p:cNvGrpSpPr/>
            <p:nvPr/>
          </p:nvGrpSpPr>
          <p:grpSpPr>
            <a:xfrm>
              <a:off x="5487425" y="4133660"/>
              <a:ext cx="584117" cy="565361"/>
              <a:chOff x="1937084" y="3886199"/>
              <a:chExt cx="778822" cy="753815"/>
            </a:xfrm>
            <a:solidFill>
              <a:srgbClr val="4472C4">
                <a:lumMod val="60000"/>
                <a:lumOff val="40000"/>
              </a:srgbClr>
            </a:solidFill>
          </p:grpSpPr>
          <p:sp>
            <p:nvSpPr>
              <p:cNvPr id="166" name="矩形 16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75" name="群組 174"/>
            <p:cNvGrpSpPr/>
            <p:nvPr/>
          </p:nvGrpSpPr>
          <p:grpSpPr>
            <a:xfrm>
              <a:off x="5487424" y="4857303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76" name="矩形 17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85" name="群組 184"/>
            <p:cNvGrpSpPr/>
            <p:nvPr/>
          </p:nvGrpSpPr>
          <p:grpSpPr>
            <a:xfrm>
              <a:off x="6236983" y="3397356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6" name="矩形 18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95" name="群組 194"/>
            <p:cNvGrpSpPr/>
            <p:nvPr/>
          </p:nvGrpSpPr>
          <p:grpSpPr>
            <a:xfrm>
              <a:off x="6236980" y="4133660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6" name="矩形 19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05" name="群組 204"/>
            <p:cNvGrpSpPr/>
            <p:nvPr/>
          </p:nvGrpSpPr>
          <p:grpSpPr>
            <a:xfrm>
              <a:off x="6989187" y="2684628"/>
              <a:ext cx="584117" cy="565361"/>
              <a:chOff x="1937084" y="3886199"/>
              <a:chExt cx="778822" cy="753815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206" name="矩形 20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15" name="群組 214"/>
            <p:cNvGrpSpPr/>
            <p:nvPr/>
          </p:nvGrpSpPr>
          <p:grpSpPr>
            <a:xfrm>
              <a:off x="6989190" y="3402104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16" name="矩形 21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25" name="群組 224"/>
            <p:cNvGrpSpPr/>
            <p:nvPr/>
          </p:nvGrpSpPr>
          <p:grpSpPr>
            <a:xfrm>
              <a:off x="6989186" y="4862051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26" name="矩形 22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35" name="群組 234"/>
            <p:cNvGrpSpPr/>
            <p:nvPr/>
          </p:nvGrpSpPr>
          <p:grpSpPr>
            <a:xfrm>
              <a:off x="7742638" y="268462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36" name="矩形 23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45" name="群組 244"/>
            <p:cNvGrpSpPr/>
            <p:nvPr/>
          </p:nvGrpSpPr>
          <p:grpSpPr>
            <a:xfrm>
              <a:off x="7742638" y="4138407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46" name="矩形 24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55" name="群組 254"/>
            <p:cNvGrpSpPr/>
            <p:nvPr/>
          </p:nvGrpSpPr>
          <p:grpSpPr>
            <a:xfrm>
              <a:off x="7742636" y="4862051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56" name="矩形 25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65" name="群組 264"/>
            <p:cNvGrpSpPr/>
            <p:nvPr/>
          </p:nvGrpSpPr>
          <p:grpSpPr>
            <a:xfrm>
              <a:off x="2459431" y="4127330"/>
              <a:ext cx="584117" cy="565361"/>
              <a:chOff x="1937084" y="3886199"/>
              <a:chExt cx="778822" cy="753815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266" name="矩形 26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75" name="群組 274"/>
            <p:cNvGrpSpPr/>
            <p:nvPr/>
          </p:nvGrpSpPr>
          <p:grpSpPr>
            <a:xfrm>
              <a:off x="3213953" y="3398939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76" name="矩形 27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9" name="矩形 27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2" name="矩形 28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85" name="群組 284"/>
            <p:cNvGrpSpPr/>
            <p:nvPr/>
          </p:nvGrpSpPr>
          <p:grpSpPr>
            <a:xfrm>
              <a:off x="3972186" y="2683045"/>
              <a:ext cx="584117" cy="565361"/>
              <a:chOff x="1937084" y="3886199"/>
              <a:chExt cx="778822" cy="753815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286" name="矩形 28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7" name="矩形 28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9" name="矩形 28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0" name="矩形 28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1" name="矩形 29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4" name="矩形 29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95" name="群組 294"/>
            <p:cNvGrpSpPr/>
            <p:nvPr/>
          </p:nvGrpSpPr>
          <p:grpSpPr>
            <a:xfrm>
              <a:off x="3968465" y="4852556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96" name="矩形 29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3" name="矩形 30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4" name="矩形 30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05" name="群組 304"/>
            <p:cNvGrpSpPr/>
            <p:nvPr/>
          </p:nvGrpSpPr>
          <p:grpSpPr>
            <a:xfrm>
              <a:off x="4727946" y="413840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06" name="矩形 30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9" name="矩形 30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0" name="矩形 30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15" name="群組 314"/>
            <p:cNvGrpSpPr/>
            <p:nvPr/>
          </p:nvGrpSpPr>
          <p:grpSpPr>
            <a:xfrm>
              <a:off x="5487422" y="3400521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16" name="矩形 31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1" name="矩形 32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2" name="矩形 32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25" name="群組 324"/>
            <p:cNvGrpSpPr/>
            <p:nvPr/>
          </p:nvGrpSpPr>
          <p:grpSpPr>
            <a:xfrm>
              <a:off x="6235730" y="268462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26" name="矩形 32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8" name="矩形 32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9" name="矩形 32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30" name="矩形 32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31" name="矩形 33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32" name="矩形 33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33" name="矩形 33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35" name="群組 334"/>
            <p:cNvGrpSpPr/>
            <p:nvPr/>
          </p:nvGrpSpPr>
          <p:grpSpPr>
            <a:xfrm>
              <a:off x="6239625" y="485413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36" name="矩形 33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38" name="矩形 33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39" name="矩形 33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0" name="矩形 33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4" name="矩形 34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45" name="群組 344"/>
            <p:cNvGrpSpPr/>
            <p:nvPr/>
          </p:nvGrpSpPr>
          <p:grpSpPr>
            <a:xfrm>
              <a:off x="6989181" y="4135242"/>
              <a:ext cx="584117" cy="565361"/>
              <a:chOff x="1937084" y="3886199"/>
              <a:chExt cx="778822" cy="753815"/>
            </a:xfrm>
            <a:solidFill>
              <a:srgbClr val="E7E6E6">
                <a:lumMod val="75000"/>
              </a:srgbClr>
            </a:solidFill>
          </p:grpSpPr>
          <p:sp>
            <p:nvSpPr>
              <p:cNvPr id="346" name="矩形 34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7" name="矩形 34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9" name="矩形 34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0" name="矩形 34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1" name="矩形 35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4" name="矩形 35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55" name="群組 354"/>
            <p:cNvGrpSpPr/>
            <p:nvPr/>
          </p:nvGrpSpPr>
          <p:grpSpPr>
            <a:xfrm>
              <a:off x="7742640" y="3408434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56" name="矩形 35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8" name="矩形 35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60" name="矩形 35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61" name="矩形 36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62" name="矩形 36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64" name="矩形 36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</p:grpSp>
      <p:sp>
        <p:nvSpPr>
          <p:cNvPr id="365" name="矩形 364"/>
          <p:cNvSpPr/>
          <p:nvPr/>
        </p:nvSpPr>
        <p:spPr>
          <a:xfrm>
            <a:off x="6333938" y="1481181"/>
            <a:ext cx="198631" cy="1990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135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</a:t>
            </a:r>
            <a:endParaRPr lang="zh-TW" altLang="en-US" sz="1350" kern="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6" name="矩形 365"/>
          <p:cNvSpPr/>
          <p:nvPr/>
        </p:nvSpPr>
        <p:spPr>
          <a:xfrm>
            <a:off x="6562475" y="1476355"/>
            <a:ext cx="198631" cy="1990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135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</a:t>
            </a:r>
            <a:endParaRPr lang="zh-TW" altLang="en-US" sz="1350" kern="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7" name="矩形 366"/>
          <p:cNvSpPr/>
          <p:nvPr/>
        </p:nvSpPr>
        <p:spPr>
          <a:xfrm>
            <a:off x="6796899" y="1481181"/>
            <a:ext cx="198631" cy="1990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135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</a:t>
            </a:r>
            <a:endParaRPr lang="zh-TW" altLang="en-US" sz="1350" kern="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8" name="矩形 367"/>
          <p:cNvSpPr/>
          <p:nvPr/>
        </p:nvSpPr>
        <p:spPr>
          <a:xfrm>
            <a:off x="6341221" y="1695481"/>
            <a:ext cx="198631" cy="1990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135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</a:t>
            </a:r>
            <a:endParaRPr lang="zh-TW" altLang="en-US" sz="1350" kern="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9" name="矩形 368"/>
          <p:cNvSpPr/>
          <p:nvPr/>
        </p:nvSpPr>
        <p:spPr>
          <a:xfrm>
            <a:off x="6562475" y="1695481"/>
            <a:ext cx="198631" cy="1990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135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</a:t>
            </a:r>
            <a:endParaRPr lang="zh-TW" altLang="en-US" sz="1350" kern="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70" name="矩形 369"/>
          <p:cNvSpPr/>
          <p:nvPr/>
        </p:nvSpPr>
        <p:spPr>
          <a:xfrm>
            <a:off x="6796899" y="1703899"/>
            <a:ext cx="198631" cy="1990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135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</a:t>
            </a:r>
            <a:endParaRPr lang="zh-TW" altLang="en-US" sz="1350" kern="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71" name="矩形 370"/>
          <p:cNvSpPr/>
          <p:nvPr/>
        </p:nvSpPr>
        <p:spPr>
          <a:xfrm>
            <a:off x="6350737" y="1923915"/>
            <a:ext cx="198631" cy="1990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135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</a:t>
            </a:r>
            <a:endParaRPr lang="zh-TW" altLang="en-US" sz="1350" kern="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72" name="矩形 371"/>
          <p:cNvSpPr/>
          <p:nvPr/>
        </p:nvSpPr>
        <p:spPr>
          <a:xfrm>
            <a:off x="6591375" y="1912118"/>
            <a:ext cx="198631" cy="1990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135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</a:t>
            </a:r>
            <a:endParaRPr lang="zh-TW" altLang="en-US" sz="1350" kern="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73" name="矩形 372"/>
          <p:cNvSpPr/>
          <p:nvPr/>
        </p:nvSpPr>
        <p:spPr>
          <a:xfrm>
            <a:off x="6796898" y="1922836"/>
            <a:ext cx="198631" cy="1990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135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</a:t>
            </a:r>
            <a:endParaRPr lang="zh-TW" altLang="en-US" sz="1350" kern="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99291" y="1597830"/>
            <a:ext cx="157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 3x3 PE core</a:t>
            </a:r>
            <a:endParaRPr lang="zh-TW" altLang="en-US" dirty="0"/>
          </a:p>
        </p:txBody>
      </p:sp>
      <p:sp>
        <p:nvSpPr>
          <p:cNvPr id="7" name="左大括弧 6"/>
          <p:cNvSpPr/>
          <p:nvPr/>
        </p:nvSpPr>
        <p:spPr>
          <a:xfrm>
            <a:off x="1981245" y="2971805"/>
            <a:ext cx="274317" cy="12824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723873" y="339298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32816" y="2623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0593F9-A2B5-4A0D-8901-50B4CE689223}"/>
              </a:ext>
            </a:extLst>
          </p:cNvPr>
          <p:cNvSpPr txBox="1"/>
          <p:nvPr/>
        </p:nvSpPr>
        <p:spPr>
          <a:xfrm>
            <a:off x="9117381" y="290237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8 x 4 (32)  PE array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1494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189" y="26756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Kernel View: Row-major Order Kernel in Geometric</a:t>
            </a:r>
            <a:r>
              <a:rPr lang="zh-TW" altLang="en-US" dirty="0"/>
              <a:t> </a:t>
            </a:r>
            <a:r>
              <a:rPr lang="en-US" altLang="zh-TW" dirty="0"/>
              <a:t>Mapping, on different PEs  (2/2)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34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52" y="2305324"/>
            <a:ext cx="3968400" cy="19599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333" y="4380808"/>
            <a:ext cx="1245011" cy="22887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63" y="4709146"/>
            <a:ext cx="3951489" cy="19410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44" y="2329174"/>
            <a:ext cx="3990178" cy="195393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48318" y="195984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5x5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1207" y="442606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7x7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625983" y="1962205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11x11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918951" y="132590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32 PEs, each 9 MACs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849808" y="4380808"/>
            <a:ext cx="29033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Different color</a:t>
            </a:r>
          </a:p>
          <a:p>
            <a:r>
              <a:rPr lang="en-US" altLang="zh-TW" dirty="0"/>
              <a:t>means different kernels</a:t>
            </a:r>
          </a:p>
          <a:p>
            <a:r>
              <a:rPr lang="en-US" altLang="zh-TW" dirty="0"/>
              <a:t>10 kernels at a time</a:t>
            </a:r>
          </a:p>
          <a:p>
            <a:r>
              <a:rPr lang="en-US" altLang="zh-TW" dirty="0"/>
              <a:t>Run from channel 1 to N</a:t>
            </a:r>
          </a:p>
          <a:p>
            <a:r>
              <a:rPr lang="en-US" altLang="zh-TW" dirty="0"/>
              <a:t>for the given kernel. Then</a:t>
            </a:r>
          </a:p>
          <a:p>
            <a:r>
              <a:rPr lang="en-US" altLang="zh-TW" dirty="0"/>
              <a:t>go for another 10 kernels </a:t>
            </a:r>
          </a:p>
          <a:p>
            <a:r>
              <a:rPr lang="en-US" altLang="zh-TW" dirty="0"/>
              <a:t>if any 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4835786" y="3886195"/>
            <a:ext cx="711581" cy="565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347001" y="184759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32 PEs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760164" y="1820516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Spatial mapping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335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220" y="453024"/>
            <a:ext cx="8869583" cy="1320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Kernel View: Row-major Order Kernel Mapping on the Same PE for Oversize Kernel (1/2)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9" y="1870067"/>
            <a:ext cx="4742778" cy="41988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06331" y="2586783"/>
            <a:ext cx="2067028" cy="590382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-28110" y="2148854"/>
            <a:ext cx="173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3333CC"/>
                </a:solidFill>
              </a:rPr>
              <a:t>convolute a 5x5 </a:t>
            </a:r>
          </a:p>
          <a:p>
            <a:r>
              <a:rPr lang="en-US" altLang="zh-TW" sz="1600" dirty="0">
                <a:solidFill>
                  <a:srgbClr val="3333CC"/>
                </a:solidFill>
              </a:rPr>
              <a:t>kernel size</a:t>
            </a:r>
            <a:endParaRPr lang="zh-TW" altLang="en-US" sz="1600" dirty="0">
              <a:solidFill>
                <a:srgbClr val="3333CC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860" y="2552611"/>
            <a:ext cx="1871955" cy="34413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84275" y="5432520"/>
            <a:ext cx="2129140" cy="6068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897750" y="6025300"/>
            <a:ext cx="63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30011" y="5598060"/>
            <a:ext cx="177389" cy="46539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235872" y="6025300"/>
            <a:ext cx="63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W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03540" y="1929303"/>
            <a:ext cx="4151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P: needed phases for oversize kernel</a:t>
            </a:r>
          </a:p>
          <a:p>
            <a:r>
              <a:rPr lang="en-US" altLang="zh-TW" sz="1600" dirty="0"/>
              <a:t>W: waste multiplier number for oversize kernel</a:t>
            </a:r>
          </a:p>
          <a:p>
            <a:r>
              <a:rPr lang="en-US" altLang="zh-TW" sz="1600" dirty="0"/>
              <a:t>k: kernel size</a:t>
            </a:r>
          </a:p>
          <a:p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639644" y="3182244"/>
                <a:ext cx="170796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TW" altLang="en-US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ceil</m:t>
                      </m:r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44" y="3182244"/>
                <a:ext cx="1707967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539296" y="3965068"/>
                <a:ext cx="3756092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=9−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floor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296" y="3965068"/>
                <a:ext cx="3756092" cy="616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539296" y="4863424"/>
          <a:ext cx="4060929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3643">
                  <a:extLst>
                    <a:ext uri="{9D8B030D-6E8A-4147-A177-3AD203B41FA5}">
                      <a16:colId xmlns:a16="http://schemas.microsoft.com/office/drawing/2014/main" val="1277377474"/>
                    </a:ext>
                  </a:extLst>
                </a:gridCol>
                <a:gridCol w="1353643">
                  <a:extLst>
                    <a:ext uri="{9D8B030D-6E8A-4147-A177-3AD203B41FA5}">
                      <a16:colId xmlns:a16="http://schemas.microsoft.com/office/drawing/2014/main" val="4026744831"/>
                    </a:ext>
                  </a:extLst>
                </a:gridCol>
                <a:gridCol w="1353643">
                  <a:extLst>
                    <a:ext uri="{9D8B030D-6E8A-4147-A177-3AD203B41FA5}">
                      <a16:colId xmlns:a16="http://schemas.microsoft.com/office/drawing/2014/main" val="3246485976"/>
                    </a:ext>
                  </a:extLst>
                </a:gridCol>
              </a:tblGrid>
              <a:tr h="2930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Kernel 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W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22447"/>
                  </a:ext>
                </a:extLst>
              </a:tr>
              <a:tr h="2930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243645"/>
                  </a:ext>
                </a:extLst>
              </a:tr>
              <a:tr h="2930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7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12734"/>
                  </a:ext>
                </a:extLst>
              </a:tr>
              <a:tr h="2930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50494"/>
                  </a:ext>
                </a:extLst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9660" y="6370286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Same input broadcast to all PEs.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50098" y="6336905"/>
            <a:ext cx="762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Suggesting that weights are loaded to PEs of the same row-major order.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54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884" y="41434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Kernel Row-major Order Mapping on the same 3x3 PE for Oversize Kernel (kernel + input view)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36</a:t>
            </a:fld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426782" y="3110098"/>
            <a:ext cx="10856698" cy="2939420"/>
            <a:chOff x="714375" y="2413630"/>
            <a:chExt cx="10856698" cy="2939420"/>
          </a:xfrm>
        </p:grpSpPr>
        <p:pic>
          <p:nvPicPr>
            <p:cNvPr id="326" name="圖片 3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75" y="2413631"/>
              <a:ext cx="3329855" cy="2939419"/>
            </a:xfrm>
            <a:prstGeom prst="rect">
              <a:avLst/>
            </a:prstGeom>
          </p:spPr>
        </p:pic>
        <p:pic>
          <p:nvPicPr>
            <p:cNvPr id="328" name="圖片 3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4376" y="2413631"/>
              <a:ext cx="3329854" cy="2939419"/>
            </a:xfrm>
            <a:prstGeom prst="rect">
              <a:avLst/>
            </a:prstGeom>
          </p:spPr>
        </p:pic>
        <p:pic>
          <p:nvPicPr>
            <p:cNvPr id="329" name="圖片 3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1466" y="2413630"/>
              <a:ext cx="3329607" cy="2939419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677334" y="1886571"/>
            <a:ext cx="784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Get 9 tile pixel in row-major ordering of the kernel and send to all 32 PEs.</a:t>
            </a:r>
          </a:p>
          <a:p>
            <a:r>
              <a:rPr lang="en-US" altLang="zh-TW" dirty="0"/>
              <a:t>PE utilization =  25/27</a:t>
            </a:r>
          </a:p>
          <a:p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1467" y="2553762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dirty="0"/>
          </a:p>
          <a:p>
            <a:r>
              <a:rPr lang="en-US" altLang="zh-TW" dirty="0"/>
              <a:t> 5x5 kernel example: 1</a:t>
            </a:r>
            <a:r>
              <a:rPr lang="en-US" altLang="zh-TW" baseline="30000" dirty="0"/>
              <a:t>st</a:t>
            </a:r>
            <a:r>
              <a:rPr lang="en-US" altLang="zh-TW" dirty="0"/>
              <a:t> batch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89228" y="2463767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baseline="30000" dirty="0"/>
              <a:t>nd</a:t>
            </a:r>
            <a:r>
              <a:rPr lang="en-US" altLang="zh-TW" dirty="0"/>
              <a:t> batch </a:t>
            </a:r>
          </a:p>
          <a:p>
            <a:r>
              <a:rPr lang="en-US" altLang="zh-TW" dirty="0"/>
              <a:t>get the part of weights for 2</a:t>
            </a:r>
            <a:r>
              <a:rPr lang="en-US" altLang="zh-TW" baseline="30000" dirty="0"/>
              <a:t>nd</a:t>
            </a:r>
            <a:r>
              <a:rPr lang="en-US" altLang="zh-TW" dirty="0"/>
              <a:t> batch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266164" y="283076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r>
              <a:rPr lang="en-US" altLang="zh-TW" baseline="30000" dirty="0"/>
              <a:t>rd</a:t>
            </a:r>
            <a:r>
              <a:rPr lang="en-US" altLang="zh-TW" dirty="0"/>
              <a:t> batch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0897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1151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Kernel Row-major Order Mapping on the Same PE for Oversize Kernel in Action (1/6)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94" y="1647156"/>
            <a:ext cx="9815660" cy="466120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923294" y="5846284"/>
            <a:ext cx="173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 filter on a PE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41537" y="4709146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Input broadcast </a:t>
            </a:r>
          </a:p>
          <a:p>
            <a:r>
              <a:rPr lang="en-US" altLang="zh-TW" dirty="0"/>
              <a:t>to all PEs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96000" y="1519634"/>
            <a:ext cx="382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Get the first 9 weights for each PE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801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74830"/>
            <a:ext cx="8596668" cy="1320800"/>
          </a:xfrm>
        </p:spPr>
        <p:txBody>
          <a:bodyPr/>
          <a:lstStyle/>
          <a:p>
            <a:r>
              <a:rPr lang="en-US" altLang="zh-TW" sz="3200" dirty="0">
                <a:solidFill>
                  <a:srgbClr val="5FCBEF"/>
                </a:solidFill>
              </a:rPr>
              <a:t>Kernel Row-major Order Mapping on the Same PE for Oversize Kernel in Action (2/6)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55" y="1695630"/>
            <a:ext cx="9807034" cy="465710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04561" y="1510964"/>
            <a:ext cx="393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Get  the next 9 weights for each PE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008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70" y="1690688"/>
            <a:ext cx="9815660" cy="4661205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18221" y="39791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3200" dirty="0">
                <a:solidFill>
                  <a:srgbClr val="5FCBEF"/>
                </a:solidFill>
              </a:rPr>
              <a:t>Kernel Row-major Order Mapping on the Same PE for Oversize Kernel in Action (3/6)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87439" y="1506022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Get the last 7 weights for each PE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30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群組 121"/>
          <p:cNvGrpSpPr/>
          <p:nvPr/>
        </p:nvGrpSpPr>
        <p:grpSpPr>
          <a:xfrm>
            <a:off x="1942041" y="1753707"/>
            <a:ext cx="8061524" cy="4287655"/>
            <a:chOff x="1150420" y="1617046"/>
            <a:chExt cx="9721121" cy="4356534"/>
          </a:xfrm>
        </p:grpSpPr>
        <p:sp>
          <p:nvSpPr>
            <p:cNvPr id="123" name="圓角矩形 122"/>
            <p:cNvSpPr/>
            <p:nvPr/>
          </p:nvSpPr>
          <p:spPr bwMode="auto">
            <a:xfrm>
              <a:off x="1150420" y="1617046"/>
              <a:ext cx="9721121" cy="4356534"/>
            </a:xfrm>
            <a:prstGeom prst="roundRect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 kern="0" dirty="0">
                <a:solidFill>
                  <a:srgbClr val="000000"/>
                </a:solidFill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24" name="圓角矩形 123"/>
            <p:cNvSpPr/>
            <p:nvPr/>
          </p:nvSpPr>
          <p:spPr bwMode="auto">
            <a:xfrm>
              <a:off x="1611442" y="2188564"/>
              <a:ext cx="1891789" cy="341775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50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Memory technologies 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zh-TW" sz="1350" kern="0" dirty="0">
                <a:solidFill>
                  <a:srgbClr val="000000"/>
                </a:solidFill>
                <a:latin typeface="Arial" charset="0"/>
                <a:ea typeface="標楷體" pitchFamily="65" charset="-12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SRAM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Flash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Non-volatiles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DRAM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zh-TW" sz="1350" kern="0" dirty="0">
                <a:solidFill>
                  <a:srgbClr val="000000"/>
                </a:solidFill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25" name="圓角矩形 124"/>
            <p:cNvSpPr/>
            <p:nvPr/>
          </p:nvSpPr>
          <p:spPr bwMode="auto">
            <a:xfrm>
              <a:off x="4137285" y="2188564"/>
              <a:ext cx="3451146" cy="782001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Deep Learning 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System-Level Analysis</a:t>
              </a:r>
              <a:endParaRPr kumimoji="1" lang="zh-TW" altLang="en-US" sz="1350" kern="0" dirty="0">
                <a:solidFill>
                  <a:srgbClr val="000000"/>
                </a:solidFill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26" name="圓角矩形 125"/>
            <p:cNvSpPr/>
            <p:nvPr/>
          </p:nvSpPr>
          <p:spPr bwMode="auto">
            <a:xfrm>
              <a:off x="4178168" y="3336505"/>
              <a:ext cx="3410263" cy="108281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50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Architecture Exploration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zh-TW" sz="1350" kern="0" dirty="0">
                <a:solidFill>
                  <a:srgbClr val="000000"/>
                </a:solidFill>
                <a:latin typeface="Arial" charset="0"/>
                <a:ea typeface="標楷體" pitchFamily="65" charset="-12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zh-TW" sz="1350" kern="0" dirty="0">
                <a:solidFill>
                  <a:srgbClr val="000000"/>
                </a:solidFill>
                <a:latin typeface="Arial" charset="0"/>
                <a:ea typeface="標楷體" pitchFamily="65" charset="-12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 </a:t>
              </a:r>
            </a:p>
          </p:txBody>
        </p:sp>
        <p:sp>
          <p:nvSpPr>
            <p:cNvPr id="127" name="圓角矩形 126"/>
            <p:cNvSpPr/>
            <p:nvPr/>
          </p:nvSpPr>
          <p:spPr bwMode="auto">
            <a:xfrm>
              <a:off x="4178168" y="4785258"/>
              <a:ext cx="3572539" cy="85444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50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Implementation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RTL, FPGA,</a:t>
              </a:r>
              <a:r>
                <a:rPr kumimoji="1" lang="zh-TW" altLang="en-US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 </a:t>
              </a: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Silicon</a:t>
              </a:r>
              <a:endParaRPr kumimoji="1" lang="zh-TW" altLang="en-US" sz="1350" kern="0" dirty="0">
                <a:solidFill>
                  <a:srgbClr val="000000"/>
                </a:solidFill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28" name="圓角矩形 127"/>
            <p:cNvSpPr/>
            <p:nvPr/>
          </p:nvSpPr>
          <p:spPr bwMode="auto">
            <a:xfrm>
              <a:off x="8401752" y="2296559"/>
              <a:ext cx="1918741" cy="316270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DL applications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Yolov3,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GAN…..</a:t>
              </a:r>
              <a:endParaRPr kumimoji="1" lang="zh-TW" altLang="en-US" sz="1350" kern="0" dirty="0">
                <a:solidFill>
                  <a:srgbClr val="000000"/>
                </a:solidFill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29" name="圓角矩形 128"/>
            <p:cNvSpPr/>
            <p:nvPr/>
          </p:nvSpPr>
          <p:spPr bwMode="auto">
            <a:xfrm>
              <a:off x="4247360" y="3670123"/>
              <a:ext cx="3257187" cy="667770"/>
            </a:xfrm>
            <a:prstGeom prst="roundRect">
              <a:avLst/>
            </a:prstGeom>
            <a:solidFill>
              <a:srgbClr val="92D050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350" kern="0" dirty="0">
                  <a:solidFill>
                    <a:srgbClr val="000000"/>
                  </a:solidFill>
                  <a:latin typeface="Arial" charset="0"/>
                  <a:ea typeface="標楷體" pitchFamily="65" charset="-120"/>
                </a:rPr>
                <a:t>Input type (A or D), data reuse, execution time, energy</a:t>
              </a:r>
              <a:endParaRPr kumimoji="1" lang="zh-TW" altLang="en-US" sz="1350" kern="0" dirty="0">
                <a:solidFill>
                  <a:srgbClr val="00B0F0"/>
                </a:solidFill>
                <a:latin typeface="Arial" charset="0"/>
                <a:ea typeface="標楷體" pitchFamily="65" charset="-120"/>
              </a:endParaRPr>
            </a:p>
          </p:txBody>
        </p:sp>
        <p:cxnSp>
          <p:nvCxnSpPr>
            <p:cNvPr id="130" name="直線單箭頭接點 129"/>
            <p:cNvCxnSpPr/>
            <p:nvPr/>
          </p:nvCxnSpPr>
          <p:spPr bwMode="auto">
            <a:xfrm flipV="1">
              <a:off x="3551608" y="2625841"/>
              <a:ext cx="574094" cy="7495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1" name="直線單箭頭接點 130"/>
            <p:cNvCxnSpPr/>
            <p:nvPr/>
          </p:nvCxnSpPr>
          <p:spPr bwMode="auto">
            <a:xfrm flipV="1">
              <a:off x="3563191" y="5125758"/>
              <a:ext cx="574094" cy="7495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2" name="直線單箭頭接點 131"/>
            <p:cNvCxnSpPr/>
            <p:nvPr/>
          </p:nvCxnSpPr>
          <p:spPr bwMode="auto">
            <a:xfrm flipV="1">
              <a:off x="3551608" y="3864557"/>
              <a:ext cx="574094" cy="7495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3" name="直線接點 132"/>
            <p:cNvCxnSpPr/>
            <p:nvPr/>
          </p:nvCxnSpPr>
          <p:spPr bwMode="auto">
            <a:xfrm flipV="1">
              <a:off x="9361122" y="1851285"/>
              <a:ext cx="0" cy="389745"/>
            </a:xfrm>
            <a:prstGeom prst="line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4" name="直線接點 133"/>
            <p:cNvCxnSpPr/>
            <p:nvPr/>
          </p:nvCxnSpPr>
          <p:spPr bwMode="auto">
            <a:xfrm flipH="1" flipV="1">
              <a:off x="5842416" y="1851285"/>
              <a:ext cx="3518706" cy="7495"/>
            </a:xfrm>
            <a:prstGeom prst="line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5" name="直線單箭頭接點 134"/>
            <p:cNvCxnSpPr/>
            <p:nvPr/>
          </p:nvCxnSpPr>
          <p:spPr bwMode="auto">
            <a:xfrm>
              <a:off x="5842416" y="1851285"/>
              <a:ext cx="0" cy="337279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6" name="直線單箭頭接點 135"/>
            <p:cNvCxnSpPr/>
            <p:nvPr/>
          </p:nvCxnSpPr>
          <p:spPr bwMode="auto">
            <a:xfrm>
              <a:off x="5842416" y="2999226"/>
              <a:ext cx="0" cy="337279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7" name="直線單箭頭接點 136"/>
            <p:cNvCxnSpPr/>
            <p:nvPr/>
          </p:nvCxnSpPr>
          <p:spPr bwMode="auto">
            <a:xfrm>
              <a:off x="5878642" y="4447979"/>
              <a:ext cx="0" cy="337279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38" name="標題 1"/>
          <p:cNvSpPr>
            <a:spLocks noGrp="1"/>
          </p:cNvSpPr>
          <p:nvPr>
            <p:ph type="title"/>
          </p:nvPr>
        </p:nvSpPr>
        <p:spPr>
          <a:xfrm>
            <a:off x="2188435" y="382524"/>
            <a:ext cx="7671456" cy="1371183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 Accelerator Design/Simulation Framework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E430-A2B7-4C12-B799-2F91A4EA1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3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Kernel Row-major Order Mapping on the Same PE for Oversize Kernel (4/6)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71" y="2169071"/>
            <a:ext cx="9621671" cy="466520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358659" y="4983463"/>
            <a:ext cx="1720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Let’s move the</a:t>
            </a:r>
          </a:p>
          <a:p>
            <a:r>
              <a:rPr lang="en-US" altLang="zh-TW" dirty="0"/>
              <a:t>box for 1 pixel</a:t>
            </a:r>
          </a:p>
          <a:p>
            <a:r>
              <a:rPr lang="en-US" altLang="zh-TW" dirty="0"/>
              <a:t>Stride = 1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913122" y="1810064"/>
            <a:ext cx="445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Get the first 9 weights for each PE again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072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60" y="228635"/>
            <a:ext cx="8596668" cy="1320800"/>
          </a:xfrm>
        </p:spPr>
        <p:txBody>
          <a:bodyPr/>
          <a:lstStyle/>
          <a:p>
            <a:r>
              <a:rPr lang="en-US" altLang="zh-TW" dirty="0"/>
              <a:t>Kernel Row-major Order Mapping on the Same PE for Oversize Kernel (5/6)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94" y="2219706"/>
            <a:ext cx="9832913" cy="466939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35729" y="1777463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Get  the next 9 weights for each PE again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144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Kernel Row-major Order Mapping on the Same PE for Oversize Kernel (6/6)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94" y="2240293"/>
            <a:ext cx="9832913" cy="45719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13122" y="1870961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Get the last 7 weights for each PE again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6440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Kernel Row-major Order Mapping on the Same PE for Oversize Kernel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802" y="1965976"/>
            <a:ext cx="8596668" cy="3880773"/>
          </a:xfrm>
        </p:spPr>
        <p:txBody>
          <a:bodyPr/>
          <a:lstStyle/>
          <a:p>
            <a:r>
              <a:rPr lang="en-US" altLang="zh-TW" sz="2400" dirty="0"/>
              <a:t>Observations:</a:t>
            </a:r>
          </a:p>
          <a:p>
            <a:r>
              <a:rPr lang="en-US" altLang="zh-TW" dirty="0"/>
              <a:t>Reload 9 weights when switching to the next batch</a:t>
            </a:r>
          </a:p>
          <a:p>
            <a:r>
              <a:rPr lang="en-US" altLang="zh-TW" dirty="0"/>
              <a:t>Reload weights when striding</a:t>
            </a:r>
          </a:p>
          <a:p>
            <a:r>
              <a:rPr lang="en-US" altLang="zh-TW" dirty="0"/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523982" y="3642773"/>
            <a:ext cx="2664581" cy="1009020"/>
            <a:chOff x="686737" y="2316976"/>
            <a:chExt cx="2664581" cy="1009020"/>
          </a:xfrm>
        </p:grpSpPr>
        <p:sp>
          <p:nvSpPr>
            <p:cNvPr id="5" name="文字方塊 4"/>
            <p:cNvSpPr txBox="1"/>
            <p:nvPr/>
          </p:nvSpPr>
          <p:spPr>
            <a:xfrm>
              <a:off x="686737" y="2900080"/>
              <a:ext cx="61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5x5:</a:t>
              </a:r>
              <a:endParaRPr lang="zh-TW" altLang="en-US" dirty="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143932" y="2344423"/>
              <a:ext cx="779214" cy="976746"/>
              <a:chOff x="1143932" y="2344423"/>
              <a:chExt cx="779214" cy="97674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302588" y="2664026"/>
                <a:ext cx="605594" cy="6571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圖片 15"/>
              <p:cNvPicPr>
                <a:picLocks noChangeAspect="1"/>
              </p:cNvPicPr>
              <p:nvPr/>
            </p:nvPicPr>
            <p:blipFill rotWithShape="1">
              <a:blip r:embed="rId2"/>
              <a:srcRect b="67623"/>
              <a:stretch/>
            </p:blipFill>
            <p:spPr>
              <a:xfrm>
                <a:off x="1343646" y="2710987"/>
                <a:ext cx="538657" cy="567051"/>
              </a:xfrm>
              <a:prstGeom prst="rect">
                <a:avLst/>
              </a:prstGeom>
            </p:spPr>
          </p:pic>
          <p:sp>
            <p:nvSpPr>
              <p:cNvPr id="17" name="文字方塊 16"/>
              <p:cNvSpPr txBox="1"/>
              <p:nvPr/>
            </p:nvSpPr>
            <p:spPr>
              <a:xfrm>
                <a:off x="1143932" y="2344423"/>
                <a:ext cx="779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B1</a:t>
                </a:r>
                <a:endParaRPr lang="zh-TW" altLang="en-US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2014657" y="2344423"/>
              <a:ext cx="623934" cy="976746"/>
              <a:chOff x="2014657" y="2344423"/>
              <a:chExt cx="623934" cy="97674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2014657" y="2664026"/>
                <a:ext cx="605594" cy="65714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2"/>
              <a:srcRect b="68115"/>
              <a:stretch/>
            </p:blipFill>
            <p:spPr>
              <a:xfrm>
                <a:off x="2049161" y="2710988"/>
                <a:ext cx="538657" cy="558424"/>
              </a:xfrm>
              <a:prstGeom prst="rect">
                <a:avLst/>
              </a:prstGeom>
            </p:spPr>
          </p:pic>
          <p:sp>
            <p:nvSpPr>
              <p:cNvPr id="14" name="文字方塊 13"/>
              <p:cNvSpPr txBox="1"/>
              <p:nvPr/>
            </p:nvSpPr>
            <p:spPr>
              <a:xfrm>
                <a:off x="2030279" y="2344423"/>
                <a:ext cx="6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B2</a:t>
                </a:r>
                <a:endParaRPr lang="zh-TW" altLang="en-US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2743006" y="2316976"/>
              <a:ext cx="608312" cy="1009020"/>
              <a:chOff x="2743006" y="2316976"/>
              <a:chExt cx="608312" cy="100902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745724" y="2661628"/>
                <a:ext cx="605594" cy="6571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圖片 9"/>
              <p:cNvPicPr>
                <a:picLocks noChangeAspect="1"/>
              </p:cNvPicPr>
              <p:nvPr/>
            </p:nvPicPr>
            <p:blipFill rotWithShape="1">
              <a:blip r:embed="rId2"/>
              <a:srcRect t="64885"/>
              <a:stretch/>
            </p:blipFill>
            <p:spPr>
              <a:xfrm>
                <a:off x="2768227" y="2710987"/>
                <a:ext cx="538657" cy="615009"/>
              </a:xfrm>
              <a:prstGeom prst="rect">
                <a:avLst/>
              </a:prstGeom>
            </p:spPr>
          </p:pic>
          <p:sp>
            <p:nvSpPr>
              <p:cNvPr id="11" name="文字方塊 10"/>
              <p:cNvSpPr txBox="1"/>
              <p:nvPr/>
            </p:nvSpPr>
            <p:spPr>
              <a:xfrm>
                <a:off x="2743006" y="2316976"/>
                <a:ext cx="6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B3</a:t>
                </a:r>
                <a:endParaRPr lang="zh-TW" altLang="en-US" dirty="0"/>
              </a:p>
            </p:txBody>
          </p:sp>
        </p:grpSp>
      </p:grpSp>
      <p:sp>
        <p:nvSpPr>
          <p:cNvPr id="18" name="文字方塊 17"/>
          <p:cNvSpPr txBox="1"/>
          <p:nvPr/>
        </p:nvSpPr>
        <p:spPr>
          <a:xfrm>
            <a:off x="1158294" y="4926105"/>
            <a:ext cx="8705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After first batch B1, need to load the next 9 weights for batch B2. This is a read </a:t>
            </a:r>
          </a:p>
          <a:p>
            <a:r>
              <a:rPr lang="en-US" altLang="zh-TW" dirty="0"/>
              <a:t>for weight SRAM. 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5602488" y="3587553"/>
            <a:ext cx="2664581" cy="1009020"/>
            <a:chOff x="686737" y="2316976"/>
            <a:chExt cx="2664581" cy="1009020"/>
          </a:xfrm>
        </p:grpSpPr>
        <p:sp>
          <p:nvSpPr>
            <p:cNvPr id="20" name="文字方塊 19"/>
            <p:cNvSpPr txBox="1"/>
            <p:nvPr/>
          </p:nvSpPr>
          <p:spPr>
            <a:xfrm>
              <a:off x="686737" y="2900080"/>
              <a:ext cx="61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5x5:</a:t>
              </a:r>
              <a:endParaRPr lang="zh-TW" altLang="en-US" dirty="0"/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1143932" y="2344423"/>
              <a:ext cx="779214" cy="976746"/>
              <a:chOff x="1143932" y="2344423"/>
              <a:chExt cx="779214" cy="97674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302588" y="2664026"/>
                <a:ext cx="605594" cy="6571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圖片 30"/>
              <p:cNvPicPr>
                <a:picLocks noChangeAspect="1"/>
              </p:cNvPicPr>
              <p:nvPr/>
            </p:nvPicPr>
            <p:blipFill rotWithShape="1">
              <a:blip r:embed="rId2"/>
              <a:srcRect b="67623"/>
              <a:stretch/>
            </p:blipFill>
            <p:spPr>
              <a:xfrm>
                <a:off x="1343646" y="2710987"/>
                <a:ext cx="538657" cy="567051"/>
              </a:xfrm>
              <a:prstGeom prst="rect">
                <a:avLst/>
              </a:prstGeom>
            </p:spPr>
          </p:pic>
          <p:sp>
            <p:nvSpPr>
              <p:cNvPr id="32" name="文字方塊 31"/>
              <p:cNvSpPr txBox="1"/>
              <p:nvPr/>
            </p:nvSpPr>
            <p:spPr>
              <a:xfrm>
                <a:off x="1143932" y="2344423"/>
                <a:ext cx="779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B1</a:t>
                </a:r>
                <a:endParaRPr lang="zh-TW" altLang="en-US" dirty="0"/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2014657" y="2344423"/>
              <a:ext cx="623934" cy="976746"/>
              <a:chOff x="2014657" y="2344423"/>
              <a:chExt cx="623934" cy="97674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014657" y="2664026"/>
                <a:ext cx="605594" cy="65714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圖片 27"/>
              <p:cNvPicPr>
                <a:picLocks noChangeAspect="1"/>
              </p:cNvPicPr>
              <p:nvPr/>
            </p:nvPicPr>
            <p:blipFill rotWithShape="1">
              <a:blip r:embed="rId2"/>
              <a:srcRect b="68115"/>
              <a:stretch/>
            </p:blipFill>
            <p:spPr>
              <a:xfrm>
                <a:off x="2049161" y="2710988"/>
                <a:ext cx="538657" cy="558424"/>
              </a:xfrm>
              <a:prstGeom prst="rect">
                <a:avLst/>
              </a:prstGeom>
            </p:spPr>
          </p:pic>
          <p:sp>
            <p:nvSpPr>
              <p:cNvPr id="29" name="文字方塊 28"/>
              <p:cNvSpPr txBox="1"/>
              <p:nvPr/>
            </p:nvSpPr>
            <p:spPr>
              <a:xfrm>
                <a:off x="2030279" y="2344423"/>
                <a:ext cx="6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B2</a:t>
                </a:r>
                <a:endParaRPr lang="zh-TW" altLang="en-US" dirty="0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2743006" y="2316976"/>
              <a:ext cx="608312" cy="1009020"/>
              <a:chOff x="2743006" y="2316976"/>
              <a:chExt cx="608312" cy="100902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745724" y="2661628"/>
                <a:ext cx="605594" cy="6571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圖片 24"/>
              <p:cNvPicPr>
                <a:picLocks noChangeAspect="1"/>
              </p:cNvPicPr>
              <p:nvPr/>
            </p:nvPicPr>
            <p:blipFill rotWithShape="1">
              <a:blip r:embed="rId2"/>
              <a:srcRect t="64885"/>
              <a:stretch/>
            </p:blipFill>
            <p:spPr>
              <a:xfrm>
                <a:off x="2768227" y="2710987"/>
                <a:ext cx="538657" cy="615009"/>
              </a:xfrm>
              <a:prstGeom prst="rect">
                <a:avLst/>
              </a:prstGeom>
            </p:spPr>
          </p:pic>
          <p:sp>
            <p:nvSpPr>
              <p:cNvPr id="26" name="文字方塊 25"/>
              <p:cNvSpPr txBox="1"/>
              <p:nvPr/>
            </p:nvSpPr>
            <p:spPr>
              <a:xfrm>
                <a:off x="2743006" y="2316976"/>
                <a:ext cx="6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B3</a:t>
                </a:r>
                <a:endParaRPr lang="zh-TW" altLang="en-US" dirty="0"/>
              </a:p>
            </p:txBody>
          </p:sp>
        </p:grpSp>
      </p:grpSp>
      <p:sp>
        <p:nvSpPr>
          <p:cNvPr id="33" name="文字方塊 32"/>
          <p:cNvSpPr txBox="1"/>
          <p:nvPr/>
        </p:nvSpPr>
        <p:spPr>
          <a:xfrm>
            <a:off x="6214963" y="319474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Next convolution</a:t>
            </a:r>
            <a:endParaRPr lang="zh-TW" altLang="en-US" dirty="0"/>
          </a:p>
        </p:txBody>
      </p:sp>
      <p:cxnSp>
        <p:nvCxnSpPr>
          <p:cNvPr id="35" name="直線單箭頭接點 34"/>
          <p:cNvCxnSpPr/>
          <p:nvPr/>
        </p:nvCxnSpPr>
        <p:spPr>
          <a:xfrm flipH="1">
            <a:off x="3535708" y="2788927"/>
            <a:ext cx="1044543" cy="91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endCxn id="14" idx="0"/>
          </p:cNvCxnSpPr>
          <p:nvPr/>
        </p:nvCxnSpPr>
        <p:spPr>
          <a:xfrm flipH="1">
            <a:off x="4171680" y="2788927"/>
            <a:ext cx="433792" cy="881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4171680" y="3063244"/>
            <a:ext cx="2087717" cy="64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endCxn id="11" idx="0"/>
          </p:cNvCxnSpPr>
          <p:nvPr/>
        </p:nvCxnSpPr>
        <p:spPr>
          <a:xfrm>
            <a:off x="4267220" y="3154683"/>
            <a:ext cx="617187" cy="48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29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圓角矩形 92"/>
          <p:cNvSpPr/>
          <p:nvPr/>
        </p:nvSpPr>
        <p:spPr>
          <a:xfrm>
            <a:off x="2320503" y="5078566"/>
            <a:ext cx="6676847" cy="10652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2320504" y="3820990"/>
            <a:ext cx="6676847" cy="10652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148" y="236287"/>
            <a:ext cx="8596668" cy="1320800"/>
          </a:xfrm>
        </p:spPr>
        <p:txBody>
          <a:bodyPr/>
          <a:lstStyle/>
          <a:p>
            <a:r>
              <a:rPr lang="en-US" altLang="zh-TW" dirty="0"/>
              <a:t>Optimization: Weight Stationary for Oversize Kernel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9736" y="1557086"/>
            <a:ext cx="8838067" cy="4666837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Optimization: Group the same batches in all different </a:t>
            </a:r>
            <a:r>
              <a:rPr lang="en-US" altLang="zh-TW" sz="2000" dirty="0" err="1"/>
              <a:t>conv</a:t>
            </a:r>
            <a:r>
              <a:rPr lang="en-US" altLang="zh-TW" sz="2000" dirty="0"/>
              <a:t> blocks </a:t>
            </a:r>
            <a:r>
              <a:rPr lang="en-US" altLang="zh-TW" sz="2000" dirty="0">
                <a:solidFill>
                  <a:srgbClr val="FF0000"/>
                </a:solidFill>
              </a:rPr>
              <a:t>in a tile together </a:t>
            </a:r>
            <a:r>
              <a:rPr lang="en-US" altLang="zh-TW" sz="2000" dirty="0"/>
              <a:t>   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876179" y="4173070"/>
            <a:ext cx="12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Original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60626" y="5447898"/>
            <a:ext cx="17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Optimized </a:t>
            </a:r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2387748" y="3803738"/>
            <a:ext cx="608970" cy="976746"/>
            <a:chOff x="1299212" y="2344423"/>
            <a:chExt cx="608970" cy="976746"/>
          </a:xfrm>
        </p:grpSpPr>
        <p:sp>
          <p:nvSpPr>
            <p:cNvPr id="21" name="矩形 20"/>
            <p:cNvSpPr/>
            <p:nvPr/>
          </p:nvSpPr>
          <p:spPr>
            <a:xfrm>
              <a:off x="1302588" y="2664026"/>
              <a:ext cx="605594" cy="6571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/>
            <a:srcRect b="67623"/>
            <a:stretch/>
          </p:blipFill>
          <p:spPr>
            <a:xfrm>
              <a:off x="1343646" y="2710987"/>
              <a:ext cx="538657" cy="567051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1299212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B1</a:t>
              </a:r>
              <a:endParaRPr lang="zh-TW" altLang="en-US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140160" y="3803738"/>
            <a:ext cx="623934" cy="976746"/>
            <a:chOff x="2014657" y="2344423"/>
            <a:chExt cx="623934" cy="976746"/>
          </a:xfrm>
        </p:grpSpPr>
        <p:sp>
          <p:nvSpPr>
            <p:cNvPr id="25" name="矩形 24"/>
            <p:cNvSpPr/>
            <p:nvPr/>
          </p:nvSpPr>
          <p:spPr>
            <a:xfrm>
              <a:off x="2014657" y="2664026"/>
              <a:ext cx="605594" cy="657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2"/>
            <a:srcRect b="68115"/>
            <a:stretch/>
          </p:blipFill>
          <p:spPr>
            <a:xfrm>
              <a:off x="2049161" y="2710988"/>
              <a:ext cx="538657" cy="558424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2030279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B2</a:t>
              </a:r>
              <a:endParaRPr lang="zh-TW" altLang="en-US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832901" y="3800970"/>
            <a:ext cx="608312" cy="984341"/>
            <a:chOff x="2744365" y="2341655"/>
            <a:chExt cx="608312" cy="984341"/>
          </a:xfrm>
        </p:grpSpPr>
        <p:sp>
          <p:nvSpPr>
            <p:cNvPr id="29" name="矩形 28"/>
            <p:cNvSpPr/>
            <p:nvPr/>
          </p:nvSpPr>
          <p:spPr>
            <a:xfrm>
              <a:off x="2745724" y="2661628"/>
              <a:ext cx="605594" cy="657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2"/>
            <a:srcRect t="64885"/>
            <a:stretch/>
          </p:blipFill>
          <p:spPr>
            <a:xfrm>
              <a:off x="2768227" y="2710987"/>
              <a:ext cx="538657" cy="615009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2744365" y="2341655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B3</a:t>
              </a:r>
              <a:endParaRPr lang="zh-TW" altLang="en-US" dirty="0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605799" y="3808565"/>
            <a:ext cx="608970" cy="976746"/>
            <a:chOff x="1299212" y="2344423"/>
            <a:chExt cx="608970" cy="976746"/>
          </a:xfrm>
        </p:grpSpPr>
        <p:sp>
          <p:nvSpPr>
            <p:cNvPr id="33" name="矩形 32"/>
            <p:cNvSpPr/>
            <p:nvPr/>
          </p:nvSpPr>
          <p:spPr>
            <a:xfrm>
              <a:off x="1302588" y="2664026"/>
              <a:ext cx="605594" cy="6571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2"/>
            <a:srcRect b="67623"/>
            <a:stretch/>
          </p:blipFill>
          <p:spPr>
            <a:xfrm>
              <a:off x="1343646" y="2710987"/>
              <a:ext cx="538657" cy="567051"/>
            </a:xfrm>
            <a:prstGeom prst="rect">
              <a:avLst/>
            </a:prstGeom>
          </p:spPr>
        </p:pic>
        <p:sp>
          <p:nvSpPr>
            <p:cNvPr id="35" name="文字方塊 34"/>
            <p:cNvSpPr txBox="1"/>
            <p:nvPr/>
          </p:nvSpPr>
          <p:spPr>
            <a:xfrm>
              <a:off x="1299212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B1</a:t>
              </a:r>
              <a:endParaRPr lang="zh-TW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321244" y="3808565"/>
            <a:ext cx="623934" cy="976746"/>
            <a:chOff x="2014657" y="2344423"/>
            <a:chExt cx="623934" cy="976746"/>
          </a:xfrm>
        </p:grpSpPr>
        <p:sp>
          <p:nvSpPr>
            <p:cNvPr id="37" name="矩形 36"/>
            <p:cNvSpPr/>
            <p:nvPr/>
          </p:nvSpPr>
          <p:spPr>
            <a:xfrm>
              <a:off x="2014657" y="2664026"/>
              <a:ext cx="605594" cy="657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2"/>
            <a:srcRect b="68115"/>
            <a:stretch/>
          </p:blipFill>
          <p:spPr>
            <a:xfrm>
              <a:off x="2049161" y="2710988"/>
              <a:ext cx="538657" cy="558424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2030279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B2</a:t>
              </a:r>
              <a:endParaRPr lang="zh-TW" altLang="en-US" dirty="0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6050952" y="3805797"/>
            <a:ext cx="608312" cy="984341"/>
            <a:chOff x="2744365" y="2341655"/>
            <a:chExt cx="608312" cy="984341"/>
          </a:xfrm>
        </p:grpSpPr>
        <p:sp>
          <p:nvSpPr>
            <p:cNvPr id="41" name="矩形 40"/>
            <p:cNvSpPr/>
            <p:nvPr/>
          </p:nvSpPr>
          <p:spPr>
            <a:xfrm>
              <a:off x="2745724" y="2661628"/>
              <a:ext cx="605594" cy="657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圖片 41"/>
            <p:cNvPicPr>
              <a:picLocks noChangeAspect="1"/>
            </p:cNvPicPr>
            <p:nvPr/>
          </p:nvPicPr>
          <p:blipFill rotWithShape="1">
            <a:blip r:embed="rId2"/>
            <a:srcRect t="64885"/>
            <a:stretch/>
          </p:blipFill>
          <p:spPr>
            <a:xfrm>
              <a:off x="2768227" y="2710987"/>
              <a:ext cx="538657" cy="615009"/>
            </a:xfrm>
            <a:prstGeom prst="rect">
              <a:avLst/>
            </a:prstGeom>
          </p:spPr>
        </p:pic>
        <p:sp>
          <p:nvSpPr>
            <p:cNvPr id="43" name="文字方塊 42"/>
            <p:cNvSpPr txBox="1"/>
            <p:nvPr/>
          </p:nvSpPr>
          <p:spPr>
            <a:xfrm>
              <a:off x="2744365" y="2341655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B3</a:t>
              </a:r>
              <a:endParaRPr lang="zh-TW" altLang="en-US" dirty="0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6868284" y="3799137"/>
            <a:ext cx="608970" cy="976746"/>
            <a:chOff x="1299212" y="2344423"/>
            <a:chExt cx="608970" cy="976746"/>
          </a:xfrm>
        </p:grpSpPr>
        <p:sp>
          <p:nvSpPr>
            <p:cNvPr id="45" name="矩形 44"/>
            <p:cNvSpPr/>
            <p:nvPr/>
          </p:nvSpPr>
          <p:spPr>
            <a:xfrm>
              <a:off x="1302588" y="2664026"/>
              <a:ext cx="605594" cy="6571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圖片 45"/>
            <p:cNvPicPr>
              <a:picLocks noChangeAspect="1"/>
            </p:cNvPicPr>
            <p:nvPr/>
          </p:nvPicPr>
          <p:blipFill rotWithShape="1">
            <a:blip r:embed="rId2"/>
            <a:srcRect b="67623"/>
            <a:stretch/>
          </p:blipFill>
          <p:spPr>
            <a:xfrm>
              <a:off x="1343646" y="2710987"/>
              <a:ext cx="538657" cy="567051"/>
            </a:xfrm>
            <a:prstGeom prst="rect">
              <a:avLst/>
            </a:prstGeom>
          </p:spPr>
        </p:pic>
        <p:sp>
          <p:nvSpPr>
            <p:cNvPr id="47" name="文字方塊 46"/>
            <p:cNvSpPr txBox="1"/>
            <p:nvPr/>
          </p:nvSpPr>
          <p:spPr>
            <a:xfrm>
              <a:off x="1299212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B1</a:t>
              </a:r>
              <a:endParaRPr lang="zh-TW" altLang="en-US" dirty="0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7583729" y="3799137"/>
            <a:ext cx="623934" cy="976746"/>
            <a:chOff x="2014657" y="2344423"/>
            <a:chExt cx="623934" cy="976746"/>
          </a:xfrm>
        </p:grpSpPr>
        <p:sp>
          <p:nvSpPr>
            <p:cNvPr id="49" name="矩形 48"/>
            <p:cNvSpPr/>
            <p:nvPr/>
          </p:nvSpPr>
          <p:spPr>
            <a:xfrm>
              <a:off x="2014657" y="2664026"/>
              <a:ext cx="605594" cy="657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圖片 49"/>
            <p:cNvPicPr>
              <a:picLocks noChangeAspect="1"/>
            </p:cNvPicPr>
            <p:nvPr/>
          </p:nvPicPr>
          <p:blipFill rotWithShape="1">
            <a:blip r:embed="rId2"/>
            <a:srcRect b="68115"/>
            <a:stretch/>
          </p:blipFill>
          <p:spPr>
            <a:xfrm>
              <a:off x="2049161" y="2710988"/>
              <a:ext cx="538657" cy="558424"/>
            </a:xfrm>
            <a:prstGeom prst="rect">
              <a:avLst/>
            </a:prstGeom>
          </p:spPr>
        </p:pic>
        <p:sp>
          <p:nvSpPr>
            <p:cNvPr id="51" name="文字方塊 50"/>
            <p:cNvSpPr txBox="1"/>
            <p:nvPr/>
          </p:nvSpPr>
          <p:spPr>
            <a:xfrm>
              <a:off x="2030279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B2</a:t>
              </a:r>
              <a:endParaRPr lang="zh-TW" altLang="en-US" dirty="0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8313437" y="3796369"/>
            <a:ext cx="608312" cy="984341"/>
            <a:chOff x="2744365" y="2341655"/>
            <a:chExt cx="608312" cy="984341"/>
          </a:xfrm>
        </p:grpSpPr>
        <p:sp>
          <p:nvSpPr>
            <p:cNvPr id="53" name="矩形 52"/>
            <p:cNvSpPr/>
            <p:nvPr/>
          </p:nvSpPr>
          <p:spPr>
            <a:xfrm>
              <a:off x="2745724" y="2661628"/>
              <a:ext cx="605594" cy="657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圖片 53"/>
            <p:cNvPicPr>
              <a:picLocks noChangeAspect="1"/>
            </p:cNvPicPr>
            <p:nvPr/>
          </p:nvPicPr>
          <p:blipFill rotWithShape="1">
            <a:blip r:embed="rId2"/>
            <a:srcRect t="64885"/>
            <a:stretch/>
          </p:blipFill>
          <p:spPr>
            <a:xfrm>
              <a:off x="2768227" y="2710987"/>
              <a:ext cx="538657" cy="615009"/>
            </a:xfrm>
            <a:prstGeom prst="rect">
              <a:avLst/>
            </a:prstGeom>
          </p:spPr>
        </p:pic>
        <p:sp>
          <p:nvSpPr>
            <p:cNvPr id="55" name="文字方塊 54"/>
            <p:cNvSpPr txBox="1"/>
            <p:nvPr/>
          </p:nvSpPr>
          <p:spPr>
            <a:xfrm>
              <a:off x="2744365" y="2341655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B3</a:t>
              </a:r>
              <a:endParaRPr lang="zh-TW" altLang="en-US" dirty="0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2363311" y="5036185"/>
            <a:ext cx="608970" cy="976746"/>
            <a:chOff x="1299212" y="2344423"/>
            <a:chExt cx="608970" cy="976746"/>
          </a:xfrm>
        </p:grpSpPr>
        <p:sp>
          <p:nvSpPr>
            <p:cNvPr id="57" name="矩形 56"/>
            <p:cNvSpPr/>
            <p:nvPr/>
          </p:nvSpPr>
          <p:spPr>
            <a:xfrm>
              <a:off x="1302588" y="2664026"/>
              <a:ext cx="605594" cy="6571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 rotWithShape="1">
            <a:blip r:embed="rId2"/>
            <a:srcRect b="67623"/>
            <a:stretch/>
          </p:blipFill>
          <p:spPr>
            <a:xfrm>
              <a:off x="1343646" y="2710987"/>
              <a:ext cx="538657" cy="567051"/>
            </a:xfrm>
            <a:prstGeom prst="rect">
              <a:avLst/>
            </a:prstGeom>
          </p:spPr>
        </p:pic>
        <p:sp>
          <p:nvSpPr>
            <p:cNvPr id="59" name="文字方塊 58"/>
            <p:cNvSpPr txBox="1"/>
            <p:nvPr/>
          </p:nvSpPr>
          <p:spPr>
            <a:xfrm>
              <a:off x="1299212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B1</a:t>
              </a:r>
              <a:endParaRPr lang="zh-TW" altLang="en-US" dirty="0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3086238" y="5034112"/>
            <a:ext cx="608970" cy="976746"/>
            <a:chOff x="1299212" y="2344423"/>
            <a:chExt cx="608970" cy="976746"/>
          </a:xfrm>
        </p:grpSpPr>
        <p:sp>
          <p:nvSpPr>
            <p:cNvPr id="61" name="矩形 60"/>
            <p:cNvSpPr/>
            <p:nvPr/>
          </p:nvSpPr>
          <p:spPr>
            <a:xfrm>
              <a:off x="1302588" y="2664026"/>
              <a:ext cx="605594" cy="6571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圖片 61"/>
            <p:cNvPicPr>
              <a:picLocks noChangeAspect="1"/>
            </p:cNvPicPr>
            <p:nvPr/>
          </p:nvPicPr>
          <p:blipFill rotWithShape="1">
            <a:blip r:embed="rId2"/>
            <a:srcRect b="67623"/>
            <a:stretch/>
          </p:blipFill>
          <p:spPr>
            <a:xfrm>
              <a:off x="1343646" y="2710987"/>
              <a:ext cx="538657" cy="567051"/>
            </a:xfrm>
            <a:prstGeom prst="rect">
              <a:avLst/>
            </a:prstGeom>
          </p:spPr>
        </p:pic>
        <p:sp>
          <p:nvSpPr>
            <p:cNvPr id="63" name="文字方塊 62"/>
            <p:cNvSpPr txBox="1"/>
            <p:nvPr/>
          </p:nvSpPr>
          <p:spPr>
            <a:xfrm>
              <a:off x="1299212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B1</a:t>
              </a:r>
              <a:endParaRPr lang="zh-TW" altLang="en-US" dirty="0"/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3820792" y="5032881"/>
            <a:ext cx="608970" cy="976746"/>
            <a:chOff x="1299212" y="2344423"/>
            <a:chExt cx="608970" cy="976746"/>
          </a:xfrm>
        </p:grpSpPr>
        <p:sp>
          <p:nvSpPr>
            <p:cNvPr id="65" name="矩形 64"/>
            <p:cNvSpPr/>
            <p:nvPr/>
          </p:nvSpPr>
          <p:spPr>
            <a:xfrm>
              <a:off x="1302588" y="2664026"/>
              <a:ext cx="605594" cy="6571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圖片 65"/>
            <p:cNvPicPr>
              <a:picLocks noChangeAspect="1"/>
            </p:cNvPicPr>
            <p:nvPr/>
          </p:nvPicPr>
          <p:blipFill rotWithShape="1">
            <a:blip r:embed="rId2"/>
            <a:srcRect b="67623"/>
            <a:stretch/>
          </p:blipFill>
          <p:spPr>
            <a:xfrm>
              <a:off x="1343646" y="2710987"/>
              <a:ext cx="538657" cy="567051"/>
            </a:xfrm>
            <a:prstGeom prst="rect">
              <a:avLst/>
            </a:prstGeom>
          </p:spPr>
        </p:pic>
        <p:sp>
          <p:nvSpPr>
            <p:cNvPr id="67" name="文字方塊 66"/>
            <p:cNvSpPr txBox="1"/>
            <p:nvPr/>
          </p:nvSpPr>
          <p:spPr>
            <a:xfrm>
              <a:off x="1299212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B1</a:t>
              </a:r>
              <a:endParaRPr lang="zh-TW" altLang="en-US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4607704" y="5027406"/>
            <a:ext cx="623934" cy="976746"/>
            <a:chOff x="2014657" y="2344423"/>
            <a:chExt cx="623934" cy="976746"/>
          </a:xfrm>
        </p:grpSpPr>
        <p:sp>
          <p:nvSpPr>
            <p:cNvPr id="70" name="矩形 69"/>
            <p:cNvSpPr/>
            <p:nvPr/>
          </p:nvSpPr>
          <p:spPr>
            <a:xfrm>
              <a:off x="2014657" y="2664026"/>
              <a:ext cx="605594" cy="657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圖片 70"/>
            <p:cNvPicPr>
              <a:picLocks noChangeAspect="1"/>
            </p:cNvPicPr>
            <p:nvPr/>
          </p:nvPicPr>
          <p:blipFill rotWithShape="1">
            <a:blip r:embed="rId2"/>
            <a:srcRect b="68115"/>
            <a:stretch/>
          </p:blipFill>
          <p:spPr>
            <a:xfrm>
              <a:off x="2049161" y="2710988"/>
              <a:ext cx="538657" cy="558424"/>
            </a:xfrm>
            <a:prstGeom prst="rect">
              <a:avLst/>
            </a:prstGeom>
          </p:spPr>
        </p:pic>
        <p:sp>
          <p:nvSpPr>
            <p:cNvPr id="72" name="文字方塊 71"/>
            <p:cNvSpPr txBox="1"/>
            <p:nvPr/>
          </p:nvSpPr>
          <p:spPr>
            <a:xfrm>
              <a:off x="2030279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B2</a:t>
              </a:r>
              <a:endParaRPr lang="zh-TW" altLang="en-US" dirty="0"/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5333352" y="5032881"/>
            <a:ext cx="623934" cy="976746"/>
            <a:chOff x="2014657" y="2344423"/>
            <a:chExt cx="623934" cy="976746"/>
          </a:xfrm>
        </p:grpSpPr>
        <p:sp>
          <p:nvSpPr>
            <p:cNvPr id="74" name="矩形 73"/>
            <p:cNvSpPr/>
            <p:nvPr/>
          </p:nvSpPr>
          <p:spPr>
            <a:xfrm>
              <a:off x="2014657" y="2664026"/>
              <a:ext cx="605594" cy="657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圖片 74"/>
            <p:cNvPicPr>
              <a:picLocks noChangeAspect="1"/>
            </p:cNvPicPr>
            <p:nvPr/>
          </p:nvPicPr>
          <p:blipFill rotWithShape="1">
            <a:blip r:embed="rId2"/>
            <a:srcRect b="68115"/>
            <a:stretch/>
          </p:blipFill>
          <p:spPr>
            <a:xfrm>
              <a:off x="2049161" y="2710988"/>
              <a:ext cx="538657" cy="558424"/>
            </a:xfrm>
            <a:prstGeom prst="rect">
              <a:avLst/>
            </a:prstGeom>
          </p:spPr>
        </p:pic>
        <p:sp>
          <p:nvSpPr>
            <p:cNvPr id="76" name="文字方塊 75"/>
            <p:cNvSpPr txBox="1"/>
            <p:nvPr/>
          </p:nvSpPr>
          <p:spPr>
            <a:xfrm>
              <a:off x="2030279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B2</a:t>
              </a:r>
              <a:endParaRPr lang="zh-TW" altLang="en-US" dirty="0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6057976" y="5024000"/>
            <a:ext cx="623934" cy="976746"/>
            <a:chOff x="2014657" y="2344423"/>
            <a:chExt cx="623934" cy="976746"/>
          </a:xfrm>
        </p:grpSpPr>
        <p:sp>
          <p:nvSpPr>
            <p:cNvPr id="78" name="矩形 77"/>
            <p:cNvSpPr/>
            <p:nvPr/>
          </p:nvSpPr>
          <p:spPr>
            <a:xfrm>
              <a:off x="2014657" y="2664026"/>
              <a:ext cx="605594" cy="657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圖片 78"/>
            <p:cNvPicPr>
              <a:picLocks noChangeAspect="1"/>
            </p:cNvPicPr>
            <p:nvPr/>
          </p:nvPicPr>
          <p:blipFill rotWithShape="1">
            <a:blip r:embed="rId2"/>
            <a:srcRect b="68115"/>
            <a:stretch/>
          </p:blipFill>
          <p:spPr>
            <a:xfrm>
              <a:off x="2049161" y="2710988"/>
              <a:ext cx="538657" cy="558424"/>
            </a:xfrm>
            <a:prstGeom prst="rect">
              <a:avLst/>
            </a:prstGeom>
          </p:spPr>
        </p:pic>
        <p:sp>
          <p:nvSpPr>
            <p:cNvPr id="80" name="文字方塊 79"/>
            <p:cNvSpPr txBox="1"/>
            <p:nvPr/>
          </p:nvSpPr>
          <p:spPr>
            <a:xfrm>
              <a:off x="2030279" y="2344423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B2</a:t>
              </a:r>
              <a:endParaRPr lang="zh-TW" altLang="en-US" dirty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865001" y="5021175"/>
            <a:ext cx="608312" cy="984341"/>
            <a:chOff x="2744365" y="2341655"/>
            <a:chExt cx="608312" cy="984341"/>
          </a:xfrm>
        </p:grpSpPr>
        <p:sp>
          <p:nvSpPr>
            <p:cNvPr id="82" name="矩形 81"/>
            <p:cNvSpPr/>
            <p:nvPr/>
          </p:nvSpPr>
          <p:spPr>
            <a:xfrm>
              <a:off x="2745724" y="2661628"/>
              <a:ext cx="605594" cy="657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3" name="圖片 82"/>
            <p:cNvPicPr>
              <a:picLocks noChangeAspect="1"/>
            </p:cNvPicPr>
            <p:nvPr/>
          </p:nvPicPr>
          <p:blipFill rotWithShape="1">
            <a:blip r:embed="rId2"/>
            <a:srcRect t="64885"/>
            <a:stretch/>
          </p:blipFill>
          <p:spPr>
            <a:xfrm>
              <a:off x="2768227" y="2710987"/>
              <a:ext cx="538657" cy="615009"/>
            </a:xfrm>
            <a:prstGeom prst="rect">
              <a:avLst/>
            </a:prstGeom>
          </p:spPr>
        </p:pic>
        <p:sp>
          <p:nvSpPr>
            <p:cNvPr id="84" name="文字方塊 83"/>
            <p:cNvSpPr txBox="1"/>
            <p:nvPr/>
          </p:nvSpPr>
          <p:spPr>
            <a:xfrm>
              <a:off x="2744365" y="2341655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B3</a:t>
              </a:r>
              <a:endParaRPr lang="zh-TW" altLang="en-US" dirty="0"/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7580697" y="5021175"/>
            <a:ext cx="608312" cy="984341"/>
            <a:chOff x="2744365" y="2341655"/>
            <a:chExt cx="608312" cy="984341"/>
          </a:xfrm>
        </p:grpSpPr>
        <p:sp>
          <p:nvSpPr>
            <p:cNvPr id="86" name="矩形 85"/>
            <p:cNvSpPr/>
            <p:nvPr/>
          </p:nvSpPr>
          <p:spPr>
            <a:xfrm>
              <a:off x="2745724" y="2661628"/>
              <a:ext cx="605594" cy="657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7" name="圖片 86"/>
            <p:cNvPicPr>
              <a:picLocks noChangeAspect="1"/>
            </p:cNvPicPr>
            <p:nvPr/>
          </p:nvPicPr>
          <p:blipFill rotWithShape="1">
            <a:blip r:embed="rId2"/>
            <a:srcRect t="64885"/>
            <a:stretch/>
          </p:blipFill>
          <p:spPr>
            <a:xfrm>
              <a:off x="2768227" y="2710987"/>
              <a:ext cx="538657" cy="615009"/>
            </a:xfrm>
            <a:prstGeom prst="rect">
              <a:avLst/>
            </a:prstGeom>
          </p:spPr>
        </p:pic>
        <p:sp>
          <p:nvSpPr>
            <p:cNvPr id="88" name="文字方塊 87"/>
            <p:cNvSpPr txBox="1"/>
            <p:nvPr/>
          </p:nvSpPr>
          <p:spPr>
            <a:xfrm>
              <a:off x="2744365" y="2341655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B3</a:t>
              </a:r>
              <a:endParaRPr lang="zh-TW" altLang="en-US" dirty="0"/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8313437" y="5021175"/>
            <a:ext cx="608312" cy="984341"/>
            <a:chOff x="2744365" y="2341655"/>
            <a:chExt cx="608312" cy="984341"/>
          </a:xfrm>
        </p:grpSpPr>
        <p:sp>
          <p:nvSpPr>
            <p:cNvPr id="90" name="矩形 89"/>
            <p:cNvSpPr/>
            <p:nvPr/>
          </p:nvSpPr>
          <p:spPr>
            <a:xfrm>
              <a:off x="2745724" y="2661628"/>
              <a:ext cx="605594" cy="657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1" name="圖片 90"/>
            <p:cNvPicPr>
              <a:picLocks noChangeAspect="1"/>
            </p:cNvPicPr>
            <p:nvPr/>
          </p:nvPicPr>
          <p:blipFill rotWithShape="1">
            <a:blip r:embed="rId2"/>
            <a:srcRect t="64885"/>
            <a:stretch/>
          </p:blipFill>
          <p:spPr>
            <a:xfrm>
              <a:off x="2768227" y="2710987"/>
              <a:ext cx="538657" cy="615009"/>
            </a:xfrm>
            <a:prstGeom prst="rect">
              <a:avLst/>
            </a:prstGeom>
          </p:spPr>
        </p:pic>
        <p:sp>
          <p:nvSpPr>
            <p:cNvPr id="92" name="文字方塊 91"/>
            <p:cNvSpPr txBox="1"/>
            <p:nvPr/>
          </p:nvSpPr>
          <p:spPr>
            <a:xfrm>
              <a:off x="2744365" y="2341655"/>
              <a:ext cx="6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B3</a:t>
              </a:r>
              <a:endParaRPr lang="zh-TW" altLang="en-US" dirty="0"/>
            </a:p>
          </p:txBody>
        </p:sp>
      </p:grpSp>
      <p:sp>
        <p:nvSpPr>
          <p:cNvPr id="94" name="文字方塊 93"/>
          <p:cNvSpPr txBox="1"/>
          <p:nvPr/>
        </p:nvSpPr>
        <p:spPr>
          <a:xfrm>
            <a:off x="9213320" y="4260247"/>
            <a:ext cx="230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=&gt;</a:t>
            </a:r>
            <a:r>
              <a:rPr lang="zh-TW" altLang="en-US" dirty="0"/>
              <a:t>  </a:t>
            </a:r>
            <a:r>
              <a:rPr lang="en-US" altLang="zh-TW" dirty="0"/>
              <a:t>3</a:t>
            </a:r>
            <a:r>
              <a:rPr lang="zh-TW" altLang="en-US" dirty="0"/>
              <a:t> * </a:t>
            </a:r>
            <a:r>
              <a:rPr lang="en-US" altLang="zh-TW" dirty="0"/>
              <a:t>3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 </a:t>
            </a:r>
            <a:r>
              <a:rPr lang="en-US" altLang="zh-TW" dirty="0"/>
              <a:t>9</a:t>
            </a:r>
            <a:r>
              <a:rPr lang="zh-TW" altLang="en-US" dirty="0"/>
              <a:t> </a:t>
            </a:r>
            <a:r>
              <a:rPr lang="en-US" altLang="zh-TW" dirty="0"/>
              <a:t>times</a:t>
            </a:r>
            <a:r>
              <a:rPr lang="zh-TW" altLang="en-US" dirty="0"/>
              <a:t> 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9181800" y="5485053"/>
            <a:ext cx="126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=&gt;</a:t>
            </a:r>
            <a:r>
              <a:rPr lang="zh-TW" altLang="en-US" dirty="0"/>
              <a:t>  </a:t>
            </a:r>
            <a:r>
              <a:rPr lang="en-US" altLang="zh-TW" dirty="0"/>
              <a:t>3</a:t>
            </a:r>
            <a:r>
              <a:rPr lang="zh-TW" altLang="en-US" dirty="0"/>
              <a:t> </a:t>
            </a:r>
            <a:r>
              <a:rPr lang="en-US" altLang="zh-TW" dirty="0"/>
              <a:t>times</a:t>
            </a:r>
            <a:r>
              <a:rPr lang="zh-TW" altLang="en-US" dirty="0"/>
              <a:t> </a:t>
            </a:r>
          </a:p>
        </p:txBody>
      </p:sp>
      <p:sp>
        <p:nvSpPr>
          <p:cNvPr id="96" name="文字方塊 95"/>
          <p:cNvSpPr txBox="1"/>
          <p:nvPr/>
        </p:nvSpPr>
        <p:spPr>
          <a:xfrm>
            <a:off x="4181624" y="2928780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Striding </a:t>
            </a:r>
          </a:p>
          <a:p>
            <a:endParaRPr lang="zh-TW" altLang="en-US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5460550" y="2712211"/>
            <a:ext cx="588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dirty="0"/>
          </a:p>
          <a:p>
            <a:r>
              <a:rPr lang="en-US" altLang="zh-TW" dirty="0"/>
              <a:t>Bi: batch order (or phase order) for an oversize kernel </a:t>
            </a:r>
            <a:endParaRPr lang="zh-TW" altLang="en-US" dirty="0"/>
          </a:p>
        </p:txBody>
      </p:sp>
      <p:cxnSp>
        <p:nvCxnSpPr>
          <p:cNvPr id="100" name="直線單箭頭接點 99"/>
          <p:cNvCxnSpPr>
            <a:stCxn id="33" idx="2"/>
          </p:cNvCxnSpPr>
          <p:nvPr/>
        </p:nvCxnSpPr>
        <p:spPr>
          <a:xfrm flipH="1">
            <a:off x="3535708" y="4785311"/>
            <a:ext cx="1376264" cy="42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2320503" y="3335452"/>
            <a:ext cx="2188826" cy="1550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文字方塊 102"/>
          <p:cNvSpPr txBox="1"/>
          <p:nvPr/>
        </p:nvSpPr>
        <p:spPr>
          <a:xfrm>
            <a:off x="2640001" y="3374595"/>
            <a:ext cx="152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 conv. block</a:t>
            </a:r>
            <a:endParaRPr lang="zh-TW" altLang="en-US" dirty="0"/>
          </a:p>
        </p:txBody>
      </p:sp>
      <p:cxnSp>
        <p:nvCxnSpPr>
          <p:cNvPr id="105" name="直線單箭頭接點 104"/>
          <p:cNvCxnSpPr/>
          <p:nvPr/>
        </p:nvCxnSpPr>
        <p:spPr>
          <a:xfrm flipH="1">
            <a:off x="4277802" y="4786685"/>
            <a:ext cx="2767054" cy="349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H="1">
            <a:off x="7193268" y="4629579"/>
            <a:ext cx="2194535" cy="256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74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148" y="236287"/>
            <a:ext cx="8596668" cy="1320800"/>
          </a:xfrm>
        </p:spPr>
        <p:txBody>
          <a:bodyPr/>
          <a:lstStyle/>
          <a:p>
            <a:r>
              <a:rPr lang="en-US" altLang="zh-TW" dirty="0"/>
              <a:t>Optimization: Weight Stationary for Oversize Kernel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8448" y="1600220"/>
            <a:ext cx="8838067" cy="4806582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Optimization: Group the same batches in all different </a:t>
            </a:r>
            <a:r>
              <a:rPr lang="en-US" altLang="zh-TW" sz="2000" dirty="0" err="1"/>
              <a:t>conv</a:t>
            </a:r>
            <a:r>
              <a:rPr lang="en-US" altLang="zh-TW" sz="2000" dirty="0"/>
              <a:t> blocks </a:t>
            </a:r>
            <a:r>
              <a:rPr lang="en-US" altLang="zh-TW" sz="2000" dirty="0">
                <a:solidFill>
                  <a:srgbClr val="FF0000"/>
                </a:solidFill>
              </a:rPr>
              <a:t>in a tile together </a:t>
            </a:r>
          </a:p>
          <a:p>
            <a:r>
              <a:rPr lang="en-US" altLang="zh-TW" sz="2000" dirty="0"/>
              <a:t>Advantage:  </a:t>
            </a:r>
          </a:p>
          <a:p>
            <a:pPr lvl="1"/>
            <a:r>
              <a:rPr lang="en-US" altLang="zh-TW" sz="1800" dirty="0"/>
              <a:t>1: Address generation for input data becomes easy by using conv. block size as an offset. </a:t>
            </a:r>
          </a:p>
          <a:p>
            <a:pPr lvl="1"/>
            <a:r>
              <a:rPr lang="en-US" altLang="zh-TW" sz="1800" dirty="0"/>
              <a:t>2: </a:t>
            </a:r>
            <a:r>
              <a:rPr lang="en-US" altLang="zh-TW" sz="1800" b="1" dirty="0">
                <a:solidFill>
                  <a:srgbClr val="FF0000"/>
                </a:solidFill>
              </a:rPr>
              <a:t>Avoid weight thrashing </a:t>
            </a:r>
            <a:endParaRPr lang="zh-TW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25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Streaming to 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Things to ponder</a:t>
            </a:r>
          </a:p>
          <a:p>
            <a:r>
              <a:rPr lang="en-US" altLang="zh-TW" dirty="0"/>
              <a:t>Previous switching FF scheme good for 3x3 kernel with 3x3 PE</a:t>
            </a:r>
          </a:p>
          <a:p>
            <a:r>
              <a:rPr lang="en-US" altLang="zh-TW" dirty="0"/>
              <a:t>How to make it work for kernel size other than 3x3?</a:t>
            </a:r>
          </a:p>
          <a:p>
            <a:pPr lvl="1"/>
            <a:r>
              <a:rPr lang="en-US" altLang="zh-TW" dirty="0"/>
              <a:t>Configurable PE size that tailors to kernel size? Impact?</a:t>
            </a:r>
          </a:p>
        </p:txBody>
      </p:sp>
    </p:spTree>
    <p:extLst>
      <p:ext uri="{BB962C8B-B14F-4D97-AF65-F5344CB8AC3E}">
        <p14:creationId xmlns:p14="http://schemas.microsoft.com/office/powerpoint/2010/main" val="139717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676" y="567581"/>
            <a:ext cx="8596668" cy="1124078"/>
          </a:xfrm>
        </p:spPr>
        <p:txBody>
          <a:bodyPr/>
          <a:lstStyle/>
          <a:p>
            <a:r>
              <a:rPr lang="en-US" altLang="zh-TW" dirty="0"/>
              <a:t>How about 1x1 kernels? The PE is 3x3.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47</a:t>
            </a:fld>
            <a:endParaRPr lang="zh-TW" altLang="en-US"/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881641"/>
              </p:ext>
            </p:extLst>
          </p:nvPr>
        </p:nvGraphicFramePr>
        <p:xfrm>
          <a:off x="701099" y="1730905"/>
          <a:ext cx="9247518" cy="46122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99411">
                  <a:extLst>
                    <a:ext uri="{9D8B030D-6E8A-4147-A177-3AD203B41FA5}">
                      <a16:colId xmlns:a16="http://schemas.microsoft.com/office/drawing/2014/main" val="696567311"/>
                    </a:ext>
                  </a:extLst>
                </a:gridCol>
                <a:gridCol w="1630668">
                  <a:extLst>
                    <a:ext uri="{9D8B030D-6E8A-4147-A177-3AD203B41FA5}">
                      <a16:colId xmlns:a16="http://schemas.microsoft.com/office/drawing/2014/main" val="343246766"/>
                    </a:ext>
                  </a:extLst>
                </a:gridCol>
                <a:gridCol w="1117667">
                  <a:extLst>
                    <a:ext uri="{9D8B030D-6E8A-4147-A177-3AD203B41FA5}">
                      <a16:colId xmlns:a16="http://schemas.microsoft.com/office/drawing/2014/main" val="3043819790"/>
                    </a:ext>
                  </a:extLst>
                </a:gridCol>
                <a:gridCol w="1640798">
                  <a:extLst>
                    <a:ext uri="{9D8B030D-6E8A-4147-A177-3AD203B41FA5}">
                      <a16:colId xmlns:a16="http://schemas.microsoft.com/office/drawing/2014/main" val="2631921630"/>
                    </a:ext>
                  </a:extLst>
                </a:gridCol>
                <a:gridCol w="1668144">
                  <a:extLst>
                    <a:ext uri="{9D8B030D-6E8A-4147-A177-3AD203B41FA5}">
                      <a16:colId xmlns:a16="http://schemas.microsoft.com/office/drawing/2014/main" val="43867264"/>
                    </a:ext>
                  </a:extLst>
                </a:gridCol>
                <a:gridCol w="1690830">
                  <a:extLst>
                    <a:ext uri="{9D8B030D-6E8A-4147-A177-3AD203B41FA5}">
                      <a16:colId xmlns:a16="http://schemas.microsoft.com/office/drawing/2014/main" val="707501537"/>
                    </a:ext>
                  </a:extLst>
                </a:gridCol>
              </a:tblGrid>
              <a:tr h="21336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i="1" dirty="0"/>
                        <a:t>YOLOv3-tiny</a:t>
                      </a:r>
                      <a:endParaRPr lang="zh-TW" altLang="en-US" sz="14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Model parameter</a:t>
                      </a:r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Utilization rate of 32 PEs </a:t>
                      </a:r>
                      <a:endParaRPr lang="zh-TW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Utilization rate of 288</a:t>
                      </a:r>
                      <a:r>
                        <a:rPr lang="en-US" altLang="zh-TW" sz="1400" baseline="0" dirty="0"/>
                        <a:t> </a:t>
                      </a:r>
                      <a:r>
                        <a:rPr lang="en-US" altLang="zh-TW" sz="1400" dirty="0"/>
                        <a:t>multipliers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446675"/>
                  </a:ext>
                </a:extLst>
              </a:tr>
              <a:tr h="3450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Input</a:t>
                      </a:r>
                      <a:r>
                        <a:rPr lang="en-US" altLang="zh-TW" sz="1400" baseline="0" dirty="0"/>
                        <a:t> map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Kernel 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Output map</a:t>
                      </a:r>
                      <a:endParaRPr lang="zh-TW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897940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416</a:t>
                      </a:r>
                      <a:r>
                        <a:rPr lang="en-US" altLang="zh-TW" sz="1100" baseline="0" dirty="0"/>
                        <a:t> x 416 x 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416</a:t>
                      </a:r>
                      <a:r>
                        <a:rPr lang="en-US" altLang="zh-TW" sz="1100" baseline="0" dirty="0"/>
                        <a:t> x 416 x 16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50 %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50 %</a:t>
                      </a:r>
                      <a:endParaRPr lang="zh-TW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564377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208 x 208 x 16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208 x 208 x 32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35715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104 x 104 x 32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104 x 104 x 64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75974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52 x 52 x 64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52 x 52 x 128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119716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128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533703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57170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conv7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1024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53503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conv8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1024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baseline="0" dirty="0">
                          <a:solidFill>
                            <a:srgbClr val="FF0000"/>
                          </a:solidFill>
                        </a:rPr>
                        <a:t>11.11 %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50843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conv9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85271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255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99.6 %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baseline="0" dirty="0">
                          <a:solidFill>
                            <a:srgbClr val="FF0000"/>
                          </a:solidFill>
                        </a:rPr>
                        <a:t>11.07 %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275290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128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baseline="0" dirty="0">
                          <a:solidFill>
                            <a:srgbClr val="FF0000"/>
                          </a:solidFill>
                        </a:rPr>
                        <a:t>11.11 %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263876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384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270356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255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99.6 %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baseline="0" dirty="0">
                          <a:solidFill>
                            <a:srgbClr val="FF0000"/>
                          </a:solidFill>
                        </a:rPr>
                        <a:t>11.07 %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935642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185803" y="6343122"/>
          <a:ext cx="3355675" cy="3200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3525">
                  <a:extLst>
                    <a:ext uri="{9D8B030D-6E8A-4147-A177-3AD203B41FA5}">
                      <a16:colId xmlns:a16="http://schemas.microsoft.com/office/drawing/2014/main" val="32232529"/>
                    </a:ext>
                  </a:extLst>
                </a:gridCol>
                <a:gridCol w="1682150">
                  <a:extLst>
                    <a:ext uri="{9D8B030D-6E8A-4147-A177-3AD203B41FA5}">
                      <a16:colId xmlns:a16="http://schemas.microsoft.com/office/drawing/2014/main" val="2180613666"/>
                    </a:ext>
                  </a:extLst>
                </a:gridCol>
              </a:tblGrid>
              <a:tr h="3200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99.09 %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68.8 %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823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620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 for 1x1 Kernel Size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996" y="1582047"/>
            <a:ext cx="11037277" cy="435133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When input map size is smaller than 52x52 (input tile size) and kernel size is 1x1, transfer more then </a:t>
            </a:r>
            <a:r>
              <a:rPr lang="en-US" altLang="zh-TW" sz="2000" dirty="0">
                <a:solidFill>
                  <a:srgbClr val="FF0000"/>
                </a:solidFill>
              </a:rPr>
              <a:t>1 input map of different input channels </a:t>
            </a:r>
            <a:r>
              <a:rPr lang="en-US" altLang="zh-TW" sz="2000" dirty="0"/>
              <a:t>to Input SRAM. The convolution of these input maps in the input SRAM would be executed at the same time. Assume Input SRAM size = tile size.</a:t>
            </a:r>
            <a:endParaRPr lang="zh-TW" altLang="en-US" sz="2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11091"/>
              </p:ext>
            </p:extLst>
          </p:nvPr>
        </p:nvGraphicFramePr>
        <p:xfrm>
          <a:off x="901703" y="3639143"/>
          <a:ext cx="7862977" cy="1997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033">
                  <a:extLst>
                    <a:ext uri="{9D8B030D-6E8A-4147-A177-3AD203B41FA5}">
                      <a16:colId xmlns:a16="http://schemas.microsoft.com/office/drawing/2014/main" val="1233221656"/>
                    </a:ext>
                  </a:extLst>
                </a:gridCol>
                <a:gridCol w="1223975">
                  <a:extLst>
                    <a:ext uri="{9D8B030D-6E8A-4147-A177-3AD203B41FA5}">
                      <a16:colId xmlns:a16="http://schemas.microsoft.com/office/drawing/2014/main" val="749999379"/>
                    </a:ext>
                  </a:extLst>
                </a:gridCol>
                <a:gridCol w="1009290">
                  <a:extLst>
                    <a:ext uri="{9D8B030D-6E8A-4147-A177-3AD203B41FA5}">
                      <a16:colId xmlns:a16="http://schemas.microsoft.com/office/drawing/2014/main" val="2880750144"/>
                    </a:ext>
                  </a:extLst>
                </a:gridCol>
                <a:gridCol w="2113472">
                  <a:extLst>
                    <a:ext uri="{9D8B030D-6E8A-4147-A177-3AD203B41FA5}">
                      <a16:colId xmlns:a16="http://schemas.microsoft.com/office/drawing/2014/main" val="719866059"/>
                    </a:ext>
                  </a:extLst>
                </a:gridCol>
                <a:gridCol w="2027207">
                  <a:extLst>
                    <a:ext uri="{9D8B030D-6E8A-4147-A177-3AD203B41FA5}">
                      <a16:colId xmlns:a16="http://schemas.microsoft.com/office/drawing/2014/main" val="918785222"/>
                    </a:ext>
                  </a:extLst>
                </a:gridCol>
              </a:tblGrid>
              <a:tr h="5725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YOLOv3-tiny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Input map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Kernel 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Max input</a:t>
                      </a:r>
                      <a:r>
                        <a:rPr lang="en-US" altLang="zh-TW" sz="1400" baseline="0" dirty="0"/>
                        <a:t> map # that Input SRAM can store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Input map # stored in Input</a:t>
                      </a:r>
                      <a:r>
                        <a:rPr lang="en-US" altLang="zh-TW" sz="1400" baseline="0" dirty="0"/>
                        <a:t> SRAM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57056"/>
                  </a:ext>
                </a:extLst>
              </a:tr>
              <a:tr h="3561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conv8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13x13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9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45196"/>
                  </a:ext>
                </a:extLst>
              </a:tr>
              <a:tr h="3561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13x13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9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98598"/>
                  </a:ext>
                </a:extLst>
              </a:tr>
              <a:tr h="3561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13x13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9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262066"/>
                  </a:ext>
                </a:extLst>
              </a:tr>
              <a:tr h="3561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26x26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4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99259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83977" y="297258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234042" y="5820200"/>
            <a:ext cx="47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52x52 /(13x13) = 16 ( of different channels)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8364386" y="4160512"/>
            <a:ext cx="800588" cy="274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9296365" y="3886195"/>
            <a:ext cx="1401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Limited by:</a:t>
            </a:r>
          </a:p>
          <a:p>
            <a:r>
              <a:rPr lang="en-US" altLang="zh-TW" dirty="0"/>
              <a:t>each PE has</a:t>
            </a:r>
          </a:p>
          <a:p>
            <a:r>
              <a:rPr lang="en-US" altLang="zh-TW" dirty="0"/>
              <a:t>9 MACs.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097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 for 1x1 Kernel Size (1/4)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49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909471" y="1893155"/>
            <a:ext cx="277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Get at max 9 channels of</a:t>
            </a:r>
          </a:p>
          <a:p>
            <a:r>
              <a:rPr lang="en-US" altLang="zh-TW" dirty="0"/>
              <a:t>kernel 1</a:t>
            </a:r>
            <a:r>
              <a:rPr lang="zh-TW" altLang="en-US" dirty="0"/>
              <a:t> 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677334" y="1783098"/>
            <a:ext cx="9653191" cy="4734801"/>
            <a:chOff x="266850" y="707469"/>
            <a:chExt cx="11925150" cy="5750481"/>
          </a:xfrm>
        </p:grpSpPr>
        <p:grpSp>
          <p:nvGrpSpPr>
            <p:cNvPr id="7" name="群組 6"/>
            <p:cNvGrpSpPr/>
            <p:nvPr/>
          </p:nvGrpSpPr>
          <p:grpSpPr>
            <a:xfrm>
              <a:off x="1855144" y="2066925"/>
              <a:ext cx="1028700" cy="971549"/>
              <a:chOff x="1028700" y="1947861"/>
              <a:chExt cx="1028700" cy="971549"/>
            </a:xfrm>
          </p:grpSpPr>
          <p:sp>
            <p:nvSpPr>
              <p:cNvPr id="898" name="矩形 897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9" name="矩形 898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0" name="矩形 899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1" name="矩形 900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2" name="矩形 901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3" name="矩形 902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4" name="矩形 903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5" name="矩形 904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6" name="矩形 905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7" name="矩形 906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8" name="矩形 907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9" name="矩形 908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0" name="矩形 909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1" name="矩形 910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2" name="矩形 911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3" name="矩形 912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4" name="矩形 913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5" name="矩形 914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6" name="矩形 915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7" name="矩形 916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8" name="矩形 917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9" name="矩形 918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0" name="矩形 919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1" name="矩形 920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2" name="矩形 921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3" name="矩形 922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4" name="矩形 923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5" name="矩形 924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6" name="矩形 925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7" name="矩形 926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8" name="矩形 927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9" name="矩形 928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0" name="矩形 929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1" name="矩形 930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2" name="矩形 931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3" name="矩形 932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904875" y="1095375"/>
              <a:ext cx="2190750" cy="63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maps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DRAM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486150" y="1095375"/>
              <a:ext cx="2819400" cy="63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IR input maps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Input SRAM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696075" y="2000250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848475" y="2214553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889" name="矩形 888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0" name="矩形 889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1" name="矩形 890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2" name="矩形 891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3" name="矩形 892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4" name="矩形 893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5" name="矩形 894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6" name="矩形 895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7" name="矩形 896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7429499" y="2246013"/>
              <a:ext cx="257175" cy="55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7848600" y="2214553"/>
              <a:ext cx="514350" cy="485775"/>
              <a:chOff x="3028950" y="2076448"/>
              <a:chExt cx="514350" cy="485775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880" name="矩形 879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1" name="矩形 880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2" name="矩形 881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3" name="矩形 882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4" name="矩形 883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5" name="矩形 884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6" name="矩形 885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7" name="矩形 886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8" name="矩形 887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8524874" y="2246013"/>
              <a:ext cx="257175" cy="44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996362" y="2391120"/>
              <a:ext cx="171450" cy="1619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8667749" y="1919430"/>
              <a:ext cx="915720" cy="502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401174" y="2247375"/>
              <a:ext cx="257175" cy="44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901236" y="2388935"/>
              <a:ext cx="171450" cy="161925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696075" y="1688402"/>
              <a:ext cx="733424" cy="37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1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696200" y="1976306"/>
              <a:ext cx="915720" cy="308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1</a:t>
              </a: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6696075" y="3343113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429499" y="3588876"/>
              <a:ext cx="257175" cy="55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7848600" y="3557416"/>
              <a:ext cx="514350" cy="485775"/>
              <a:chOff x="3028950" y="2076448"/>
              <a:chExt cx="514350" cy="485775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871" name="矩形 870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2" name="矩形 871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3" name="矩形 872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4" name="矩形 873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5" name="矩形 874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6" name="矩形 875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7" name="矩形 876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8" name="矩形 877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9" name="矩形 878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8524874" y="3588876"/>
              <a:ext cx="257175" cy="44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996362" y="3733983"/>
              <a:ext cx="171450" cy="161925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8667749" y="3262293"/>
              <a:ext cx="915720" cy="502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9401174" y="3590238"/>
              <a:ext cx="257175" cy="44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901236" y="3731798"/>
              <a:ext cx="171450" cy="161925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691313" y="3063440"/>
              <a:ext cx="738185" cy="37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2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7696200" y="3322709"/>
              <a:ext cx="915720" cy="308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2</a:t>
              </a:r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6696075" y="4953000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7429499" y="5198764"/>
              <a:ext cx="257175" cy="55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7848600" y="5167303"/>
              <a:ext cx="514350" cy="485775"/>
              <a:chOff x="3028950" y="2076448"/>
              <a:chExt cx="514350" cy="485775"/>
            </a:xfrm>
            <a:solidFill>
              <a:srgbClr val="44546A">
                <a:lumMod val="20000"/>
                <a:lumOff val="80000"/>
              </a:srgbClr>
            </a:solidFill>
          </p:grpSpPr>
          <p:sp>
            <p:nvSpPr>
              <p:cNvPr id="862" name="矩形 861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44546A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3" name="矩形 862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44546A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4" name="矩形 863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5" name="矩形 864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44546A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6" name="矩形 865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7" name="矩形 866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8" name="矩形 867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9" name="矩形 868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0" name="矩形 869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44546A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35" name="文字方塊 34"/>
            <p:cNvSpPr txBox="1"/>
            <p:nvPr/>
          </p:nvSpPr>
          <p:spPr>
            <a:xfrm>
              <a:off x="8524874" y="5198764"/>
              <a:ext cx="257175" cy="44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996362" y="5343870"/>
              <a:ext cx="171450" cy="161925"/>
            </a:xfrm>
            <a:prstGeom prst="rect">
              <a:avLst/>
            </a:prstGeom>
            <a:solidFill>
              <a:srgbClr val="5B9BD5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8667749" y="4872181"/>
              <a:ext cx="915720" cy="502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9401174" y="5200125"/>
              <a:ext cx="257175" cy="44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901236" y="5341685"/>
              <a:ext cx="171450" cy="16192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6691313" y="4670865"/>
              <a:ext cx="842964" cy="37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32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696200" y="4938580"/>
              <a:ext cx="915720" cy="308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32</a:t>
              </a:r>
            </a:p>
          </p:txBody>
        </p:sp>
        <p:sp>
          <p:nvSpPr>
            <p:cNvPr id="42" name="文字方塊 41"/>
            <p:cNvSpPr txBox="1"/>
            <p:nvPr/>
          </p:nvSpPr>
          <p:spPr>
            <a:xfrm rot="5400000">
              <a:off x="8242975" y="4132324"/>
              <a:ext cx="489328" cy="83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…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cxnSp>
          <p:nvCxnSpPr>
            <p:cNvPr id="43" name="直線單箭頭接點 42"/>
            <p:cNvCxnSpPr/>
            <p:nvPr/>
          </p:nvCxnSpPr>
          <p:spPr>
            <a:xfrm flipV="1">
              <a:off x="1799368" y="3076218"/>
              <a:ext cx="1182108" cy="126120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44" name="文字方塊 43"/>
            <p:cNvSpPr txBox="1"/>
            <p:nvPr/>
          </p:nvSpPr>
          <p:spPr>
            <a:xfrm>
              <a:off x="266850" y="3607030"/>
              <a:ext cx="180975" cy="37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H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021034" y="4359715"/>
              <a:ext cx="180975" cy="37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L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2403771" y="3628094"/>
              <a:ext cx="180975" cy="37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N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cxnSp>
          <p:nvCxnSpPr>
            <p:cNvPr id="47" name="直線單箭頭接點 46"/>
            <p:cNvCxnSpPr/>
            <p:nvPr/>
          </p:nvCxnSpPr>
          <p:spPr>
            <a:xfrm flipH="1">
              <a:off x="3664599" y="3398619"/>
              <a:ext cx="1" cy="97369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8" name="直線單箭頭接點 47"/>
            <p:cNvCxnSpPr/>
            <p:nvPr/>
          </p:nvCxnSpPr>
          <p:spPr>
            <a:xfrm flipH="1">
              <a:off x="3769374" y="4501450"/>
              <a:ext cx="106203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49" name="文字方塊 48"/>
            <p:cNvSpPr txBox="1"/>
            <p:nvPr/>
          </p:nvSpPr>
          <p:spPr>
            <a:xfrm>
              <a:off x="6657976" y="1976306"/>
              <a:ext cx="1055063" cy="308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657976" y="3312391"/>
              <a:ext cx="1055063" cy="308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6653213" y="4929054"/>
              <a:ext cx="1055063" cy="308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grpSp>
          <p:nvGrpSpPr>
            <p:cNvPr id="52" name="群組 51"/>
            <p:cNvGrpSpPr/>
            <p:nvPr/>
          </p:nvGrpSpPr>
          <p:grpSpPr>
            <a:xfrm>
              <a:off x="1761158" y="2166935"/>
              <a:ext cx="1028700" cy="971549"/>
              <a:chOff x="1028700" y="1947861"/>
              <a:chExt cx="1028700" cy="971549"/>
            </a:xfrm>
          </p:grpSpPr>
          <p:sp>
            <p:nvSpPr>
              <p:cNvPr id="826" name="矩形 825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7" name="矩形 826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8" name="矩形 827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9" name="矩形 828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0" name="矩形 829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1" name="矩形 830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2" name="矩形 831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3" name="矩形 832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4" name="矩形 833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5" name="矩形 834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6" name="矩形 835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7" name="矩形 836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8" name="矩形 837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9" name="矩形 838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0" name="矩形 839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1" name="矩形 840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2" name="矩形 841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3" name="矩形 842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4" name="矩形 843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5" name="矩形 844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6" name="矩形 845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7" name="矩形 846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8" name="矩形 847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9" name="矩形 848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0" name="矩形 849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1" name="矩形 850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2" name="矩形 851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3" name="矩形 852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4" name="矩形 853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5" name="矩形 854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6" name="矩形 855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7" name="矩形 856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8" name="矩形 857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9" name="矩形 858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0" name="矩形 859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1" name="矩形 860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664644" y="2271007"/>
              <a:ext cx="1028700" cy="971549"/>
              <a:chOff x="1028700" y="1947861"/>
              <a:chExt cx="1028700" cy="971549"/>
            </a:xfrm>
          </p:grpSpPr>
          <p:sp>
            <p:nvSpPr>
              <p:cNvPr id="790" name="矩形 789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1" name="矩形 790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2" name="矩形 791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3" name="矩形 792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4" name="矩形 793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5" name="矩形 794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6" name="矩形 795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7" name="矩形 796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8" name="矩形 797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9" name="矩形 798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0" name="矩形 799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1" name="矩形 800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2" name="矩形 801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3" name="矩形 802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4" name="矩形 803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5" name="矩形 804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6" name="矩形 805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7" name="矩形 806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8" name="矩形 807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9" name="矩形 808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0" name="矩形 809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1" name="矩形 810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2" name="矩形 811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3" name="矩形 812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4" name="矩形 813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5" name="矩形 814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6" name="矩形 815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7" name="矩形 816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8" name="矩形 817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9" name="矩形 818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0" name="矩形 819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1" name="矩形 820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2" name="矩形 821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3" name="矩形 822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4" name="矩形 823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5" name="矩形 824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1559868" y="2371715"/>
              <a:ext cx="1028700" cy="971549"/>
              <a:chOff x="1028700" y="1947861"/>
              <a:chExt cx="1028700" cy="971549"/>
            </a:xfrm>
          </p:grpSpPr>
          <p:sp>
            <p:nvSpPr>
              <p:cNvPr id="754" name="矩形 753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5" name="矩形 754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6" name="矩形 755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7" name="矩形 756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8" name="矩形 757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9" name="矩形 758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0" name="矩形 759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1" name="矩形 760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2" name="矩形 761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3" name="矩形 762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4" name="矩形 763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5" name="矩形 764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6" name="矩形 765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7" name="矩形 766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8" name="矩形 767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9" name="矩形 768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0" name="矩形 769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1" name="矩形 770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2" name="矩形 771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3" name="矩形 772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4" name="矩形 773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5" name="矩形 774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6" name="矩形 775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7" name="矩形 776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8" name="矩形 777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9" name="矩形 778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0" name="矩形 779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1" name="矩形 780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2" name="矩形 781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3" name="矩形 782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4" name="矩形 783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5" name="矩形 784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6" name="矩形 785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7" name="矩形 786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8" name="矩形 787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9" name="矩形 788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1464618" y="2470698"/>
              <a:ext cx="1028700" cy="971549"/>
              <a:chOff x="1028700" y="1947861"/>
              <a:chExt cx="1028700" cy="971549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718" name="矩形 717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9" name="矩形 718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0" name="矩形 719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1" name="矩形 720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2" name="矩形 721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3" name="矩形 722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4" name="矩形 723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5" name="矩形 724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6" name="矩形 725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7" name="矩形 726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8" name="矩形 727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9" name="矩形 728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0" name="矩形 729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1" name="矩形 730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2" name="矩形 731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3" name="矩形 732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4" name="矩形 733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5" name="矩形 734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6" name="矩形 735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7" name="矩形 736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8" name="矩形 737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9" name="矩形 738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0" name="矩形 739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1" name="矩形 740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2" name="矩形 741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3" name="矩形 742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4" name="矩形 743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5" name="矩形 744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6" name="矩形 745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7" name="矩形 746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8" name="矩形 747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9" name="矩形 748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0" name="矩形 749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1" name="矩形 750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2" name="矩形 751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3" name="矩形 752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6" name="群組 55"/>
            <p:cNvGrpSpPr/>
            <p:nvPr/>
          </p:nvGrpSpPr>
          <p:grpSpPr>
            <a:xfrm>
              <a:off x="1359843" y="2564205"/>
              <a:ext cx="1028700" cy="971549"/>
              <a:chOff x="1028700" y="1947861"/>
              <a:chExt cx="1028700" cy="971549"/>
            </a:xfrm>
            <a:solidFill>
              <a:srgbClr val="FFC000">
                <a:lumMod val="20000"/>
                <a:lumOff val="80000"/>
              </a:srgbClr>
            </a:solidFill>
          </p:grpSpPr>
          <p:sp>
            <p:nvSpPr>
              <p:cNvPr id="682" name="矩形 681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3" name="矩形 682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4" name="矩形 683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5" name="矩形 684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6" name="矩形 685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7" name="矩形 686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8" name="矩形 687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9" name="矩形 688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0" name="矩形 689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1" name="矩形 690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2" name="矩形 691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3" name="矩形 692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4" name="矩形 693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5" name="矩形 694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6" name="矩形 695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7" name="矩形 696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8" name="矩形 697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9" name="矩形 698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0" name="矩形 699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1" name="矩形 700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2" name="矩形 701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3" name="矩形 702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4" name="矩形 703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5" name="矩形 704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6" name="矩形 705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7" name="矩形 706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8" name="矩形 707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9" name="矩形 708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0" name="矩形 709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1" name="矩形 710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2" name="矩形 711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3" name="矩形 712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4" name="矩形 713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5" name="矩形 714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6" name="矩形 715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7" name="矩形 716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7" name="群組 56"/>
            <p:cNvGrpSpPr/>
            <p:nvPr/>
          </p:nvGrpSpPr>
          <p:grpSpPr>
            <a:xfrm>
              <a:off x="1254100" y="2666643"/>
              <a:ext cx="1028700" cy="971549"/>
              <a:chOff x="1028700" y="1947861"/>
              <a:chExt cx="1028700" cy="971549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646" name="矩形 645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7" name="矩形 646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8" name="矩形 647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9" name="矩形 648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0" name="矩形 649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1" name="矩形 650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2" name="矩形 651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3" name="矩形 652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4" name="矩形 653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5" name="矩形 654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6" name="矩形 655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7" name="矩形 656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8" name="矩形 657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9" name="矩形 658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0" name="矩形 659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1" name="矩形 660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2" name="矩形 661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3" name="矩形 662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4" name="矩形 663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5" name="矩形 664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6" name="矩形 665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7" name="矩形 666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8" name="矩形 667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9" name="矩形 668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0" name="矩形 669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1" name="矩形 670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2" name="矩形 671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3" name="矩形 672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4" name="矩形 673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5" name="矩形 674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6" name="矩形 675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7" name="矩形 676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8" name="矩形 677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9" name="矩形 678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0" name="矩形 679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1" name="矩形 680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8" name="群組 57"/>
            <p:cNvGrpSpPr/>
            <p:nvPr/>
          </p:nvGrpSpPr>
          <p:grpSpPr>
            <a:xfrm>
              <a:off x="1159818" y="2771438"/>
              <a:ext cx="1028700" cy="971549"/>
              <a:chOff x="1028700" y="1947861"/>
              <a:chExt cx="1028700" cy="971549"/>
            </a:xfrm>
            <a:solidFill>
              <a:srgbClr val="4472C4">
                <a:lumMod val="40000"/>
                <a:lumOff val="60000"/>
              </a:srgbClr>
            </a:solidFill>
          </p:grpSpPr>
          <p:sp>
            <p:nvSpPr>
              <p:cNvPr id="610" name="矩形 609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1" name="矩形 610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2" name="矩形 611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3" name="矩形 612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4" name="矩形 613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5" name="矩形 614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6" name="矩形 615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7" name="矩形 616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8" name="矩形 617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9" name="矩形 618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0" name="矩形 619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1" name="矩形 620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2" name="矩形 621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3" name="矩形 622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4" name="矩形 623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5" name="矩形 624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6" name="矩形 625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7" name="矩形 626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8" name="矩形 627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9" name="矩形 628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0" name="矩形 629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1" name="矩形 630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2" name="矩形 631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3" name="矩形 632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4" name="矩形 633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5" name="矩形 634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6" name="矩形 635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7" name="矩形 636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8" name="矩形 637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9" name="矩形 638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0" name="矩形 639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1" name="矩形 640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2" name="矩形 641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3" name="矩形 642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4" name="矩形 643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5" name="矩形 644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1063897" y="2876459"/>
              <a:ext cx="1028700" cy="971549"/>
              <a:chOff x="1028700" y="1947861"/>
              <a:chExt cx="1028700" cy="971549"/>
            </a:xfrm>
            <a:solidFill>
              <a:srgbClr val="A5A5A5">
                <a:lumMod val="40000"/>
                <a:lumOff val="60000"/>
              </a:srgbClr>
            </a:solidFill>
          </p:grpSpPr>
          <p:sp>
            <p:nvSpPr>
              <p:cNvPr id="574" name="矩形 573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5" name="矩形 574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6" name="矩形 575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7" name="矩形 576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8" name="矩形 577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9" name="矩形 578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0" name="矩形 579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1" name="矩形 580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2" name="矩形 581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3" name="矩形 582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4" name="矩形 583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5" name="矩形 584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6" name="矩形 585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7" name="矩形 586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8" name="矩形 587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9" name="矩形 588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0" name="矩形 589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1" name="矩形 590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2" name="矩形 591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3" name="矩形 592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4" name="矩形 593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5" name="矩形 594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6" name="矩形 595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7" name="矩形 596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8" name="矩形 597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9" name="矩形 598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0" name="矩形 599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1" name="矩形 600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2" name="矩形 601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3" name="矩形 602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4" name="矩形 603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5" name="矩形 604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6" name="矩形 605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7" name="矩形 606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8" name="矩形 607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9" name="矩形 608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968352" y="2982711"/>
              <a:ext cx="1028700" cy="971549"/>
              <a:chOff x="1028700" y="1947861"/>
              <a:chExt cx="1028700" cy="971549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538" name="矩形 537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9" name="矩形 538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0" name="矩形 539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1" name="矩形 540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2" name="矩形 541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3" name="矩形 542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4" name="矩形 543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5" name="矩形 544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6" name="矩形 545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7" name="矩形 546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8" name="矩形 547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9" name="矩形 548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0" name="矩形 549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1" name="矩形 550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2" name="矩形 551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3" name="矩形 552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4" name="矩形 553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5" name="矩形 554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6" name="矩形 555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7" name="矩形 556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8" name="矩形 557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9" name="矩形 558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0" name="矩形 559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1" name="矩形 560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2" name="矩形 561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3" name="矩形 562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4" name="矩形 563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5" name="矩形 564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6" name="矩形 565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7" name="矩形 566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8" name="矩形 567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9" name="矩形 568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0" name="矩形 569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1" name="矩形 570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2" name="矩形 571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3" name="矩形 572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863723" y="3085777"/>
              <a:ext cx="1028700" cy="971549"/>
              <a:chOff x="1028700" y="1947861"/>
              <a:chExt cx="1028700" cy="971549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502" name="矩形 501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3" name="矩形 502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4" name="矩形 503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5" name="矩形 504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6" name="矩形 505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7" name="矩形 506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8" name="矩形 507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9" name="矩形 508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0" name="矩形 509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1" name="矩形 510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2" name="矩形 511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3" name="矩形 512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5" name="矩形 514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6" name="矩形 515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7" name="矩形 516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8" name="矩形 517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9" name="矩形 518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0" name="矩形 519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1" name="矩形 520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2" name="矩形 521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3" name="矩形 522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4" name="矩形 523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5" name="矩形 524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6" name="矩形 525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7" name="矩形 526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8" name="矩形 527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9" name="矩形 528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0" name="矩形 529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1" name="矩形 530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2" name="矩形 531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3" name="矩形 532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4" name="矩形 533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5" name="矩形 534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6" name="矩形 535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7" name="矩形 536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768737" y="3181174"/>
              <a:ext cx="1028700" cy="971549"/>
              <a:chOff x="1028700" y="1947861"/>
              <a:chExt cx="1028700" cy="971549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466" name="矩形 465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7" name="矩形 466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8" name="矩形 467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9" name="矩形 468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0" name="矩形 469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1" name="矩形 470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2" name="矩形 471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3" name="矩形 472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4" name="矩形 473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5" name="矩形 474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6" name="矩形 475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7" name="矩形 476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8" name="矩形 477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9" name="矩形 478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0" name="矩形 479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1" name="矩形 480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2" name="矩形 481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3" name="矩形 482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4" name="矩形 483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5" name="矩形 484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6" name="矩形 485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7" name="矩形 486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8" name="矩形 487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9" name="矩形 488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0" name="矩形 489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1" name="矩形 490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2" name="矩形 491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3" name="矩形 492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4" name="矩形 493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5" name="矩形 494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6" name="矩形 495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7" name="矩形 496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8" name="矩形 497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9" name="矩形 498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0" name="矩形 499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654176" y="3285440"/>
              <a:ext cx="1028700" cy="971549"/>
              <a:chOff x="1028700" y="1947861"/>
              <a:chExt cx="1028700" cy="971549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430" name="矩形 429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1" name="矩形 430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2" name="矩形 431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3" name="矩形 432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4" name="矩形 433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5" name="矩形 434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6" name="矩形 435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7" name="矩形 436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8" name="矩形 437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9" name="矩形 438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0" name="矩形 439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1" name="矩形 440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2" name="矩形 441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4" name="矩形 443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5" name="矩形 444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6" name="矩形 445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7" name="矩形 446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8" name="矩形 447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9" name="矩形 448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0" name="矩形 449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1" name="矩形 450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2" name="矩形 451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3" name="矩形 452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4" name="矩形 453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5" name="矩形 454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6" name="矩形 455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7" name="矩形 456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8" name="矩形 457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9" name="矩形 458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0" name="矩形 459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1" name="矩形 460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2" name="矩形 461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3" name="矩形 462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4" name="矩形 463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5" name="矩形 464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cxnSp>
          <p:nvCxnSpPr>
            <p:cNvPr id="64" name="直線單箭頭接點 63"/>
            <p:cNvCxnSpPr/>
            <p:nvPr/>
          </p:nvCxnSpPr>
          <p:spPr>
            <a:xfrm flipH="1">
              <a:off x="540693" y="3287884"/>
              <a:ext cx="1" cy="97369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5" name="直線單箭頭接點 64"/>
            <p:cNvCxnSpPr/>
            <p:nvPr/>
          </p:nvCxnSpPr>
          <p:spPr>
            <a:xfrm flipH="1">
              <a:off x="645468" y="4390715"/>
              <a:ext cx="106203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6" name="文字方塊 65"/>
            <p:cNvSpPr txBox="1"/>
            <p:nvPr/>
          </p:nvSpPr>
          <p:spPr>
            <a:xfrm>
              <a:off x="3389490" y="3739434"/>
              <a:ext cx="180975" cy="37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H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4181774" y="4492119"/>
              <a:ext cx="180975" cy="37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L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4596930" y="2585335"/>
              <a:ext cx="1028700" cy="971549"/>
              <a:chOff x="1028700" y="1947861"/>
              <a:chExt cx="1028700" cy="971549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94" name="矩形 393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6" name="矩形 395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7" name="矩形 396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8" name="矩形 397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9" name="矩形 398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0" name="矩形 399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1" name="矩形 400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3" name="矩形 402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5" name="矩形 404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6" name="矩形 405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7" name="矩形 406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8" name="矩形 407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9" name="矩形 408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0" name="矩形 409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1" name="矩形 410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2" name="矩形 411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3" name="矩形 412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4" name="矩形 413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5" name="矩形 414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6" name="矩形 415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7" name="矩形 416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8" name="矩形 417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9" name="矩形 418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0" name="矩形 419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1" name="矩形 420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2" name="矩形 421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3" name="矩形 422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4" name="矩形 423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5" name="矩形 424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6" name="矩形 425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7" name="矩形 426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8" name="矩形 427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9" name="矩形 428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9" name="群組 68"/>
            <p:cNvGrpSpPr/>
            <p:nvPr/>
          </p:nvGrpSpPr>
          <p:grpSpPr>
            <a:xfrm>
              <a:off x="4492155" y="2678842"/>
              <a:ext cx="1028700" cy="971549"/>
              <a:chOff x="1028700" y="1947861"/>
              <a:chExt cx="1028700" cy="971549"/>
            </a:xfrm>
            <a:solidFill>
              <a:srgbClr val="FFC000">
                <a:lumMod val="20000"/>
                <a:lumOff val="80000"/>
              </a:srgbClr>
            </a:solidFill>
          </p:grpSpPr>
          <p:sp>
            <p:nvSpPr>
              <p:cNvPr id="358" name="矩形 357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0" name="矩形 359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1" name="矩形 360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2" name="矩形 361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4" name="矩形 363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8" name="矩形 367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3" name="矩形 372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4" name="矩形 373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6" name="矩形 375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7" name="矩形 376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8" name="矩形 377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9" name="矩形 378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0" name="矩形 379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1" name="矩形 380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2" name="矩形 381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3" name="矩形 382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4" name="矩形 383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9" name="矩形 388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0" name="矩形 389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2" name="矩形 391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3" name="矩形 392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4386412" y="2781280"/>
              <a:ext cx="1028700" cy="971549"/>
              <a:chOff x="1028700" y="1947861"/>
              <a:chExt cx="1028700" cy="971549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322" name="矩形 321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ED7D31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5" name="矩形 324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6" name="矩形 325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8" name="矩形 327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9" name="矩形 328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0" name="矩形 329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1" name="矩形 330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2" name="矩形 331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3" name="矩形 332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5" name="矩形 334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6" name="矩形 335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8" name="矩形 337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9" name="矩形 338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0" name="矩形 339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4" name="矩形 343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5" name="矩形 344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6" name="矩形 345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7" name="矩形 346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9" name="矩形 348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0" name="矩形 349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1" name="矩形 350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4" name="矩形 353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6" name="矩形 355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1" name="群組 70"/>
            <p:cNvGrpSpPr/>
            <p:nvPr/>
          </p:nvGrpSpPr>
          <p:grpSpPr>
            <a:xfrm>
              <a:off x="4292130" y="2886075"/>
              <a:ext cx="1028700" cy="971549"/>
              <a:chOff x="1028700" y="1947861"/>
              <a:chExt cx="1028700" cy="971549"/>
            </a:xfrm>
            <a:solidFill>
              <a:srgbClr val="4472C4">
                <a:lumMod val="40000"/>
                <a:lumOff val="60000"/>
              </a:srgbClr>
            </a:solidFill>
          </p:grpSpPr>
          <p:sp>
            <p:nvSpPr>
              <p:cNvPr id="286" name="矩形 285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7" name="矩形 286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9" name="矩形 288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0" name="矩形 289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1" name="矩形 290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4" name="矩形 293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3" name="矩形 302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4" name="矩形 303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5" name="矩形 304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6" name="矩形 305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9" name="矩形 308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0" name="矩形 309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1" name="矩形 320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2" name="群組 71"/>
            <p:cNvGrpSpPr/>
            <p:nvPr/>
          </p:nvGrpSpPr>
          <p:grpSpPr>
            <a:xfrm>
              <a:off x="4196209" y="2991096"/>
              <a:ext cx="1028700" cy="971549"/>
              <a:chOff x="1028700" y="1947861"/>
              <a:chExt cx="1028700" cy="971549"/>
            </a:xfrm>
            <a:solidFill>
              <a:srgbClr val="A5A5A5">
                <a:lumMod val="40000"/>
                <a:lumOff val="60000"/>
              </a:srgbClr>
            </a:solidFill>
          </p:grpSpPr>
          <p:sp>
            <p:nvSpPr>
              <p:cNvPr id="250" name="矩形 249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5" name="矩形 254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9" name="矩形 278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2" name="矩形 281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5" name="矩形 284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3" name="群組 72"/>
            <p:cNvGrpSpPr/>
            <p:nvPr/>
          </p:nvGrpSpPr>
          <p:grpSpPr>
            <a:xfrm>
              <a:off x="4100664" y="3097348"/>
              <a:ext cx="1028700" cy="971549"/>
              <a:chOff x="1028700" y="1947861"/>
              <a:chExt cx="1028700" cy="971549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214" name="矩形 213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4" name="群組 73"/>
            <p:cNvGrpSpPr/>
            <p:nvPr/>
          </p:nvGrpSpPr>
          <p:grpSpPr>
            <a:xfrm>
              <a:off x="3996035" y="3200414"/>
              <a:ext cx="1028700" cy="971549"/>
              <a:chOff x="1028700" y="1947861"/>
              <a:chExt cx="1028700" cy="971549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178" name="矩形 177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5" name="群組 74"/>
            <p:cNvGrpSpPr/>
            <p:nvPr/>
          </p:nvGrpSpPr>
          <p:grpSpPr>
            <a:xfrm>
              <a:off x="3901049" y="3295811"/>
              <a:ext cx="1028700" cy="971549"/>
              <a:chOff x="1028700" y="1947861"/>
              <a:chExt cx="1028700" cy="971549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142" name="矩形 141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6" name="群組 75"/>
            <p:cNvGrpSpPr/>
            <p:nvPr/>
          </p:nvGrpSpPr>
          <p:grpSpPr>
            <a:xfrm>
              <a:off x="3786488" y="3400077"/>
              <a:ext cx="1028700" cy="971549"/>
              <a:chOff x="1028700" y="1947861"/>
              <a:chExt cx="1028700" cy="971549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106" name="矩形 105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cxnSp>
          <p:nvCxnSpPr>
            <p:cNvPr id="77" name="直線單箭頭接點 76"/>
            <p:cNvCxnSpPr/>
            <p:nvPr/>
          </p:nvCxnSpPr>
          <p:spPr>
            <a:xfrm flipV="1">
              <a:off x="4894866" y="3599709"/>
              <a:ext cx="795339" cy="848559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8" name="文字方塊 77"/>
            <p:cNvSpPr txBox="1"/>
            <p:nvPr/>
          </p:nvSpPr>
          <p:spPr>
            <a:xfrm>
              <a:off x="4981575" y="3936550"/>
              <a:ext cx="943220" cy="59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(max=9)</a:t>
              </a:r>
              <a:endParaRPr kumimoji="0" lang="zh-TW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79" name="群組 78"/>
            <p:cNvGrpSpPr/>
            <p:nvPr/>
          </p:nvGrpSpPr>
          <p:grpSpPr>
            <a:xfrm>
              <a:off x="6846094" y="3548092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97" name="矩形 96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80" name="群組 79"/>
            <p:cNvGrpSpPr/>
            <p:nvPr/>
          </p:nvGrpSpPr>
          <p:grpSpPr>
            <a:xfrm>
              <a:off x="6853235" y="5158429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88" name="矩形 87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81" name="矩形 80"/>
            <p:cNvSpPr/>
            <p:nvPr/>
          </p:nvSpPr>
          <p:spPr>
            <a:xfrm>
              <a:off x="10687050" y="1993468"/>
              <a:ext cx="171450" cy="161925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0691810" y="3343113"/>
              <a:ext cx="171450" cy="161925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0687050" y="4953000"/>
              <a:ext cx="171450" cy="16192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0239375" y="1095493"/>
              <a:ext cx="1952625" cy="63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Partial sum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Output SRAM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cxnSp>
          <p:nvCxnSpPr>
            <p:cNvPr id="85" name="直線接點 84"/>
            <p:cNvCxnSpPr/>
            <p:nvPr/>
          </p:nvCxnSpPr>
          <p:spPr>
            <a:xfrm>
              <a:off x="3371850" y="771525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86" name="直線接點 85"/>
            <p:cNvCxnSpPr/>
            <p:nvPr/>
          </p:nvCxnSpPr>
          <p:spPr>
            <a:xfrm>
              <a:off x="6419850" y="716791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87" name="直線接點 86"/>
            <p:cNvCxnSpPr/>
            <p:nvPr/>
          </p:nvCxnSpPr>
          <p:spPr>
            <a:xfrm>
              <a:off x="10382250" y="707469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934" name="文字方塊 933"/>
          <p:cNvSpPr txBox="1"/>
          <p:nvPr/>
        </p:nvSpPr>
        <p:spPr>
          <a:xfrm>
            <a:off x="414414" y="5148852"/>
            <a:ext cx="2834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 x L is the dimension</a:t>
            </a:r>
          </a:p>
          <a:p>
            <a:r>
              <a:rPr lang="en-US" altLang="zh-TW" dirty="0"/>
              <a:t>of input map, e.g., 13x13</a:t>
            </a:r>
          </a:p>
          <a:p>
            <a:r>
              <a:rPr lang="en-US" altLang="zh-TW" dirty="0"/>
              <a:t>Less than tile size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7193268" y="2148854"/>
            <a:ext cx="365756" cy="74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4A678A-4FC3-4C44-9558-AFE8EF08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60" y="320074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altLang="zh-TW" dirty="0"/>
              <a:t>Compute in Memory (CIM)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C6164B-6CF5-4C47-B24C-76E09CBB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99" y="1143025"/>
            <a:ext cx="5010389" cy="530346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Why CIM?</a:t>
            </a:r>
          </a:p>
          <a:p>
            <a:pPr lvl="1"/>
            <a:r>
              <a:rPr lang="en-US" altLang="zh-TW" dirty="0"/>
              <a:t>Data movement causes time and energy consumption</a:t>
            </a:r>
          </a:p>
          <a:p>
            <a:pPr lvl="1"/>
            <a:r>
              <a:rPr lang="en-US" altLang="zh-TW" dirty="0"/>
              <a:t>Memory wall</a:t>
            </a:r>
          </a:p>
          <a:p>
            <a:pPr lvl="1"/>
            <a:r>
              <a:rPr lang="en-US" altLang="zh-TW" b="0" i="0" dirty="0">
                <a:solidFill>
                  <a:srgbClr val="333333"/>
                </a:solidFill>
                <a:effectLst/>
              </a:rPr>
              <a:t>CiM advantages: 1) improve speed and area efficiency, due to computation directly in memory, and 2) very good energy efficiency, thanks to the analog MAC operations.</a:t>
            </a:r>
            <a:endParaRPr lang="en-US" altLang="zh-TW" dirty="0"/>
          </a:p>
          <a:p>
            <a:r>
              <a:rPr lang="en-US" altLang="zh-TW" b="0" i="0" dirty="0">
                <a:solidFill>
                  <a:srgbClr val="333333"/>
                </a:solidFill>
                <a:effectLst/>
              </a:rPr>
              <a:t>(a) Data movement </a:t>
            </a:r>
            <a:r>
              <a:rPr lang="en-US" altLang="zh-TW" dirty="0">
                <a:solidFill>
                  <a:srgbClr val="333333"/>
                </a:solidFill>
              </a:rPr>
              <a:t>from</a:t>
            </a:r>
            <a:r>
              <a:rPr lang="en-US" altLang="zh-TW" b="0" i="0" dirty="0">
                <a:solidFill>
                  <a:srgbClr val="333333"/>
                </a:solidFill>
                <a:effectLst/>
              </a:rPr>
              <a:t> SRAM buffer to the processing elements in the conventional von Neumann architecture makes it the primary performance bottleneck in the execution of data-intensive workloads.</a:t>
            </a:r>
          </a:p>
          <a:p>
            <a:r>
              <a:rPr lang="en-US" altLang="zh-TW" dirty="0">
                <a:solidFill>
                  <a:srgbClr val="333333"/>
                </a:solidFill>
              </a:rPr>
              <a:t>(b) </a:t>
            </a:r>
            <a:r>
              <a:rPr lang="en-US" altLang="zh-TW" b="0" i="0" dirty="0">
                <a:solidFill>
                  <a:srgbClr val="333333"/>
                </a:solidFill>
                <a:effectLst/>
              </a:rPr>
              <a:t>The memory macros in a CiM structure are not limited to normal read and write operations. They can operate as a computing engine to</a:t>
            </a:r>
            <a:r>
              <a:rPr lang="zh-TW" alt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altLang="zh-TW" b="0" i="0" dirty="0">
                <a:solidFill>
                  <a:srgbClr val="333333"/>
                </a:solidFill>
                <a:effectLst/>
              </a:rPr>
              <a:t>perform MAC operations and minimize the amount of data that needs to be moved between the processor and the SRAMs.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Cons: PVT variation impact on analog computing. (Process, Voltage, Temperature) </a:t>
            </a:r>
            <a:r>
              <a:rPr lang="en-US" altLang="zh-TW" b="0" i="0" dirty="0">
                <a:solidFill>
                  <a:srgbClr val="FF0000"/>
                </a:solidFill>
                <a:effectLst/>
              </a:rPr>
              <a:t> </a:t>
            </a:r>
          </a:p>
          <a:p>
            <a:pPr lvl="1"/>
            <a:r>
              <a:rPr lang="en-US" altLang="zh-TW" b="0" i="0" dirty="0">
                <a:solidFill>
                  <a:srgbClr val="FF0000"/>
                </a:solidFill>
                <a:effectLst/>
              </a:rPr>
              <a:t>PVT-aware quantization training 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DA059F-DB88-4BEB-830B-4C6AA079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81" y="670629"/>
            <a:ext cx="3605311" cy="568172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19BA5A4-E45A-4DC2-B2B1-1D75798EF376}"/>
              </a:ext>
            </a:extLst>
          </p:cNvPr>
          <p:cNvSpPr txBox="1"/>
          <p:nvPr/>
        </p:nvSpPr>
        <p:spPr>
          <a:xfrm>
            <a:off x="5940506" y="6320694"/>
            <a:ext cx="6293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1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IEEE Micro 2019 </a:t>
            </a:r>
            <a:r>
              <a:rPr lang="en-US" altLang="zh-TW" sz="1000" b="0" i="0" u="none" strike="noStrike" dirty="0" err="1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Zhixiao</a:t>
            </a:r>
            <a:r>
              <a:rPr lang="en-US" altLang="zh-TW" sz="1000" b="0" i="0" u="none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Zhang</a:t>
            </a:r>
            <a:r>
              <a:rPr lang="en-US" altLang="zh-TW" sz="1000" b="0" i="0" dirty="0">
                <a:effectLst/>
                <a:latin typeface="Arial" panose="020B0604020202020204" pitchFamily="34" charset="0"/>
              </a:rPr>
              <a:t>; </a:t>
            </a:r>
            <a:r>
              <a:rPr lang="en-US" altLang="zh-TW" sz="1000" b="0" i="0" u="none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Xin Si</a:t>
            </a:r>
            <a:r>
              <a:rPr lang="en-US" altLang="zh-TW" sz="1000" b="0" i="0" dirty="0">
                <a:effectLst/>
                <a:latin typeface="Arial" panose="020B0604020202020204" pitchFamily="34" charset="0"/>
              </a:rPr>
              <a:t>; </a:t>
            </a:r>
            <a:r>
              <a:rPr lang="en-US" altLang="zh-TW" sz="1000" b="0" i="0" u="none" strike="noStrike" dirty="0"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Srivatsa Srinivasa</a:t>
            </a:r>
            <a:r>
              <a:rPr lang="en-US" altLang="zh-TW" sz="1000" b="0" i="0" dirty="0">
                <a:effectLst/>
                <a:latin typeface="Arial" panose="020B0604020202020204" pitchFamily="34" charset="0"/>
              </a:rPr>
              <a:t>; </a:t>
            </a:r>
            <a:r>
              <a:rPr lang="en-US" altLang="zh-TW" sz="1000" b="0" i="0" u="none" strike="noStrike" dirty="0" err="1"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Akshay</a:t>
            </a:r>
            <a:r>
              <a:rPr lang="en-US" altLang="zh-TW" sz="1000" b="0" i="0" u="none" strike="noStrike" dirty="0"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Krishna Ramanathan</a:t>
            </a:r>
            <a:r>
              <a:rPr lang="en-US" altLang="zh-TW" sz="1000" b="0" i="0" dirty="0">
                <a:effectLst/>
                <a:latin typeface="Arial" panose="020B0604020202020204" pitchFamily="34" charset="0"/>
              </a:rPr>
              <a:t>; </a:t>
            </a:r>
            <a:r>
              <a:rPr lang="en-US" altLang="zh-TW" sz="1000" b="0" i="0" u="sng" dirty="0"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Meng-Fan Chan</a:t>
            </a:r>
            <a:r>
              <a:rPr lang="en-US" altLang="zh-TW" sz="1000" b="0" i="0" u="sng" dirty="0">
                <a:effectLst/>
                <a:latin typeface="Arial" panose="020B0604020202020204" pitchFamily="34" charset="0"/>
              </a:rPr>
              <a:t>g</a:t>
            </a:r>
            <a:endParaRPr lang="en-US" altLang="zh-TW" sz="1000" b="1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TW" sz="1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Recent Advances in Compute-in-Memory Support for SRAM Using Monolithic 3-D Integration</a:t>
            </a:r>
          </a:p>
        </p:txBody>
      </p:sp>
    </p:spTree>
    <p:extLst>
      <p:ext uri="{BB962C8B-B14F-4D97-AF65-F5344CB8AC3E}">
        <p14:creationId xmlns:p14="http://schemas.microsoft.com/office/powerpoint/2010/main" val="3054212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 for 1x1 Kernel Size (2/4)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50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792538" y="1788314"/>
            <a:ext cx="9627253" cy="4602244"/>
            <a:chOff x="266850" y="707469"/>
            <a:chExt cx="11925150" cy="5750481"/>
          </a:xfrm>
        </p:grpSpPr>
        <p:grpSp>
          <p:nvGrpSpPr>
            <p:cNvPr id="6" name="群組 5"/>
            <p:cNvGrpSpPr/>
            <p:nvPr/>
          </p:nvGrpSpPr>
          <p:grpSpPr>
            <a:xfrm>
              <a:off x="1855144" y="2066925"/>
              <a:ext cx="1028700" cy="971549"/>
              <a:chOff x="1028700" y="1947861"/>
              <a:chExt cx="1028700" cy="971549"/>
            </a:xfrm>
          </p:grpSpPr>
          <p:sp>
            <p:nvSpPr>
              <p:cNvPr id="903" name="矩形 90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4" name="矩形 90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5" name="矩形 90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6" name="矩形 90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7" name="矩形 90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8" name="矩形 90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9" name="矩形 90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0" name="矩形 90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1" name="矩形 91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2" name="矩形 91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3" name="矩形 91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4" name="矩形 91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5" name="矩形 91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6" name="矩形 91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7" name="矩形 91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8" name="矩形 91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9" name="矩形 91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0" name="矩形 91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1" name="矩形 92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2" name="矩形 92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3" name="矩形 92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4" name="矩形 92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5" name="矩形 92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6" name="矩形 92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7" name="矩形 92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8" name="矩形 92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9" name="矩形 92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0" name="矩形 92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1" name="矩形 93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2" name="矩形 93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3" name="矩形 93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4" name="矩形 93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5" name="矩形 93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6" name="矩形 93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7" name="矩形 93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8" name="矩形 93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904875" y="1095375"/>
              <a:ext cx="2190750" cy="65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maps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DRAM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486150" y="1095375"/>
              <a:ext cx="2819400" cy="65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IR input maps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Input SRAM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6696075" y="2000250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6848475" y="2214553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894" name="矩形 893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5" name="矩形 894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6" name="矩形 895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7" name="矩形 896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8" name="矩形 897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9" name="矩形 898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0" name="矩形 899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1" name="矩形 900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2" name="矩形 901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7429500" y="2246013"/>
              <a:ext cx="257175" cy="576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7848600" y="2214553"/>
              <a:ext cx="514350" cy="485775"/>
              <a:chOff x="3028950" y="2076448"/>
              <a:chExt cx="514350" cy="485775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885" name="矩形 884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6" name="矩形 885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7" name="矩形 886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8" name="矩形 887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9" name="矩形 888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0" name="矩形 889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1" name="矩形 890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2" name="矩形 891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3" name="矩形 892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4" name="文字方塊 13"/>
            <p:cNvSpPr txBox="1"/>
            <p:nvPr/>
          </p:nvSpPr>
          <p:spPr>
            <a:xfrm>
              <a:off x="8524876" y="2246013"/>
              <a:ext cx="257175" cy="46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996362" y="2391120"/>
              <a:ext cx="171450" cy="1619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667749" y="1919430"/>
              <a:ext cx="906155" cy="51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9401175" y="2247375"/>
              <a:ext cx="257175" cy="46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901236" y="2388935"/>
              <a:ext cx="171450" cy="161925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696075" y="1688403"/>
              <a:ext cx="733424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1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642776" y="1954749"/>
              <a:ext cx="971549" cy="31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1</a:t>
              </a: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6696075" y="3343113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429500" y="3588876"/>
              <a:ext cx="257175" cy="576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7848600" y="3557416"/>
              <a:ext cx="514350" cy="485775"/>
              <a:chOff x="3028950" y="2076448"/>
              <a:chExt cx="514350" cy="485775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876" name="矩形 875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7" name="矩形 876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8" name="矩形 877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9" name="矩形 878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0" name="矩形 879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1" name="矩形 880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2" name="矩形 881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3" name="矩形 882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4" name="矩形 883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8524876" y="3588876"/>
              <a:ext cx="257175" cy="46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996362" y="3733983"/>
              <a:ext cx="171450" cy="161925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667749" y="3262293"/>
              <a:ext cx="906155" cy="51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9401175" y="3590238"/>
              <a:ext cx="257175" cy="46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901236" y="3731798"/>
              <a:ext cx="171450" cy="161925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691313" y="3063441"/>
              <a:ext cx="738185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2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642776" y="3301153"/>
              <a:ext cx="971549" cy="31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2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6696075" y="4953000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429500" y="5198763"/>
              <a:ext cx="257175" cy="576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7848600" y="5167303"/>
              <a:ext cx="514350" cy="485775"/>
              <a:chOff x="3028950" y="2076448"/>
              <a:chExt cx="514350" cy="485775"/>
            </a:xfrm>
            <a:solidFill>
              <a:srgbClr val="44546A">
                <a:lumMod val="20000"/>
                <a:lumOff val="80000"/>
              </a:srgbClr>
            </a:solidFill>
          </p:grpSpPr>
          <p:sp>
            <p:nvSpPr>
              <p:cNvPr id="867" name="矩形 866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44546A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8" name="矩形 867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44546A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9" name="矩形 868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0" name="矩形 869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44546A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1" name="矩形 870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2" name="矩形 871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3" name="矩形 872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4" name="矩形 873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5" name="矩形 874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44546A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34" name="文字方塊 33"/>
            <p:cNvSpPr txBox="1"/>
            <p:nvPr/>
          </p:nvSpPr>
          <p:spPr>
            <a:xfrm>
              <a:off x="8524876" y="5198763"/>
              <a:ext cx="257175" cy="46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996362" y="5343870"/>
              <a:ext cx="171450" cy="161925"/>
            </a:xfrm>
            <a:prstGeom prst="rect">
              <a:avLst/>
            </a:prstGeom>
            <a:solidFill>
              <a:srgbClr val="5B9BD5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8667749" y="4872180"/>
              <a:ext cx="906155" cy="51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9401175" y="5200125"/>
              <a:ext cx="257175" cy="46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901236" y="5341685"/>
              <a:ext cx="171450" cy="16192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691312" y="4670865"/>
              <a:ext cx="833317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32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642776" y="4917024"/>
              <a:ext cx="971549" cy="31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32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 rot="5400000">
              <a:off x="8129587" y="4393576"/>
              <a:ext cx="257175" cy="457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…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V="1">
              <a:off x="1799368" y="3076218"/>
              <a:ext cx="1182108" cy="126120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43" name="文字方塊 42"/>
            <p:cNvSpPr txBox="1"/>
            <p:nvPr/>
          </p:nvSpPr>
          <p:spPr>
            <a:xfrm>
              <a:off x="266850" y="3607028"/>
              <a:ext cx="180975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H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021034" y="4359715"/>
              <a:ext cx="180975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L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403772" y="3628094"/>
              <a:ext cx="180975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N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cxnSp>
          <p:nvCxnSpPr>
            <p:cNvPr id="46" name="直線單箭頭接點 45"/>
            <p:cNvCxnSpPr/>
            <p:nvPr/>
          </p:nvCxnSpPr>
          <p:spPr>
            <a:xfrm flipH="1">
              <a:off x="3664599" y="3398619"/>
              <a:ext cx="1" cy="97369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7" name="直線單箭頭接點 46"/>
            <p:cNvCxnSpPr/>
            <p:nvPr/>
          </p:nvCxnSpPr>
          <p:spPr>
            <a:xfrm flipH="1">
              <a:off x="3769374" y="4501450"/>
              <a:ext cx="106203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48" name="文字方塊 47"/>
            <p:cNvSpPr txBox="1"/>
            <p:nvPr/>
          </p:nvSpPr>
          <p:spPr>
            <a:xfrm>
              <a:off x="6599545" y="1965527"/>
              <a:ext cx="1133475" cy="31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599545" y="3301613"/>
              <a:ext cx="1133475" cy="31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594781" y="4918277"/>
              <a:ext cx="1133475" cy="31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grpSp>
          <p:nvGrpSpPr>
            <p:cNvPr id="51" name="群組 50"/>
            <p:cNvGrpSpPr/>
            <p:nvPr/>
          </p:nvGrpSpPr>
          <p:grpSpPr>
            <a:xfrm>
              <a:off x="1761158" y="2166935"/>
              <a:ext cx="1028700" cy="971549"/>
              <a:chOff x="1028700" y="1947861"/>
              <a:chExt cx="1028700" cy="971549"/>
            </a:xfrm>
          </p:grpSpPr>
          <p:sp>
            <p:nvSpPr>
              <p:cNvPr id="831" name="矩形 83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2" name="矩形 83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3" name="矩形 83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4" name="矩形 83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5" name="矩形 83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6" name="矩形 83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7" name="矩形 83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8" name="矩形 83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9" name="矩形 83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0" name="矩形 83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1" name="矩形 84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2" name="矩形 84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3" name="矩形 84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4" name="矩形 84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5" name="矩形 84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6" name="矩形 84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7" name="矩形 84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8" name="矩形 84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9" name="矩形 84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0" name="矩形 84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1" name="矩形 85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2" name="矩形 85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3" name="矩形 85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4" name="矩形 85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5" name="矩形 85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6" name="矩形 85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7" name="矩形 85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8" name="矩形 85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9" name="矩形 85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0" name="矩形 85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1" name="矩形 86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2" name="矩形 86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3" name="矩形 86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4" name="矩形 86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5" name="矩形 86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6" name="矩形 86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1664644" y="2271007"/>
              <a:ext cx="1028700" cy="971549"/>
              <a:chOff x="1028700" y="1947861"/>
              <a:chExt cx="1028700" cy="971549"/>
            </a:xfrm>
          </p:grpSpPr>
          <p:sp>
            <p:nvSpPr>
              <p:cNvPr id="795" name="矩形 79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6" name="矩形 79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7" name="矩形 79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8" name="矩形 79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9" name="矩形 79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0" name="矩形 79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1" name="矩形 80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2" name="矩形 80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3" name="矩形 80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4" name="矩形 80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5" name="矩形 80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6" name="矩形 80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7" name="矩形 80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8" name="矩形 80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9" name="矩形 80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0" name="矩形 80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1" name="矩形 81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2" name="矩形 81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3" name="矩形 81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4" name="矩形 81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5" name="矩形 81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6" name="矩形 81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7" name="矩形 81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8" name="矩形 81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9" name="矩形 81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0" name="矩形 81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1" name="矩形 82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2" name="矩形 82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3" name="矩形 82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4" name="矩形 82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5" name="矩形 82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6" name="矩形 82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7" name="矩形 82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8" name="矩形 82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9" name="矩形 82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0" name="矩形 82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559868" y="2371715"/>
              <a:ext cx="1028700" cy="971549"/>
              <a:chOff x="1028700" y="1947861"/>
              <a:chExt cx="1028700" cy="971549"/>
            </a:xfrm>
          </p:grpSpPr>
          <p:sp>
            <p:nvSpPr>
              <p:cNvPr id="759" name="矩形 75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0" name="矩形 75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1" name="矩形 76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2" name="矩形 76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3" name="矩形 76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4" name="矩形 76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5" name="矩形 76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6" name="矩形 76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7" name="矩形 76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8" name="矩形 76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9" name="矩形 76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0" name="矩形 76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1" name="矩形 77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2" name="矩形 77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3" name="矩形 77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4" name="矩形 77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5" name="矩形 77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6" name="矩形 77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7" name="矩形 77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8" name="矩形 77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9" name="矩形 77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0" name="矩形 77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1" name="矩形 78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2" name="矩形 78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3" name="矩形 78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4" name="矩形 78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5" name="矩形 78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6" name="矩形 78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7" name="矩形 78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8" name="矩形 78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9" name="矩形 78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0" name="矩形 78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1" name="矩形 79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2" name="矩形 79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3" name="矩形 79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4" name="矩形 79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1464618" y="2470698"/>
              <a:ext cx="1028700" cy="971549"/>
              <a:chOff x="1028700" y="1947861"/>
              <a:chExt cx="1028700" cy="971549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723" name="矩形 72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4" name="矩形 72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5" name="矩形 72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6" name="矩形 72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7" name="矩形 72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8" name="矩形 72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9" name="矩形 72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0" name="矩形 72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1" name="矩形 73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2" name="矩形 73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3" name="矩形 73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4" name="矩形 73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5" name="矩形 73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6" name="矩形 73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7" name="矩形 73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8" name="矩形 73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9" name="矩形 73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0" name="矩形 73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1" name="矩形 74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2" name="矩形 74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3" name="矩形 74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4" name="矩形 74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5" name="矩形 74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6" name="矩形 74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7" name="矩形 74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8" name="矩形 74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9" name="矩形 74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0" name="矩形 74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1" name="矩形 75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2" name="矩形 75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3" name="矩形 75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4" name="矩形 75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5" name="矩形 75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6" name="矩形 75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7" name="矩形 75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8" name="矩形 75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1359843" y="2564205"/>
              <a:ext cx="1028700" cy="971549"/>
              <a:chOff x="1028700" y="1947861"/>
              <a:chExt cx="1028700" cy="971549"/>
            </a:xfrm>
            <a:solidFill>
              <a:srgbClr val="FFC000">
                <a:lumMod val="20000"/>
                <a:lumOff val="80000"/>
              </a:srgbClr>
            </a:solidFill>
          </p:grpSpPr>
          <p:sp>
            <p:nvSpPr>
              <p:cNvPr id="687" name="矩形 68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8" name="矩形 68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9" name="矩形 68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0" name="矩形 68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1" name="矩形 69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2" name="矩形 69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3" name="矩形 69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4" name="矩形 69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5" name="矩形 69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6" name="矩形 69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7" name="矩形 69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8" name="矩形 69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9" name="矩形 69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0" name="矩形 69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1" name="矩形 70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2" name="矩形 70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3" name="矩形 70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4" name="矩形 70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5" name="矩形 70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6" name="矩形 70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7" name="矩形 70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8" name="矩形 70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9" name="矩形 70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0" name="矩形 70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1" name="矩形 71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2" name="矩形 71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3" name="矩形 71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4" name="矩形 71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5" name="矩形 71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6" name="矩形 71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7" name="矩形 71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8" name="矩形 71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9" name="矩形 71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0" name="矩形 71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1" name="矩形 72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2" name="矩形 72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6" name="群組 55"/>
            <p:cNvGrpSpPr/>
            <p:nvPr/>
          </p:nvGrpSpPr>
          <p:grpSpPr>
            <a:xfrm>
              <a:off x="1254100" y="2666643"/>
              <a:ext cx="1028700" cy="971549"/>
              <a:chOff x="1028700" y="1947861"/>
              <a:chExt cx="1028700" cy="971549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651" name="矩形 65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2" name="矩形 65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3" name="矩形 65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4" name="矩形 65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5" name="矩形 65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6" name="矩形 65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7" name="矩形 65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8" name="矩形 65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9" name="矩形 65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0" name="矩形 65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1" name="矩形 66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2" name="矩形 66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3" name="矩形 66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4" name="矩形 66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5" name="矩形 66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6" name="矩形 66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7" name="矩形 66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8" name="矩形 66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9" name="矩形 66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0" name="矩形 66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1" name="矩形 67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2" name="矩形 67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3" name="矩形 67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4" name="矩形 67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5" name="矩形 67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6" name="矩形 67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7" name="矩形 67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8" name="矩形 67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9" name="矩形 67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0" name="矩形 67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1" name="矩形 68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2" name="矩形 68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3" name="矩形 68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4" name="矩形 68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5" name="矩形 68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6" name="矩形 68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7" name="群組 56"/>
            <p:cNvGrpSpPr/>
            <p:nvPr/>
          </p:nvGrpSpPr>
          <p:grpSpPr>
            <a:xfrm>
              <a:off x="1159818" y="2771438"/>
              <a:ext cx="1028700" cy="971549"/>
              <a:chOff x="1028700" y="1947861"/>
              <a:chExt cx="1028700" cy="971549"/>
            </a:xfrm>
            <a:solidFill>
              <a:srgbClr val="4472C4">
                <a:lumMod val="40000"/>
                <a:lumOff val="60000"/>
              </a:srgbClr>
            </a:solidFill>
          </p:grpSpPr>
          <p:sp>
            <p:nvSpPr>
              <p:cNvPr id="615" name="矩形 61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6" name="矩形 61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7" name="矩形 61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8" name="矩形 61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9" name="矩形 61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0" name="矩形 61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1" name="矩形 62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2" name="矩形 62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3" name="矩形 62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4" name="矩形 62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5" name="矩形 62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6" name="矩形 62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7" name="矩形 62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8" name="矩形 62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9" name="矩形 62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0" name="矩形 62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1" name="矩形 63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2" name="矩形 63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3" name="矩形 63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4" name="矩形 63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5" name="矩形 63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6" name="矩形 63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7" name="矩形 63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8" name="矩形 63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9" name="矩形 63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0" name="矩形 63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1" name="矩形 64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2" name="矩形 64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3" name="矩形 64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4" name="矩形 64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5" name="矩形 64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6" name="矩形 64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7" name="矩形 64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8" name="矩形 64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9" name="矩形 64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0" name="矩形 64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8" name="群組 57"/>
            <p:cNvGrpSpPr/>
            <p:nvPr/>
          </p:nvGrpSpPr>
          <p:grpSpPr>
            <a:xfrm>
              <a:off x="1063897" y="2876459"/>
              <a:ext cx="1028700" cy="971549"/>
              <a:chOff x="1028700" y="1947861"/>
              <a:chExt cx="1028700" cy="971549"/>
            </a:xfrm>
            <a:solidFill>
              <a:srgbClr val="A5A5A5">
                <a:lumMod val="40000"/>
                <a:lumOff val="60000"/>
              </a:srgbClr>
            </a:solidFill>
          </p:grpSpPr>
          <p:sp>
            <p:nvSpPr>
              <p:cNvPr id="579" name="矩形 57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0" name="矩形 57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1" name="矩形 58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2" name="矩形 58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3" name="矩形 58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4" name="矩形 58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5" name="矩形 58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6" name="矩形 58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7" name="矩形 58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8" name="矩形 58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9" name="矩形 58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0" name="矩形 58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1" name="矩形 59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2" name="矩形 59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3" name="矩形 59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4" name="矩形 59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5" name="矩形 59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6" name="矩形 59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7" name="矩形 59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8" name="矩形 59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9" name="矩形 59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0" name="矩形 59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1" name="矩形 60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2" name="矩形 60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3" name="矩形 60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4" name="矩形 60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5" name="矩形 60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6" name="矩形 60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7" name="矩形 60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8" name="矩形 60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9" name="矩形 60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0" name="矩形 60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1" name="矩形 61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2" name="矩形 61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3" name="矩形 61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4" name="矩形 61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968352" y="2982711"/>
              <a:ext cx="1028700" cy="971549"/>
              <a:chOff x="1028700" y="1947861"/>
              <a:chExt cx="1028700" cy="971549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543" name="矩形 54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4" name="矩形 54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5" name="矩形 54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6" name="矩形 54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7" name="矩形 54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8" name="矩形 54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9" name="矩形 54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0" name="矩形 54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1" name="矩形 55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2" name="矩形 55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3" name="矩形 55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4" name="矩形 55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5" name="矩形 55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6" name="矩形 55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7" name="矩形 55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8" name="矩形 55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9" name="矩形 55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0" name="矩形 55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1" name="矩形 56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2" name="矩形 56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3" name="矩形 56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4" name="矩形 56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5" name="矩形 56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6" name="矩形 56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7" name="矩形 56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8" name="矩形 56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9" name="矩形 56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0" name="矩形 56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1" name="矩形 57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2" name="矩形 57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3" name="矩形 57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4" name="矩形 57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5" name="矩形 57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6" name="矩形 57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7" name="矩形 57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8" name="矩形 57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863723" y="3085777"/>
              <a:ext cx="1028700" cy="971549"/>
              <a:chOff x="1028700" y="1947861"/>
              <a:chExt cx="1028700" cy="971549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507" name="矩形 50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8" name="矩形 50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9" name="矩形 50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0" name="矩形 50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1" name="矩形 51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2" name="矩形 51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3" name="矩形 51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5" name="矩形 51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6" name="矩形 51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7" name="矩形 51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8" name="矩形 51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9" name="矩形 51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0" name="矩形 51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1" name="矩形 52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2" name="矩形 52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3" name="矩形 52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4" name="矩形 52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5" name="矩形 52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6" name="矩形 52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7" name="矩形 52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8" name="矩形 52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9" name="矩形 52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0" name="矩形 52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1" name="矩形 53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2" name="矩形 53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3" name="矩形 53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4" name="矩形 53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5" name="矩形 53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6" name="矩形 53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7" name="矩形 53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8" name="矩形 53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9" name="矩形 53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0" name="矩形 53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1" name="矩形 54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2" name="矩形 54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768737" y="3181174"/>
              <a:ext cx="1028700" cy="971549"/>
              <a:chOff x="1028700" y="1947861"/>
              <a:chExt cx="1028700" cy="971549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471" name="矩形 47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2" name="矩形 47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3" name="矩形 47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4" name="矩形 47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5" name="矩形 47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6" name="矩形 47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7" name="矩形 47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8" name="矩形 47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9" name="矩形 47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0" name="矩形 47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1" name="矩形 48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2" name="矩形 48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3" name="矩形 48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4" name="矩形 48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5" name="矩形 48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6" name="矩形 48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7" name="矩形 48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8" name="矩形 48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9" name="矩形 48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0" name="矩形 48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1" name="矩形 49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2" name="矩形 49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3" name="矩形 49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4" name="矩形 49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5" name="矩形 49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6" name="矩形 49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7" name="矩形 49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8" name="矩形 49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9" name="矩形 49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0" name="矩形 49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2" name="矩形 50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3" name="矩形 50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4" name="矩形 50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5" name="矩形 50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6" name="矩形 50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654176" y="3285440"/>
              <a:ext cx="1028700" cy="971549"/>
              <a:chOff x="1028700" y="1947861"/>
              <a:chExt cx="1028700" cy="971549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435" name="矩形 43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6" name="矩形 43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7" name="矩形 43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8" name="矩形 43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9" name="矩形 43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0" name="矩形 43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1" name="矩形 44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2" name="矩形 44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4" name="矩形 44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5" name="矩形 44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6" name="矩形 44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7" name="矩形 44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8" name="矩形 44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9" name="矩形 44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0" name="矩形 44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1" name="矩形 45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2" name="矩形 45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3" name="矩形 45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4" name="矩形 45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5" name="矩形 45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6" name="矩形 45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7" name="矩形 45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8" name="矩形 45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9" name="矩形 45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0" name="矩形 45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1" name="矩形 46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2" name="矩形 46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3" name="矩形 46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4" name="矩形 46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5" name="矩形 46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6" name="矩形 46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7" name="矩形 46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8" name="矩形 46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9" name="矩形 46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0" name="矩形 46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cxnSp>
          <p:nvCxnSpPr>
            <p:cNvPr id="63" name="直線單箭頭接點 62"/>
            <p:cNvCxnSpPr/>
            <p:nvPr/>
          </p:nvCxnSpPr>
          <p:spPr>
            <a:xfrm flipH="1">
              <a:off x="540693" y="3287884"/>
              <a:ext cx="1" cy="97369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" name="直線單箭頭接點 63"/>
            <p:cNvCxnSpPr/>
            <p:nvPr/>
          </p:nvCxnSpPr>
          <p:spPr>
            <a:xfrm flipH="1">
              <a:off x="645468" y="4390715"/>
              <a:ext cx="106203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5" name="文字方塊 64"/>
            <p:cNvSpPr txBox="1"/>
            <p:nvPr/>
          </p:nvSpPr>
          <p:spPr>
            <a:xfrm>
              <a:off x="3389490" y="3739434"/>
              <a:ext cx="180975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H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4181774" y="4492119"/>
              <a:ext cx="180975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L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67" name="群組 66"/>
            <p:cNvGrpSpPr/>
            <p:nvPr/>
          </p:nvGrpSpPr>
          <p:grpSpPr>
            <a:xfrm>
              <a:off x="4596930" y="2585335"/>
              <a:ext cx="1028700" cy="971549"/>
              <a:chOff x="1028700" y="1947861"/>
              <a:chExt cx="1028700" cy="971549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99" name="矩形 39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0" name="矩形 39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1" name="矩形 40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3" name="矩形 40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5" name="矩形 40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6" name="矩形 40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7" name="矩形 40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8" name="矩形 40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9" name="矩形 40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0" name="矩形 40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1" name="矩形 41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2" name="矩形 41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3" name="矩形 41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4" name="矩形 41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5" name="矩形 41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6" name="矩形 41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7" name="矩形 41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8" name="矩形 41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9" name="矩形 41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0" name="矩形 41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1" name="矩形 42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2" name="矩形 42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3" name="矩形 42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4" name="矩形 42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5" name="矩形 42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6" name="矩形 42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7" name="矩形 42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8" name="矩形 42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9" name="矩形 42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0" name="矩形 42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1" name="矩形 43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2" name="矩形 43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3" name="矩形 43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4" name="矩形 43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8" name="群組 67"/>
            <p:cNvGrpSpPr/>
            <p:nvPr/>
          </p:nvGrpSpPr>
          <p:grpSpPr>
            <a:xfrm>
              <a:off x="4492155" y="2678842"/>
              <a:ext cx="1028700" cy="971549"/>
              <a:chOff x="1028700" y="1947861"/>
              <a:chExt cx="1028700" cy="971549"/>
            </a:xfrm>
            <a:solidFill>
              <a:srgbClr val="FFC000">
                <a:lumMod val="20000"/>
                <a:lumOff val="80000"/>
              </a:srgbClr>
            </a:solidFill>
          </p:grpSpPr>
          <p:sp>
            <p:nvSpPr>
              <p:cNvPr id="363" name="矩形 36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4" name="矩形 36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8" name="矩形 36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3" name="矩形 37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4" name="矩形 37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6" name="矩形 37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7" name="矩形 37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8" name="矩形 37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9" name="矩形 37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0" name="矩形 37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1" name="矩形 38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2" name="矩形 38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3" name="矩形 38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4" name="矩形 38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9" name="矩形 38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0" name="矩形 38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2" name="矩形 39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3" name="矩形 39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4" name="矩形 39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6" name="矩形 39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7" name="矩形 39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8" name="矩形 39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9" name="群組 68"/>
            <p:cNvGrpSpPr/>
            <p:nvPr/>
          </p:nvGrpSpPr>
          <p:grpSpPr>
            <a:xfrm>
              <a:off x="4386412" y="2781280"/>
              <a:ext cx="1028700" cy="971549"/>
              <a:chOff x="1028700" y="1947861"/>
              <a:chExt cx="1028700" cy="971549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327" name="矩形 32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8" name="矩形 32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rgbClr val="ED7D31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9" name="矩形 32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0" name="矩形 32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1" name="矩形 33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2" name="矩形 33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3" name="矩形 33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5" name="矩形 33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6" name="矩形 33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8" name="矩形 33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9" name="矩形 33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0" name="矩形 33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4" name="矩形 34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5" name="矩形 34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6" name="矩形 34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7" name="矩形 34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9" name="矩形 34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0" name="矩形 34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1" name="矩形 35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4" name="矩形 35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6" name="矩形 35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8" name="矩形 35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0" name="矩形 35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1" name="矩形 36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2" name="矩形 36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4292130" y="2886075"/>
              <a:ext cx="1028700" cy="971549"/>
              <a:chOff x="1028700" y="1947861"/>
              <a:chExt cx="1028700" cy="971549"/>
            </a:xfrm>
            <a:solidFill>
              <a:srgbClr val="4472C4">
                <a:lumMod val="40000"/>
                <a:lumOff val="60000"/>
              </a:srgbClr>
            </a:solidFill>
          </p:grpSpPr>
          <p:sp>
            <p:nvSpPr>
              <p:cNvPr id="291" name="矩形 29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4" name="矩形 29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3" name="矩形 30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4" name="矩形 30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5" name="矩形 30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6" name="矩形 30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9" name="矩形 30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0" name="矩形 30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1" name="矩形 32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2" name="矩形 32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5" name="矩形 32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6" name="矩形 32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1" name="群組 70"/>
            <p:cNvGrpSpPr/>
            <p:nvPr/>
          </p:nvGrpSpPr>
          <p:grpSpPr>
            <a:xfrm>
              <a:off x="4196209" y="2991096"/>
              <a:ext cx="1028700" cy="971549"/>
              <a:chOff x="1028700" y="1947861"/>
              <a:chExt cx="1028700" cy="971549"/>
            </a:xfrm>
            <a:solidFill>
              <a:srgbClr val="A5A5A5">
                <a:lumMod val="40000"/>
                <a:lumOff val="60000"/>
              </a:srgbClr>
            </a:solidFill>
          </p:grpSpPr>
          <p:sp>
            <p:nvSpPr>
              <p:cNvPr id="255" name="矩形 25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9" name="矩形 27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2" name="矩形 28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5" name="矩形 28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6" name="矩形 28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7" name="矩形 28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9" name="矩形 28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0" name="矩形 28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2" name="群組 71"/>
            <p:cNvGrpSpPr/>
            <p:nvPr/>
          </p:nvGrpSpPr>
          <p:grpSpPr>
            <a:xfrm>
              <a:off x="4100664" y="3097348"/>
              <a:ext cx="1028700" cy="971549"/>
              <a:chOff x="1028700" y="1947861"/>
              <a:chExt cx="1028700" cy="971549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219" name="矩形 21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3" name="群組 72"/>
            <p:cNvGrpSpPr/>
            <p:nvPr/>
          </p:nvGrpSpPr>
          <p:grpSpPr>
            <a:xfrm>
              <a:off x="3996035" y="3200414"/>
              <a:ext cx="1028700" cy="971549"/>
              <a:chOff x="1028700" y="1947861"/>
              <a:chExt cx="1028700" cy="971549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183" name="矩形 18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4" name="群組 73"/>
            <p:cNvGrpSpPr/>
            <p:nvPr/>
          </p:nvGrpSpPr>
          <p:grpSpPr>
            <a:xfrm>
              <a:off x="3901049" y="3295811"/>
              <a:ext cx="1028700" cy="971549"/>
              <a:chOff x="1028700" y="1947861"/>
              <a:chExt cx="1028700" cy="971549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147" name="矩形 14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5" name="群組 74"/>
            <p:cNvGrpSpPr/>
            <p:nvPr/>
          </p:nvGrpSpPr>
          <p:grpSpPr>
            <a:xfrm>
              <a:off x="3786488" y="3400077"/>
              <a:ext cx="1028700" cy="971549"/>
              <a:chOff x="1028700" y="1947861"/>
              <a:chExt cx="1028700" cy="971549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111" name="矩形 11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cxnSp>
          <p:nvCxnSpPr>
            <p:cNvPr id="76" name="直線單箭頭接點 75"/>
            <p:cNvCxnSpPr/>
            <p:nvPr/>
          </p:nvCxnSpPr>
          <p:spPr>
            <a:xfrm flipV="1">
              <a:off x="4894866" y="3599709"/>
              <a:ext cx="795339" cy="848559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7" name="文字方塊 76"/>
            <p:cNvSpPr txBox="1"/>
            <p:nvPr/>
          </p:nvSpPr>
          <p:spPr>
            <a:xfrm>
              <a:off x="4981576" y="3936550"/>
              <a:ext cx="943220" cy="61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(max=9)</a:t>
              </a:r>
              <a:endParaRPr kumimoji="0" lang="zh-TW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6846094" y="3548092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102" name="矩形 101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9" name="群組 78"/>
            <p:cNvGrpSpPr/>
            <p:nvPr/>
          </p:nvGrpSpPr>
          <p:grpSpPr>
            <a:xfrm>
              <a:off x="6853235" y="5158429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93" name="矩形 92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80" name="文字方塊 79"/>
            <p:cNvSpPr txBox="1"/>
            <p:nvPr/>
          </p:nvSpPr>
          <p:spPr>
            <a:xfrm>
              <a:off x="10239375" y="1095493"/>
              <a:ext cx="1952625" cy="65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Partial sum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Output SRAM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81" name="群組 80"/>
            <p:cNvGrpSpPr/>
            <p:nvPr/>
          </p:nvGrpSpPr>
          <p:grpSpPr>
            <a:xfrm>
              <a:off x="10687050" y="1993468"/>
              <a:ext cx="342899" cy="161925"/>
              <a:chOff x="10687050" y="1993468"/>
              <a:chExt cx="342899" cy="161925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10687050" y="199346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0858499" y="199346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82" name="群組 81"/>
            <p:cNvGrpSpPr/>
            <p:nvPr/>
          </p:nvGrpSpPr>
          <p:grpSpPr>
            <a:xfrm>
              <a:off x="10691810" y="3343113"/>
              <a:ext cx="342899" cy="161925"/>
              <a:chOff x="10691810" y="3343113"/>
              <a:chExt cx="342899" cy="161925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10691810" y="334311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0863259" y="334311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83" name="群組 82"/>
            <p:cNvGrpSpPr/>
            <p:nvPr/>
          </p:nvGrpSpPr>
          <p:grpSpPr>
            <a:xfrm>
              <a:off x="10687050" y="4953000"/>
              <a:ext cx="342899" cy="161925"/>
              <a:chOff x="10687050" y="4953000"/>
              <a:chExt cx="342899" cy="161925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10687050" y="4953000"/>
                <a:ext cx="171450" cy="161925"/>
              </a:xfrm>
              <a:prstGeom prst="rect">
                <a:avLst/>
              </a:prstGeom>
              <a:solidFill>
                <a:srgbClr val="5B9BD5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0858499" y="4953000"/>
                <a:ext cx="171450" cy="161925"/>
              </a:xfrm>
              <a:prstGeom prst="rect">
                <a:avLst/>
              </a:prstGeom>
              <a:solidFill>
                <a:srgbClr val="5B9BD5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cxnSp>
          <p:nvCxnSpPr>
            <p:cNvPr id="84" name="直線接點 83"/>
            <p:cNvCxnSpPr/>
            <p:nvPr/>
          </p:nvCxnSpPr>
          <p:spPr>
            <a:xfrm>
              <a:off x="3371850" y="771525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85" name="直線接點 84"/>
            <p:cNvCxnSpPr/>
            <p:nvPr/>
          </p:nvCxnSpPr>
          <p:spPr>
            <a:xfrm>
              <a:off x="6419850" y="716791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86" name="直線接點 85"/>
            <p:cNvCxnSpPr/>
            <p:nvPr/>
          </p:nvCxnSpPr>
          <p:spPr>
            <a:xfrm>
              <a:off x="10382250" y="707469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939" name="文字方塊 938"/>
          <p:cNvSpPr txBox="1"/>
          <p:nvPr/>
        </p:nvSpPr>
        <p:spPr>
          <a:xfrm>
            <a:off x="6239855" y="1839580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Move for Stride = 1</a:t>
            </a:r>
          </a:p>
          <a:p>
            <a:r>
              <a:rPr lang="en-US" altLang="zh-TW" dirty="0"/>
              <a:t>Weight stationary </a:t>
            </a:r>
          </a:p>
        </p:txBody>
      </p:sp>
    </p:spTree>
    <p:extLst>
      <p:ext uri="{BB962C8B-B14F-4D97-AF65-F5344CB8AC3E}">
        <p14:creationId xmlns:p14="http://schemas.microsoft.com/office/powerpoint/2010/main" val="467815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1251" y="587519"/>
            <a:ext cx="8596668" cy="1320800"/>
          </a:xfrm>
        </p:spPr>
        <p:txBody>
          <a:bodyPr/>
          <a:lstStyle/>
          <a:p>
            <a:r>
              <a:rPr lang="en-US" altLang="zh-TW" dirty="0"/>
              <a:t>Optimization for 1x1 Kernel Size (3/4)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51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77334" y="1758085"/>
            <a:ext cx="9723873" cy="4663656"/>
            <a:chOff x="266850" y="707469"/>
            <a:chExt cx="11925150" cy="5750481"/>
          </a:xfrm>
        </p:grpSpPr>
        <p:grpSp>
          <p:nvGrpSpPr>
            <p:cNvPr id="6" name="群組 5"/>
            <p:cNvGrpSpPr/>
            <p:nvPr/>
          </p:nvGrpSpPr>
          <p:grpSpPr>
            <a:xfrm>
              <a:off x="1855144" y="2066925"/>
              <a:ext cx="1028700" cy="971549"/>
              <a:chOff x="1028700" y="1947861"/>
              <a:chExt cx="1028700" cy="971549"/>
            </a:xfrm>
          </p:grpSpPr>
          <p:sp>
            <p:nvSpPr>
              <p:cNvPr id="1065" name="矩形 106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6" name="矩形 106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7" name="矩形 106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8" name="矩形 106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9" name="矩形 106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0" name="矩形 106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1" name="矩形 107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2" name="矩形 107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3" name="矩形 107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4" name="矩形 107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5" name="矩形 107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6" name="矩形 107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7" name="矩形 107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8" name="矩形 107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79" name="矩形 107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0" name="矩形 107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1" name="矩形 108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2" name="矩形 108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3" name="矩形 108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4" name="矩形 108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5" name="矩形 108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6" name="矩形 108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7" name="矩形 108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8" name="矩形 108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89" name="矩形 108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0" name="矩形 108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1" name="矩形 109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2" name="矩形 109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3" name="矩形 109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4" name="矩形 109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5" name="矩形 109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6" name="矩形 109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7" name="矩形 109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8" name="矩形 109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99" name="矩形 109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100" name="矩形 109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904875" y="1095375"/>
              <a:ext cx="2190750" cy="64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maps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DRAM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486150" y="1095375"/>
              <a:ext cx="2819400" cy="64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IR input maps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Input SRAM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6696075" y="2000250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6848475" y="2214553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1056" name="矩形 1055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7" name="矩形 1056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8" name="矩形 1057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9" name="矩形 1058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0" name="矩形 1059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1" name="矩形 1060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2" name="矩形 1061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3" name="矩形 1062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64" name="矩形 1063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7429500" y="2246012"/>
              <a:ext cx="257175" cy="569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7848600" y="2214553"/>
              <a:ext cx="514350" cy="485775"/>
              <a:chOff x="3028950" y="2076448"/>
              <a:chExt cx="514350" cy="485775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1047" name="矩形 1046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8" name="矩形 1047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9" name="矩形 1048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0" name="矩形 1049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1" name="矩形 1050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2" name="矩形 1051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3" name="矩形 1052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4" name="矩形 1053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55" name="矩形 1054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4" name="文字方塊 13"/>
            <p:cNvSpPr txBox="1"/>
            <p:nvPr/>
          </p:nvSpPr>
          <p:spPr>
            <a:xfrm>
              <a:off x="8524875" y="2246012"/>
              <a:ext cx="257175" cy="45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996362" y="2391120"/>
              <a:ext cx="171450" cy="1619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667750" y="1919430"/>
              <a:ext cx="828674" cy="53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9401174" y="2247375"/>
              <a:ext cx="257175" cy="45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901236" y="2388935"/>
              <a:ext cx="171450" cy="161925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696075" y="1688402"/>
              <a:ext cx="733424" cy="3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1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696201" y="1955033"/>
              <a:ext cx="828674" cy="32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1</a:t>
              </a: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6696075" y="3343113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429500" y="3588876"/>
              <a:ext cx="257175" cy="569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7848600" y="3557416"/>
              <a:ext cx="514350" cy="485775"/>
              <a:chOff x="3028950" y="2076448"/>
              <a:chExt cx="514350" cy="485775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1038" name="矩形 1037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9" name="矩形 1038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0" name="矩形 1039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1" name="矩形 1040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2" name="矩形 1041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3" name="矩形 1042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4" name="矩形 1043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5" name="矩形 1044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46" name="矩形 1045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8524875" y="3588876"/>
              <a:ext cx="257175" cy="45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996362" y="3733983"/>
              <a:ext cx="171450" cy="161925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667750" y="3262293"/>
              <a:ext cx="828674" cy="53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9401174" y="3590238"/>
              <a:ext cx="257175" cy="45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901236" y="3731798"/>
              <a:ext cx="171450" cy="161925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691313" y="3063440"/>
              <a:ext cx="738186" cy="3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2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696201" y="3301438"/>
              <a:ext cx="828674" cy="32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2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6696075" y="4953000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429500" y="5198763"/>
              <a:ext cx="257175" cy="569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7848600" y="5167303"/>
              <a:ext cx="514350" cy="485775"/>
              <a:chOff x="3028950" y="2076448"/>
              <a:chExt cx="514350" cy="485775"/>
            </a:xfrm>
            <a:solidFill>
              <a:srgbClr val="44546A">
                <a:lumMod val="20000"/>
                <a:lumOff val="80000"/>
              </a:srgbClr>
            </a:solidFill>
          </p:grpSpPr>
          <p:sp>
            <p:nvSpPr>
              <p:cNvPr id="1029" name="矩形 1028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44546A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0" name="矩形 1029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44546A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1" name="矩形 1030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2" name="矩形 1031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44546A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3" name="矩形 1032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4" name="矩形 1033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5" name="矩形 1034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6" name="矩形 1035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37" name="矩形 1036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44546A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34" name="文字方塊 33"/>
            <p:cNvSpPr txBox="1"/>
            <p:nvPr/>
          </p:nvSpPr>
          <p:spPr>
            <a:xfrm>
              <a:off x="8524875" y="5198763"/>
              <a:ext cx="257175" cy="45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996362" y="5343870"/>
              <a:ext cx="171450" cy="161925"/>
            </a:xfrm>
            <a:prstGeom prst="rect">
              <a:avLst/>
            </a:prstGeom>
            <a:solidFill>
              <a:srgbClr val="5B9BD5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8667750" y="4872180"/>
              <a:ext cx="828674" cy="53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9401174" y="5200124"/>
              <a:ext cx="257175" cy="45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901236" y="5341685"/>
              <a:ext cx="171450" cy="16192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691312" y="4670865"/>
              <a:ext cx="833317" cy="3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32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696200" y="4917308"/>
              <a:ext cx="908036" cy="313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32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 rot="5400000">
              <a:off x="8129587" y="4408513"/>
              <a:ext cx="257175" cy="427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…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V="1">
              <a:off x="1799368" y="3076218"/>
              <a:ext cx="1182108" cy="126120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43" name="文字方塊 42"/>
            <p:cNvSpPr txBox="1"/>
            <p:nvPr/>
          </p:nvSpPr>
          <p:spPr>
            <a:xfrm>
              <a:off x="266850" y="3607029"/>
              <a:ext cx="180975" cy="3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H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021034" y="4359715"/>
              <a:ext cx="180975" cy="3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L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403771" y="3628094"/>
              <a:ext cx="180975" cy="3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N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cxnSp>
          <p:nvCxnSpPr>
            <p:cNvPr id="46" name="直線單箭頭接點 45"/>
            <p:cNvCxnSpPr/>
            <p:nvPr/>
          </p:nvCxnSpPr>
          <p:spPr>
            <a:xfrm flipH="1">
              <a:off x="3664599" y="3398619"/>
              <a:ext cx="1" cy="97369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7" name="直線單箭頭接點 46"/>
            <p:cNvCxnSpPr/>
            <p:nvPr/>
          </p:nvCxnSpPr>
          <p:spPr>
            <a:xfrm flipH="1">
              <a:off x="3769374" y="4501450"/>
              <a:ext cx="106203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48" name="文字方塊 47"/>
            <p:cNvSpPr txBox="1"/>
            <p:nvPr/>
          </p:nvSpPr>
          <p:spPr>
            <a:xfrm>
              <a:off x="6647398" y="1944397"/>
              <a:ext cx="1042988" cy="313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647398" y="3280482"/>
              <a:ext cx="1042988" cy="313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642634" y="4897146"/>
              <a:ext cx="1042988" cy="313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grpSp>
          <p:nvGrpSpPr>
            <p:cNvPr id="51" name="群組 50"/>
            <p:cNvGrpSpPr/>
            <p:nvPr/>
          </p:nvGrpSpPr>
          <p:grpSpPr>
            <a:xfrm>
              <a:off x="1761158" y="2166935"/>
              <a:ext cx="1028700" cy="971549"/>
              <a:chOff x="1028700" y="1947861"/>
              <a:chExt cx="1028700" cy="971549"/>
            </a:xfrm>
          </p:grpSpPr>
          <p:sp>
            <p:nvSpPr>
              <p:cNvPr id="993" name="矩形 99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4" name="矩形 99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5" name="矩形 99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6" name="矩形 99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7" name="矩形 99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8" name="矩形 99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9" name="矩形 99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0" name="矩形 99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1" name="矩形 100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2" name="矩形 100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3" name="矩形 100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4" name="矩形 100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5" name="矩形 100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6" name="矩形 100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7" name="矩形 100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8" name="矩形 100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09" name="矩形 100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0" name="矩形 100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1" name="矩形 101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2" name="矩形 101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3" name="矩形 101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4" name="矩形 101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5" name="矩形 101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6" name="矩形 101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7" name="矩形 101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8" name="矩形 101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19" name="矩形 101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0" name="矩形 101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1" name="矩形 102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2" name="矩形 102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3" name="矩形 102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4" name="矩形 102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5" name="矩形 102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6" name="矩形 102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7" name="矩形 102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028" name="矩形 102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1664644" y="2271007"/>
              <a:ext cx="1028700" cy="971549"/>
              <a:chOff x="1028700" y="1947861"/>
              <a:chExt cx="1028700" cy="971549"/>
            </a:xfrm>
          </p:grpSpPr>
          <p:sp>
            <p:nvSpPr>
              <p:cNvPr id="957" name="矩形 95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8" name="矩形 95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9" name="矩形 95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0" name="矩形 95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1" name="矩形 96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2" name="矩形 96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3" name="矩形 96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4" name="矩形 96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5" name="矩形 96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6" name="矩形 96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7" name="矩形 96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8" name="矩形 96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69" name="矩形 96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0" name="矩形 96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1" name="矩形 97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2" name="矩形 97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3" name="矩形 97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4" name="矩形 97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5" name="矩形 97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6" name="矩形 97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7" name="矩形 97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8" name="矩形 97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79" name="矩形 97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0" name="矩形 97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1" name="矩形 98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2" name="矩形 98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3" name="矩形 98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4" name="矩形 98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5" name="矩形 98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6" name="矩形 98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7" name="矩形 98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8" name="矩形 98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89" name="矩形 98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0" name="矩形 98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1" name="矩形 99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92" name="矩形 99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559868" y="2371715"/>
              <a:ext cx="1028700" cy="971549"/>
              <a:chOff x="1028700" y="1947861"/>
              <a:chExt cx="1028700" cy="971549"/>
            </a:xfrm>
          </p:grpSpPr>
          <p:sp>
            <p:nvSpPr>
              <p:cNvPr id="921" name="矩形 92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2" name="矩形 92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3" name="矩形 92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4" name="矩形 92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5" name="矩形 92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6" name="矩形 92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7" name="矩形 92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8" name="矩形 92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9" name="矩形 92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0" name="矩形 92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1" name="矩形 93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2" name="矩形 93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3" name="矩形 93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4" name="矩形 93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5" name="矩形 93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6" name="矩形 93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7" name="矩形 93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8" name="矩形 93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39" name="矩形 93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0" name="矩形 93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1" name="矩形 94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2" name="矩形 94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3" name="矩形 94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4" name="矩形 94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5" name="矩形 94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6" name="矩形 94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7" name="矩形 94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8" name="矩形 94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49" name="矩形 94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0" name="矩形 94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1" name="矩形 95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2" name="矩形 95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3" name="矩形 95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4" name="矩形 95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5" name="矩形 95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56" name="矩形 95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1464618" y="2470698"/>
              <a:ext cx="1028700" cy="971549"/>
              <a:chOff x="1028700" y="1947861"/>
              <a:chExt cx="1028700" cy="971549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885" name="矩形 88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6" name="矩形 88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7" name="矩形 88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8" name="矩形 88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9" name="矩形 88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0" name="矩形 88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1" name="矩形 89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2" name="矩形 89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3" name="矩形 89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4" name="矩形 89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5" name="矩形 89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6" name="矩形 89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7" name="矩形 89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8" name="矩形 89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99" name="矩形 89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0" name="矩形 89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1" name="矩形 90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2" name="矩形 90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3" name="矩形 90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4" name="矩形 90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5" name="矩形 90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6" name="矩形 90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7" name="矩形 90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8" name="矩形 90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09" name="矩形 90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0" name="矩形 90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1" name="矩形 91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2" name="矩形 91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3" name="矩形 91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4" name="矩形 91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5" name="矩形 91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6" name="矩形 91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7" name="矩形 91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8" name="矩形 91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19" name="矩形 91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920" name="矩形 91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1359843" y="2564205"/>
              <a:ext cx="1028700" cy="971549"/>
              <a:chOff x="1028700" y="1947861"/>
              <a:chExt cx="1028700" cy="971549"/>
            </a:xfrm>
            <a:solidFill>
              <a:srgbClr val="FFC000">
                <a:lumMod val="20000"/>
                <a:lumOff val="80000"/>
              </a:srgbClr>
            </a:solidFill>
          </p:grpSpPr>
          <p:sp>
            <p:nvSpPr>
              <p:cNvPr id="849" name="矩形 84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0" name="矩形 84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1" name="矩形 85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2" name="矩形 85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3" name="矩形 85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4" name="矩形 85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5" name="矩形 85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6" name="矩形 85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7" name="矩形 85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8" name="矩形 85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59" name="矩形 85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0" name="矩形 85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1" name="矩形 86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2" name="矩形 86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3" name="矩形 86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4" name="矩形 86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5" name="矩形 86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6" name="矩形 86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7" name="矩形 86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8" name="矩形 86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69" name="矩形 86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0" name="矩形 86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1" name="矩形 87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2" name="矩形 87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3" name="矩形 87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4" name="矩形 87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5" name="矩形 87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6" name="矩形 87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7" name="矩形 87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8" name="矩形 87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79" name="矩形 87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0" name="矩形 87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1" name="矩形 88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2" name="矩形 88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3" name="矩形 88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84" name="矩形 88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6" name="群組 55"/>
            <p:cNvGrpSpPr/>
            <p:nvPr/>
          </p:nvGrpSpPr>
          <p:grpSpPr>
            <a:xfrm>
              <a:off x="1254100" y="2666643"/>
              <a:ext cx="1028700" cy="971549"/>
              <a:chOff x="1028700" y="1947861"/>
              <a:chExt cx="1028700" cy="971549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813" name="矩形 81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4" name="矩形 81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5" name="矩形 81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6" name="矩形 81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7" name="矩形 81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8" name="矩形 81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9" name="矩形 81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0" name="矩形 81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1" name="矩形 82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2" name="矩形 82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3" name="矩形 82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4" name="矩形 82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5" name="矩形 82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6" name="矩形 82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7" name="矩形 82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8" name="矩形 82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29" name="矩形 82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0" name="矩形 82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1" name="矩形 83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2" name="矩形 83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3" name="矩形 83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4" name="矩形 83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5" name="矩形 83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6" name="矩形 83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7" name="矩形 83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8" name="矩形 83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39" name="矩形 83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0" name="矩形 83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1" name="矩形 84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2" name="矩形 84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3" name="矩形 84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4" name="矩形 84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5" name="矩形 84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6" name="矩形 84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7" name="矩形 84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48" name="矩形 84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7" name="群組 56"/>
            <p:cNvGrpSpPr/>
            <p:nvPr/>
          </p:nvGrpSpPr>
          <p:grpSpPr>
            <a:xfrm>
              <a:off x="1159818" y="2771438"/>
              <a:ext cx="1028700" cy="971549"/>
              <a:chOff x="1028700" y="1947861"/>
              <a:chExt cx="1028700" cy="971549"/>
            </a:xfrm>
            <a:solidFill>
              <a:srgbClr val="4472C4">
                <a:lumMod val="40000"/>
                <a:lumOff val="60000"/>
              </a:srgbClr>
            </a:solidFill>
          </p:grpSpPr>
          <p:sp>
            <p:nvSpPr>
              <p:cNvPr id="777" name="矩形 77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8" name="矩形 77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9" name="矩形 77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0" name="矩形 77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1" name="矩形 78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2" name="矩形 78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3" name="矩形 78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4" name="矩形 78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5" name="矩形 78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6" name="矩形 78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7" name="矩形 78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8" name="矩形 78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89" name="矩形 78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0" name="矩形 78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1" name="矩形 79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2" name="矩形 79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3" name="矩形 79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4" name="矩形 79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5" name="矩形 79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6" name="矩形 79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7" name="矩形 79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8" name="矩形 79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99" name="矩形 79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0" name="矩形 79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1" name="矩形 80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2" name="矩形 80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3" name="矩形 80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4" name="矩形 80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5" name="矩形 80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6" name="矩形 80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7" name="矩形 80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8" name="矩形 80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09" name="矩形 80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0" name="矩形 80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1" name="矩形 81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812" name="矩形 81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8" name="群組 57"/>
            <p:cNvGrpSpPr/>
            <p:nvPr/>
          </p:nvGrpSpPr>
          <p:grpSpPr>
            <a:xfrm>
              <a:off x="1063897" y="2876459"/>
              <a:ext cx="1028700" cy="971549"/>
              <a:chOff x="1028700" y="1947861"/>
              <a:chExt cx="1028700" cy="971549"/>
            </a:xfrm>
            <a:solidFill>
              <a:srgbClr val="A5A5A5">
                <a:lumMod val="40000"/>
                <a:lumOff val="60000"/>
              </a:srgbClr>
            </a:solidFill>
          </p:grpSpPr>
          <p:sp>
            <p:nvSpPr>
              <p:cNvPr id="741" name="矩形 74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2" name="矩形 74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3" name="矩形 74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4" name="矩形 74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5" name="矩形 74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6" name="矩形 74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7" name="矩形 74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8" name="矩形 74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9" name="矩形 74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0" name="矩形 74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1" name="矩形 75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2" name="矩形 75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3" name="矩形 75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4" name="矩形 75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5" name="矩形 75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6" name="矩形 75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7" name="矩形 75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8" name="矩形 75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59" name="矩形 75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0" name="矩形 75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1" name="矩形 76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2" name="矩形 76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3" name="矩形 76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4" name="矩形 76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5" name="矩形 76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6" name="矩形 76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7" name="矩形 76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8" name="矩形 76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69" name="矩形 76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0" name="矩形 76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1" name="矩形 77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2" name="矩形 77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3" name="矩形 77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4" name="矩形 77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5" name="矩形 77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76" name="矩形 77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968352" y="2982711"/>
              <a:ext cx="1028700" cy="971549"/>
              <a:chOff x="1028700" y="1947861"/>
              <a:chExt cx="1028700" cy="971549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705" name="矩形 70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6" name="矩形 70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7" name="矩形 70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8" name="矩形 70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9" name="矩形 70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0" name="矩形 70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1" name="矩形 71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2" name="矩形 71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3" name="矩形 71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4" name="矩形 71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5" name="矩形 71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6" name="矩形 71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7" name="矩形 71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8" name="矩形 71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19" name="矩形 71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0" name="矩形 71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1" name="矩形 72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2" name="矩形 72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3" name="矩形 72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4" name="矩形 72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5" name="矩形 72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6" name="矩形 72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7" name="矩形 72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8" name="矩形 72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29" name="矩形 72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0" name="矩形 72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1" name="矩形 73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2" name="矩形 73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3" name="矩形 73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4" name="矩形 73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5" name="矩形 73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6" name="矩形 73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7" name="矩形 73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8" name="矩形 73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39" name="矩形 73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40" name="矩形 73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863723" y="3085777"/>
              <a:ext cx="1028700" cy="971549"/>
              <a:chOff x="1028700" y="1947861"/>
              <a:chExt cx="1028700" cy="971549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669" name="矩形 66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0" name="矩形 66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1" name="矩形 67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2" name="矩形 67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3" name="矩形 67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4" name="矩形 67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5" name="矩形 67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6" name="矩形 67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7" name="矩形 67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8" name="矩形 67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79" name="矩形 67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0" name="矩形 67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1" name="矩形 68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2" name="矩形 68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3" name="矩形 68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4" name="矩形 68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5" name="矩形 68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6" name="矩形 68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7" name="矩形 68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8" name="矩形 68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89" name="矩形 68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0" name="矩形 68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1" name="矩形 69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2" name="矩形 69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3" name="矩形 69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4" name="矩形 69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5" name="矩形 69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6" name="矩形 69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7" name="矩形 69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8" name="矩形 69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99" name="矩形 69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0" name="矩形 69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1" name="矩形 70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2" name="矩形 70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3" name="矩形 70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704" name="矩形 70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768737" y="3181174"/>
              <a:ext cx="1028700" cy="971549"/>
              <a:chOff x="1028700" y="1947861"/>
              <a:chExt cx="1028700" cy="971549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633" name="矩形 63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4" name="矩形 63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5" name="矩形 63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6" name="矩形 63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7" name="矩形 63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8" name="矩形 63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9" name="矩形 63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0" name="矩形 63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1" name="矩形 64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2" name="矩形 64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3" name="矩形 64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4" name="矩形 64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5" name="矩形 64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6" name="矩形 64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7" name="矩形 64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8" name="矩形 64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49" name="矩形 64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0" name="矩形 64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1" name="矩形 65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2" name="矩形 65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3" name="矩形 65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4" name="矩形 65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5" name="矩形 65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6" name="矩形 65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7" name="矩形 65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8" name="矩形 65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59" name="矩形 65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0" name="矩形 65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1" name="矩形 66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2" name="矩形 66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3" name="矩形 66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4" name="矩形 66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5" name="矩形 66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6" name="矩形 66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7" name="矩形 66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68" name="矩形 66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654176" y="3285440"/>
              <a:ext cx="1028700" cy="971549"/>
              <a:chOff x="1028700" y="1947861"/>
              <a:chExt cx="1028700" cy="971549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597" name="矩形 59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8" name="矩形 59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9" name="矩形 59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0" name="矩形 59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1" name="矩形 60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2" name="矩形 60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3" name="矩形 60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4" name="矩形 60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5" name="矩形 60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6" name="矩形 60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7" name="矩形 60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8" name="矩形 60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09" name="矩形 60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0" name="矩形 60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1" name="矩形 61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2" name="矩形 61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3" name="矩形 61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4" name="矩形 61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5" name="矩形 61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6" name="矩形 61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7" name="矩形 61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8" name="矩形 61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19" name="矩形 61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0" name="矩形 61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1" name="矩形 62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2" name="矩形 62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3" name="矩形 62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4" name="矩形 62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5" name="矩形 62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6" name="矩形 62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7" name="矩形 62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8" name="矩形 62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29" name="矩形 62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0" name="矩形 62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1" name="矩形 63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632" name="矩形 63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cxnSp>
          <p:nvCxnSpPr>
            <p:cNvPr id="63" name="直線單箭頭接點 62"/>
            <p:cNvCxnSpPr/>
            <p:nvPr/>
          </p:nvCxnSpPr>
          <p:spPr>
            <a:xfrm flipH="1">
              <a:off x="540693" y="3287884"/>
              <a:ext cx="1" cy="97369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" name="直線單箭頭接點 63"/>
            <p:cNvCxnSpPr/>
            <p:nvPr/>
          </p:nvCxnSpPr>
          <p:spPr>
            <a:xfrm flipH="1">
              <a:off x="645468" y="4390715"/>
              <a:ext cx="106203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5" name="文字方塊 64"/>
            <p:cNvSpPr txBox="1"/>
            <p:nvPr/>
          </p:nvSpPr>
          <p:spPr>
            <a:xfrm>
              <a:off x="3389490" y="3739434"/>
              <a:ext cx="180975" cy="3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H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4181775" y="4492119"/>
              <a:ext cx="180975" cy="3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L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67" name="群組 66"/>
            <p:cNvGrpSpPr/>
            <p:nvPr/>
          </p:nvGrpSpPr>
          <p:grpSpPr>
            <a:xfrm>
              <a:off x="4596930" y="2585335"/>
              <a:ext cx="1028700" cy="971549"/>
              <a:chOff x="1028700" y="1947861"/>
              <a:chExt cx="1028700" cy="971549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561" name="矩形 56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2" name="矩形 56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3" name="矩形 56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4" name="矩形 56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5" name="矩形 56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6" name="矩形 56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7" name="矩形 56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8" name="矩形 56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9" name="矩形 56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0" name="矩形 56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1" name="矩形 57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2" name="矩形 57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3" name="矩形 57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4" name="矩形 57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5" name="矩形 57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6" name="矩形 57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7" name="矩形 57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8" name="矩形 57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79" name="矩形 57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0" name="矩形 57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1" name="矩形 58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2" name="矩形 58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3" name="矩形 58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4" name="矩形 58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5" name="矩形 58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6" name="矩形 58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7" name="矩形 58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8" name="矩形 58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89" name="矩形 58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0" name="矩形 58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1" name="矩形 59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2" name="矩形 59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3" name="矩形 59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4" name="矩形 59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5" name="矩形 59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96" name="矩形 59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8" name="群組 67"/>
            <p:cNvGrpSpPr/>
            <p:nvPr/>
          </p:nvGrpSpPr>
          <p:grpSpPr>
            <a:xfrm>
              <a:off x="4492155" y="2678842"/>
              <a:ext cx="1028700" cy="971549"/>
              <a:chOff x="1028700" y="1947861"/>
              <a:chExt cx="1028700" cy="971549"/>
            </a:xfrm>
            <a:solidFill>
              <a:srgbClr val="FFC000">
                <a:lumMod val="20000"/>
                <a:lumOff val="80000"/>
              </a:srgbClr>
            </a:solidFill>
          </p:grpSpPr>
          <p:sp>
            <p:nvSpPr>
              <p:cNvPr id="525" name="矩形 52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6" name="矩形 52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7" name="矩形 52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8" name="矩形 52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9" name="矩形 52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0" name="矩形 52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1" name="矩形 53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2" name="矩形 53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3" name="矩形 53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4" name="矩形 53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5" name="矩形 53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6" name="矩形 53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7" name="矩形 53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8" name="矩形 53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39" name="矩形 53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0" name="矩形 53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1" name="矩形 54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2" name="矩形 54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3" name="矩形 54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4" name="矩形 54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5" name="矩形 54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6" name="矩形 54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7" name="矩形 54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8" name="矩形 54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49" name="矩形 54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0" name="矩形 54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1" name="矩形 55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2" name="矩形 55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3" name="矩形 55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4" name="矩形 55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5" name="矩形 55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6" name="矩形 55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7" name="矩形 55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8" name="矩形 55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59" name="矩形 55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60" name="矩形 55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69" name="群組 68"/>
            <p:cNvGrpSpPr/>
            <p:nvPr/>
          </p:nvGrpSpPr>
          <p:grpSpPr>
            <a:xfrm>
              <a:off x="4386412" y="2781280"/>
              <a:ext cx="1028700" cy="971549"/>
              <a:chOff x="1028700" y="1947861"/>
              <a:chExt cx="1028700" cy="971549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489" name="矩形 48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0" name="矩形 48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1" name="矩形 49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2" name="矩形 49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3" name="矩形 49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4" name="矩形 49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5" name="矩形 49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6" name="矩形 49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7" name="矩形 49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8" name="矩形 49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99" name="矩形 49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0" name="矩形 49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2" name="矩形 50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3" name="矩形 50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4" name="矩形 50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5" name="矩形 50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6" name="矩形 50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7" name="矩形 50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8" name="矩形 50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09" name="矩形 50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0" name="矩形 50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1" name="矩形 51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2" name="矩形 51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3" name="矩形 51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5" name="矩形 51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6" name="矩形 51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7" name="矩形 51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8" name="矩形 51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19" name="矩形 51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0" name="矩形 51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1" name="矩形 52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2" name="矩形 52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3" name="矩形 52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524" name="矩形 52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rgbClr val="ED7D31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4292130" y="2886075"/>
              <a:ext cx="1028700" cy="971549"/>
              <a:chOff x="1028700" y="1947861"/>
              <a:chExt cx="1028700" cy="971549"/>
            </a:xfrm>
            <a:solidFill>
              <a:srgbClr val="4472C4">
                <a:lumMod val="40000"/>
                <a:lumOff val="60000"/>
              </a:srgbClr>
            </a:solidFill>
          </p:grpSpPr>
          <p:sp>
            <p:nvSpPr>
              <p:cNvPr id="453" name="矩形 45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4" name="矩形 45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5" name="矩形 45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6" name="矩形 45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7" name="矩形 45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8" name="矩形 45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9" name="矩形 45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0" name="矩形 45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1" name="矩形 46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2" name="矩形 46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3" name="矩形 46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4" name="矩形 46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5" name="矩形 46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6" name="矩形 46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7" name="矩形 46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8" name="矩形 46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69" name="矩形 46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0" name="矩形 46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1" name="矩形 47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2" name="矩形 47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3" name="矩形 47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4" name="矩形 47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5" name="矩形 47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6" name="矩形 47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7" name="矩形 47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8" name="矩形 47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79" name="矩形 47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0" name="矩形 47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1" name="矩形 48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2" name="矩形 48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3" name="矩形 48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4" name="矩形 48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5" name="矩形 48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6" name="矩形 48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7" name="矩形 48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88" name="矩形 48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1" name="群組 70"/>
            <p:cNvGrpSpPr/>
            <p:nvPr/>
          </p:nvGrpSpPr>
          <p:grpSpPr>
            <a:xfrm>
              <a:off x="4196209" y="2991096"/>
              <a:ext cx="1028700" cy="971549"/>
              <a:chOff x="1028700" y="1947861"/>
              <a:chExt cx="1028700" cy="971549"/>
            </a:xfrm>
            <a:solidFill>
              <a:srgbClr val="A5A5A5">
                <a:lumMod val="40000"/>
                <a:lumOff val="60000"/>
              </a:srgbClr>
            </a:solidFill>
          </p:grpSpPr>
          <p:sp>
            <p:nvSpPr>
              <p:cNvPr id="417" name="矩形 41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8" name="矩形 41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9" name="矩形 41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0" name="矩形 41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1" name="矩形 42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2" name="矩形 42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3" name="矩形 42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4" name="矩形 42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5" name="矩形 42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6" name="矩形 42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7" name="矩形 42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8" name="矩形 42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29" name="矩形 42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0" name="矩形 42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1" name="矩形 43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2" name="矩形 43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3" name="矩形 43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4" name="矩形 43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5" name="矩形 43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6" name="矩形 43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7" name="矩形 43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8" name="矩形 43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39" name="矩形 43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0" name="矩形 43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1" name="矩形 44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2" name="矩形 44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4" name="矩形 44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5" name="矩形 44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6" name="矩形 44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7" name="矩形 44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8" name="矩形 44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49" name="矩形 44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0" name="矩形 44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1" name="矩形 45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52" name="矩形 45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2" name="群組 71"/>
            <p:cNvGrpSpPr/>
            <p:nvPr/>
          </p:nvGrpSpPr>
          <p:grpSpPr>
            <a:xfrm>
              <a:off x="4100664" y="3097348"/>
              <a:ext cx="1028700" cy="971549"/>
              <a:chOff x="1028700" y="1947861"/>
              <a:chExt cx="1028700" cy="971549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381" name="矩形 38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2" name="矩形 38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3" name="矩形 38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4" name="矩形 38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9" name="矩形 38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0" name="矩形 38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2" name="矩形 39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3" name="矩形 39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4" name="矩形 39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6" name="矩形 39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7" name="矩形 39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8" name="矩形 39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99" name="矩形 39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0" name="矩形 39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1" name="矩形 40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3" name="矩形 40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5" name="矩形 40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6" name="矩形 40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7" name="矩形 40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8" name="矩形 40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09" name="矩形 40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0" name="矩形 40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1" name="矩形 41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2" name="矩形 41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3" name="矩形 41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4" name="矩形 41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5" name="矩形 41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416" name="矩形 41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3" name="群組 72"/>
            <p:cNvGrpSpPr/>
            <p:nvPr/>
          </p:nvGrpSpPr>
          <p:grpSpPr>
            <a:xfrm>
              <a:off x="3996035" y="3200414"/>
              <a:ext cx="1028700" cy="971549"/>
              <a:chOff x="1028700" y="1947861"/>
              <a:chExt cx="1028700" cy="971549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345" name="矩形 34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6" name="矩形 34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7" name="矩形 34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9" name="矩形 34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0" name="矩形 34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1" name="矩形 35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4" name="矩形 35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6" name="矩形 35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8" name="矩形 35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0" name="矩形 35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1" name="矩形 36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2" name="矩形 36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4" name="矩形 36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8" name="矩形 36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3" name="矩形 37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4" name="矩形 37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6" name="矩形 37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7" name="矩形 37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8" name="矩形 37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79" name="矩形 37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80" name="矩形 37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4" name="群組 73"/>
            <p:cNvGrpSpPr/>
            <p:nvPr/>
          </p:nvGrpSpPr>
          <p:grpSpPr>
            <a:xfrm>
              <a:off x="3901049" y="3295811"/>
              <a:ext cx="1028700" cy="971549"/>
              <a:chOff x="1028700" y="1947861"/>
              <a:chExt cx="1028700" cy="971549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309" name="矩形 30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0" name="矩形 30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1" name="矩形 32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2" name="矩形 32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5" name="矩形 32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6" name="矩形 32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8" name="矩形 32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29" name="矩形 32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0" name="矩形 32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1" name="矩形 33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2" name="矩形 33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3" name="矩形 33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5" name="矩形 33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6" name="矩形 33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8" name="矩形 33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39" name="矩形 33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0" name="矩形 33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44" name="矩形 34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5" name="群組 74"/>
            <p:cNvGrpSpPr/>
            <p:nvPr/>
          </p:nvGrpSpPr>
          <p:grpSpPr>
            <a:xfrm>
              <a:off x="3786488" y="3400077"/>
              <a:ext cx="1028700" cy="971549"/>
              <a:chOff x="1028700" y="1947861"/>
              <a:chExt cx="1028700" cy="971549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273" name="矩形 27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9" name="矩形 27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2" name="矩形 28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5" name="矩形 28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6" name="矩形 28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7" name="矩形 28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89" name="矩形 28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0" name="矩形 28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1" name="矩形 29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4" name="矩形 29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3" name="矩形 30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4" name="矩形 30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5" name="矩形 30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6" name="矩形 30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cxnSp>
          <p:nvCxnSpPr>
            <p:cNvPr id="76" name="直線單箭頭接點 75"/>
            <p:cNvCxnSpPr/>
            <p:nvPr/>
          </p:nvCxnSpPr>
          <p:spPr>
            <a:xfrm flipV="1">
              <a:off x="4894866" y="3599709"/>
              <a:ext cx="795339" cy="848559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7" name="文字方塊 76"/>
            <p:cNvSpPr txBox="1"/>
            <p:nvPr/>
          </p:nvSpPr>
          <p:spPr>
            <a:xfrm>
              <a:off x="4981576" y="3955600"/>
              <a:ext cx="943220" cy="60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(max=9)</a:t>
              </a:r>
              <a:endParaRPr kumimoji="0" lang="zh-TW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6846094" y="3548092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264" name="矩形 263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79" name="群組 78"/>
            <p:cNvGrpSpPr/>
            <p:nvPr/>
          </p:nvGrpSpPr>
          <p:grpSpPr>
            <a:xfrm>
              <a:off x="6853235" y="5158429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255" name="矩形 254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80" name="文字方塊 79"/>
            <p:cNvSpPr txBox="1"/>
            <p:nvPr/>
          </p:nvSpPr>
          <p:spPr>
            <a:xfrm>
              <a:off x="10239375" y="1095494"/>
              <a:ext cx="1952625" cy="64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Partial sum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Output SRAM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81" name="群組 80"/>
            <p:cNvGrpSpPr/>
            <p:nvPr/>
          </p:nvGrpSpPr>
          <p:grpSpPr>
            <a:xfrm>
              <a:off x="10691810" y="3343113"/>
              <a:ext cx="342899" cy="161925"/>
              <a:chOff x="10691810" y="3343113"/>
              <a:chExt cx="342899" cy="161925"/>
            </a:xfrm>
          </p:grpSpPr>
          <p:sp>
            <p:nvSpPr>
              <p:cNvPr id="253" name="矩形 252"/>
              <p:cNvSpPr/>
              <p:nvPr/>
            </p:nvSpPr>
            <p:spPr>
              <a:xfrm>
                <a:off x="10691810" y="334311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>
              <a:xfrm>
                <a:off x="10863259" y="334311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82" name="群組 81"/>
            <p:cNvGrpSpPr/>
            <p:nvPr/>
          </p:nvGrpSpPr>
          <p:grpSpPr>
            <a:xfrm>
              <a:off x="10687050" y="4953000"/>
              <a:ext cx="342899" cy="161925"/>
              <a:chOff x="10687050" y="4953000"/>
              <a:chExt cx="342899" cy="161925"/>
            </a:xfrm>
          </p:grpSpPr>
          <p:sp>
            <p:nvSpPr>
              <p:cNvPr id="251" name="矩形 250"/>
              <p:cNvSpPr/>
              <p:nvPr/>
            </p:nvSpPr>
            <p:spPr>
              <a:xfrm>
                <a:off x="10687050" y="4953000"/>
                <a:ext cx="171450" cy="161925"/>
              </a:xfrm>
              <a:prstGeom prst="rect">
                <a:avLst/>
              </a:prstGeom>
              <a:solidFill>
                <a:srgbClr val="5B9BD5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>
              <a:xfrm>
                <a:off x="10858499" y="4953000"/>
                <a:ext cx="171450" cy="161925"/>
              </a:xfrm>
              <a:prstGeom prst="rect">
                <a:avLst/>
              </a:prstGeom>
              <a:solidFill>
                <a:srgbClr val="5B9BD5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83" name="群組 82"/>
            <p:cNvGrpSpPr/>
            <p:nvPr/>
          </p:nvGrpSpPr>
          <p:grpSpPr>
            <a:xfrm>
              <a:off x="10687049" y="1988337"/>
              <a:ext cx="1023938" cy="969175"/>
              <a:chOff x="10687049" y="1988337"/>
              <a:chExt cx="1023938" cy="969175"/>
            </a:xfrm>
          </p:grpSpPr>
          <p:grpSp>
            <p:nvGrpSpPr>
              <p:cNvPr id="197" name="群組 196"/>
              <p:cNvGrpSpPr/>
              <p:nvPr/>
            </p:nvGrpSpPr>
            <p:grpSpPr>
              <a:xfrm>
                <a:off x="10687050" y="1993468"/>
                <a:ext cx="342899" cy="161925"/>
                <a:chOff x="10687050" y="1993468"/>
                <a:chExt cx="342899" cy="161925"/>
              </a:xfrm>
            </p:grpSpPr>
            <p:sp>
              <p:nvSpPr>
                <p:cNvPr id="249" name="矩形 24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50" name="矩形 24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98" name="群組 197"/>
              <p:cNvGrpSpPr/>
              <p:nvPr/>
            </p:nvGrpSpPr>
            <p:grpSpPr>
              <a:xfrm>
                <a:off x="11029949" y="1990725"/>
                <a:ext cx="342899" cy="161925"/>
                <a:chOff x="10687050" y="1993468"/>
                <a:chExt cx="342899" cy="161925"/>
              </a:xfrm>
            </p:grpSpPr>
            <p:sp>
              <p:nvSpPr>
                <p:cNvPr id="247" name="矩形 24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48" name="矩形 24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99" name="群組 198"/>
              <p:cNvGrpSpPr/>
              <p:nvPr/>
            </p:nvGrpSpPr>
            <p:grpSpPr>
              <a:xfrm>
                <a:off x="11368088" y="1988337"/>
                <a:ext cx="342899" cy="161925"/>
                <a:chOff x="10687050" y="1993468"/>
                <a:chExt cx="342899" cy="161925"/>
              </a:xfrm>
            </p:grpSpPr>
            <p:sp>
              <p:nvSpPr>
                <p:cNvPr id="245" name="矩形 24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46" name="矩形 24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0" name="群組 199"/>
              <p:cNvGrpSpPr/>
              <p:nvPr/>
            </p:nvGrpSpPr>
            <p:grpSpPr>
              <a:xfrm>
                <a:off x="10687049" y="2153291"/>
                <a:ext cx="342899" cy="161925"/>
                <a:chOff x="10687050" y="1993468"/>
                <a:chExt cx="342899" cy="161925"/>
              </a:xfrm>
            </p:grpSpPr>
            <p:sp>
              <p:nvSpPr>
                <p:cNvPr id="243" name="矩形 24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44" name="矩形 24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1" name="群組 200"/>
              <p:cNvGrpSpPr/>
              <p:nvPr/>
            </p:nvGrpSpPr>
            <p:grpSpPr>
              <a:xfrm>
                <a:off x="11029948" y="2150548"/>
                <a:ext cx="342899" cy="161925"/>
                <a:chOff x="10687050" y="1993468"/>
                <a:chExt cx="342899" cy="161925"/>
              </a:xfrm>
            </p:grpSpPr>
            <p:sp>
              <p:nvSpPr>
                <p:cNvPr id="241" name="矩形 24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42" name="矩形 24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2" name="群組 201"/>
              <p:cNvGrpSpPr/>
              <p:nvPr/>
            </p:nvGrpSpPr>
            <p:grpSpPr>
              <a:xfrm>
                <a:off x="11368087" y="2148160"/>
                <a:ext cx="342899" cy="161925"/>
                <a:chOff x="10687050" y="1993468"/>
                <a:chExt cx="342899" cy="161925"/>
              </a:xfrm>
            </p:grpSpPr>
            <p:sp>
              <p:nvSpPr>
                <p:cNvPr id="239" name="矩形 23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40" name="矩形 23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3" name="群組 202"/>
              <p:cNvGrpSpPr/>
              <p:nvPr/>
            </p:nvGrpSpPr>
            <p:grpSpPr>
              <a:xfrm>
                <a:off x="10687049" y="2314178"/>
                <a:ext cx="342899" cy="161925"/>
                <a:chOff x="10687050" y="1993468"/>
                <a:chExt cx="342899" cy="161925"/>
              </a:xfrm>
            </p:grpSpPr>
            <p:sp>
              <p:nvSpPr>
                <p:cNvPr id="237" name="矩形 23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38" name="矩形 23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4" name="群組 203"/>
              <p:cNvGrpSpPr/>
              <p:nvPr/>
            </p:nvGrpSpPr>
            <p:grpSpPr>
              <a:xfrm>
                <a:off x="11029948" y="2311435"/>
                <a:ext cx="342899" cy="161925"/>
                <a:chOff x="10687050" y="1993468"/>
                <a:chExt cx="342899" cy="161925"/>
              </a:xfrm>
            </p:grpSpPr>
            <p:sp>
              <p:nvSpPr>
                <p:cNvPr id="235" name="矩形 23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36" name="矩形 23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5" name="群組 204"/>
              <p:cNvGrpSpPr/>
              <p:nvPr/>
            </p:nvGrpSpPr>
            <p:grpSpPr>
              <a:xfrm>
                <a:off x="11368087" y="2309047"/>
                <a:ext cx="342899" cy="161925"/>
                <a:chOff x="10687050" y="1993468"/>
                <a:chExt cx="342899" cy="161925"/>
              </a:xfrm>
            </p:grpSpPr>
            <p:sp>
              <p:nvSpPr>
                <p:cNvPr id="233" name="矩形 23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34" name="矩形 23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6" name="群組 205"/>
              <p:cNvGrpSpPr/>
              <p:nvPr/>
            </p:nvGrpSpPr>
            <p:grpSpPr>
              <a:xfrm>
                <a:off x="10687049" y="2469897"/>
                <a:ext cx="342899" cy="161925"/>
                <a:chOff x="10687050" y="1993468"/>
                <a:chExt cx="342899" cy="161925"/>
              </a:xfrm>
            </p:grpSpPr>
            <p:sp>
              <p:nvSpPr>
                <p:cNvPr id="231" name="矩形 23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32" name="矩形 23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7" name="群組 206"/>
              <p:cNvGrpSpPr/>
              <p:nvPr/>
            </p:nvGrpSpPr>
            <p:grpSpPr>
              <a:xfrm>
                <a:off x="11029948" y="2467154"/>
                <a:ext cx="342899" cy="161925"/>
                <a:chOff x="10687050" y="1993468"/>
                <a:chExt cx="342899" cy="161925"/>
              </a:xfrm>
            </p:grpSpPr>
            <p:sp>
              <p:nvSpPr>
                <p:cNvPr id="229" name="矩形 22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30" name="矩形 22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8" name="群組 207"/>
              <p:cNvGrpSpPr/>
              <p:nvPr/>
            </p:nvGrpSpPr>
            <p:grpSpPr>
              <a:xfrm>
                <a:off x="11368087" y="2464766"/>
                <a:ext cx="342899" cy="161925"/>
                <a:chOff x="10687050" y="1993468"/>
                <a:chExt cx="342899" cy="161925"/>
              </a:xfrm>
            </p:grpSpPr>
            <p:sp>
              <p:nvSpPr>
                <p:cNvPr id="227" name="矩形 22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28" name="矩形 22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09" name="群組 208"/>
              <p:cNvGrpSpPr/>
              <p:nvPr/>
            </p:nvGrpSpPr>
            <p:grpSpPr>
              <a:xfrm>
                <a:off x="10687049" y="2626715"/>
                <a:ext cx="342899" cy="161925"/>
                <a:chOff x="10687050" y="1993468"/>
                <a:chExt cx="342899" cy="161925"/>
              </a:xfrm>
            </p:grpSpPr>
            <p:sp>
              <p:nvSpPr>
                <p:cNvPr id="225" name="矩形 22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26" name="矩形 22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10" name="群組 209"/>
              <p:cNvGrpSpPr/>
              <p:nvPr/>
            </p:nvGrpSpPr>
            <p:grpSpPr>
              <a:xfrm>
                <a:off x="11029948" y="2633497"/>
                <a:ext cx="342899" cy="161925"/>
                <a:chOff x="10687050" y="1993468"/>
                <a:chExt cx="342899" cy="161925"/>
              </a:xfrm>
            </p:grpSpPr>
            <p:sp>
              <p:nvSpPr>
                <p:cNvPr id="223" name="矩形 22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11" name="群組 210"/>
              <p:cNvGrpSpPr/>
              <p:nvPr/>
            </p:nvGrpSpPr>
            <p:grpSpPr>
              <a:xfrm>
                <a:off x="11368087" y="2631109"/>
                <a:ext cx="342899" cy="161925"/>
                <a:chOff x="10687050" y="1993468"/>
                <a:chExt cx="342899" cy="161925"/>
              </a:xfrm>
            </p:grpSpPr>
            <p:sp>
              <p:nvSpPr>
                <p:cNvPr id="221" name="矩形 22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12" name="群組 211"/>
              <p:cNvGrpSpPr/>
              <p:nvPr/>
            </p:nvGrpSpPr>
            <p:grpSpPr>
              <a:xfrm>
                <a:off x="10689432" y="2795587"/>
                <a:ext cx="342899" cy="161925"/>
                <a:chOff x="10687050" y="1993468"/>
                <a:chExt cx="342899" cy="161925"/>
              </a:xfrm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13" name="群組 212"/>
              <p:cNvGrpSpPr/>
              <p:nvPr/>
            </p:nvGrpSpPr>
            <p:grpSpPr>
              <a:xfrm>
                <a:off x="11032331" y="2792844"/>
                <a:ext cx="342899" cy="161925"/>
                <a:chOff x="10687050" y="1993468"/>
                <a:chExt cx="342899" cy="161925"/>
              </a:xfrm>
            </p:grpSpPr>
            <p:sp>
              <p:nvSpPr>
                <p:cNvPr id="217" name="矩形 21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214" name="群組 213"/>
              <p:cNvGrpSpPr/>
              <p:nvPr/>
            </p:nvGrpSpPr>
            <p:grpSpPr>
              <a:xfrm>
                <a:off x="11360945" y="2790456"/>
                <a:ext cx="342899" cy="161925"/>
                <a:chOff x="10687050" y="1993468"/>
                <a:chExt cx="342899" cy="161925"/>
              </a:xfrm>
            </p:grpSpPr>
            <p:sp>
              <p:nvSpPr>
                <p:cNvPr id="215" name="矩形 21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</p:grpSp>
        <p:grpSp>
          <p:nvGrpSpPr>
            <p:cNvPr id="84" name="群組 83"/>
            <p:cNvGrpSpPr/>
            <p:nvPr/>
          </p:nvGrpSpPr>
          <p:grpSpPr>
            <a:xfrm>
              <a:off x="10689429" y="3339040"/>
              <a:ext cx="1026320" cy="969175"/>
              <a:chOff x="10687049" y="1988337"/>
              <a:chExt cx="1026320" cy="969175"/>
            </a:xfrm>
            <a:solidFill>
              <a:srgbClr val="FFC000">
                <a:lumMod val="75000"/>
              </a:srgbClr>
            </a:solidFill>
          </p:grpSpPr>
          <p:grpSp>
            <p:nvGrpSpPr>
              <p:cNvPr id="143" name="群組 142"/>
              <p:cNvGrpSpPr/>
              <p:nvPr/>
            </p:nvGrpSpPr>
            <p:grpSpPr>
              <a:xfrm>
                <a:off x="10687050" y="199346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95" name="矩形 19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44" name="群組 143"/>
              <p:cNvGrpSpPr/>
              <p:nvPr/>
            </p:nvGrpSpPr>
            <p:grpSpPr>
              <a:xfrm>
                <a:off x="11029949" y="199072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93" name="矩形 19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45" name="群組 144"/>
              <p:cNvGrpSpPr/>
              <p:nvPr/>
            </p:nvGrpSpPr>
            <p:grpSpPr>
              <a:xfrm>
                <a:off x="11368088" y="198833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91" name="矩形 19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46" name="群組 145"/>
              <p:cNvGrpSpPr/>
              <p:nvPr/>
            </p:nvGrpSpPr>
            <p:grpSpPr>
              <a:xfrm>
                <a:off x="10687049" y="2153291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89" name="矩形 18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47" name="群組 146"/>
              <p:cNvGrpSpPr/>
              <p:nvPr/>
            </p:nvGrpSpPr>
            <p:grpSpPr>
              <a:xfrm>
                <a:off x="11029948" y="215054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87" name="矩形 18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48" name="群組 147"/>
              <p:cNvGrpSpPr/>
              <p:nvPr/>
            </p:nvGrpSpPr>
            <p:grpSpPr>
              <a:xfrm>
                <a:off x="11368087" y="2148160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85" name="矩形 18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49" name="群組 148"/>
              <p:cNvGrpSpPr/>
              <p:nvPr/>
            </p:nvGrpSpPr>
            <p:grpSpPr>
              <a:xfrm>
                <a:off x="10687049" y="231417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83" name="矩形 18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84" name="矩形 18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0" name="群組 149"/>
              <p:cNvGrpSpPr/>
              <p:nvPr/>
            </p:nvGrpSpPr>
            <p:grpSpPr>
              <a:xfrm>
                <a:off x="11029948" y="231143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81" name="矩形 18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1" name="群組 150"/>
              <p:cNvGrpSpPr/>
              <p:nvPr/>
            </p:nvGrpSpPr>
            <p:grpSpPr>
              <a:xfrm>
                <a:off x="11368087" y="230904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79" name="矩形 17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2" name="群組 151"/>
              <p:cNvGrpSpPr/>
              <p:nvPr/>
            </p:nvGrpSpPr>
            <p:grpSpPr>
              <a:xfrm>
                <a:off x="10687049" y="246989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77" name="矩形 17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3" name="群組 152"/>
              <p:cNvGrpSpPr/>
              <p:nvPr/>
            </p:nvGrpSpPr>
            <p:grpSpPr>
              <a:xfrm>
                <a:off x="11029948" y="2467154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75" name="矩形 17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4" name="群組 153"/>
              <p:cNvGrpSpPr/>
              <p:nvPr/>
            </p:nvGrpSpPr>
            <p:grpSpPr>
              <a:xfrm>
                <a:off x="11368087" y="2464766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73" name="矩形 17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5" name="群組 154"/>
              <p:cNvGrpSpPr/>
              <p:nvPr/>
            </p:nvGrpSpPr>
            <p:grpSpPr>
              <a:xfrm>
                <a:off x="10687049" y="262671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71" name="矩形 17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6" name="群組 155"/>
              <p:cNvGrpSpPr/>
              <p:nvPr/>
            </p:nvGrpSpPr>
            <p:grpSpPr>
              <a:xfrm>
                <a:off x="11029948" y="263349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69" name="矩形 16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7" name="群組 156"/>
              <p:cNvGrpSpPr/>
              <p:nvPr/>
            </p:nvGrpSpPr>
            <p:grpSpPr>
              <a:xfrm>
                <a:off x="11368087" y="2631109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8" name="群組 157"/>
              <p:cNvGrpSpPr/>
              <p:nvPr/>
            </p:nvGrpSpPr>
            <p:grpSpPr>
              <a:xfrm>
                <a:off x="10689432" y="279558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65" name="矩形 16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59" name="群組 158"/>
              <p:cNvGrpSpPr/>
              <p:nvPr/>
            </p:nvGrpSpPr>
            <p:grpSpPr>
              <a:xfrm>
                <a:off x="11032331" y="2792844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63" name="矩形 16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60" name="群組 159"/>
              <p:cNvGrpSpPr/>
              <p:nvPr/>
            </p:nvGrpSpPr>
            <p:grpSpPr>
              <a:xfrm>
                <a:off x="11370470" y="2790456"/>
                <a:ext cx="342899" cy="161925"/>
                <a:chOff x="10696575" y="1993468"/>
                <a:chExt cx="342899" cy="161925"/>
              </a:xfrm>
              <a:grpFill/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10696575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>
                  <a:off x="10868024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</p:grpSp>
        <p:grpSp>
          <p:nvGrpSpPr>
            <p:cNvPr id="85" name="群組 84"/>
            <p:cNvGrpSpPr/>
            <p:nvPr/>
          </p:nvGrpSpPr>
          <p:grpSpPr>
            <a:xfrm>
              <a:off x="10689429" y="4948799"/>
              <a:ext cx="1026320" cy="969175"/>
              <a:chOff x="10687049" y="1988337"/>
              <a:chExt cx="1026320" cy="969175"/>
            </a:xfrm>
            <a:solidFill>
              <a:srgbClr val="5B9BD5">
                <a:lumMod val="50000"/>
              </a:srgbClr>
            </a:solidFill>
          </p:grpSpPr>
          <p:grpSp>
            <p:nvGrpSpPr>
              <p:cNvPr id="89" name="群組 88"/>
              <p:cNvGrpSpPr/>
              <p:nvPr/>
            </p:nvGrpSpPr>
            <p:grpSpPr>
              <a:xfrm>
                <a:off x="10687050" y="199346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41" name="矩形 14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0" name="群組 89"/>
              <p:cNvGrpSpPr/>
              <p:nvPr/>
            </p:nvGrpSpPr>
            <p:grpSpPr>
              <a:xfrm>
                <a:off x="11029949" y="199072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1" name="群組 90"/>
              <p:cNvGrpSpPr/>
              <p:nvPr/>
            </p:nvGrpSpPr>
            <p:grpSpPr>
              <a:xfrm>
                <a:off x="11368088" y="198833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37" name="矩形 13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2" name="群組 91"/>
              <p:cNvGrpSpPr/>
              <p:nvPr/>
            </p:nvGrpSpPr>
            <p:grpSpPr>
              <a:xfrm>
                <a:off x="10687049" y="2153291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3" name="群組 92"/>
              <p:cNvGrpSpPr/>
              <p:nvPr/>
            </p:nvGrpSpPr>
            <p:grpSpPr>
              <a:xfrm>
                <a:off x="11029948" y="215054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33" name="矩形 13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4" name="群組 93"/>
              <p:cNvGrpSpPr/>
              <p:nvPr/>
            </p:nvGrpSpPr>
            <p:grpSpPr>
              <a:xfrm>
                <a:off x="11368087" y="2148160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5" name="群組 94"/>
              <p:cNvGrpSpPr/>
              <p:nvPr/>
            </p:nvGrpSpPr>
            <p:grpSpPr>
              <a:xfrm>
                <a:off x="10687049" y="231417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9" name="矩形 12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6" name="群組 95"/>
              <p:cNvGrpSpPr/>
              <p:nvPr/>
            </p:nvGrpSpPr>
            <p:grpSpPr>
              <a:xfrm>
                <a:off x="11029948" y="231143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7" name="矩形 12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7" name="群組 96"/>
              <p:cNvGrpSpPr/>
              <p:nvPr/>
            </p:nvGrpSpPr>
            <p:grpSpPr>
              <a:xfrm>
                <a:off x="11368087" y="230904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5" name="矩形 12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8" name="群組 97"/>
              <p:cNvGrpSpPr/>
              <p:nvPr/>
            </p:nvGrpSpPr>
            <p:grpSpPr>
              <a:xfrm>
                <a:off x="10687049" y="246989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3" name="矩形 12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99" name="群組 98"/>
              <p:cNvGrpSpPr/>
              <p:nvPr/>
            </p:nvGrpSpPr>
            <p:grpSpPr>
              <a:xfrm>
                <a:off x="11029948" y="2467154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1" name="矩形 12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00" name="群組 99"/>
              <p:cNvGrpSpPr/>
              <p:nvPr/>
            </p:nvGrpSpPr>
            <p:grpSpPr>
              <a:xfrm>
                <a:off x="11368087" y="2464766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19" name="矩形 11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01" name="群組 100"/>
              <p:cNvGrpSpPr/>
              <p:nvPr/>
            </p:nvGrpSpPr>
            <p:grpSpPr>
              <a:xfrm>
                <a:off x="10687049" y="262671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17" name="矩形 11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02" name="群組 101"/>
              <p:cNvGrpSpPr/>
              <p:nvPr/>
            </p:nvGrpSpPr>
            <p:grpSpPr>
              <a:xfrm>
                <a:off x="11029948" y="263349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15" name="矩形 11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03" name="群組 102"/>
              <p:cNvGrpSpPr/>
              <p:nvPr/>
            </p:nvGrpSpPr>
            <p:grpSpPr>
              <a:xfrm>
                <a:off x="11368087" y="2631109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13" name="矩形 11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89432" y="279558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11" name="矩形 11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12" name="矩形 11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05" name="群組 104"/>
              <p:cNvGrpSpPr/>
              <p:nvPr/>
            </p:nvGrpSpPr>
            <p:grpSpPr>
              <a:xfrm>
                <a:off x="11032331" y="2792844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09" name="矩形 10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10" name="矩形 10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06" name="群組 105"/>
              <p:cNvGrpSpPr/>
              <p:nvPr/>
            </p:nvGrpSpPr>
            <p:grpSpPr>
              <a:xfrm>
                <a:off x="11370470" y="2790456"/>
                <a:ext cx="342899" cy="161925"/>
                <a:chOff x="10696575" y="1993468"/>
                <a:chExt cx="342899" cy="161925"/>
              </a:xfrm>
              <a:grpFill/>
            </p:grpSpPr>
            <p:sp>
              <p:nvSpPr>
                <p:cNvPr id="107" name="矩形 106"/>
                <p:cNvSpPr/>
                <p:nvPr/>
              </p:nvSpPr>
              <p:spPr>
                <a:xfrm>
                  <a:off x="10696575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10868024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</p:grpSp>
        <p:cxnSp>
          <p:nvCxnSpPr>
            <p:cNvPr id="86" name="直線接點 85"/>
            <p:cNvCxnSpPr/>
            <p:nvPr/>
          </p:nvCxnSpPr>
          <p:spPr>
            <a:xfrm>
              <a:off x="3371850" y="771525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87" name="直線接點 86"/>
            <p:cNvCxnSpPr/>
            <p:nvPr/>
          </p:nvCxnSpPr>
          <p:spPr>
            <a:xfrm>
              <a:off x="6419850" y="716791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88" name="直線接點 87"/>
            <p:cNvCxnSpPr/>
            <p:nvPr/>
          </p:nvCxnSpPr>
          <p:spPr>
            <a:xfrm>
              <a:off x="10382250" y="707469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1101" name="文字方塊 1100"/>
          <p:cNvSpPr txBox="1"/>
          <p:nvPr/>
        </p:nvSpPr>
        <p:spPr>
          <a:xfrm>
            <a:off x="5823950" y="1893916"/>
            <a:ext cx="278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End of H x L convolutions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62337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1251" y="587519"/>
            <a:ext cx="8596668" cy="1320800"/>
          </a:xfrm>
        </p:spPr>
        <p:txBody>
          <a:bodyPr/>
          <a:lstStyle/>
          <a:p>
            <a:r>
              <a:rPr lang="en-US" altLang="zh-TW" dirty="0"/>
              <a:t>Optimization for 1x1 Kernel Size (4/4)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52</a:t>
            </a:fld>
            <a:endParaRPr lang="zh-TW" altLang="en-US"/>
          </a:p>
        </p:txBody>
      </p:sp>
      <p:grpSp>
        <p:nvGrpSpPr>
          <p:cNvPr id="1102" name="群組 1101"/>
          <p:cNvGrpSpPr/>
          <p:nvPr/>
        </p:nvGrpSpPr>
        <p:grpSpPr>
          <a:xfrm>
            <a:off x="1066855" y="1853584"/>
            <a:ext cx="9651745" cy="4712700"/>
            <a:chOff x="266850" y="659724"/>
            <a:chExt cx="11925150" cy="5798226"/>
          </a:xfrm>
        </p:grpSpPr>
        <p:grpSp>
          <p:nvGrpSpPr>
            <p:cNvPr id="1103" name="群組 1102"/>
            <p:cNvGrpSpPr/>
            <p:nvPr/>
          </p:nvGrpSpPr>
          <p:grpSpPr>
            <a:xfrm>
              <a:off x="1855144" y="2066925"/>
              <a:ext cx="1028700" cy="971549"/>
              <a:chOff x="1028700" y="1947861"/>
              <a:chExt cx="1028700" cy="971549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1977" name="矩形 197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8" name="矩形 197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9" name="矩形 197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0" name="矩形 197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1" name="矩形 198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2" name="矩形 198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3" name="矩形 198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4" name="矩形 198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5" name="矩形 198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6" name="矩形 198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7" name="矩形 198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8" name="矩形 198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89" name="矩形 198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0" name="矩形 198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1" name="矩形 199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2" name="矩形 199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3" name="矩形 199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4" name="矩形 199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5" name="矩形 199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6" name="矩形 199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7" name="矩形 199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8" name="矩形 199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99" name="矩形 199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0" name="矩形 199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1" name="矩形 200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2" name="矩形 200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3" name="矩形 200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4" name="矩形 200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5" name="矩形 200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6" name="矩形 200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7" name="矩形 200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8" name="矩形 200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09" name="矩形 200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10" name="矩形 200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11" name="矩形 201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012" name="矩形 201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104" name="文字方塊 1103"/>
            <p:cNvSpPr txBox="1"/>
            <p:nvPr/>
          </p:nvSpPr>
          <p:spPr>
            <a:xfrm>
              <a:off x="904875" y="1095374"/>
              <a:ext cx="2190749" cy="6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maps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DRAM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05" name="文字方塊 1104"/>
            <p:cNvSpPr txBox="1"/>
            <p:nvPr/>
          </p:nvSpPr>
          <p:spPr>
            <a:xfrm>
              <a:off x="3486150" y="1095374"/>
              <a:ext cx="2819400" cy="6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IR input maps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Input SRAM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06" name="文字方塊 1105"/>
            <p:cNvSpPr txBox="1"/>
            <p:nvPr/>
          </p:nvSpPr>
          <p:spPr>
            <a:xfrm>
              <a:off x="6526156" y="659724"/>
              <a:ext cx="3548063" cy="71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600" kern="0" noProof="0" dirty="0">
                  <a:solidFill>
                    <a:prstClr val="black"/>
                  </a:solidFill>
                  <a:ea typeface="標楷體"/>
                </a:rPr>
                <a:t>The rest of channels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600" kern="0" dirty="0">
                  <a:solidFill>
                    <a:prstClr val="black"/>
                  </a:solidFill>
                  <a:ea typeface="標楷體"/>
                </a:rPr>
                <a:t>Load channel weights</a:t>
              </a:r>
              <a:endParaRPr lang="en-US" altLang="zh-TW" sz="1600" kern="0" noProof="0" dirty="0">
                <a:solidFill>
                  <a:prstClr val="black"/>
                </a:solidFill>
                <a:ea typeface="標楷體"/>
              </a:endParaRPr>
            </a:p>
          </p:txBody>
        </p:sp>
        <p:sp>
          <p:nvSpPr>
            <p:cNvPr id="1107" name="圓角矩形 1106"/>
            <p:cNvSpPr/>
            <p:nvPr/>
          </p:nvSpPr>
          <p:spPr>
            <a:xfrm>
              <a:off x="6696075" y="2000250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grpSp>
          <p:nvGrpSpPr>
            <p:cNvPr id="1108" name="群組 1107"/>
            <p:cNvGrpSpPr/>
            <p:nvPr/>
          </p:nvGrpSpPr>
          <p:grpSpPr>
            <a:xfrm>
              <a:off x="6848475" y="2214553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1968" name="矩形 1967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9" name="矩形 1968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0" name="矩形 1969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1" name="矩形 1970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2" name="矩形 1971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3" name="矩形 1972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4" name="矩形 1973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5" name="矩形 1974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76" name="矩形 1975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109" name="文字方塊 1108"/>
            <p:cNvSpPr txBox="1"/>
            <p:nvPr/>
          </p:nvSpPr>
          <p:spPr>
            <a:xfrm>
              <a:off x="7429500" y="2246013"/>
              <a:ext cx="257175" cy="56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1110" name="群組 1109"/>
            <p:cNvGrpSpPr/>
            <p:nvPr/>
          </p:nvGrpSpPr>
          <p:grpSpPr>
            <a:xfrm>
              <a:off x="7848600" y="2214553"/>
              <a:ext cx="514350" cy="485775"/>
              <a:chOff x="3028950" y="2076448"/>
              <a:chExt cx="514350" cy="485775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1959" name="矩形 1958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70AD47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0" name="矩形 1959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1" name="矩形 1960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2" name="矩形 1961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3" name="矩形 1962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4" name="矩形 1963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5" name="矩形 1964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6" name="矩形 1965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67" name="矩形 1966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111" name="文字方塊 1110"/>
            <p:cNvSpPr txBox="1"/>
            <p:nvPr/>
          </p:nvSpPr>
          <p:spPr>
            <a:xfrm>
              <a:off x="8524875" y="2246013"/>
              <a:ext cx="257175" cy="45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12" name="矩形 1111"/>
            <p:cNvSpPr/>
            <p:nvPr/>
          </p:nvSpPr>
          <p:spPr>
            <a:xfrm>
              <a:off x="8996362" y="2391120"/>
              <a:ext cx="171450" cy="1619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113" name="文字方塊 1112"/>
            <p:cNvSpPr txBox="1"/>
            <p:nvPr/>
          </p:nvSpPr>
          <p:spPr>
            <a:xfrm>
              <a:off x="8667750" y="1919429"/>
              <a:ext cx="923927" cy="51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14" name="文字方塊 1113"/>
            <p:cNvSpPr txBox="1"/>
            <p:nvPr/>
          </p:nvSpPr>
          <p:spPr>
            <a:xfrm>
              <a:off x="9401174" y="2247375"/>
              <a:ext cx="257175" cy="45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15" name="矩形 1114"/>
            <p:cNvSpPr/>
            <p:nvPr/>
          </p:nvSpPr>
          <p:spPr>
            <a:xfrm>
              <a:off x="9901236" y="2388935"/>
              <a:ext cx="171450" cy="161925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116" name="文字方塊 1115"/>
            <p:cNvSpPr txBox="1"/>
            <p:nvPr/>
          </p:nvSpPr>
          <p:spPr>
            <a:xfrm>
              <a:off x="6696076" y="1688402"/>
              <a:ext cx="733424" cy="3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1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17" name="文字方塊 1116"/>
            <p:cNvSpPr txBox="1"/>
            <p:nvPr/>
          </p:nvSpPr>
          <p:spPr>
            <a:xfrm>
              <a:off x="7653569" y="1955080"/>
              <a:ext cx="952529" cy="31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1</a:t>
              </a:r>
            </a:p>
          </p:txBody>
        </p:sp>
        <p:sp>
          <p:nvSpPr>
            <p:cNvPr id="1118" name="圓角矩形 1117"/>
            <p:cNvSpPr/>
            <p:nvPr/>
          </p:nvSpPr>
          <p:spPr>
            <a:xfrm>
              <a:off x="6696075" y="3343113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119" name="文字方塊 1118"/>
            <p:cNvSpPr txBox="1"/>
            <p:nvPr/>
          </p:nvSpPr>
          <p:spPr>
            <a:xfrm>
              <a:off x="7429500" y="3588876"/>
              <a:ext cx="257175" cy="56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1120" name="群組 1119"/>
            <p:cNvGrpSpPr/>
            <p:nvPr/>
          </p:nvGrpSpPr>
          <p:grpSpPr>
            <a:xfrm>
              <a:off x="7848600" y="3557416"/>
              <a:ext cx="514350" cy="485775"/>
              <a:chOff x="3028950" y="2076448"/>
              <a:chExt cx="514350" cy="485775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1950" name="矩形 1949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1" name="矩形 1950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2" name="矩形 1951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3" name="矩形 1952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4" name="矩形 1953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5" name="矩形 1954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6" name="矩形 1955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7" name="矩形 1956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58" name="矩形 1957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121" name="文字方塊 1120"/>
            <p:cNvSpPr txBox="1"/>
            <p:nvPr/>
          </p:nvSpPr>
          <p:spPr>
            <a:xfrm>
              <a:off x="8524875" y="3588876"/>
              <a:ext cx="257175" cy="45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22" name="矩形 1121"/>
            <p:cNvSpPr/>
            <p:nvPr/>
          </p:nvSpPr>
          <p:spPr>
            <a:xfrm>
              <a:off x="8996362" y="3733983"/>
              <a:ext cx="171450" cy="161925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123" name="文字方塊 1122"/>
            <p:cNvSpPr txBox="1"/>
            <p:nvPr/>
          </p:nvSpPr>
          <p:spPr>
            <a:xfrm>
              <a:off x="8667750" y="3262293"/>
              <a:ext cx="923927" cy="51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24" name="文字方塊 1123"/>
            <p:cNvSpPr txBox="1"/>
            <p:nvPr/>
          </p:nvSpPr>
          <p:spPr>
            <a:xfrm>
              <a:off x="9401174" y="3590238"/>
              <a:ext cx="257175" cy="45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25" name="矩形 1124"/>
            <p:cNvSpPr/>
            <p:nvPr/>
          </p:nvSpPr>
          <p:spPr>
            <a:xfrm>
              <a:off x="9901236" y="3731798"/>
              <a:ext cx="171450" cy="161925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126" name="文字方塊 1125"/>
            <p:cNvSpPr txBox="1"/>
            <p:nvPr/>
          </p:nvSpPr>
          <p:spPr>
            <a:xfrm>
              <a:off x="6691313" y="3063441"/>
              <a:ext cx="738187" cy="3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2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27" name="文字方塊 1126"/>
            <p:cNvSpPr txBox="1"/>
            <p:nvPr/>
          </p:nvSpPr>
          <p:spPr>
            <a:xfrm>
              <a:off x="7653569" y="3301484"/>
              <a:ext cx="952529" cy="31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2</a:t>
              </a:r>
            </a:p>
          </p:txBody>
        </p:sp>
        <p:sp>
          <p:nvSpPr>
            <p:cNvPr id="1128" name="圓角矩形 1127"/>
            <p:cNvSpPr/>
            <p:nvPr/>
          </p:nvSpPr>
          <p:spPr>
            <a:xfrm>
              <a:off x="6696075" y="4953000"/>
              <a:ext cx="3543300" cy="8858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129" name="文字方塊 1128"/>
            <p:cNvSpPr txBox="1"/>
            <p:nvPr/>
          </p:nvSpPr>
          <p:spPr>
            <a:xfrm>
              <a:off x="7429500" y="5198763"/>
              <a:ext cx="257175" cy="56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*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1130" name="群組 1129"/>
            <p:cNvGrpSpPr/>
            <p:nvPr/>
          </p:nvGrpSpPr>
          <p:grpSpPr>
            <a:xfrm>
              <a:off x="7848600" y="5167303"/>
              <a:ext cx="514350" cy="485775"/>
              <a:chOff x="3028950" y="2076448"/>
              <a:chExt cx="514350" cy="485775"/>
            </a:xfrm>
            <a:solidFill>
              <a:srgbClr val="44546A">
                <a:lumMod val="20000"/>
                <a:lumOff val="80000"/>
              </a:srgbClr>
            </a:solidFill>
          </p:grpSpPr>
          <p:sp>
            <p:nvSpPr>
              <p:cNvPr id="1941" name="矩形 1940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44546A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2" name="矩形 1941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3" name="矩形 1942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44546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4" name="矩形 1943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44546A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5" name="矩形 1944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6" name="矩形 1945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7" name="矩形 1946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8" name="矩形 1947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9" name="矩形 1948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131" name="文字方塊 1130"/>
            <p:cNvSpPr txBox="1"/>
            <p:nvPr/>
          </p:nvSpPr>
          <p:spPr>
            <a:xfrm>
              <a:off x="8524875" y="5198763"/>
              <a:ext cx="257175" cy="45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+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32" name="矩形 1131"/>
            <p:cNvSpPr/>
            <p:nvPr/>
          </p:nvSpPr>
          <p:spPr>
            <a:xfrm>
              <a:off x="8996362" y="5343870"/>
              <a:ext cx="171450" cy="161925"/>
            </a:xfrm>
            <a:prstGeom prst="rect">
              <a:avLst/>
            </a:prstGeom>
            <a:solidFill>
              <a:srgbClr val="5B9BD5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133" name="文字方塊 1132"/>
            <p:cNvSpPr txBox="1"/>
            <p:nvPr/>
          </p:nvSpPr>
          <p:spPr>
            <a:xfrm>
              <a:off x="8667750" y="4872180"/>
              <a:ext cx="923927" cy="51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previous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psum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34" name="文字方塊 1133"/>
            <p:cNvSpPr txBox="1"/>
            <p:nvPr/>
          </p:nvSpPr>
          <p:spPr>
            <a:xfrm>
              <a:off x="9401174" y="5200125"/>
              <a:ext cx="257175" cy="45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=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35" name="矩形 1134"/>
            <p:cNvSpPr/>
            <p:nvPr/>
          </p:nvSpPr>
          <p:spPr>
            <a:xfrm>
              <a:off x="9901236" y="5341685"/>
              <a:ext cx="171450" cy="16192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</p:txBody>
        </p:sp>
        <p:sp>
          <p:nvSpPr>
            <p:cNvPr id="1136" name="文字方塊 1135"/>
            <p:cNvSpPr txBox="1"/>
            <p:nvPr/>
          </p:nvSpPr>
          <p:spPr>
            <a:xfrm>
              <a:off x="6691313" y="4670864"/>
              <a:ext cx="898002" cy="3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PE 32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37" name="文字方塊 1136"/>
            <p:cNvSpPr txBox="1"/>
            <p:nvPr/>
          </p:nvSpPr>
          <p:spPr>
            <a:xfrm>
              <a:off x="7653569" y="4917355"/>
              <a:ext cx="952529" cy="31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Kernel 32</a:t>
              </a:r>
            </a:p>
          </p:txBody>
        </p:sp>
        <p:sp>
          <p:nvSpPr>
            <p:cNvPr id="1138" name="文字方塊 1137"/>
            <p:cNvSpPr txBox="1"/>
            <p:nvPr/>
          </p:nvSpPr>
          <p:spPr>
            <a:xfrm rot="5400000">
              <a:off x="8129587" y="4394156"/>
              <a:ext cx="257176" cy="45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…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cxnSp>
          <p:nvCxnSpPr>
            <p:cNvPr id="1139" name="直線單箭頭接點 1138"/>
            <p:cNvCxnSpPr/>
            <p:nvPr/>
          </p:nvCxnSpPr>
          <p:spPr>
            <a:xfrm flipV="1">
              <a:off x="1799368" y="3076218"/>
              <a:ext cx="1182108" cy="126120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140" name="文字方塊 1139"/>
            <p:cNvSpPr txBox="1"/>
            <p:nvPr/>
          </p:nvSpPr>
          <p:spPr>
            <a:xfrm>
              <a:off x="266850" y="3607028"/>
              <a:ext cx="180975" cy="3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H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41" name="文字方塊 1140"/>
            <p:cNvSpPr txBox="1"/>
            <p:nvPr/>
          </p:nvSpPr>
          <p:spPr>
            <a:xfrm>
              <a:off x="1021034" y="4359715"/>
              <a:ext cx="180975" cy="3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L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42" name="文字方塊 1141"/>
            <p:cNvSpPr txBox="1"/>
            <p:nvPr/>
          </p:nvSpPr>
          <p:spPr>
            <a:xfrm>
              <a:off x="2403771" y="3628094"/>
              <a:ext cx="180975" cy="3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N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cxnSp>
          <p:nvCxnSpPr>
            <p:cNvPr id="1143" name="直線單箭頭接點 1142"/>
            <p:cNvCxnSpPr/>
            <p:nvPr/>
          </p:nvCxnSpPr>
          <p:spPr>
            <a:xfrm flipH="1">
              <a:off x="4016046" y="3141247"/>
              <a:ext cx="1" cy="97369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44" name="直線單箭頭接點 1143"/>
            <p:cNvCxnSpPr/>
            <p:nvPr/>
          </p:nvCxnSpPr>
          <p:spPr>
            <a:xfrm flipH="1">
              <a:off x="4120821" y="4244078"/>
              <a:ext cx="106203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145" name="文字方塊 1144"/>
            <p:cNvSpPr txBox="1"/>
            <p:nvPr/>
          </p:nvSpPr>
          <p:spPr>
            <a:xfrm>
              <a:off x="6647319" y="1944467"/>
              <a:ext cx="1123950" cy="31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sp>
          <p:nvSpPr>
            <p:cNvPr id="1146" name="文字方塊 1145"/>
            <p:cNvSpPr txBox="1"/>
            <p:nvPr/>
          </p:nvSpPr>
          <p:spPr>
            <a:xfrm>
              <a:off x="6647319" y="3280553"/>
              <a:ext cx="1123950" cy="31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sp>
          <p:nvSpPr>
            <p:cNvPr id="1147" name="文字方塊 1146"/>
            <p:cNvSpPr txBox="1"/>
            <p:nvPr/>
          </p:nvSpPr>
          <p:spPr>
            <a:xfrm>
              <a:off x="6642556" y="4897216"/>
              <a:ext cx="1123950" cy="31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input pixels</a:t>
              </a:r>
            </a:p>
          </p:txBody>
        </p:sp>
        <p:grpSp>
          <p:nvGrpSpPr>
            <p:cNvPr id="1148" name="群組 1147"/>
            <p:cNvGrpSpPr/>
            <p:nvPr/>
          </p:nvGrpSpPr>
          <p:grpSpPr>
            <a:xfrm>
              <a:off x="1761158" y="2166935"/>
              <a:ext cx="1028700" cy="971549"/>
              <a:chOff x="1028700" y="1947861"/>
              <a:chExt cx="1028700" cy="971549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1905" name="矩形 190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6" name="矩形 190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7" name="矩形 190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8" name="矩形 190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9" name="矩形 190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0" name="矩形 190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1" name="矩形 191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2" name="矩形 191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3" name="矩形 191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4" name="矩形 191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5" name="矩形 191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6" name="矩形 191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7" name="矩形 191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8" name="矩形 191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19" name="矩形 191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0" name="矩形 191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1" name="矩形 192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2" name="矩形 192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3" name="矩形 192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4" name="矩形 192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5" name="矩形 192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6" name="矩形 192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7" name="矩形 192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8" name="矩形 192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29" name="矩形 192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0" name="矩形 192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1" name="矩形 193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2" name="矩形 193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3" name="矩形 193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4" name="矩形 193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5" name="矩形 193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6" name="矩形 193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7" name="矩形 193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8" name="矩形 193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39" name="矩形 193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40" name="矩形 193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49" name="群組 1148"/>
            <p:cNvGrpSpPr/>
            <p:nvPr/>
          </p:nvGrpSpPr>
          <p:grpSpPr>
            <a:xfrm>
              <a:off x="1664644" y="2271007"/>
              <a:ext cx="1028700" cy="971549"/>
              <a:chOff x="1028700" y="1947861"/>
              <a:chExt cx="1028700" cy="971549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1869" name="矩形 186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0" name="矩形 186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1" name="矩形 187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2" name="矩形 187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3" name="矩形 187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4" name="矩形 187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5" name="矩形 187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6" name="矩形 187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7" name="矩形 187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8" name="矩形 187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79" name="矩形 187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0" name="矩形 187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1" name="矩形 188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2" name="矩形 188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3" name="矩形 188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4" name="矩形 188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5" name="矩形 188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6" name="矩形 188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7" name="矩形 188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8" name="矩形 188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89" name="矩形 188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0" name="矩形 188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1" name="矩形 189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2" name="矩形 189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3" name="矩形 189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4" name="矩形 189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5" name="矩形 189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6" name="矩形 189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7" name="矩形 189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8" name="矩形 189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99" name="矩形 189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0" name="矩形 189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1" name="矩形 190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2" name="矩形 190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3" name="矩形 190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904" name="矩形 190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0" name="群組 1149"/>
            <p:cNvGrpSpPr/>
            <p:nvPr/>
          </p:nvGrpSpPr>
          <p:grpSpPr>
            <a:xfrm>
              <a:off x="1559868" y="2371715"/>
              <a:ext cx="1028700" cy="971549"/>
              <a:chOff x="1028700" y="1947861"/>
              <a:chExt cx="1028700" cy="971549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1833" name="矩形 183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4" name="矩形 183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5" name="矩形 183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6" name="矩形 183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7" name="矩形 183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8" name="矩形 183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9" name="矩形 183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0" name="矩形 183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1" name="矩形 184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2" name="矩形 184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3" name="矩形 184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4" name="矩形 184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5" name="矩形 184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6" name="矩形 184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7" name="矩形 184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8" name="矩形 184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49" name="矩形 184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0" name="矩形 184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1" name="矩形 185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2" name="矩形 185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3" name="矩形 185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4" name="矩形 185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5" name="矩形 185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6" name="矩形 185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7" name="矩形 185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8" name="矩形 185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59" name="矩形 185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0" name="矩形 185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1" name="矩形 186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2" name="矩形 186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3" name="矩形 186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4" name="矩形 186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5" name="矩形 186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6" name="矩形 186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7" name="矩形 186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68" name="矩形 186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1" name="群組 1150"/>
            <p:cNvGrpSpPr/>
            <p:nvPr/>
          </p:nvGrpSpPr>
          <p:grpSpPr>
            <a:xfrm>
              <a:off x="1464618" y="2470698"/>
              <a:ext cx="1028700" cy="971549"/>
              <a:chOff x="1028700" y="1947861"/>
              <a:chExt cx="1028700" cy="971549"/>
            </a:xfrm>
            <a:solidFill>
              <a:sysClr val="window" lastClr="FFFFFF"/>
            </a:solidFill>
          </p:grpSpPr>
          <p:sp>
            <p:nvSpPr>
              <p:cNvPr id="1797" name="矩形 179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8" name="矩形 179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9" name="矩形 179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0" name="矩形 179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1" name="矩形 180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2" name="矩形 180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3" name="矩形 180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4" name="矩形 180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5" name="矩形 180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6" name="矩形 180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7" name="矩形 180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8" name="矩形 180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09" name="矩形 180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0" name="矩形 180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1" name="矩形 181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2" name="矩形 181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3" name="矩形 181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4" name="矩形 181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5" name="矩形 181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6" name="矩形 181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7" name="矩形 181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8" name="矩形 181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19" name="矩形 181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0" name="矩形 181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1" name="矩形 182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2" name="矩形 182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3" name="矩形 182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4" name="矩形 182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5" name="矩形 182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6" name="矩形 182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7" name="矩形 182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8" name="矩形 182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29" name="矩形 182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0" name="矩形 182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1" name="矩形 183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832" name="矩形 183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2" name="群組 1151"/>
            <p:cNvGrpSpPr/>
            <p:nvPr/>
          </p:nvGrpSpPr>
          <p:grpSpPr>
            <a:xfrm>
              <a:off x="1359843" y="2564205"/>
              <a:ext cx="1028700" cy="971549"/>
              <a:chOff x="1028700" y="1947861"/>
              <a:chExt cx="1028700" cy="971549"/>
            </a:xfrm>
            <a:solidFill>
              <a:sysClr val="window" lastClr="FFFFFF"/>
            </a:solidFill>
          </p:grpSpPr>
          <p:sp>
            <p:nvSpPr>
              <p:cNvPr id="1761" name="矩形 176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2" name="矩形 176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3" name="矩形 176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4" name="矩形 176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5" name="矩形 176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6" name="矩形 176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7" name="矩形 176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8" name="矩形 176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9" name="矩形 176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0" name="矩形 176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1" name="矩形 177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2" name="矩形 177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3" name="矩形 177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4" name="矩形 177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5" name="矩形 177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6" name="矩形 177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7" name="矩形 177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8" name="矩形 177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79" name="矩形 177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0" name="矩形 177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1" name="矩形 178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2" name="矩形 178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3" name="矩形 178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4" name="矩形 178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5" name="矩形 178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6" name="矩形 178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7" name="矩形 178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8" name="矩形 178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89" name="矩形 178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0" name="矩形 178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1" name="矩形 179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2" name="矩形 179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3" name="矩形 179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4" name="矩形 179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5" name="矩形 179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96" name="矩形 179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3" name="群組 1152"/>
            <p:cNvGrpSpPr/>
            <p:nvPr/>
          </p:nvGrpSpPr>
          <p:grpSpPr>
            <a:xfrm>
              <a:off x="1254100" y="2666643"/>
              <a:ext cx="1028700" cy="971549"/>
              <a:chOff x="1028700" y="1947861"/>
              <a:chExt cx="1028700" cy="971549"/>
            </a:xfrm>
            <a:solidFill>
              <a:sysClr val="window" lastClr="FFFFFF"/>
            </a:solidFill>
          </p:grpSpPr>
          <p:sp>
            <p:nvSpPr>
              <p:cNvPr id="1725" name="矩形 172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6" name="矩形 172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7" name="矩形 172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8" name="矩形 172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9" name="矩形 172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0" name="矩形 172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1" name="矩形 173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2" name="矩形 173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3" name="矩形 173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4" name="矩形 173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5" name="矩形 173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6" name="矩形 173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7" name="矩形 173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8" name="矩形 173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39" name="矩形 173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0" name="矩形 173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1" name="矩形 174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2" name="矩形 174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3" name="矩形 174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4" name="矩形 174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5" name="矩形 174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6" name="矩形 174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7" name="矩形 174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8" name="矩形 174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49" name="矩形 174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0" name="矩形 174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1" name="矩形 175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2" name="矩形 175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3" name="矩形 175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4" name="矩形 175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5" name="矩形 175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6" name="矩形 175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7" name="矩形 175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8" name="矩形 175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59" name="矩形 175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60" name="矩形 175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4" name="群組 1153"/>
            <p:cNvGrpSpPr/>
            <p:nvPr/>
          </p:nvGrpSpPr>
          <p:grpSpPr>
            <a:xfrm>
              <a:off x="1159818" y="2771438"/>
              <a:ext cx="1028700" cy="971549"/>
              <a:chOff x="1028700" y="1947861"/>
              <a:chExt cx="1028700" cy="971549"/>
            </a:xfrm>
            <a:solidFill>
              <a:sysClr val="window" lastClr="FFFFFF"/>
            </a:solidFill>
          </p:grpSpPr>
          <p:sp>
            <p:nvSpPr>
              <p:cNvPr id="1689" name="矩形 168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0" name="矩形 168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1" name="矩形 169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2" name="矩形 169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3" name="矩形 169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4" name="矩形 169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5" name="矩形 169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6" name="矩形 169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7" name="矩形 169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8" name="矩形 169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99" name="矩形 169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0" name="矩形 169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1" name="矩形 170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2" name="矩形 170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3" name="矩形 170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4" name="矩形 170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5" name="矩形 170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6" name="矩形 170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7" name="矩形 170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8" name="矩形 170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09" name="矩形 170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0" name="矩形 170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1" name="矩形 171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2" name="矩形 171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3" name="矩形 171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4" name="矩形 171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5" name="矩形 171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6" name="矩形 171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7" name="矩形 171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8" name="矩形 171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19" name="矩形 171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0" name="矩形 171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1" name="矩形 172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2" name="矩形 172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3" name="矩形 172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724" name="矩形 172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5" name="群組 1154"/>
            <p:cNvGrpSpPr/>
            <p:nvPr/>
          </p:nvGrpSpPr>
          <p:grpSpPr>
            <a:xfrm>
              <a:off x="1063897" y="2876459"/>
              <a:ext cx="1028700" cy="971549"/>
              <a:chOff x="1028700" y="1947861"/>
              <a:chExt cx="1028700" cy="971549"/>
            </a:xfrm>
            <a:solidFill>
              <a:sysClr val="window" lastClr="FFFFFF"/>
            </a:solidFill>
          </p:grpSpPr>
          <p:sp>
            <p:nvSpPr>
              <p:cNvPr id="1653" name="矩形 165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4" name="矩形 165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5" name="矩形 165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6" name="矩形 165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7" name="矩形 165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8" name="矩形 165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9" name="矩形 165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0" name="矩形 165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1" name="矩形 166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2" name="矩形 166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3" name="矩形 166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4" name="矩形 166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5" name="矩形 166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6" name="矩形 166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7" name="矩形 166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8" name="矩形 166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69" name="矩形 166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0" name="矩形 166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1" name="矩形 167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2" name="矩形 167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3" name="矩形 167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4" name="矩形 167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5" name="矩形 167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6" name="矩形 167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7" name="矩形 167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8" name="矩形 167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79" name="矩形 167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0" name="矩形 167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1" name="矩形 168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2" name="矩形 168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3" name="矩形 168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4" name="矩形 168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5" name="矩形 168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6" name="矩形 168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7" name="矩形 168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88" name="矩形 168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6" name="群組 1155"/>
            <p:cNvGrpSpPr/>
            <p:nvPr/>
          </p:nvGrpSpPr>
          <p:grpSpPr>
            <a:xfrm>
              <a:off x="968352" y="2982711"/>
              <a:ext cx="1028700" cy="971549"/>
              <a:chOff x="1028700" y="1947861"/>
              <a:chExt cx="1028700" cy="971549"/>
            </a:xfrm>
            <a:solidFill>
              <a:sysClr val="window" lastClr="FFFFFF"/>
            </a:solidFill>
          </p:grpSpPr>
          <p:sp>
            <p:nvSpPr>
              <p:cNvPr id="1617" name="矩形 161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8" name="矩形 161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9" name="矩形 161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0" name="矩形 161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1" name="矩形 162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2" name="矩形 162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3" name="矩形 162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4" name="矩形 162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5" name="矩形 162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6" name="矩形 162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7" name="矩形 162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8" name="矩形 162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29" name="矩形 162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0" name="矩形 162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1" name="矩形 163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2" name="矩形 163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3" name="矩形 163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4" name="矩形 163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5" name="矩形 163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6" name="矩形 163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7" name="矩形 163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8" name="矩形 163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39" name="矩形 163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0" name="矩形 163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1" name="矩形 164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2" name="矩形 164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3" name="矩形 164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4" name="矩形 164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5" name="矩形 164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6" name="矩形 164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7" name="矩形 164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8" name="矩形 164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49" name="矩形 164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0" name="矩形 164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1" name="矩形 165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52" name="矩形 165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7" name="群組 1156"/>
            <p:cNvGrpSpPr/>
            <p:nvPr/>
          </p:nvGrpSpPr>
          <p:grpSpPr>
            <a:xfrm>
              <a:off x="863723" y="3085777"/>
              <a:ext cx="1028700" cy="971549"/>
              <a:chOff x="1028700" y="1947861"/>
              <a:chExt cx="1028700" cy="971549"/>
            </a:xfrm>
            <a:solidFill>
              <a:sysClr val="window" lastClr="FFFFFF"/>
            </a:solidFill>
          </p:grpSpPr>
          <p:sp>
            <p:nvSpPr>
              <p:cNvPr id="1581" name="矩形 158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2" name="矩形 158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3" name="矩形 158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4" name="矩形 158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5" name="矩形 158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6" name="矩形 158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7" name="矩形 158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8" name="矩形 158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9" name="矩形 158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0" name="矩形 158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1" name="矩形 159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2" name="矩形 159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3" name="矩形 159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4" name="矩形 159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5" name="矩形 159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6" name="矩形 159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7" name="矩形 159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8" name="矩形 159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99" name="矩形 159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0" name="矩形 159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1" name="矩形 160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2" name="矩形 160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3" name="矩形 160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4" name="矩形 160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5" name="矩形 160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6" name="矩形 160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7" name="矩形 160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8" name="矩形 160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09" name="矩形 160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0" name="矩形 160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1" name="矩形 161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2" name="矩形 161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3" name="矩形 161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4" name="矩形 161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5" name="矩形 161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616" name="矩形 161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8" name="群組 1157"/>
            <p:cNvGrpSpPr/>
            <p:nvPr/>
          </p:nvGrpSpPr>
          <p:grpSpPr>
            <a:xfrm>
              <a:off x="768737" y="3181174"/>
              <a:ext cx="1028700" cy="971549"/>
              <a:chOff x="1028700" y="1947861"/>
              <a:chExt cx="1028700" cy="971549"/>
            </a:xfrm>
            <a:solidFill>
              <a:sysClr val="window" lastClr="FFFFFF"/>
            </a:solidFill>
          </p:grpSpPr>
          <p:sp>
            <p:nvSpPr>
              <p:cNvPr id="1545" name="矩形 154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6" name="矩形 154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7" name="矩形 154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8" name="矩形 154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9" name="矩形 154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0" name="矩形 154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1" name="矩形 155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2" name="矩形 155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3" name="矩形 155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4" name="矩形 155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5" name="矩形 155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6" name="矩形 155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7" name="矩形 155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8" name="矩形 155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59" name="矩形 155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0" name="矩形 155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1" name="矩形 156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2" name="矩形 156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3" name="矩形 156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4" name="矩形 156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5" name="矩形 156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6" name="矩形 156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7" name="矩形 156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8" name="矩形 156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69" name="矩形 156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0" name="矩形 156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1" name="矩形 157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2" name="矩形 157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3" name="矩形 157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4" name="矩形 157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5" name="矩形 157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6" name="矩形 157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7" name="矩形 157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8" name="矩形 157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79" name="矩形 157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80" name="矩形 157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59" name="群組 1158"/>
            <p:cNvGrpSpPr/>
            <p:nvPr/>
          </p:nvGrpSpPr>
          <p:grpSpPr>
            <a:xfrm>
              <a:off x="654176" y="3285440"/>
              <a:ext cx="1028700" cy="971549"/>
              <a:chOff x="1028700" y="1947861"/>
              <a:chExt cx="1028700" cy="971549"/>
            </a:xfrm>
            <a:solidFill>
              <a:sysClr val="window" lastClr="FFFFFF"/>
            </a:solidFill>
          </p:grpSpPr>
          <p:sp>
            <p:nvSpPr>
              <p:cNvPr id="1509" name="矩形 1508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0" name="矩形 1509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1" name="矩形 1510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2" name="矩形 1511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3" name="矩形 1512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4" name="矩形 1513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5" name="矩形 1514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6" name="矩形 1515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7" name="矩形 1516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8" name="矩形 1517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19" name="矩形 1518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0" name="矩形 1519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1" name="矩形 1520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2" name="矩形 1521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3" name="矩形 1522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4" name="矩形 1523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5" name="矩形 1524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6" name="矩形 1525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7" name="矩形 1526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8" name="矩形 1527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29" name="矩形 1528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0" name="矩形 1529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1" name="矩形 1530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2" name="矩形 1531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3" name="矩形 1532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4" name="矩形 1533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5" name="矩形 1534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6" name="矩形 1535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7" name="矩形 1536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8" name="矩形 1537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39" name="矩形 1538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0" name="矩形 1539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1" name="矩形 1540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2" name="矩形 1541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3" name="矩形 1542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44" name="矩形 1543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cxnSp>
          <p:nvCxnSpPr>
            <p:cNvPr id="1160" name="直線單箭頭接點 1159"/>
            <p:cNvCxnSpPr/>
            <p:nvPr/>
          </p:nvCxnSpPr>
          <p:spPr>
            <a:xfrm flipH="1">
              <a:off x="540693" y="3287884"/>
              <a:ext cx="1" cy="97369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61" name="直線單箭頭接點 1160"/>
            <p:cNvCxnSpPr/>
            <p:nvPr/>
          </p:nvCxnSpPr>
          <p:spPr>
            <a:xfrm flipH="1">
              <a:off x="645468" y="4390715"/>
              <a:ext cx="106203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162" name="文字方塊 1161"/>
            <p:cNvSpPr txBox="1"/>
            <p:nvPr/>
          </p:nvSpPr>
          <p:spPr>
            <a:xfrm>
              <a:off x="3740937" y="3482061"/>
              <a:ext cx="180975" cy="3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H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sp>
          <p:nvSpPr>
            <p:cNvPr id="1163" name="文字方塊 1162"/>
            <p:cNvSpPr txBox="1"/>
            <p:nvPr/>
          </p:nvSpPr>
          <p:spPr>
            <a:xfrm>
              <a:off x="4533221" y="4234748"/>
              <a:ext cx="180975" cy="3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L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1164" name="群組 1163"/>
            <p:cNvGrpSpPr/>
            <p:nvPr/>
          </p:nvGrpSpPr>
          <p:grpSpPr>
            <a:xfrm>
              <a:off x="4452111" y="2839976"/>
              <a:ext cx="1028700" cy="971549"/>
              <a:chOff x="1028700" y="1947861"/>
              <a:chExt cx="1028700" cy="971549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1473" name="矩形 1472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4" name="矩形 1473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5" name="矩形 1474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6" name="矩形 1475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7" name="矩形 1476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8" name="矩形 1477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9" name="矩形 1478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0" name="矩形 1479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1" name="矩形 1480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2" name="矩形 1481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3" name="矩形 1482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4" name="矩形 1483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5" name="矩形 1484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6" name="矩形 1485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7" name="矩形 1486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8" name="矩形 1487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89" name="矩形 1488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0" name="矩形 1489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1" name="矩形 1490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2" name="矩形 1491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3" name="矩形 1492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4" name="矩形 1493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5" name="矩形 1494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6" name="矩形 1495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7" name="矩形 1496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8" name="矩形 1497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99" name="矩形 1498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0" name="矩形 1499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1" name="矩形 1500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2" name="矩形 1501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3" name="矩形 1502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4" name="矩形 1503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5" name="矩形 1504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6" name="矩形 1505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7" name="矩形 1506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508" name="矩形 1507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65" name="群組 1164"/>
            <p:cNvGrpSpPr/>
            <p:nvPr/>
          </p:nvGrpSpPr>
          <p:grpSpPr>
            <a:xfrm>
              <a:off x="4347482" y="2943042"/>
              <a:ext cx="1028700" cy="971549"/>
              <a:chOff x="1028700" y="1947861"/>
              <a:chExt cx="1028700" cy="971549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1437" name="矩形 1436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8" name="矩形 1437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9" name="矩形 1438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0" name="矩形 1439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1" name="矩形 1440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2" name="矩形 1441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3" name="矩形 1442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4" name="矩形 1443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5" name="矩形 1444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6" name="矩形 1445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7" name="矩形 1446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8" name="矩形 1447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49" name="矩形 1448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0" name="矩形 1449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1" name="矩形 1450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2" name="矩形 1451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3" name="矩形 1452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4" name="矩形 1453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5" name="矩形 1454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6" name="矩形 1455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7" name="矩形 1456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8" name="矩形 1457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59" name="矩形 1458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0" name="矩形 1459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1" name="矩形 1460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2" name="矩形 1461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3" name="矩形 1462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4" name="矩形 1463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5" name="矩形 1464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6" name="矩形 1465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7" name="矩形 1466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8" name="矩形 1467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69" name="矩形 1468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0" name="矩形 1469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1" name="矩形 1470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72" name="矩形 1471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66" name="群組 1165"/>
            <p:cNvGrpSpPr/>
            <p:nvPr/>
          </p:nvGrpSpPr>
          <p:grpSpPr>
            <a:xfrm>
              <a:off x="4252496" y="3038439"/>
              <a:ext cx="1028700" cy="971549"/>
              <a:chOff x="1028700" y="1947861"/>
              <a:chExt cx="1028700" cy="971549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1401" name="矩形 1400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2" name="矩形 1401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3" name="矩形 1402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4" name="矩形 1403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5" name="矩形 1404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6" name="矩形 1405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7" name="矩形 1406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8" name="矩形 1407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9" name="矩形 1408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0" name="矩形 1409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1" name="矩形 1410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2" name="矩形 1411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3" name="矩形 1412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4" name="矩形 1413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5" name="矩形 1414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6" name="矩形 1415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7" name="矩形 1416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8" name="矩形 1417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19" name="矩形 1418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0" name="矩形 1419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1" name="矩形 1420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2" name="矩形 1421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3" name="矩形 1422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4" name="矩形 1423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5" name="矩形 1424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6" name="矩形 1425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7" name="矩形 1426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8" name="矩形 1427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29" name="矩形 1428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0" name="矩形 1429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1" name="矩形 1430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2" name="矩形 1431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3" name="矩形 1432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4" name="矩形 1433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5" name="矩形 1434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36" name="矩形 1435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67" name="群組 1166"/>
            <p:cNvGrpSpPr/>
            <p:nvPr/>
          </p:nvGrpSpPr>
          <p:grpSpPr>
            <a:xfrm>
              <a:off x="4137935" y="3142705"/>
              <a:ext cx="1028700" cy="971549"/>
              <a:chOff x="1028700" y="1947861"/>
              <a:chExt cx="1028700" cy="971549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1365" name="矩形 1364"/>
              <p:cNvSpPr/>
              <p:nvPr/>
            </p:nvSpPr>
            <p:spPr>
              <a:xfrm>
                <a:off x="1028700" y="1947862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6" name="矩形 1365"/>
              <p:cNvSpPr/>
              <p:nvPr/>
            </p:nvSpPr>
            <p:spPr>
              <a:xfrm>
                <a:off x="12001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7" name="矩形 1366"/>
              <p:cNvSpPr/>
              <p:nvPr/>
            </p:nvSpPr>
            <p:spPr>
              <a:xfrm>
                <a:off x="13716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8" name="矩形 1367"/>
              <p:cNvSpPr/>
              <p:nvPr/>
            </p:nvSpPr>
            <p:spPr>
              <a:xfrm>
                <a:off x="10287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9" name="矩形 1368"/>
              <p:cNvSpPr/>
              <p:nvPr/>
            </p:nvSpPr>
            <p:spPr>
              <a:xfrm>
                <a:off x="12001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0" name="矩形 1369"/>
              <p:cNvSpPr/>
              <p:nvPr/>
            </p:nvSpPr>
            <p:spPr>
              <a:xfrm>
                <a:off x="13716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1" name="矩形 1370"/>
              <p:cNvSpPr/>
              <p:nvPr/>
            </p:nvSpPr>
            <p:spPr>
              <a:xfrm>
                <a:off x="102870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2" name="矩形 1371"/>
              <p:cNvSpPr/>
              <p:nvPr/>
            </p:nvSpPr>
            <p:spPr>
              <a:xfrm>
                <a:off x="12001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3" name="矩形 1372"/>
              <p:cNvSpPr/>
              <p:nvPr/>
            </p:nvSpPr>
            <p:spPr>
              <a:xfrm>
                <a:off x="13716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4" name="矩形 1373"/>
              <p:cNvSpPr/>
              <p:nvPr/>
            </p:nvSpPr>
            <p:spPr>
              <a:xfrm>
                <a:off x="1543050" y="1947862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5" name="矩形 1374"/>
              <p:cNvSpPr/>
              <p:nvPr/>
            </p:nvSpPr>
            <p:spPr>
              <a:xfrm>
                <a:off x="171450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6" name="矩形 1375"/>
              <p:cNvSpPr/>
              <p:nvPr/>
            </p:nvSpPr>
            <p:spPr>
              <a:xfrm>
                <a:off x="1885950" y="194786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7" name="矩形 1376"/>
              <p:cNvSpPr/>
              <p:nvPr/>
            </p:nvSpPr>
            <p:spPr>
              <a:xfrm>
                <a:off x="15430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8" name="矩形 1377"/>
              <p:cNvSpPr/>
              <p:nvPr/>
            </p:nvSpPr>
            <p:spPr>
              <a:xfrm>
                <a:off x="171450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79" name="矩形 1378"/>
              <p:cNvSpPr/>
              <p:nvPr/>
            </p:nvSpPr>
            <p:spPr>
              <a:xfrm>
                <a:off x="1885950" y="210978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0" name="矩形 1379"/>
              <p:cNvSpPr/>
              <p:nvPr/>
            </p:nvSpPr>
            <p:spPr>
              <a:xfrm>
                <a:off x="1543050" y="2271711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1" name="矩形 1380"/>
              <p:cNvSpPr/>
              <p:nvPr/>
            </p:nvSpPr>
            <p:spPr>
              <a:xfrm>
                <a:off x="171450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2" name="矩形 1381"/>
              <p:cNvSpPr/>
              <p:nvPr/>
            </p:nvSpPr>
            <p:spPr>
              <a:xfrm>
                <a:off x="1885950" y="227171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3" name="矩形 1382"/>
              <p:cNvSpPr/>
              <p:nvPr/>
            </p:nvSpPr>
            <p:spPr>
              <a:xfrm>
                <a:off x="1028700" y="2433636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4" name="矩形 1383"/>
              <p:cNvSpPr/>
              <p:nvPr/>
            </p:nvSpPr>
            <p:spPr>
              <a:xfrm>
                <a:off x="12001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5" name="矩形 1384"/>
              <p:cNvSpPr/>
              <p:nvPr/>
            </p:nvSpPr>
            <p:spPr>
              <a:xfrm>
                <a:off x="137160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6" name="矩形 1385"/>
              <p:cNvSpPr/>
              <p:nvPr/>
            </p:nvSpPr>
            <p:spPr>
              <a:xfrm>
                <a:off x="10287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7" name="矩形 1386"/>
              <p:cNvSpPr/>
              <p:nvPr/>
            </p:nvSpPr>
            <p:spPr>
              <a:xfrm>
                <a:off x="120015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8" name="矩形 1387"/>
              <p:cNvSpPr/>
              <p:nvPr/>
            </p:nvSpPr>
            <p:spPr>
              <a:xfrm>
                <a:off x="1371600" y="2595560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89" name="矩形 1388"/>
              <p:cNvSpPr/>
              <p:nvPr/>
            </p:nvSpPr>
            <p:spPr>
              <a:xfrm>
                <a:off x="1028700" y="275748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0" name="矩形 1389"/>
              <p:cNvSpPr/>
              <p:nvPr/>
            </p:nvSpPr>
            <p:spPr>
              <a:xfrm>
                <a:off x="12001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1" name="矩形 1390"/>
              <p:cNvSpPr/>
              <p:nvPr/>
            </p:nvSpPr>
            <p:spPr>
              <a:xfrm>
                <a:off x="137160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2" name="矩形 1391"/>
              <p:cNvSpPr/>
              <p:nvPr/>
            </p:nvSpPr>
            <p:spPr>
              <a:xfrm>
                <a:off x="1543050" y="2433635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3" name="矩形 1392"/>
              <p:cNvSpPr/>
              <p:nvPr/>
            </p:nvSpPr>
            <p:spPr>
              <a:xfrm>
                <a:off x="171450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4" name="矩形 1393"/>
              <p:cNvSpPr/>
              <p:nvPr/>
            </p:nvSpPr>
            <p:spPr>
              <a:xfrm>
                <a:off x="1885950" y="243363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5" name="矩形 1394"/>
              <p:cNvSpPr/>
              <p:nvPr/>
            </p:nvSpPr>
            <p:spPr>
              <a:xfrm>
                <a:off x="15430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6" name="矩形 1395"/>
              <p:cNvSpPr/>
              <p:nvPr/>
            </p:nvSpPr>
            <p:spPr>
              <a:xfrm>
                <a:off x="171450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7" name="矩形 1396"/>
              <p:cNvSpPr/>
              <p:nvPr/>
            </p:nvSpPr>
            <p:spPr>
              <a:xfrm>
                <a:off x="1885950" y="2595559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8" name="矩形 1397"/>
              <p:cNvSpPr/>
              <p:nvPr/>
            </p:nvSpPr>
            <p:spPr>
              <a:xfrm>
                <a:off x="1543050" y="2757484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99" name="矩形 1398"/>
              <p:cNvSpPr/>
              <p:nvPr/>
            </p:nvSpPr>
            <p:spPr>
              <a:xfrm>
                <a:off x="171450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400" name="矩形 1399"/>
              <p:cNvSpPr/>
              <p:nvPr/>
            </p:nvSpPr>
            <p:spPr>
              <a:xfrm>
                <a:off x="1885950" y="2757483"/>
                <a:ext cx="171450" cy="161925"/>
              </a:xfrm>
              <a:prstGeom prst="rect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cxnSp>
          <p:nvCxnSpPr>
            <p:cNvPr id="1168" name="直線單箭頭接點 1167"/>
            <p:cNvCxnSpPr/>
            <p:nvPr/>
          </p:nvCxnSpPr>
          <p:spPr>
            <a:xfrm flipV="1">
              <a:off x="5246313" y="3854488"/>
              <a:ext cx="315309" cy="336409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169" name="文字方塊 1168"/>
            <p:cNvSpPr txBox="1"/>
            <p:nvPr/>
          </p:nvSpPr>
          <p:spPr>
            <a:xfrm>
              <a:off x="5064685" y="3948677"/>
              <a:ext cx="943220" cy="3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IR</a:t>
              </a:r>
            </a:p>
          </p:txBody>
        </p:sp>
        <p:grpSp>
          <p:nvGrpSpPr>
            <p:cNvPr id="1170" name="群組 1169"/>
            <p:cNvGrpSpPr/>
            <p:nvPr/>
          </p:nvGrpSpPr>
          <p:grpSpPr>
            <a:xfrm>
              <a:off x="6848475" y="3557247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1356" name="矩形 1355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7" name="矩形 1356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8" name="矩形 1357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9" name="矩形 1358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0" name="矩形 1359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1" name="矩形 1360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2" name="矩形 1361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3" name="矩形 1362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64" name="矩形 1363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71" name="群組 1170"/>
            <p:cNvGrpSpPr/>
            <p:nvPr/>
          </p:nvGrpSpPr>
          <p:grpSpPr>
            <a:xfrm>
              <a:off x="6848474" y="5164206"/>
              <a:ext cx="514350" cy="485775"/>
              <a:chOff x="3028950" y="2076448"/>
              <a:chExt cx="514350" cy="485775"/>
            </a:xfrm>
            <a:solidFill>
              <a:srgbClr val="ED7D31"/>
            </a:solidFill>
          </p:grpSpPr>
          <p:sp>
            <p:nvSpPr>
              <p:cNvPr id="1347" name="矩形 1346"/>
              <p:cNvSpPr/>
              <p:nvPr/>
            </p:nvSpPr>
            <p:spPr>
              <a:xfrm>
                <a:off x="3028950" y="2076449"/>
                <a:ext cx="171450" cy="1619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48" name="矩形 1347"/>
              <p:cNvSpPr/>
              <p:nvPr/>
            </p:nvSpPr>
            <p:spPr>
              <a:xfrm>
                <a:off x="3200400" y="2076448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49" name="矩形 1348"/>
              <p:cNvSpPr/>
              <p:nvPr/>
            </p:nvSpPr>
            <p:spPr>
              <a:xfrm>
                <a:off x="3371850" y="2076448"/>
                <a:ext cx="171450" cy="161925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0" name="矩形 1349"/>
              <p:cNvSpPr/>
              <p:nvPr/>
            </p:nvSpPr>
            <p:spPr>
              <a:xfrm>
                <a:off x="3028950" y="2238373"/>
                <a:ext cx="171450" cy="161925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1" name="矩形 1350"/>
              <p:cNvSpPr/>
              <p:nvPr/>
            </p:nvSpPr>
            <p:spPr>
              <a:xfrm>
                <a:off x="320040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2" name="矩形 1351"/>
              <p:cNvSpPr/>
              <p:nvPr/>
            </p:nvSpPr>
            <p:spPr>
              <a:xfrm>
                <a:off x="3371850" y="2238373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3" name="矩形 1352"/>
              <p:cNvSpPr/>
              <p:nvPr/>
            </p:nvSpPr>
            <p:spPr>
              <a:xfrm>
                <a:off x="3028950" y="2400298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4" name="矩形 1353"/>
              <p:cNvSpPr/>
              <p:nvPr/>
            </p:nvSpPr>
            <p:spPr>
              <a:xfrm>
                <a:off x="320040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55" name="矩形 1354"/>
              <p:cNvSpPr/>
              <p:nvPr/>
            </p:nvSpPr>
            <p:spPr>
              <a:xfrm>
                <a:off x="3371850" y="2400297"/>
                <a:ext cx="171450" cy="16192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0</a:t>
                </a:r>
                <a:endParaRPr kumimoji="0" lang="zh-TW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1172" name="文字方塊 1171"/>
            <p:cNvSpPr txBox="1"/>
            <p:nvPr/>
          </p:nvSpPr>
          <p:spPr>
            <a:xfrm>
              <a:off x="10239376" y="1095493"/>
              <a:ext cx="1952624" cy="6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Partial sum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</a:rPr>
                <a:t>in Output SRAM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</a:endParaRPr>
            </a:p>
          </p:txBody>
        </p:sp>
        <p:grpSp>
          <p:nvGrpSpPr>
            <p:cNvPr id="1173" name="群組 1172"/>
            <p:cNvGrpSpPr/>
            <p:nvPr/>
          </p:nvGrpSpPr>
          <p:grpSpPr>
            <a:xfrm>
              <a:off x="10691810" y="3343113"/>
              <a:ext cx="342899" cy="161925"/>
              <a:chOff x="10691810" y="3343113"/>
              <a:chExt cx="342899" cy="161925"/>
            </a:xfrm>
          </p:grpSpPr>
          <p:sp>
            <p:nvSpPr>
              <p:cNvPr id="1345" name="矩形 1344"/>
              <p:cNvSpPr/>
              <p:nvPr/>
            </p:nvSpPr>
            <p:spPr>
              <a:xfrm>
                <a:off x="10691810" y="334311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46" name="矩形 1345"/>
              <p:cNvSpPr/>
              <p:nvPr/>
            </p:nvSpPr>
            <p:spPr>
              <a:xfrm>
                <a:off x="10863259" y="3343113"/>
                <a:ext cx="171450" cy="161925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74" name="群組 1173"/>
            <p:cNvGrpSpPr/>
            <p:nvPr/>
          </p:nvGrpSpPr>
          <p:grpSpPr>
            <a:xfrm>
              <a:off x="10687050" y="4953000"/>
              <a:ext cx="342899" cy="161925"/>
              <a:chOff x="10687050" y="4953000"/>
              <a:chExt cx="342899" cy="161925"/>
            </a:xfrm>
          </p:grpSpPr>
          <p:sp>
            <p:nvSpPr>
              <p:cNvPr id="1343" name="矩形 1342"/>
              <p:cNvSpPr/>
              <p:nvPr/>
            </p:nvSpPr>
            <p:spPr>
              <a:xfrm>
                <a:off x="10687050" y="4953000"/>
                <a:ext cx="171450" cy="161925"/>
              </a:xfrm>
              <a:prstGeom prst="rect">
                <a:avLst/>
              </a:prstGeom>
              <a:solidFill>
                <a:srgbClr val="5B9BD5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1344" name="矩形 1343"/>
              <p:cNvSpPr/>
              <p:nvPr/>
            </p:nvSpPr>
            <p:spPr>
              <a:xfrm>
                <a:off x="10858499" y="4953000"/>
                <a:ext cx="171450" cy="161925"/>
              </a:xfrm>
              <a:prstGeom prst="rect">
                <a:avLst/>
              </a:prstGeom>
              <a:solidFill>
                <a:srgbClr val="5B9BD5">
                  <a:lumMod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grpSp>
          <p:nvGrpSpPr>
            <p:cNvPr id="1175" name="群組 1174"/>
            <p:cNvGrpSpPr/>
            <p:nvPr/>
          </p:nvGrpSpPr>
          <p:grpSpPr>
            <a:xfrm>
              <a:off x="10687049" y="1988337"/>
              <a:ext cx="1023938" cy="969175"/>
              <a:chOff x="10687049" y="1988337"/>
              <a:chExt cx="1023938" cy="969175"/>
            </a:xfrm>
          </p:grpSpPr>
          <p:grpSp>
            <p:nvGrpSpPr>
              <p:cNvPr id="1289" name="群組 1288"/>
              <p:cNvGrpSpPr/>
              <p:nvPr/>
            </p:nvGrpSpPr>
            <p:grpSpPr>
              <a:xfrm>
                <a:off x="10687050" y="1993468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41" name="矩形 134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42" name="矩形 134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0" name="群組 1289"/>
              <p:cNvGrpSpPr/>
              <p:nvPr/>
            </p:nvGrpSpPr>
            <p:grpSpPr>
              <a:xfrm>
                <a:off x="11029949" y="1990725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39" name="矩形 133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40" name="矩形 133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1" name="群組 1290"/>
              <p:cNvGrpSpPr/>
              <p:nvPr/>
            </p:nvGrpSpPr>
            <p:grpSpPr>
              <a:xfrm>
                <a:off x="11368088" y="1988337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37" name="矩形 133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38" name="矩形 133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2" name="群組 1291"/>
              <p:cNvGrpSpPr/>
              <p:nvPr/>
            </p:nvGrpSpPr>
            <p:grpSpPr>
              <a:xfrm>
                <a:off x="10687049" y="2153291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35" name="矩形 133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36" name="矩形 133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3" name="群組 1292"/>
              <p:cNvGrpSpPr/>
              <p:nvPr/>
            </p:nvGrpSpPr>
            <p:grpSpPr>
              <a:xfrm>
                <a:off x="11029948" y="2150548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33" name="矩形 133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34" name="矩形 133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4" name="群組 1293"/>
              <p:cNvGrpSpPr/>
              <p:nvPr/>
            </p:nvGrpSpPr>
            <p:grpSpPr>
              <a:xfrm>
                <a:off x="11368087" y="2148160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31" name="矩形 133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32" name="矩形 133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5" name="群組 1294"/>
              <p:cNvGrpSpPr/>
              <p:nvPr/>
            </p:nvGrpSpPr>
            <p:grpSpPr>
              <a:xfrm>
                <a:off x="10687049" y="2314178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29" name="矩形 132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30" name="矩形 132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6" name="群組 1295"/>
              <p:cNvGrpSpPr/>
              <p:nvPr/>
            </p:nvGrpSpPr>
            <p:grpSpPr>
              <a:xfrm>
                <a:off x="11029948" y="2311435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27" name="矩形 132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28" name="矩形 132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7" name="群組 1296"/>
              <p:cNvGrpSpPr/>
              <p:nvPr/>
            </p:nvGrpSpPr>
            <p:grpSpPr>
              <a:xfrm>
                <a:off x="11368087" y="2309047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25" name="矩形 132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26" name="矩形 132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8" name="群組 1297"/>
              <p:cNvGrpSpPr/>
              <p:nvPr/>
            </p:nvGrpSpPr>
            <p:grpSpPr>
              <a:xfrm>
                <a:off x="10687049" y="2469897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23" name="矩形 132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24" name="矩形 132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99" name="群組 1298"/>
              <p:cNvGrpSpPr/>
              <p:nvPr/>
            </p:nvGrpSpPr>
            <p:grpSpPr>
              <a:xfrm>
                <a:off x="11029948" y="2467154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21" name="矩形 132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22" name="矩形 132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300" name="群組 1299"/>
              <p:cNvGrpSpPr/>
              <p:nvPr/>
            </p:nvGrpSpPr>
            <p:grpSpPr>
              <a:xfrm>
                <a:off x="11368087" y="2464766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19" name="矩形 131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20" name="矩形 131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301" name="群組 1300"/>
              <p:cNvGrpSpPr/>
              <p:nvPr/>
            </p:nvGrpSpPr>
            <p:grpSpPr>
              <a:xfrm>
                <a:off x="10687049" y="2626715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17" name="矩形 131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18" name="矩形 131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302" name="群組 1301"/>
              <p:cNvGrpSpPr/>
              <p:nvPr/>
            </p:nvGrpSpPr>
            <p:grpSpPr>
              <a:xfrm>
                <a:off x="11029948" y="2633497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15" name="矩形 131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16" name="矩形 131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303" name="群組 1302"/>
              <p:cNvGrpSpPr/>
              <p:nvPr/>
            </p:nvGrpSpPr>
            <p:grpSpPr>
              <a:xfrm>
                <a:off x="11368087" y="2631109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13" name="矩形 131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14" name="矩形 131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304" name="群組 1303"/>
              <p:cNvGrpSpPr/>
              <p:nvPr/>
            </p:nvGrpSpPr>
            <p:grpSpPr>
              <a:xfrm>
                <a:off x="10689432" y="2795587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11" name="矩形 131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12" name="矩形 131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305" name="群組 1304"/>
              <p:cNvGrpSpPr/>
              <p:nvPr/>
            </p:nvGrpSpPr>
            <p:grpSpPr>
              <a:xfrm>
                <a:off x="11032331" y="2792844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09" name="矩形 130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10" name="矩形 130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306" name="群組 1305"/>
              <p:cNvGrpSpPr/>
              <p:nvPr/>
            </p:nvGrpSpPr>
            <p:grpSpPr>
              <a:xfrm>
                <a:off x="11360945" y="2790456"/>
                <a:ext cx="342899" cy="161925"/>
                <a:chOff x="10687050" y="1993468"/>
                <a:chExt cx="342899" cy="161925"/>
              </a:xfrm>
            </p:grpSpPr>
            <p:sp>
              <p:nvSpPr>
                <p:cNvPr id="1307" name="矩形 130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308" name="矩形 130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</p:grpSp>
        <p:grpSp>
          <p:nvGrpSpPr>
            <p:cNvPr id="1176" name="群組 1175"/>
            <p:cNvGrpSpPr/>
            <p:nvPr/>
          </p:nvGrpSpPr>
          <p:grpSpPr>
            <a:xfrm>
              <a:off x="10689429" y="3339040"/>
              <a:ext cx="1026320" cy="969175"/>
              <a:chOff x="10687049" y="1988337"/>
              <a:chExt cx="1026320" cy="969175"/>
            </a:xfrm>
            <a:solidFill>
              <a:srgbClr val="FFC000">
                <a:lumMod val="75000"/>
              </a:srgbClr>
            </a:solidFill>
          </p:grpSpPr>
          <p:grpSp>
            <p:nvGrpSpPr>
              <p:cNvPr id="1235" name="群組 1234"/>
              <p:cNvGrpSpPr/>
              <p:nvPr/>
            </p:nvGrpSpPr>
            <p:grpSpPr>
              <a:xfrm>
                <a:off x="10687050" y="199346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87" name="矩形 128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88" name="矩形 128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36" name="群組 1235"/>
              <p:cNvGrpSpPr/>
              <p:nvPr/>
            </p:nvGrpSpPr>
            <p:grpSpPr>
              <a:xfrm>
                <a:off x="11029949" y="199072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85" name="矩形 128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86" name="矩形 128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37" name="群組 1236"/>
              <p:cNvGrpSpPr/>
              <p:nvPr/>
            </p:nvGrpSpPr>
            <p:grpSpPr>
              <a:xfrm>
                <a:off x="11368088" y="198833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83" name="矩形 128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84" name="矩形 128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38" name="群組 1237"/>
              <p:cNvGrpSpPr/>
              <p:nvPr/>
            </p:nvGrpSpPr>
            <p:grpSpPr>
              <a:xfrm>
                <a:off x="10687049" y="2153291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81" name="矩形 128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82" name="矩形 128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39" name="群組 1238"/>
              <p:cNvGrpSpPr/>
              <p:nvPr/>
            </p:nvGrpSpPr>
            <p:grpSpPr>
              <a:xfrm>
                <a:off x="11029948" y="215054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79" name="矩形 127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80" name="矩形 127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0" name="群組 1239"/>
              <p:cNvGrpSpPr/>
              <p:nvPr/>
            </p:nvGrpSpPr>
            <p:grpSpPr>
              <a:xfrm>
                <a:off x="11368087" y="2148160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77" name="矩形 127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78" name="矩形 127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1" name="群組 1240"/>
              <p:cNvGrpSpPr/>
              <p:nvPr/>
            </p:nvGrpSpPr>
            <p:grpSpPr>
              <a:xfrm>
                <a:off x="10687049" y="231417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75" name="矩形 127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76" name="矩形 127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2" name="群組 1241"/>
              <p:cNvGrpSpPr/>
              <p:nvPr/>
            </p:nvGrpSpPr>
            <p:grpSpPr>
              <a:xfrm>
                <a:off x="11029948" y="231143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73" name="矩形 127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74" name="矩形 127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3" name="群組 1242"/>
              <p:cNvGrpSpPr/>
              <p:nvPr/>
            </p:nvGrpSpPr>
            <p:grpSpPr>
              <a:xfrm>
                <a:off x="11368087" y="230904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71" name="矩形 127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72" name="矩形 127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4" name="群組 1243"/>
              <p:cNvGrpSpPr/>
              <p:nvPr/>
            </p:nvGrpSpPr>
            <p:grpSpPr>
              <a:xfrm>
                <a:off x="10687049" y="246989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69" name="矩形 126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70" name="矩形 126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5" name="群組 1244"/>
              <p:cNvGrpSpPr/>
              <p:nvPr/>
            </p:nvGrpSpPr>
            <p:grpSpPr>
              <a:xfrm>
                <a:off x="11029948" y="2467154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67" name="矩形 126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68" name="矩形 126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6" name="群組 1245"/>
              <p:cNvGrpSpPr/>
              <p:nvPr/>
            </p:nvGrpSpPr>
            <p:grpSpPr>
              <a:xfrm>
                <a:off x="11368087" y="2464766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65" name="矩形 126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66" name="矩形 126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7" name="群組 1246"/>
              <p:cNvGrpSpPr/>
              <p:nvPr/>
            </p:nvGrpSpPr>
            <p:grpSpPr>
              <a:xfrm>
                <a:off x="10687049" y="262671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63" name="矩形 126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64" name="矩形 126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8" name="群組 1247"/>
              <p:cNvGrpSpPr/>
              <p:nvPr/>
            </p:nvGrpSpPr>
            <p:grpSpPr>
              <a:xfrm>
                <a:off x="11029948" y="263349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61" name="矩形 126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62" name="矩形 126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49" name="群組 1248"/>
              <p:cNvGrpSpPr/>
              <p:nvPr/>
            </p:nvGrpSpPr>
            <p:grpSpPr>
              <a:xfrm>
                <a:off x="11368087" y="2631109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59" name="矩形 125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60" name="矩形 125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50" name="群組 1249"/>
              <p:cNvGrpSpPr/>
              <p:nvPr/>
            </p:nvGrpSpPr>
            <p:grpSpPr>
              <a:xfrm>
                <a:off x="10689432" y="279558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57" name="矩形 125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58" name="矩形 125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51" name="群組 1250"/>
              <p:cNvGrpSpPr/>
              <p:nvPr/>
            </p:nvGrpSpPr>
            <p:grpSpPr>
              <a:xfrm>
                <a:off x="11032331" y="2792844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55" name="矩形 125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56" name="矩形 125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252" name="群組 1251"/>
              <p:cNvGrpSpPr/>
              <p:nvPr/>
            </p:nvGrpSpPr>
            <p:grpSpPr>
              <a:xfrm>
                <a:off x="11370470" y="2790456"/>
                <a:ext cx="342899" cy="161925"/>
                <a:chOff x="10696575" y="1993468"/>
                <a:chExt cx="342899" cy="161925"/>
              </a:xfrm>
              <a:grpFill/>
            </p:grpSpPr>
            <p:sp>
              <p:nvSpPr>
                <p:cNvPr id="1253" name="矩形 1252"/>
                <p:cNvSpPr/>
                <p:nvPr/>
              </p:nvSpPr>
              <p:spPr>
                <a:xfrm>
                  <a:off x="10696575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54" name="矩形 1253"/>
                <p:cNvSpPr/>
                <p:nvPr/>
              </p:nvSpPr>
              <p:spPr>
                <a:xfrm>
                  <a:off x="10868024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</p:grpSp>
        <p:grpSp>
          <p:nvGrpSpPr>
            <p:cNvPr id="1177" name="群組 1176"/>
            <p:cNvGrpSpPr/>
            <p:nvPr/>
          </p:nvGrpSpPr>
          <p:grpSpPr>
            <a:xfrm>
              <a:off x="10689429" y="4948799"/>
              <a:ext cx="1026320" cy="969175"/>
              <a:chOff x="10687049" y="1988337"/>
              <a:chExt cx="1026320" cy="969175"/>
            </a:xfrm>
            <a:solidFill>
              <a:srgbClr val="5B9BD5">
                <a:lumMod val="50000"/>
              </a:srgbClr>
            </a:solidFill>
          </p:grpSpPr>
          <p:grpSp>
            <p:nvGrpSpPr>
              <p:cNvPr id="1181" name="群組 1180"/>
              <p:cNvGrpSpPr/>
              <p:nvPr/>
            </p:nvGrpSpPr>
            <p:grpSpPr>
              <a:xfrm>
                <a:off x="10687050" y="199346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33" name="矩形 123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34" name="矩形 123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82" name="群組 1181"/>
              <p:cNvGrpSpPr/>
              <p:nvPr/>
            </p:nvGrpSpPr>
            <p:grpSpPr>
              <a:xfrm>
                <a:off x="11029949" y="199072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31" name="矩形 123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32" name="矩形 123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83" name="群組 1182"/>
              <p:cNvGrpSpPr/>
              <p:nvPr/>
            </p:nvGrpSpPr>
            <p:grpSpPr>
              <a:xfrm>
                <a:off x="11368088" y="198833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29" name="矩形 122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30" name="矩形 122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84" name="群組 1183"/>
              <p:cNvGrpSpPr/>
              <p:nvPr/>
            </p:nvGrpSpPr>
            <p:grpSpPr>
              <a:xfrm>
                <a:off x="10687049" y="2153291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27" name="矩形 122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28" name="矩形 122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85" name="群組 1184"/>
              <p:cNvGrpSpPr/>
              <p:nvPr/>
            </p:nvGrpSpPr>
            <p:grpSpPr>
              <a:xfrm>
                <a:off x="11029948" y="215054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25" name="矩形 122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26" name="矩形 122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86" name="群組 1185"/>
              <p:cNvGrpSpPr/>
              <p:nvPr/>
            </p:nvGrpSpPr>
            <p:grpSpPr>
              <a:xfrm>
                <a:off x="11368087" y="2148160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23" name="矩形 122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24" name="矩形 122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87" name="群組 1186"/>
              <p:cNvGrpSpPr/>
              <p:nvPr/>
            </p:nvGrpSpPr>
            <p:grpSpPr>
              <a:xfrm>
                <a:off x="10687049" y="2314178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21" name="矩形 122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22" name="矩形 122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88" name="群組 1187"/>
              <p:cNvGrpSpPr/>
              <p:nvPr/>
            </p:nvGrpSpPr>
            <p:grpSpPr>
              <a:xfrm>
                <a:off x="11029948" y="231143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19" name="矩形 121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20" name="矩形 121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89" name="群組 1188"/>
              <p:cNvGrpSpPr/>
              <p:nvPr/>
            </p:nvGrpSpPr>
            <p:grpSpPr>
              <a:xfrm>
                <a:off x="11368087" y="230904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17" name="矩形 121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18" name="矩形 121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90" name="群組 1189"/>
              <p:cNvGrpSpPr/>
              <p:nvPr/>
            </p:nvGrpSpPr>
            <p:grpSpPr>
              <a:xfrm>
                <a:off x="10687049" y="246989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15" name="矩形 121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16" name="矩形 121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91" name="群組 1190"/>
              <p:cNvGrpSpPr/>
              <p:nvPr/>
            </p:nvGrpSpPr>
            <p:grpSpPr>
              <a:xfrm>
                <a:off x="11029948" y="2467154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13" name="矩形 121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14" name="矩形 121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92" name="群組 1191"/>
              <p:cNvGrpSpPr/>
              <p:nvPr/>
            </p:nvGrpSpPr>
            <p:grpSpPr>
              <a:xfrm>
                <a:off x="11368087" y="2464766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11" name="矩形 121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12" name="矩形 121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93" name="群組 1192"/>
              <p:cNvGrpSpPr/>
              <p:nvPr/>
            </p:nvGrpSpPr>
            <p:grpSpPr>
              <a:xfrm>
                <a:off x="10687049" y="2626715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09" name="矩形 1208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10" name="矩形 1209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94" name="群組 1193"/>
              <p:cNvGrpSpPr/>
              <p:nvPr/>
            </p:nvGrpSpPr>
            <p:grpSpPr>
              <a:xfrm>
                <a:off x="11029948" y="263349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07" name="矩形 1206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08" name="矩形 1207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95" name="群組 1194"/>
              <p:cNvGrpSpPr/>
              <p:nvPr/>
            </p:nvGrpSpPr>
            <p:grpSpPr>
              <a:xfrm>
                <a:off x="11368087" y="2631109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05" name="矩形 1204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06" name="矩形 1205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96" name="群組 1195"/>
              <p:cNvGrpSpPr/>
              <p:nvPr/>
            </p:nvGrpSpPr>
            <p:grpSpPr>
              <a:xfrm>
                <a:off x="10689432" y="2795587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03" name="矩形 1202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04" name="矩形 1203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97" name="群組 1196"/>
              <p:cNvGrpSpPr/>
              <p:nvPr/>
            </p:nvGrpSpPr>
            <p:grpSpPr>
              <a:xfrm>
                <a:off x="11032331" y="2792844"/>
                <a:ext cx="342899" cy="161925"/>
                <a:chOff x="10687050" y="1993468"/>
                <a:chExt cx="342899" cy="161925"/>
              </a:xfrm>
              <a:grpFill/>
            </p:grpSpPr>
            <p:sp>
              <p:nvSpPr>
                <p:cNvPr id="1201" name="矩形 1200"/>
                <p:cNvSpPr/>
                <p:nvPr/>
              </p:nvSpPr>
              <p:spPr>
                <a:xfrm>
                  <a:off x="10687050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02" name="矩形 1201"/>
                <p:cNvSpPr/>
                <p:nvPr/>
              </p:nvSpPr>
              <p:spPr>
                <a:xfrm>
                  <a:off x="10858499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  <p:grpSp>
            <p:nvGrpSpPr>
              <p:cNvPr id="1198" name="群組 1197"/>
              <p:cNvGrpSpPr/>
              <p:nvPr/>
            </p:nvGrpSpPr>
            <p:grpSpPr>
              <a:xfrm>
                <a:off x="11370470" y="2790456"/>
                <a:ext cx="342899" cy="161925"/>
                <a:chOff x="10696575" y="1993468"/>
                <a:chExt cx="342899" cy="161925"/>
              </a:xfrm>
              <a:grpFill/>
            </p:grpSpPr>
            <p:sp>
              <p:nvSpPr>
                <p:cNvPr id="1199" name="矩形 1198"/>
                <p:cNvSpPr/>
                <p:nvPr/>
              </p:nvSpPr>
              <p:spPr>
                <a:xfrm>
                  <a:off x="10696575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  <p:sp>
              <p:nvSpPr>
                <p:cNvPr id="1200" name="矩形 1199"/>
                <p:cNvSpPr/>
                <p:nvPr/>
              </p:nvSpPr>
              <p:spPr>
                <a:xfrm>
                  <a:off x="10868024" y="1993468"/>
                  <a:ext cx="171450" cy="161925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endParaRPr>
                </a:p>
              </p:txBody>
            </p:sp>
          </p:grpSp>
        </p:grpSp>
        <p:cxnSp>
          <p:nvCxnSpPr>
            <p:cNvPr id="1178" name="直線接點 1177"/>
            <p:cNvCxnSpPr/>
            <p:nvPr/>
          </p:nvCxnSpPr>
          <p:spPr>
            <a:xfrm>
              <a:off x="3371850" y="771525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1179" name="直線接點 1178"/>
            <p:cNvCxnSpPr/>
            <p:nvPr/>
          </p:nvCxnSpPr>
          <p:spPr>
            <a:xfrm>
              <a:off x="6419850" y="716791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1180" name="直線接點 1179"/>
            <p:cNvCxnSpPr/>
            <p:nvPr/>
          </p:nvCxnSpPr>
          <p:spPr>
            <a:xfrm>
              <a:off x="10382250" y="707469"/>
              <a:ext cx="0" cy="56864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13917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 SRAM Example:</a:t>
            </a:r>
            <a:br>
              <a:rPr lang="en-US" altLang="zh-TW" dirty="0"/>
            </a:br>
            <a:r>
              <a:rPr lang="en-US" altLang="zh-TW" dirty="0"/>
              <a:t>Line Buffer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38396" y="775198"/>
            <a:ext cx="4271211" cy="435133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Pros</a:t>
            </a:r>
          </a:p>
          <a:p>
            <a:pPr lvl="1"/>
            <a:r>
              <a:rPr lang="en-US" altLang="zh-TW" sz="1800" dirty="0"/>
              <a:t>Can get all data in a cycle </a:t>
            </a:r>
          </a:p>
          <a:p>
            <a:r>
              <a:rPr lang="en-US" altLang="zh-TW" sz="2000" dirty="0"/>
              <a:t>Cons</a:t>
            </a:r>
          </a:p>
          <a:p>
            <a:pPr lvl="1"/>
            <a:r>
              <a:rPr lang="en-US" altLang="zh-TW" sz="1800" dirty="0"/>
              <a:t>Power consumption, </a:t>
            </a:r>
            <a:r>
              <a:rPr lang="en-US" altLang="zh-TW" sz="1800" dirty="0" err="1"/>
              <a:t>datapath</a:t>
            </a:r>
            <a:r>
              <a:rPr lang="en-US" altLang="zh-TW" sz="1800" dirty="0"/>
              <a:t>,</a:t>
            </a:r>
          </a:p>
          <a:p>
            <a:pPr lvl="1"/>
            <a:r>
              <a:rPr lang="en-US" altLang="zh-TW" sz="1800" dirty="0"/>
              <a:t>Mux tree delay </a:t>
            </a:r>
          </a:p>
          <a:p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22" y="1825625"/>
            <a:ext cx="6901670" cy="416183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53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t="30163" r="57488" b="18528"/>
          <a:stretch/>
        </p:blipFill>
        <p:spPr>
          <a:xfrm>
            <a:off x="7736304" y="4026752"/>
            <a:ext cx="3398327" cy="2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49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4283" y="320074"/>
            <a:ext cx="8596668" cy="1320800"/>
          </a:xfrm>
        </p:spPr>
        <p:txBody>
          <a:bodyPr/>
          <a:lstStyle/>
          <a:p>
            <a:r>
              <a:rPr lang="en-US" altLang="zh-TW" dirty="0"/>
              <a:t>PEs’ utilization rate of YOLOv3-tiny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54</a:t>
            </a:fld>
            <a:endParaRPr lang="zh-TW" altLang="en-US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098854"/>
              </p:ext>
            </p:extLst>
          </p:nvPr>
        </p:nvGraphicFramePr>
        <p:xfrm>
          <a:off x="634283" y="1234464"/>
          <a:ext cx="10739182" cy="4598484"/>
        </p:xfrm>
        <a:graphic>
          <a:graphicData uri="http://schemas.openxmlformats.org/drawingml/2006/table">
            <a:tbl>
              <a:tblPr firstRow="1" firstCol="1" bandRow="1"/>
              <a:tblGrid>
                <a:gridCol w="1284631">
                  <a:extLst>
                    <a:ext uri="{9D8B030D-6E8A-4147-A177-3AD203B41FA5}">
                      <a16:colId xmlns:a16="http://schemas.microsoft.com/office/drawing/2014/main" val="696567311"/>
                    </a:ext>
                  </a:extLst>
                </a:gridCol>
                <a:gridCol w="1414733">
                  <a:extLst>
                    <a:ext uri="{9D8B030D-6E8A-4147-A177-3AD203B41FA5}">
                      <a16:colId xmlns:a16="http://schemas.microsoft.com/office/drawing/2014/main" val="343246766"/>
                    </a:ext>
                  </a:extLst>
                </a:gridCol>
                <a:gridCol w="1078301">
                  <a:extLst>
                    <a:ext uri="{9D8B030D-6E8A-4147-A177-3AD203B41FA5}">
                      <a16:colId xmlns:a16="http://schemas.microsoft.com/office/drawing/2014/main" val="3043819790"/>
                    </a:ext>
                  </a:extLst>
                </a:gridCol>
                <a:gridCol w="1345721">
                  <a:extLst>
                    <a:ext uri="{9D8B030D-6E8A-4147-A177-3AD203B41FA5}">
                      <a16:colId xmlns:a16="http://schemas.microsoft.com/office/drawing/2014/main" val="2631921630"/>
                    </a:ext>
                  </a:extLst>
                </a:gridCol>
                <a:gridCol w="1380227">
                  <a:extLst>
                    <a:ext uri="{9D8B030D-6E8A-4147-A177-3AD203B41FA5}">
                      <a16:colId xmlns:a16="http://schemas.microsoft.com/office/drawing/2014/main" val="43867264"/>
                    </a:ext>
                  </a:extLst>
                </a:gridCol>
                <a:gridCol w="2078966">
                  <a:extLst>
                    <a:ext uri="{9D8B030D-6E8A-4147-A177-3AD203B41FA5}">
                      <a16:colId xmlns:a16="http://schemas.microsoft.com/office/drawing/2014/main" val="707501537"/>
                    </a:ext>
                  </a:extLst>
                </a:gridCol>
                <a:gridCol w="2156603">
                  <a:extLst>
                    <a:ext uri="{9D8B030D-6E8A-4147-A177-3AD203B41FA5}">
                      <a16:colId xmlns:a16="http://schemas.microsoft.com/office/drawing/2014/main" val="1245647723"/>
                    </a:ext>
                  </a:extLst>
                </a:gridCol>
              </a:tblGrid>
              <a:tr h="242994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i="1" dirty="0"/>
                        <a:t>YOLOv3-tiny</a:t>
                      </a:r>
                      <a:endParaRPr lang="zh-TW" altLang="en-US" sz="14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Model parameter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Utilization rate of 32 PEs 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Utilization rate of 288</a:t>
                      </a:r>
                      <a:r>
                        <a:rPr lang="en-US" altLang="zh-TW" sz="1400" baseline="0" dirty="0"/>
                        <a:t> </a:t>
                      </a:r>
                      <a:r>
                        <a:rPr lang="en-US" altLang="zh-TW" sz="1400" dirty="0"/>
                        <a:t>multipliers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2D PE</a:t>
                      </a:r>
                      <a:r>
                        <a:rPr lang="en-US" altLang="zh-TW" sz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r>
                        <a:rPr lang="zh-TW" altLang="en-US" sz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Utilization rate of 32x32 PEs</a:t>
                      </a:r>
                      <a:endParaRPr lang="zh-TW" altLang="en-US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46675"/>
                  </a:ext>
                </a:extLst>
              </a:tr>
              <a:tr h="3312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Input</a:t>
                      </a:r>
                      <a:r>
                        <a:rPr lang="en-US" altLang="zh-TW" sz="1400" baseline="0" dirty="0"/>
                        <a:t> map</a:t>
                      </a:r>
                      <a:endParaRPr lang="zh-TW" altLang="en-US" sz="1400" dirty="0"/>
                    </a:p>
                  </a:txBody>
                  <a:tcPr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Kernel size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Output map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897940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conv1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416</a:t>
                      </a:r>
                      <a:r>
                        <a:rPr lang="en-US" altLang="zh-TW" sz="1100" baseline="0" dirty="0"/>
                        <a:t> x 416 x 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416</a:t>
                      </a:r>
                      <a:r>
                        <a:rPr lang="en-US" altLang="zh-TW" sz="1100" baseline="0" dirty="0"/>
                        <a:t> x 416 x 16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50 %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50 %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49.992</a:t>
                      </a:r>
                      <a:r>
                        <a:rPr lang="zh-TW" alt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64377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conv2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208 x 208 x 16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208 x 208 x 32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99.968</a:t>
                      </a:r>
                      <a:r>
                        <a:rPr lang="zh-TW" alt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35715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conv3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104 x 104 x 32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104 x 104 x 64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99.935</a:t>
                      </a:r>
                      <a:r>
                        <a:rPr lang="zh-TW" alt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75974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conv4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52 x 52 x 64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52 x 52 x 128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99.871 %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19716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conv5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128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256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99.742 %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33703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conv6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256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512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99.485 %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57170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conv7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512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1024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99.742 %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53503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conv8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1024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256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11.11 %  </a:t>
                      </a:r>
                      <a:r>
                        <a:rPr lang="zh-TW" altLang="en-US" sz="1100" baseline="0" dirty="0">
                          <a:solidFill>
                            <a:schemeClr val="tx1"/>
                          </a:solidFill>
                        </a:rPr>
                        <a:t>→  </a:t>
                      </a:r>
                      <a:r>
                        <a:rPr lang="en-US" altLang="zh-TW" sz="1100" baseline="0" dirty="0">
                          <a:solidFill>
                            <a:srgbClr val="FF0000"/>
                          </a:solidFill>
                        </a:rPr>
                        <a:t>99.81 %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98.848 %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50843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conv9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256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512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99.485 %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5271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conv10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512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255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99.6 %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11.07 %  </a:t>
                      </a:r>
                      <a:r>
                        <a:rPr lang="zh-TW" altLang="en-US" sz="1100" baseline="0" dirty="0">
                          <a:solidFill>
                            <a:schemeClr val="tx1"/>
                          </a:solidFill>
                        </a:rPr>
                        <a:t>→  </a:t>
                      </a:r>
                      <a:r>
                        <a:rPr lang="en-US" altLang="zh-TW" sz="1100" baseline="0" dirty="0">
                          <a:solidFill>
                            <a:srgbClr val="FF0000"/>
                          </a:solidFill>
                        </a:rPr>
                        <a:t>99.41 %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97.722 %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75290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conv11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256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128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11.11 %  </a:t>
                      </a:r>
                      <a:r>
                        <a:rPr lang="zh-TW" altLang="en-US" sz="1100" baseline="0" dirty="0">
                          <a:solidFill>
                            <a:schemeClr val="tx1"/>
                          </a:solidFill>
                        </a:rPr>
                        <a:t>→  </a:t>
                      </a:r>
                      <a:r>
                        <a:rPr lang="en-US" altLang="zh-TW" sz="1100" baseline="0" dirty="0">
                          <a:solidFill>
                            <a:srgbClr val="FF0000"/>
                          </a:solidFill>
                        </a:rPr>
                        <a:t>98.08 %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95.545 %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263876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conv12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384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256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99.914 %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70356"/>
                  </a:ext>
                </a:extLst>
              </a:tr>
              <a:tr h="287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/>
                        <a:t>conv13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256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26 x 26 x 255</a:t>
                      </a:r>
                      <a:endParaRPr lang="zh-TW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dirty="0"/>
                        <a:t>99.6 %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11.07 %  </a:t>
                      </a:r>
                      <a:r>
                        <a:rPr lang="zh-TW" altLang="en-US" sz="1100" baseline="0" dirty="0">
                          <a:solidFill>
                            <a:schemeClr val="tx1"/>
                          </a:solidFill>
                        </a:rPr>
                        <a:t>→  </a:t>
                      </a:r>
                      <a:r>
                        <a:rPr lang="en-US" altLang="zh-TW" sz="1100" baseline="0" dirty="0">
                          <a:solidFill>
                            <a:srgbClr val="FF0000"/>
                          </a:solidFill>
                        </a:rPr>
                        <a:t>44.27 %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98.848 %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935642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79083"/>
              </p:ext>
            </p:extLst>
          </p:nvPr>
        </p:nvGraphicFramePr>
        <p:xfrm>
          <a:off x="5782222" y="5903888"/>
          <a:ext cx="5616882" cy="320036"/>
        </p:xfrm>
        <a:graphic>
          <a:graphicData uri="http://schemas.openxmlformats.org/drawingml/2006/table">
            <a:tbl>
              <a:tblPr firstRow="1" bandRow="1"/>
              <a:tblGrid>
                <a:gridCol w="1380227">
                  <a:extLst>
                    <a:ext uri="{9D8B030D-6E8A-4147-A177-3AD203B41FA5}">
                      <a16:colId xmlns:a16="http://schemas.microsoft.com/office/drawing/2014/main" val="32232529"/>
                    </a:ext>
                  </a:extLst>
                </a:gridCol>
                <a:gridCol w="2078966">
                  <a:extLst>
                    <a:ext uri="{9D8B030D-6E8A-4147-A177-3AD203B41FA5}">
                      <a16:colId xmlns:a16="http://schemas.microsoft.com/office/drawing/2014/main" val="2180613666"/>
                    </a:ext>
                  </a:extLst>
                </a:gridCol>
                <a:gridCol w="2157689">
                  <a:extLst>
                    <a:ext uri="{9D8B030D-6E8A-4147-A177-3AD203B41FA5}">
                      <a16:colId xmlns:a16="http://schemas.microsoft.com/office/drawing/2014/main" val="3308379310"/>
                    </a:ext>
                  </a:extLst>
                </a:gridCol>
              </a:tblGrid>
              <a:tr h="320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99.09 %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91.66 %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95.952 %</a:t>
                      </a:r>
                      <a:endParaRPr lang="zh-TW" altLang="en-US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23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8209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PEs’ utilization rate of VGG16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593284"/>
              </p:ext>
            </p:extLst>
          </p:nvPr>
        </p:nvGraphicFramePr>
        <p:xfrm>
          <a:off x="677334" y="1508781"/>
          <a:ext cx="11341747" cy="48243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15928">
                  <a:extLst>
                    <a:ext uri="{9D8B030D-6E8A-4147-A177-3AD203B41FA5}">
                      <a16:colId xmlns:a16="http://schemas.microsoft.com/office/drawing/2014/main" val="696567311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343246766"/>
                    </a:ext>
                  </a:extLst>
                </a:gridCol>
                <a:gridCol w="1026543">
                  <a:extLst>
                    <a:ext uri="{9D8B030D-6E8A-4147-A177-3AD203B41FA5}">
                      <a16:colId xmlns:a16="http://schemas.microsoft.com/office/drawing/2014/main" val="3043819790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631921630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43867264"/>
                    </a:ext>
                  </a:extLst>
                </a:gridCol>
                <a:gridCol w="1613139">
                  <a:extLst>
                    <a:ext uri="{9D8B030D-6E8A-4147-A177-3AD203B41FA5}">
                      <a16:colId xmlns:a16="http://schemas.microsoft.com/office/drawing/2014/main" val="707501537"/>
                    </a:ext>
                  </a:extLst>
                </a:gridCol>
                <a:gridCol w="2130725">
                  <a:extLst>
                    <a:ext uri="{9D8B030D-6E8A-4147-A177-3AD203B41FA5}">
                      <a16:colId xmlns:a16="http://schemas.microsoft.com/office/drawing/2014/main" val="2989683071"/>
                    </a:ext>
                  </a:extLst>
                </a:gridCol>
                <a:gridCol w="1742536">
                  <a:extLst>
                    <a:ext uri="{9D8B030D-6E8A-4147-A177-3AD203B41FA5}">
                      <a16:colId xmlns:a16="http://schemas.microsoft.com/office/drawing/2014/main" val="564055753"/>
                    </a:ext>
                  </a:extLst>
                </a:gridCol>
              </a:tblGrid>
              <a:tr h="34374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VGG16</a:t>
                      </a:r>
                      <a:endParaRPr lang="zh-TW" altLang="en-US" sz="14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Model parameter</a:t>
                      </a:r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Utilization rate of 32 PEs </a:t>
                      </a:r>
                      <a:endParaRPr lang="zh-TW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Utilization rate of 288 multipliers</a:t>
                      </a:r>
                      <a:endParaRPr lang="zh-TW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2D PE</a:t>
                      </a: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zh-TW" alt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Utilization rate of 32x32 PEs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Eyeriss</a:t>
                      </a:r>
                      <a:endParaRPr lang="en-US" altLang="zh-TW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Num. of active PEs</a:t>
                      </a:r>
                      <a:endParaRPr lang="zh-TW" alt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446675"/>
                  </a:ext>
                </a:extLst>
              </a:tr>
              <a:tr h="3221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Input</a:t>
                      </a:r>
                      <a:r>
                        <a:rPr lang="en-US" altLang="zh-TW" sz="1400" baseline="0" dirty="0"/>
                        <a:t> map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Kernel 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Output map</a:t>
                      </a:r>
                      <a:endParaRPr lang="zh-TW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897940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224 x 224 x 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224 x 224 x 64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86.182 %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156 (93%)</a:t>
                      </a:r>
                      <a:endParaRPr lang="zh-TW" alt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564377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224 x 224 x 64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224 x 224 x 64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99.995 %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156 (93%)</a:t>
                      </a:r>
                      <a:endParaRPr lang="zh-TW" alt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35715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112 x 112 x 64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112 x 112 x 128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99.992 %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156 (93%)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75974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112 x 112 x 128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112 x 112 x 128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99.996 %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156 (93%)</a:t>
                      </a:r>
                      <a:endParaRPr lang="en-US" altLang="zh-TW" sz="1100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119716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56 x 56 x 128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56 x 56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156 (93%)</a:t>
                      </a:r>
                      <a:endParaRPr lang="en-US" altLang="zh-TW" sz="1100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533703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56 x 56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56 x 56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99.995 %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156 (93%)</a:t>
                      </a:r>
                      <a:endParaRPr lang="en-US" altLang="zh-TW" sz="1100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57170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conv7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56 x 56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56 x 56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99.995 %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156 (93%)</a:t>
                      </a:r>
                      <a:endParaRPr lang="en-US" altLang="zh-TW" sz="1100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53503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conv8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28 x 28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28 x 28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168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50843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conv9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28 x 28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28 x 28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99.995 %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168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85271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28 x 28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28 x 28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99.995 %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168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275290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14 x 14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14 x 14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99.982 %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168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263876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14 x 14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14 x 14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99.982 %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168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270356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14 x 14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14 x 14 x 512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99.982 %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168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935642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48373" y="6360540"/>
          <a:ext cx="6728604" cy="3468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2204">
                  <a:extLst>
                    <a:ext uri="{9D8B030D-6E8A-4147-A177-3AD203B41FA5}">
                      <a16:colId xmlns:a16="http://schemas.microsoft.com/office/drawing/2014/main" val="776679265"/>
                    </a:ext>
                  </a:extLst>
                </a:gridCol>
                <a:gridCol w="1613139">
                  <a:extLst>
                    <a:ext uri="{9D8B030D-6E8A-4147-A177-3AD203B41FA5}">
                      <a16:colId xmlns:a16="http://schemas.microsoft.com/office/drawing/2014/main" val="32232529"/>
                    </a:ext>
                  </a:extLst>
                </a:gridCol>
                <a:gridCol w="2130725">
                  <a:extLst>
                    <a:ext uri="{9D8B030D-6E8A-4147-A177-3AD203B41FA5}">
                      <a16:colId xmlns:a16="http://schemas.microsoft.com/office/drawing/2014/main" val="2180613666"/>
                    </a:ext>
                  </a:extLst>
                </a:gridCol>
                <a:gridCol w="1742536">
                  <a:extLst>
                    <a:ext uri="{9D8B030D-6E8A-4147-A177-3AD203B41FA5}">
                      <a16:colId xmlns:a16="http://schemas.microsoft.com/office/drawing/2014/main" val="3308379310"/>
                    </a:ext>
                  </a:extLst>
                </a:gridCol>
              </a:tblGrid>
              <a:tr h="3468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100 %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100 %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98.928 %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96.23 %</a:t>
                      </a:r>
                      <a:endParaRPr lang="zh-TW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823235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809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PEs’ utilization rate of </a:t>
            </a:r>
            <a:r>
              <a:rPr lang="en-US" altLang="zh-TW" dirty="0" err="1"/>
              <a:t>AlexNet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345469"/>
              </p:ext>
            </p:extLst>
          </p:nvPr>
        </p:nvGraphicFramePr>
        <p:xfrm>
          <a:off x="677334" y="1874537"/>
          <a:ext cx="10515600" cy="29483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48473">
                  <a:extLst>
                    <a:ext uri="{9D8B030D-6E8A-4147-A177-3AD203B41FA5}">
                      <a16:colId xmlns:a16="http://schemas.microsoft.com/office/drawing/2014/main" val="696567311"/>
                    </a:ext>
                  </a:extLst>
                </a:gridCol>
                <a:gridCol w="1225871">
                  <a:extLst>
                    <a:ext uri="{9D8B030D-6E8A-4147-A177-3AD203B41FA5}">
                      <a16:colId xmlns:a16="http://schemas.microsoft.com/office/drawing/2014/main" val="343246766"/>
                    </a:ext>
                  </a:extLst>
                </a:gridCol>
                <a:gridCol w="1043442">
                  <a:extLst>
                    <a:ext uri="{9D8B030D-6E8A-4147-A177-3AD203B41FA5}">
                      <a16:colId xmlns:a16="http://schemas.microsoft.com/office/drawing/2014/main" val="3043819790"/>
                    </a:ext>
                  </a:extLst>
                </a:gridCol>
                <a:gridCol w="1225306">
                  <a:extLst>
                    <a:ext uri="{9D8B030D-6E8A-4147-A177-3AD203B41FA5}">
                      <a16:colId xmlns:a16="http://schemas.microsoft.com/office/drawing/2014/main" val="2631921630"/>
                    </a:ext>
                  </a:extLst>
                </a:gridCol>
                <a:gridCol w="1293962">
                  <a:extLst>
                    <a:ext uri="{9D8B030D-6E8A-4147-A177-3AD203B41FA5}">
                      <a16:colId xmlns:a16="http://schemas.microsoft.com/office/drawing/2014/main" val="43867264"/>
                    </a:ext>
                  </a:extLst>
                </a:gridCol>
                <a:gridCol w="1570007">
                  <a:extLst>
                    <a:ext uri="{9D8B030D-6E8A-4147-A177-3AD203B41FA5}">
                      <a16:colId xmlns:a16="http://schemas.microsoft.com/office/drawing/2014/main" val="707501537"/>
                    </a:ext>
                  </a:extLst>
                </a:gridCol>
                <a:gridCol w="1449238">
                  <a:extLst>
                    <a:ext uri="{9D8B030D-6E8A-4147-A177-3AD203B41FA5}">
                      <a16:colId xmlns:a16="http://schemas.microsoft.com/office/drawing/2014/main" val="3918089564"/>
                    </a:ext>
                  </a:extLst>
                </a:gridCol>
                <a:gridCol w="1459301">
                  <a:extLst>
                    <a:ext uri="{9D8B030D-6E8A-4147-A177-3AD203B41FA5}">
                      <a16:colId xmlns:a16="http://schemas.microsoft.com/office/drawing/2014/main" val="1328731313"/>
                    </a:ext>
                  </a:extLst>
                </a:gridCol>
              </a:tblGrid>
              <a:tr h="65107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/>
                        <a:t>AlexNet</a:t>
                      </a:r>
                      <a:endParaRPr lang="zh-TW" altLang="en-US" sz="14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Model parameter</a:t>
                      </a:r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Utilization rate of 32 PEs </a:t>
                      </a:r>
                      <a:endParaRPr lang="zh-TW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Utilization rate of 288 multipliers</a:t>
                      </a:r>
                      <a:endParaRPr lang="zh-TW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2D PE</a:t>
                      </a: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zh-TW" alt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Utilization rate of 32x32 PEs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i="1" dirty="0" err="1">
                          <a:solidFill>
                            <a:srgbClr val="002060"/>
                          </a:solidFill>
                        </a:rPr>
                        <a:t>Eyeriss</a:t>
                      </a:r>
                      <a:endParaRPr lang="en-US" altLang="zh-TW" sz="14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altLang="zh-TW" sz="1400" dirty="0">
                          <a:solidFill>
                            <a:srgbClr val="002060"/>
                          </a:solidFill>
                        </a:rPr>
                        <a:t>Num. of active PEs</a:t>
                      </a:r>
                      <a:endParaRPr lang="zh-TW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446675"/>
                  </a:ext>
                </a:extLst>
              </a:tr>
              <a:tr h="3918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Input</a:t>
                      </a:r>
                      <a:r>
                        <a:rPr lang="en-US" altLang="zh-TW" sz="1400" baseline="0" dirty="0"/>
                        <a:t> map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Kernel 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Output map</a:t>
                      </a:r>
                      <a:endParaRPr lang="zh-TW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897940"/>
                  </a:ext>
                </a:extLst>
              </a:tr>
              <a:tr h="355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227 x 227 x 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11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55 x 55 x 96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96.03 %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70.542 %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002060"/>
                          </a:solidFill>
                        </a:rPr>
                        <a:t>154 (92%)</a:t>
                      </a:r>
                      <a:endParaRPr lang="zh-TW" alt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564377"/>
                  </a:ext>
                </a:extLst>
              </a:tr>
              <a:tr h="355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31 x 31 x 48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5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27 x 27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92.6 %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99.957 %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002060"/>
                          </a:solidFill>
                        </a:rPr>
                        <a:t>135</a:t>
                      </a:r>
                      <a:r>
                        <a:rPr lang="en-US" altLang="zh-TW" sz="1100" baseline="0" dirty="0">
                          <a:solidFill>
                            <a:srgbClr val="002060"/>
                          </a:solidFill>
                        </a:rPr>
                        <a:t> (80%)</a:t>
                      </a:r>
                      <a:endParaRPr lang="zh-TW" alt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35715"/>
                  </a:ext>
                </a:extLst>
              </a:tr>
              <a:tr h="3587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15 x 15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384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99.943 %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002060"/>
                          </a:solidFill>
                        </a:rPr>
                        <a:t>156 (93%)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75974"/>
                  </a:ext>
                </a:extLst>
              </a:tr>
              <a:tr h="355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15 x 15 x 192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384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100 %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99.924 %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002060"/>
                          </a:solidFill>
                        </a:rPr>
                        <a:t>156 (93%)</a:t>
                      </a:r>
                      <a:endParaRPr lang="en-US" altLang="zh-TW" sz="110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119716"/>
                  </a:ext>
                </a:extLst>
              </a:tr>
              <a:tr h="355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conv5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15 x 15 x 192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3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/>
                        <a:t>13 x 13 x 256</a:t>
                      </a:r>
                      <a:endParaRPr lang="zh-TW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100 %</a:t>
                      </a:r>
                      <a:endParaRPr lang="en-US" altLang="zh-TW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99.886 %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002060"/>
                          </a:solidFill>
                        </a:rPr>
                        <a:t>156 (93%)</a:t>
                      </a:r>
                      <a:endParaRPr lang="en-US" altLang="zh-TW" sz="110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533703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81290" y="4970843"/>
          <a:ext cx="577251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3963">
                  <a:extLst>
                    <a:ext uri="{9D8B030D-6E8A-4147-A177-3AD203B41FA5}">
                      <a16:colId xmlns:a16="http://schemas.microsoft.com/office/drawing/2014/main" val="776679265"/>
                    </a:ext>
                  </a:extLst>
                </a:gridCol>
                <a:gridCol w="1570007">
                  <a:extLst>
                    <a:ext uri="{9D8B030D-6E8A-4147-A177-3AD203B41FA5}">
                      <a16:colId xmlns:a16="http://schemas.microsoft.com/office/drawing/2014/main" val="32232529"/>
                    </a:ext>
                  </a:extLst>
                </a:gridCol>
                <a:gridCol w="1449238">
                  <a:extLst>
                    <a:ext uri="{9D8B030D-6E8A-4147-A177-3AD203B41FA5}">
                      <a16:colId xmlns:a16="http://schemas.microsoft.com/office/drawing/2014/main" val="2180613666"/>
                    </a:ext>
                  </a:extLst>
                </a:gridCol>
                <a:gridCol w="1459302">
                  <a:extLst>
                    <a:ext uri="{9D8B030D-6E8A-4147-A177-3AD203B41FA5}">
                      <a16:colId xmlns:a16="http://schemas.microsoft.com/office/drawing/2014/main" val="3308379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100 %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97.726 %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94.050 %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2"/>
                          </a:solidFill>
                        </a:rPr>
                        <a:t>90.2 %</a:t>
                      </a:r>
                      <a:endParaRPr lang="zh-TW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823235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723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18221" y="1325903"/>
            <a:ext cx="10453777" cy="435133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Convolution, bias ,and </a:t>
            </a:r>
            <a:r>
              <a:rPr lang="en-US" altLang="zh-TW" sz="2000" dirty="0" err="1"/>
              <a:t>ReLU</a:t>
            </a:r>
            <a:r>
              <a:rPr lang="en-US" altLang="zh-TW" sz="2000" dirty="0"/>
              <a:t> in PE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8519" y="36683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Convolution,  Bias Addition, and </a:t>
            </a:r>
            <a:r>
              <a:rPr lang="en-US" altLang="zh-TW" dirty="0" err="1"/>
              <a:t>ReLU</a:t>
            </a:r>
            <a:r>
              <a:rPr lang="en-US" altLang="zh-TW" dirty="0"/>
              <a:t> PE Core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11" y="2057415"/>
            <a:ext cx="8374089" cy="450698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B4E-3662-49EA-8E59-CEA4D3D01BC4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914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E69C9-42C8-4A34-9323-6AAC7832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94" y="88950"/>
            <a:ext cx="8640000" cy="700351"/>
          </a:xfrm>
        </p:spPr>
        <p:txBody>
          <a:bodyPr/>
          <a:lstStyle/>
          <a:p>
            <a:r>
              <a:rPr lang="en-US" altLang="zh-TW" dirty="0"/>
              <a:t>Advanced DL Accelerator Version  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C31A26-C54F-4569-A7DF-38ECC1CA4A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910" y="960147"/>
            <a:ext cx="5291651" cy="5990599"/>
          </a:xfrm>
        </p:spPr>
        <p:txBody>
          <a:bodyPr/>
          <a:lstStyle/>
          <a:p>
            <a:r>
              <a:rPr lang="en-US" altLang="zh-TW" sz="1800" dirty="0">
                <a:solidFill>
                  <a:srgbClr val="080808"/>
                </a:solidFill>
              </a:rPr>
              <a:t>1D PE Array Accelerator</a:t>
            </a:r>
          </a:p>
          <a:p>
            <a:pPr lvl="1"/>
            <a:r>
              <a:rPr lang="en-US" altLang="zh-TW" sz="1600" dirty="0">
                <a:latin typeface="Calibri" panose="020F0502020204030204" pitchFamily="34" charset="0"/>
                <a:ea typeface="標楷體" panose="03000509000000000000" pitchFamily="65" charset="-120"/>
              </a:rPr>
              <a:t>2021 US</a:t>
            </a:r>
            <a:r>
              <a:rPr lang="zh-TW" altLang="en-US" sz="1600" dirty="0">
                <a:latin typeface="Calibri" panose="020F050202020403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latin typeface="HelveticaNeueLTPro-Lt"/>
              </a:rPr>
              <a:t>Provisional patent application (processing)</a:t>
            </a:r>
          </a:p>
          <a:p>
            <a:pPr lvl="2"/>
            <a:r>
              <a:rPr lang="en-US" altLang="zh-TW" sz="1600" dirty="0">
                <a:solidFill>
                  <a:srgbClr val="080808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Methods and Devices of Deep Learning and Inference Acceleration</a:t>
            </a:r>
          </a:p>
          <a:p>
            <a:pPr lvl="1"/>
            <a:r>
              <a:rPr lang="en-US" altLang="zh-TW" sz="1600" dirty="0">
                <a:solidFill>
                  <a:srgbClr val="080808"/>
                </a:solidFill>
              </a:rPr>
              <a:t>Micro-architecture</a:t>
            </a:r>
          </a:p>
          <a:p>
            <a:pPr lvl="2"/>
            <a:r>
              <a:rPr lang="en-US" altLang="zh-TW" sz="1600" dirty="0">
                <a:solidFill>
                  <a:srgbClr val="080808"/>
                </a:solidFill>
              </a:rPr>
              <a:t>Accelerator and PE micro-architecture </a:t>
            </a:r>
          </a:p>
          <a:p>
            <a:pPr lvl="2"/>
            <a:r>
              <a:rPr lang="en-US" altLang="zh-TW" sz="1600" dirty="0">
                <a:solidFill>
                  <a:srgbClr val="080808"/>
                </a:solidFill>
              </a:rPr>
              <a:t>Floating point data type (V1)</a:t>
            </a:r>
          </a:p>
          <a:p>
            <a:pPr lvl="2"/>
            <a:r>
              <a:rPr lang="en-US" altLang="zh-TW" sz="1600" dirty="0">
                <a:solidFill>
                  <a:srgbClr val="080808"/>
                </a:solidFill>
              </a:rPr>
              <a:t>Int-8-16-8 data type (V2)</a:t>
            </a:r>
          </a:p>
          <a:p>
            <a:pPr lvl="1"/>
            <a:r>
              <a:rPr lang="en-US" altLang="zh-TW" sz="1600" dirty="0">
                <a:solidFill>
                  <a:srgbClr val="080808"/>
                </a:solidFill>
              </a:rPr>
              <a:t>IPW data reuse scheme</a:t>
            </a:r>
          </a:p>
          <a:p>
            <a:pPr lvl="2"/>
            <a:r>
              <a:rPr lang="en-US" altLang="zh-TW" sz="1600" b="1" dirty="0">
                <a:solidFill>
                  <a:srgbClr val="080808"/>
                </a:solidFill>
              </a:rPr>
              <a:t>IPW</a:t>
            </a:r>
            <a:r>
              <a:rPr lang="en-US" altLang="zh-TW" sz="1600" dirty="0">
                <a:solidFill>
                  <a:srgbClr val="080808"/>
                </a:solidFill>
              </a:rPr>
              <a:t>  reuses the </a:t>
            </a:r>
            <a:r>
              <a:rPr lang="en-US" altLang="zh-TW" sz="1600" b="1" dirty="0">
                <a:solidFill>
                  <a:srgbClr val="080808"/>
                </a:solidFill>
              </a:rPr>
              <a:t>I</a:t>
            </a:r>
            <a:r>
              <a:rPr lang="en-US" altLang="zh-TW" sz="1600" dirty="0">
                <a:solidFill>
                  <a:srgbClr val="080808"/>
                </a:solidFill>
              </a:rPr>
              <a:t>nput feature map, </a:t>
            </a:r>
            <a:r>
              <a:rPr lang="en-US" altLang="zh-TW" sz="1600" b="1" dirty="0">
                <a:solidFill>
                  <a:srgbClr val="080808"/>
                </a:solidFill>
              </a:rPr>
              <a:t>P</a:t>
            </a:r>
            <a:r>
              <a:rPr lang="en-US" altLang="zh-TW" sz="1600" dirty="0">
                <a:solidFill>
                  <a:srgbClr val="080808"/>
                </a:solidFill>
              </a:rPr>
              <a:t>artial sum, and </a:t>
            </a:r>
            <a:r>
              <a:rPr lang="en-US" altLang="zh-TW" sz="1600" b="1" dirty="0">
                <a:solidFill>
                  <a:srgbClr val="080808"/>
                </a:solidFill>
              </a:rPr>
              <a:t>W</a:t>
            </a:r>
            <a:r>
              <a:rPr lang="en-US" altLang="zh-TW" sz="1600" dirty="0">
                <a:solidFill>
                  <a:srgbClr val="080808"/>
                </a:solidFill>
              </a:rPr>
              <a:t>eight to maximize the performance and efficiency.</a:t>
            </a:r>
          </a:p>
          <a:p>
            <a:pPr lvl="1"/>
            <a:r>
              <a:rPr lang="en-US" altLang="zh-TW" sz="1600" dirty="0">
                <a:solidFill>
                  <a:srgbClr val="080808"/>
                </a:solidFill>
              </a:rPr>
              <a:t>Computational data flow integration </a:t>
            </a:r>
          </a:p>
          <a:p>
            <a:pPr lvl="2"/>
            <a:r>
              <a:rPr lang="en-US" altLang="zh-TW" sz="1600" dirty="0">
                <a:solidFill>
                  <a:srgbClr val="080808"/>
                </a:solidFill>
              </a:rPr>
              <a:t>Conv, DW Conv, Activation, Pooling, FC, Re-quantization (output 8 bits) in PE (V2)</a:t>
            </a:r>
          </a:p>
          <a:p>
            <a:pPr lvl="1"/>
            <a:r>
              <a:rPr lang="en-US" altLang="zh-TW" sz="1600" dirty="0">
                <a:solidFill>
                  <a:srgbClr val="080808"/>
                </a:solidFill>
              </a:rPr>
              <a:t>Different kernel size mapping </a:t>
            </a:r>
          </a:p>
          <a:p>
            <a:pPr lvl="1"/>
            <a:r>
              <a:rPr lang="en-US" altLang="zh-TW" sz="1600" dirty="0">
                <a:solidFill>
                  <a:srgbClr val="080808"/>
                </a:solidFill>
              </a:rPr>
              <a:t>Data placement strategy for different input map size </a:t>
            </a:r>
          </a:p>
          <a:p>
            <a:pPr lvl="1"/>
            <a:r>
              <a:rPr lang="en-US" altLang="zh-TW" sz="1600" dirty="0">
                <a:solidFill>
                  <a:srgbClr val="080808"/>
                </a:solidFill>
              </a:rPr>
              <a:t>1x1 kernel optimization</a:t>
            </a:r>
          </a:p>
          <a:p>
            <a:pPr marL="0" indent="0">
              <a:buNone/>
            </a:pPr>
            <a:endParaRPr lang="en-US" altLang="zh-TW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22572C-357E-4003-BD04-3A6CA3D5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411D-04BF-4D0D-B3DC-35015ABDF03A}" type="slidenum">
              <a:rPr lang="en-US" altLang="zh-TW" smtClean="0"/>
              <a:pPr/>
              <a:t>58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36682F1-E1B0-49C7-A779-3ED906F8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79" y="672343"/>
            <a:ext cx="4389118" cy="305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58D5E43-BC33-4285-A4E5-E269F4003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3" y="3573210"/>
            <a:ext cx="2722390" cy="32838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4C1BBB2-387A-48AF-B987-5C96C317AA68}"/>
              </a:ext>
            </a:extLst>
          </p:cNvPr>
          <p:cNvSpPr txBox="1"/>
          <p:nvPr/>
        </p:nvSpPr>
        <p:spPr>
          <a:xfrm>
            <a:off x="9226614" y="913082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64x64 tile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450553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8480" y="318453"/>
            <a:ext cx="8596668" cy="1320800"/>
          </a:xfrm>
        </p:spPr>
        <p:txBody>
          <a:bodyPr/>
          <a:lstStyle/>
          <a:p>
            <a:r>
              <a:rPr lang="en-US" altLang="zh-TW" dirty="0"/>
              <a:t>Memory System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818" y="1143025"/>
            <a:ext cx="3123767" cy="4754828"/>
          </a:xfrm>
        </p:spPr>
        <p:txBody>
          <a:bodyPr/>
          <a:lstStyle/>
          <a:p>
            <a:r>
              <a:rPr lang="en-US" altLang="zh-TW" dirty="0"/>
              <a:t>Data fetcher and data</a:t>
            </a:r>
            <a:r>
              <a:rPr lang="zh-TW" altLang="en-US" dirty="0"/>
              <a:t> </a:t>
            </a:r>
            <a:r>
              <a:rPr lang="en-US" altLang="zh-TW" dirty="0"/>
              <a:t>placement is as critical as the MAC PE</a:t>
            </a:r>
            <a:r>
              <a:rPr lang="zh-TW" altLang="en-US" dirty="0"/>
              <a:t> </a:t>
            </a:r>
            <a:r>
              <a:rPr lang="en-US" altLang="zh-TW" dirty="0"/>
              <a:t>micro-architecture </a:t>
            </a:r>
          </a:p>
          <a:p>
            <a:r>
              <a:rPr lang="en-US" altLang="zh-TW" dirty="0"/>
              <a:t>Memory bandwidth requirement</a:t>
            </a:r>
          </a:p>
          <a:p>
            <a:pPr lvl="1"/>
            <a:r>
              <a:rPr lang="en-US" altLang="zh-TW" dirty="0"/>
              <a:t>In an SoC system, accelerator may not get the use of the DRAM memory right away.</a:t>
            </a:r>
          </a:p>
          <a:p>
            <a:r>
              <a:rPr lang="en-US" altLang="zh-TW" dirty="0"/>
              <a:t>Use DMA operation scheduling to hide the DRAM memory access latency 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4825056-7B7E-4C19-9C7F-D218ED728743}"/>
              </a:ext>
            </a:extLst>
          </p:cNvPr>
          <p:cNvGrpSpPr/>
          <p:nvPr/>
        </p:nvGrpSpPr>
        <p:grpSpPr>
          <a:xfrm>
            <a:off x="4267220" y="1325903"/>
            <a:ext cx="7119174" cy="4334637"/>
            <a:chOff x="792538" y="1381766"/>
            <a:chExt cx="7484930" cy="4516087"/>
          </a:xfrm>
        </p:grpSpPr>
        <p:sp>
          <p:nvSpPr>
            <p:cNvPr id="4" name="矩形 3"/>
            <p:cNvSpPr/>
            <p:nvPr/>
          </p:nvSpPr>
          <p:spPr>
            <a:xfrm>
              <a:off x="792538" y="2971805"/>
              <a:ext cx="3108926" cy="1828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DRAM</a:t>
              </a:r>
              <a:endParaRPr lang="zh-TW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4084342" y="2148854"/>
              <a:ext cx="1097268" cy="37489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Memory</a:t>
              </a:r>
            </a:p>
            <a:p>
              <a:pPr algn="ctr"/>
              <a:r>
                <a:rPr lang="en-US" altLang="zh-TW" dirty="0"/>
                <a:t>bus</a:t>
              </a:r>
              <a:endParaRPr lang="zh-TW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6370317" y="4251951"/>
              <a:ext cx="1645902" cy="1280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Accelerator </a:t>
              </a:r>
            </a:p>
            <a:p>
              <a:pPr algn="ctr"/>
              <a:r>
                <a:rPr lang="en-US" altLang="zh-TW" dirty="0"/>
                <a:t>SRAM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074856" y="2325693"/>
              <a:ext cx="2202612" cy="1100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DMA controller</a:t>
              </a:r>
            </a:p>
            <a:p>
              <a:pPr algn="ctr"/>
              <a:r>
                <a:rPr lang="en-US" altLang="zh-TW" dirty="0"/>
                <a:t>Intelligent fetcher</a:t>
              </a:r>
              <a:endParaRPr lang="zh-TW" altLang="en-US" dirty="0"/>
            </a:p>
          </p:txBody>
        </p:sp>
        <p:sp>
          <p:nvSpPr>
            <p:cNvPr id="10" name="向下箭號 9"/>
            <p:cNvSpPr/>
            <p:nvPr/>
          </p:nvSpPr>
          <p:spPr>
            <a:xfrm>
              <a:off x="6923117" y="3501874"/>
              <a:ext cx="541704" cy="6633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左-右雙向箭號 10"/>
            <p:cNvSpPr/>
            <p:nvPr/>
          </p:nvSpPr>
          <p:spPr>
            <a:xfrm>
              <a:off x="5170642" y="2664340"/>
              <a:ext cx="822951" cy="54088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090171" y="1381766"/>
              <a:ext cx="1188707" cy="548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Arbiter</a:t>
              </a:r>
              <a:endParaRPr lang="zh-TW" altLang="en-US" dirty="0"/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5582117" y="1965976"/>
              <a:ext cx="605322" cy="2973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250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809C2-85FB-49BF-8AFB-1083DB44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60" y="325707"/>
            <a:ext cx="9710307" cy="1320800"/>
          </a:xfrm>
        </p:spPr>
        <p:txBody>
          <a:bodyPr>
            <a:normAutofit fontScale="90000"/>
          </a:bodyPr>
          <a:lstStyle/>
          <a:p>
            <a:r>
              <a:rPr lang="en-US" altLang="zh-TW" sz="3600" dirty="0"/>
              <a:t>TVM (Tensor </a:t>
            </a:r>
            <a:r>
              <a:rPr lang="en-US" altLang="zh-TW" dirty="0"/>
              <a:t>V</a:t>
            </a:r>
            <a:r>
              <a:rPr lang="en-US" altLang="zh-TW" sz="3600" dirty="0"/>
              <a:t>irtual </a:t>
            </a:r>
            <a:r>
              <a:rPr lang="en-US" altLang="zh-TW" dirty="0"/>
              <a:t>M</a:t>
            </a:r>
            <a:r>
              <a:rPr lang="en-US" altLang="zh-TW" sz="3600" dirty="0"/>
              <a:t>achine): An Automated End-to-End Optimizing Compiler for Deep Learning</a:t>
            </a:r>
            <a:r>
              <a:rPr lang="zh-TW" altLang="en-US" sz="3600" dirty="0"/>
              <a:t>  </a:t>
            </a:r>
            <a:br>
              <a:rPr lang="zh-TW" altLang="en-US" sz="3600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CCC42A-F960-43A0-9182-66371A75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82" y="1577316"/>
            <a:ext cx="9783973" cy="3880773"/>
          </a:xfrm>
        </p:spPr>
        <p:txBody>
          <a:bodyPr/>
          <a:lstStyle/>
          <a:p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tensor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a generalization of vectors and matrices and is easily understood as a multidimensional array. It is a term and set of techniques known in 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machine learning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 the training and operation of 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deep learning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models can be described in terms of 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tensors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zh-TW" dirty="0"/>
          </a:p>
          <a:p>
            <a:r>
              <a:rPr lang="en-US" altLang="zh-TW" dirty="0"/>
              <a:t>University of Washington- CSE</a:t>
            </a:r>
          </a:p>
          <a:p>
            <a:pPr lvl="1"/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Tianqi Chen and Thierry Moreau, </a:t>
            </a:r>
            <a:r>
              <a:rPr lang="en-US" altLang="zh-TW" b="0" i="1" dirty="0">
                <a:solidFill>
                  <a:srgbClr val="333333"/>
                </a:solidFill>
                <a:effectLst/>
                <a:latin typeface="Open Sans"/>
              </a:rPr>
              <a:t>University of Washington;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 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Open Sans"/>
              </a:rPr>
              <a:t>Ziheng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 Jiang, </a:t>
            </a:r>
            <a:r>
              <a:rPr lang="en-US" altLang="zh-TW" b="0" i="1" dirty="0">
                <a:solidFill>
                  <a:srgbClr val="333333"/>
                </a:solidFill>
                <a:effectLst/>
                <a:latin typeface="Open Sans"/>
              </a:rPr>
              <a:t>University of Washington, AWS;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 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Open Sans"/>
              </a:rPr>
              <a:t>Lianmin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 Zheng, </a:t>
            </a:r>
            <a:r>
              <a:rPr lang="en-US" altLang="zh-TW" b="0" i="1" dirty="0">
                <a:solidFill>
                  <a:srgbClr val="333333"/>
                </a:solidFill>
                <a:effectLst/>
                <a:latin typeface="Open Sans"/>
              </a:rPr>
              <a:t>Shanghai Jiao Tong University;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 Eddie Yan,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Open Sans"/>
              </a:rPr>
              <a:t>Haichen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 Shen, and Meghan Cowan, </a:t>
            </a:r>
            <a:r>
              <a:rPr lang="en-US" altLang="zh-TW" b="0" i="1" dirty="0">
                <a:solidFill>
                  <a:srgbClr val="333333"/>
                </a:solidFill>
                <a:effectLst/>
                <a:latin typeface="Open Sans"/>
              </a:rPr>
              <a:t>University of Washington;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 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Open Sans"/>
              </a:rPr>
              <a:t>Leyuan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 Wang, </a:t>
            </a:r>
            <a:r>
              <a:rPr lang="en-US" altLang="zh-TW" b="0" i="1" dirty="0">
                <a:solidFill>
                  <a:srgbClr val="333333"/>
                </a:solidFill>
                <a:effectLst/>
                <a:latin typeface="Open Sans"/>
              </a:rPr>
              <a:t>UC Davis, AWS;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 Yuwei Hu, </a:t>
            </a:r>
            <a:r>
              <a:rPr lang="en-US" altLang="zh-TW" b="0" i="1" dirty="0">
                <a:solidFill>
                  <a:srgbClr val="333333"/>
                </a:solidFill>
                <a:effectLst/>
                <a:latin typeface="Open Sans"/>
              </a:rPr>
              <a:t>Cornell;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 Luis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Open Sans"/>
              </a:rPr>
              <a:t>Ceze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, Carlos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Open Sans"/>
              </a:rPr>
              <a:t>Guestrin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/>
              </a:rPr>
              <a:t>, and Arvind Krishnamurthy, </a:t>
            </a:r>
            <a:r>
              <a:rPr lang="en-US" altLang="zh-TW" b="0" i="1" dirty="0">
                <a:solidFill>
                  <a:srgbClr val="333333"/>
                </a:solidFill>
                <a:effectLst/>
                <a:latin typeface="Open Sans"/>
              </a:rPr>
              <a:t>University of Washington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ED59F90-56BE-4D63-BE78-874B9E0FE70F}"/>
              </a:ext>
            </a:extLst>
          </p:cNvPr>
          <p:cNvGrpSpPr/>
          <p:nvPr/>
        </p:nvGrpSpPr>
        <p:grpSpPr>
          <a:xfrm>
            <a:off x="1189193" y="4343390"/>
            <a:ext cx="9046469" cy="2445266"/>
            <a:chOff x="609660" y="2760578"/>
            <a:chExt cx="9046469" cy="244526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C95DC91-EC2A-41FF-B344-F4D6B6892719}"/>
                </a:ext>
              </a:extLst>
            </p:cNvPr>
            <p:cNvSpPr/>
            <p:nvPr/>
          </p:nvSpPr>
          <p:spPr>
            <a:xfrm>
              <a:off x="3935260" y="3351952"/>
              <a:ext cx="1591056" cy="12317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/>
                <a:t>TVM</a:t>
              </a:r>
              <a:endParaRPr lang="zh-TW" altLang="en-US" sz="3600" dirty="0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81654EE-ED7D-4909-85D8-950E76FF9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428" y="3595983"/>
              <a:ext cx="1552575" cy="371856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F1ABCF3-D00B-4036-8CB3-C8663229D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853" y="4278735"/>
              <a:ext cx="1581150" cy="463677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3AE2612-DAF3-43B2-8BD4-2EA8E698C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2339" y="3523880"/>
              <a:ext cx="1927669" cy="650906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C33564C8-21E2-4D27-B6EB-ADA9B188C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0360" y="4336786"/>
              <a:ext cx="1937520" cy="493878"/>
            </a:xfrm>
            <a:prstGeom prst="rect">
              <a:avLst/>
            </a:prstGeom>
          </p:spPr>
        </p:pic>
        <p:sp>
          <p:nvSpPr>
            <p:cNvPr id="10" name="向右箭號 10">
              <a:extLst>
                <a:ext uri="{FF2B5EF4-FFF2-40B4-BE49-F238E27FC236}">
                  <a16:creationId xmlns:a16="http://schemas.microsoft.com/office/drawing/2014/main" id="{B155C1C8-F9B9-403C-8397-281725B8A49D}"/>
                </a:ext>
              </a:extLst>
            </p:cNvPr>
            <p:cNvSpPr/>
            <p:nvPr/>
          </p:nvSpPr>
          <p:spPr>
            <a:xfrm>
              <a:off x="2874556" y="3884701"/>
              <a:ext cx="960120" cy="197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向右箭號 11">
              <a:extLst>
                <a:ext uri="{FF2B5EF4-FFF2-40B4-BE49-F238E27FC236}">
                  <a16:creationId xmlns:a16="http://schemas.microsoft.com/office/drawing/2014/main" id="{9F3931B8-B291-4256-B308-DC4BC242A651}"/>
                </a:ext>
              </a:extLst>
            </p:cNvPr>
            <p:cNvSpPr/>
            <p:nvPr/>
          </p:nvSpPr>
          <p:spPr>
            <a:xfrm>
              <a:off x="5626900" y="3884701"/>
              <a:ext cx="915107" cy="1662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F2CCB0C-BFB1-47DC-B2C3-1CE4AD3952AC}"/>
                </a:ext>
              </a:extLst>
            </p:cNvPr>
            <p:cNvSpPr/>
            <p:nvPr/>
          </p:nvSpPr>
          <p:spPr>
            <a:xfrm>
              <a:off x="913554" y="3023300"/>
              <a:ext cx="207762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2400" dirty="0"/>
                <a:t>Frameworks</a:t>
              </a:r>
              <a:endParaRPr lang="zh-TW" altLang="en-US" sz="24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8B89832-856D-4EDB-B058-CD078AB5D7CD}"/>
                </a:ext>
              </a:extLst>
            </p:cNvPr>
            <p:cNvSpPr/>
            <p:nvPr/>
          </p:nvSpPr>
          <p:spPr>
            <a:xfrm>
              <a:off x="6621291" y="3023300"/>
              <a:ext cx="2635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dirty="0"/>
                <a:t>Deployable Module</a:t>
              </a:r>
              <a:endPara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A10D53D-C15D-4F75-85F5-F120B0598629}"/>
                </a:ext>
              </a:extLst>
            </p:cNvPr>
            <p:cNvSpPr/>
            <p:nvPr/>
          </p:nvSpPr>
          <p:spPr>
            <a:xfrm>
              <a:off x="609660" y="2760578"/>
              <a:ext cx="9046469" cy="2445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EEFC8FAB-8329-46C9-8E03-64AC02A9A50D}"/>
              </a:ext>
            </a:extLst>
          </p:cNvPr>
          <p:cNvSpPr txBox="1"/>
          <p:nvPr/>
        </p:nvSpPr>
        <p:spPr>
          <a:xfrm>
            <a:off x="10485333" y="1115651"/>
            <a:ext cx="15103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Facebook ML</a:t>
            </a:r>
          </a:p>
          <a:p>
            <a:r>
              <a:rPr lang="en-US" altLang="zh-TW" dirty="0"/>
              <a:t>Compiler:</a:t>
            </a:r>
          </a:p>
          <a:p>
            <a:r>
              <a:rPr lang="en-US" altLang="zh-TW" dirty="0"/>
              <a:t>Glow</a:t>
            </a:r>
          </a:p>
          <a:p>
            <a:endParaRPr lang="en-US" altLang="zh-TW" dirty="0"/>
          </a:p>
          <a:p>
            <a:r>
              <a:rPr lang="en-US" altLang="zh-TW" dirty="0"/>
              <a:t>Google</a:t>
            </a:r>
          </a:p>
          <a:p>
            <a:r>
              <a:rPr lang="en-US" altLang="zh-TW" dirty="0"/>
              <a:t>TensorFlow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7832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782" y="411513"/>
            <a:ext cx="5303462" cy="2743170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Kneron</a:t>
            </a:r>
            <a:r>
              <a:rPr lang="en-US" altLang="zh-TW" dirty="0"/>
              <a:t> Example:</a:t>
            </a:r>
            <a:br>
              <a:rPr lang="en-US" altLang="zh-TW" dirty="0"/>
            </a:br>
            <a:r>
              <a:rPr lang="en-US" altLang="zh-TW" dirty="0"/>
              <a:t>Larger kernel,</a:t>
            </a:r>
            <a:br>
              <a:rPr lang="en-US" altLang="zh-TW" dirty="0"/>
            </a:br>
            <a:r>
              <a:rPr lang="en-US" altLang="zh-TW" dirty="0"/>
              <a:t>geometric</a:t>
            </a:r>
            <a:r>
              <a:rPr lang="zh-TW" altLang="en-US" dirty="0"/>
              <a:t> </a:t>
            </a:r>
            <a:r>
              <a:rPr lang="en-US" altLang="zh-TW" dirty="0"/>
              <a:t>directly</a:t>
            </a:r>
            <a:r>
              <a:rPr lang="zh-TW" altLang="en-US" dirty="0"/>
              <a:t> </a:t>
            </a:r>
            <a:r>
              <a:rPr lang="en-US" altLang="zh-TW" dirty="0"/>
              <a:t>mapping on 3x3 PEs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137196"/>
            <a:ext cx="5144757" cy="6668280"/>
          </a:xfrm>
        </p:spPr>
      </p:pic>
    </p:spTree>
    <p:extLst>
      <p:ext uri="{BB962C8B-B14F-4D97-AF65-F5344CB8AC3E}">
        <p14:creationId xmlns:p14="http://schemas.microsoft.com/office/powerpoint/2010/main" val="3806745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60" y="320074"/>
            <a:ext cx="8596668" cy="1320800"/>
          </a:xfrm>
        </p:spPr>
        <p:txBody>
          <a:bodyPr/>
          <a:lstStyle/>
          <a:p>
            <a:r>
              <a:rPr lang="en-US" altLang="zh-TW" dirty="0" err="1"/>
              <a:t>Kneron</a:t>
            </a:r>
            <a:r>
              <a:rPr lang="en-US" altLang="zh-TW" dirty="0"/>
              <a:t> Patent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28" y="947418"/>
            <a:ext cx="6669822" cy="33832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08" y="197394"/>
            <a:ext cx="5415478" cy="412250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5638805" y="3977634"/>
            <a:ext cx="6309291" cy="2703485"/>
            <a:chOff x="2459431" y="2679880"/>
            <a:chExt cx="5867326" cy="2747532"/>
          </a:xfrm>
        </p:grpSpPr>
        <p:grpSp>
          <p:nvGrpSpPr>
            <p:cNvPr id="8" name="群組 7"/>
            <p:cNvGrpSpPr/>
            <p:nvPr/>
          </p:nvGrpSpPr>
          <p:grpSpPr>
            <a:xfrm>
              <a:off x="2459432" y="2681463"/>
              <a:ext cx="584117" cy="565361"/>
              <a:chOff x="1937084" y="3886199"/>
              <a:chExt cx="778822" cy="753815"/>
            </a:xfrm>
            <a:solidFill>
              <a:srgbClr val="C00000">
                <a:alpha val="50000"/>
              </a:srgbClr>
            </a:solidFill>
          </p:grpSpPr>
          <p:sp>
            <p:nvSpPr>
              <p:cNvPr id="319" name="矩形 318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1" name="矩形 320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2" name="矩形 321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5" name="矩形 324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6" name="矩形 325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2459435" y="3398939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10" name="矩形 309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2459431" y="4858886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01" name="矩形 300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3" name="矩形 302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4" name="矩形 303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5" name="矩形 304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6" name="矩形 305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9" name="矩形 308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3213950" y="2679880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92" name="矩形 291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4" name="矩形 293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3213950" y="4133660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83" name="矩形 282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5" name="矩形 284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6" name="矩形 285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7" name="矩形 286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9" name="矩形 288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0" name="矩形 289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1" name="矩形 290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3213949" y="4857303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74" name="矩形 273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9" name="矩形 278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82" name="矩形 281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973434" y="3397356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65" name="矩形 264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3973431" y="4133660"/>
              <a:ext cx="584117" cy="565361"/>
              <a:chOff x="1937084" y="3886199"/>
              <a:chExt cx="778822" cy="753815"/>
            </a:xfrm>
            <a:solidFill>
              <a:srgbClr val="7030A0">
                <a:alpha val="50000"/>
              </a:srgbClr>
            </a:solidFill>
          </p:grpSpPr>
          <p:sp>
            <p:nvSpPr>
              <p:cNvPr id="256" name="矩形 25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4727947" y="2683045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47" name="矩形 246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5" name="矩形 254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4727950" y="3400521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38" name="矩形 237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4727945" y="486046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29" name="矩形 228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5487425" y="2679880"/>
              <a:ext cx="584117" cy="565361"/>
              <a:chOff x="1937084" y="3886199"/>
              <a:chExt cx="778822" cy="753815"/>
            </a:xfrm>
            <a:solidFill>
              <a:srgbClr val="FFC000">
                <a:lumMod val="40000"/>
                <a:lumOff val="60000"/>
              </a:srgbClr>
            </a:solidFill>
          </p:grpSpPr>
          <p:sp>
            <p:nvSpPr>
              <p:cNvPr id="220" name="矩形 219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5487425" y="4133660"/>
              <a:ext cx="584117" cy="565361"/>
              <a:chOff x="1937084" y="3886199"/>
              <a:chExt cx="778822" cy="753815"/>
            </a:xfrm>
            <a:solidFill>
              <a:srgbClr val="4472C4">
                <a:lumMod val="60000"/>
                <a:lumOff val="40000"/>
              </a:srgbClr>
            </a:solidFill>
          </p:grpSpPr>
          <p:sp>
            <p:nvSpPr>
              <p:cNvPr id="211" name="矩形 210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5487424" y="4857303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02" name="矩形 201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6236983" y="3397356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3" name="矩形 192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6236980" y="4133660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4" name="矩形 183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6989187" y="2684628"/>
              <a:ext cx="584117" cy="565361"/>
              <a:chOff x="1937084" y="3886199"/>
              <a:chExt cx="778822" cy="753815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175" name="矩形 174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6989190" y="3402104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66" name="矩形 16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6989186" y="4862051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57" name="矩形 156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7742638" y="268462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48" name="矩形 147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7742638" y="4138407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39" name="矩形 138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9" name="群組 28"/>
            <p:cNvGrpSpPr/>
            <p:nvPr/>
          </p:nvGrpSpPr>
          <p:grpSpPr>
            <a:xfrm>
              <a:off x="7742636" y="4862051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30" name="矩形 129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2459431" y="4127330"/>
              <a:ext cx="584117" cy="565361"/>
              <a:chOff x="1937084" y="3886199"/>
              <a:chExt cx="778822" cy="753815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121" name="矩形 120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3213953" y="3398939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12" name="矩形 111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3972186" y="2683045"/>
              <a:ext cx="584117" cy="565361"/>
              <a:chOff x="1937084" y="3886199"/>
              <a:chExt cx="778822" cy="753815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103" name="矩形 102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3968465" y="4852556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94" name="矩形 93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4727946" y="413840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5487422" y="3400521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76" name="矩形 75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6235730" y="268462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67" name="矩形 66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7" name="群組 36"/>
            <p:cNvGrpSpPr/>
            <p:nvPr/>
          </p:nvGrpSpPr>
          <p:grpSpPr>
            <a:xfrm>
              <a:off x="6239625" y="4854138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58" name="矩形 57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8" name="群組 37"/>
            <p:cNvGrpSpPr/>
            <p:nvPr/>
          </p:nvGrpSpPr>
          <p:grpSpPr>
            <a:xfrm>
              <a:off x="6989181" y="4135242"/>
              <a:ext cx="584117" cy="565361"/>
              <a:chOff x="1937084" y="3886199"/>
              <a:chExt cx="778822" cy="753815"/>
            </a:xfrm>
            <a:solidFill>
              <a:srgbClr val="E7E6E6">
                <a:lumMod val="75000"/>
              </a:srgbClr>
            </a:solidFill>
          </p:grpSpPr>
          <p:sp>
            <p:nvSpPr>
              <p:cNvPr id="49" name="矩形 48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7742640" y="3408434"/>
              <a:ext cx="584117" cy="565361"/>
              <a:chOff x="1937084" y="3886199"/>
              <a:chExt cx="778822" cy="75381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40" name="矩形 39"/>
              <p:cNvSpPr/>
              <p:nvPr/>
            </p:nvSpPr>
            <p:spPr>
              <a:xfrm>
                <a:off x="193708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208754" y="3886199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480424" y="3886199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937084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208753" y="4149917"/>
                <a:ext cx="235482" cy="22426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480424" y="4149917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937084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208753" y="441574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480422" y="4413635"/>
                <a:ext cx="235482" cy="22426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TW" sz="1350" kern="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1350" kern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0891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324DB-101C-4A14-AC03-A7AD9D421C7C}"/>
              </a:ext>
            </a:extLst>
          </p:cNvPr>
          <p:cNvSpPr/>
          <p:nvPr/>
        </p:nvSpPr>
        <p:spPr>
          <a:xfrm>
            <a:off x="792538" y="1417342"/>
            <a:ext cx="5035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Machine Learning</a:t>
            </a:r>
          </a:p>
          <a:p>
            <a:pPr algn="r"/>
            <a:r>
              <a:rPr lang="en-US" sz="3200" dirty="0">
                <a:solidFill>
                  <a:srgbClr val="FF0000"/>
                </a:solidFill>
              </a:rPr>
              <a:t>Hello!! R2-D2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4DC6C-E20A-494D-9830-D7521C85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62" y="3429000"/>
            <a:ext cx="2510799" cy="25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2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939583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3" y="363822"/>
            <a:ext cx="5520946" cy="594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176364" y="1599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812979" y="1425522"/>
            <a:ext cx="649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Graph level optimization: operator fusion (</a:t>
            </a:r>
            <a:r>
              <a:rPr lang="en-US" altLang="zh-TW" dirty="0" err="1"/>
              <a:t>conv+Relu</a:t>
            </a:r>
            <a:r>
              <a:rPr lang="en-US" altLang="zh-TW" dirty="0"/>
              <a:t>. e.g.), </a:t>
            </a:r>
          </a:p>
          <a:p>
            <a:r>
              <a:rPr lang="en-US" altLang="zh-TW" dirty="0"/>
              <a:t>constant folding, quantization (ft32 to int8 or ft16)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785992" y="2380602"/>
            <a:ext cx="565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Tensor Compute Description (algorithm)</a:t>
            </a:r>
          </a:p>
          <a:p>
            <a:r>
              <a:rPr lang="zh-TW" altLang="en-US" dirty="0"/>
              <a:t> </a:t>
            </a:r>
            <a:r>
              <a:rPr lang="en-US" altLang="zh-TW" dirty="0"/>
              <a:t>tensor compute library,</a:t>
            </a:r>
          </a:p>
          <a:p>
            <a:r>
              <a:rPr lang="en-US" altLang="zh-TW" dirty="0"/>
              <a:t> tensor index expression.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5259992" y="0"/>
            <a:ext cx="110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TVM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869C4C9-ADC5-4D2F-8E1F-AD5BDCAEA77C}"/>
              </a:ext>
            </a:extLst>
          </p:cNvPr>
          <p:cNvSpPr txBox="1"/>
          <p:nvPr/>
        </p:nvSpPr>
        <p:spPr>
          <a:xfrm>
            <a:off x="5813058" y="4889665"/>
            <a:ext cx="4495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CodeGen</a:t>
            </a:r>
            <a:r>
              <a:rPr lang="en-US" altLang="zh-TW" dirty="0"/>
              <a:t>: Produce platform-specific code</a:t>
            </a:r>
          </a:p>
          <a:p>
            <a:endParaRPr lang="en-US" altLang="zh-TW" dirty="0"/>
          </a:p>
          <a:p>
            <a:r>
              <a:rPr lang="en-US" altLang="zh-TW" dirty="0"/>
              <a:t>Runtime</a:t>
            </a:r>
          </a:p>
          <a:p>
            <a:endParaRPr lang="en-US" altLang="zh-TW" dirty="0"/>
          </a:p>
          <a:p>
            <a:r>
              <a:rPr lang="en-US" altLang="zh-TW" dirty="0"/>
              <a:t>Hardware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6965681-8D5E-4061-931F-82BC9780E5C8}"/>
              </a:ext>
            </a:extLst>
          </p:cNvPr>
          <p:cNvSpPr txBox="1"/>
          <p:nvPr/>
        </p:nvSpPr>
        <p:spPr>
          <a:xfrm>
            <a:off x="5812979" y="3773633"/>
            <a:ext cx="534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Tensor level (MAC, e.g.) optimization, scheduling </a:t>
            </a:r>
          </a:p>
          <a:p>
            <a:r>
              <a:rPr lang="en-US" altLang="zh-TW" dirty="0"/>
              <a:t>according to your hardware (SIMD, vector, e.g.)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E004C2D-ED76-4286-ADF0-5514E87D4AF0}"/>
              </a:ext>
            </a:extLst>
          </p:cNvPr>
          <p:cNvSpPr txBox="1"/>
          <p:nvPr/>
        </p:nvSpPr>
        <p:spPr>
          <a:xfrm>
            <a:off x="5838437" y="1033722"/>
            <a:ext cx="570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Relay IR (Parsing different frameworks into Relay IR))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474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  <p:sp>
        <p:nvSpPr>
          <p:cNvPr id="58" name="標題 1"/>
          <p:cNvSpPr>
            <a:spLocks noGrp="1"/>
          </p:cNvSpPr>
          <p:nvPr>
            <p:ph type="title"/>
          </p:nvPr>
        </p:nvSpPr>
        <p:spPr>
          <a:xfrm>
            <a:off x="402877" y="66871"/>
            <a:ext cx="10058400" cy="1450757"/>
          </a:xfrm>
        </p:spPr>
        <p:txBody>
          <a:bodyPr/>
          <a:lstStyle/>
          <a:p>
            <a:r>
              <a:rPr lang="en-US" altLang="zh-TW" dirty="0"/>
              <a:t>Revisit Convolution Operation 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420038" y="836042"/>
            <a:ext cx="6829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N:</a:t>
            </a:r>
            <a:r>
              <a:rPr lang="zh-TW" altLang="en-US" dirty="0"/>
              <a:t> </a:t>
            </a:r>
            <a:r>
              <a:rPr lang="en-US" altLang="zh-TW" dirty="0"/>
              <a:t>#</a:t>
            </a:r>
            <a:r>
              <a:rPr lang="zh-TW" altLang="en-US" dirty="0"/>
              <a:t> </a:t>
            </a:r>
            <a:r>
              <a:rPr lang="en-US" altLang="zh-TW" dirty="0"/>
              <a:t>of channels for input map as well as kernel  </a:t>
            </a:r>
          </a:p>
          <a:p>
            <a:r>
              <a:rPr lang="en-US" altLang="zh-TW" dirty="0"/>
              <a:t>M: # of filters or kernels, K: size of a filter, which keeps weights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12984" y="1445341"/>
                <a:ext cx="10008253" cy="93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The number of output channels is the number of filters used.</a:t>
                </a:r>
              </a:p>
              <a:p>
                <a:r>
                  <a:rPr lang="en-US" altLang="zh-TW" dirty="0"/>
                  <a:t>Partial sum of channel</a:t>
                </a:r>
                <a:r>
                  <a:rPr lang="en-US" altLang="zh-TW" i="1" dirty="0"/>
                  <a:t> i, </a:t>
                </a:r>
                <a:r>
                  <a:rPr lang="en-US" altLang="zh-TW" i="1" dirty="0" err="1"/>
                  <a:t>PSi</a:t>
                </a:r>
                <a:r>
                  <a:rPr lang="en-US" altLang="zh-TW" dirty="0"/>
                  <a:t>: </a:t>
                </a:r>
                <a:r>
                  <a:rPr lang="en-US" altLang="zh-TW" dirty="0" err="1"/>
                  <a:t>conv</a:t>
                </a:r>
                <a:r>
                  <a:rPr lang="en-US" altLang="zh-TW" dirty="0"/>
                  <a:t> of channel </a:t>
                </a:r>
                <a:r>
                  <a:rPr lang="en-US" altLang="zh-TW" i="1" dirty="0" err="1"/>
                  <a:t>i</a:t>
                </a:r>
                <a:r>
                  <a:rPr lang="en-US" altLang="zh-TW" i="1" dirty="0"/>
                  <a:t> </a:t>
                </a:r>
                <a:r>
                  <a:rPr lang="en-US" altLang="zh-TW" dirty="0"/>
                  <a:t> (the </a:t>
                </a:r>
                <a:r>
                  <a:rPr lang="en-US" altLang="zh-TW" i="1" dirty="0" err="1"/>
                  <a:t>i</a:t>
                </a:r>
                <a:r>
                  <a:rPr lang="en-US" altLang="zh-TW" baseline="30000" dirty="0" err="1"/>
                  <a:t>th</a:t>
                </a:r>
                <a:r>
                  <a:rPr lang="en-US" altLang="zh-TW" dirty="0"/>
                  <a:t> input map * the </a:t>
                </a:r>
                <a:r>
                  <a:rPr lang="en-US" altLang="zh-TW" i="1" dirty="0" err="1"/>
                  <a:t>i</a:t>
                </a:r>
                <a:r>
                  <a:rPr lang="en-US" altLang="zh-TW" baseline="30000" dirty="0" err="1"/>
                  <a:t>th</a:t>
                </a:r>
                <a:r>
                  <a:rPr lang="en-US" altLang="zh-TW" dirty="0"/>
                  <a:t> channel of a filter) </a:t>
                </a:r>
              </a:p>
              <a:p>
                <a:r>
                  <a:rPr lang="en-US" altLang="zh-TW" dirty="0"/>
                  <a:t>Total sum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zh-TW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altLang="zh-TW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𝑃𝑆𝑖</m:t>
                        </m:r>
                      </m:e>
                    </m:nary>
                  </m:oMath>
                </a14:m>
                <a:r>
                  <a:rPr lang="en-US" altLang="zh-TW" dirty="0"/>
                  <a:t>, where N is the number of channels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4" y="1445341"/>
                <a:ext cx="10008253" cy="938462"/>
              </a:xfrm>
              <a:prstGeom prst="rect">
                <a:avLst/>
              </a:prstGeom>
              <a:blipFill>
                <a:blip r:embed="rId2"/>
                <a:stretch>
                  <a:fillRect l="-548" t="-3896" b="-7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800971" y="2749370"/>
            <a:ext cx="10049491" cy="4108630"/>
            <a:chOff x="812098" y="2198082"/>
            <a:chExt cx="10049491" cy="4108630"/>
          </a:xfrm>
        </p:grpSpPr>
        <p:sp>
          <p:nvSpPr>
            <p:cNvPr id="6" name="立方體 5"/>
            <p:cNvSpPr/>
            <p:nvPr/>
          </p:nvSpPr>
          <p:spPr>
            <a:xfrm>
              <a:off x="1106072" y="2198082"/>
              <a:ext cx="2347548" cy="2312376"/>
            </a:xfrm>
            <a:prstGeom prst="cube">
              <a:avLst>
                <a:gd name="adj" fmla="val 43639"/>
              </a:avLst>
            </a:prstGeom>
            <a:solidFill>
              <a:schemeClr val="accent1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接點 13"/>
            <p:cNvCxnSpPr/>
            <p:nvPr/>
          </p:nvCxnSpPr>
          <p:spPr>
            <a:xfrm flipV="1">
              <a:off x="1141240" y="3512533"/>
              <a:ext cx="968035" cy="962757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2163788" y="3499343"/>
              <a:ext cx="128104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2109275" y="2198083"/>
              <a:ext cx="9672" cy="131445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立方體 6"/>
            <p:cNvSpPr/>
            <p:nvPr/>
          </p:nvSpPr>
          <p:spPr>
            <a:xfrm>
              <a:off x="1400837" y="2558566"/>
              <a:ext cx="1154870" cy="1162861"/>
            </a:xfrm>
            <a:prstGeom prst="cube">
              <a:avLst>
                <a:gd name="adj" fmla="val 7068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接點 27"/>
            <p:cNvCxnSpPr/>
            <p:nvPr/>
          </p:nvCxnSpPr>
          <p:spPr>
            <a:xfrm>
              <a:off x="1114864" y="3213264"/>
              <a:ext cx="12810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立方體 29"/>
            <p:cNvSpPr/>
            <p:nvPr/>
          </p:nvSpPr>
          <p:spPr>
            <a:xfrm>
              <a:off x="4955859" y="2329971"/>
              <a:ext cx="1154870" cy="1162861"/>
            </a:xfrm>
            <a:prstGeom prst="cube">
              <a:avLst>
                <a:gd name="adj" fmla="val 7068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立方體 30"/>
            <p:cNvSpPr/>
            <p:nvPr/>
          </p:nvSpPr>
          <p:spPr>
            <a:xfrm>
              <a:off x="4955859" y="3131861"/>
              <a:ext cx="1154870" cy="1162861"/>
            </a:xfrm>
            <a:prstGeom prst="cube">
              <a:avLst>
                <a:gd name="adj" fmla="val 70689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立方體 31"/>
            <p:cNvSpPr/>
            <p:nvPr/>
          </p:nvSpPr>
          <p:spPr>
            <a:xfrm>
              <a:off x="4955859" y="4462429"/>
              <a:ext cx="1154870" cy="1162861"/>
            </a:xfrm>
            <a:prstGeom prst="cube">
              <a:avLst>
                <a:gd name="adj" fmla="val 70689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337532" y="4255488"/>
              <a:ext cx="615553" cy="2950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8863281" y="2683167"/>
              <a:ext cx="1355775" cy="1297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8566075" y="3001833"/>
              <a:ext cx="1355775" cy="1297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404883" y="3177045"/>
              <a:ext cx="1355775" cy="129719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5" name="直線接點 34"/>
            <p:cNvCxnSpPr>
              <a:stCxn id="34" idx="1"/>
              <a:endCxn id="34" idx="3"/>
            </p:cNvCxnSpPr>
            <p:nvPr/>
          </p:nvCxnSpPr>
          <p:spPr>
            <a:xfrm>
              <a:off x="8404883" y="3825642"/>
              <a:ext cx="1355775" cy="0"/>
            </a:xfrm>
            <a:prstGeom prst="line">
              <a:avLst/>
            </a:prstGeom>
            <a:ln w="19050">
              <a:solidFill>
                <a:srgbClr val="EAB2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8404882" y="3502446"/>
              <a:ext cx="1355775" cy="0"/>
            </a:xfrm>
            <a:prstGeom prst="line">
              <a:avLst/>
            </a:prstGeom>
            <a:ln w="19050">
              <a:solidFill>
                <a:srgbClr val="EAB2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8404881" y="4142087"/>
              <a:ext cx="1355775" cy="0"/>
            </a:xfrm>
            <a:prstGeom prst="line">
              <a:avLst/>
            </a:prstGeom>
            <a:ln w="19050">
              <a:solidFill>
                <a:srgbClr val="EAB2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34" idx="0"/>
              <a:endCxn id="34" idx="2"/>
            </p:cNvCxnSpPr>
            <p:nvPr/>
          </p:nvCxnSpPr>
          <p:spPr>
            <a:xfrm>
              <a:off x="9082771" y="3177045"/>
              <a:ext cx="0" cy="1297194"/>
            </a:xfrm>
            <a:prstGeom prst="line">
              <a:avLst/>
            </a:prstGeom>
            <a:ln w="19050">
              <a:solidFill>
                <a:srgbClr val="EAB2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8751594" y="3177045"/>
              <a:ext cx="0" cy="1297194"/>
            </a:xfrm>
            <a:prstGeom prst="line">
              <a:avLst/>
            </a:prstGeom>
            <a:ln w="19050">
              <a:solidFill>
                <a:srgbClr val="EAB2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9428602" y="3175578"/>
              <a:ext cx="0" cy="1297194"/>
            </a:xfrm>
            <a:prstGeom prst="line">
              <a:avLst/>
            </a:prstGeom>
            <a:ln w="19050">
              <a:solidFill>
                <a:srgbClr val="EAB2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字方塊 48"/>
            <p:cNvSpPr txBox="1"/>
            <p:nvPr/>
          </p:nvSpPr>
          <p:spPr>
            <a:xfrm rot="2449904">
              <a:off x="8513558" y="2766696"/>
              <a:ext cx="615553" cy="2950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sp>
          <p:nvSpPr>
            <p:cNvPr id="50" name="文字方塊 49"/>
            <p:cNvSpPr txBox="1"/>
            <p:nvPr/>
          </p:nvSpPr>
          <p:spPr>
            <a:xfrm rot="2449904">
              <a:off x="9824164" y="2766696"/>
              <a:ext cx="615553" cy="2950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 rot="2449904">
              <a:off x="9824164" y="4024250"/>
              <a:ext cx="615553" cy="2950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3765969" y="3081188"/>
              <a:ext cx="800219" cy="4181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TW" sz="4000" dirty="0"/>
                <a:t>*</a:t>
              </a:r>
              <a:endParaRPr lang="zh-TW" altLang="en-US" sz="4000" dirty="0"/>
            </a:p>
          </p:txBody>
        </p:sp>
        <p:sp>
          <p:nvSpPr>
            <p:cNvPr id="53" name="文字方塊 52"/>
            <p:cNvSpPr txBox="1"/>
            <p:nvPr/>
          </p:nvSpPr>
          <p:spPr>
            <a:xfrm rot="5400000">
              <a:off x="6926777" y="3084824"/>
              <a:ext cx="800219" cy="4181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TW" sz="4000" dirty="0"/>
                <a:t>=</a:t>
              </a:r>
              <a:endParaRPr lang="zh-TW" altLang="en-US" sz="4000" dirty="0"/>
            </a:p>
          </p:txBody>
        </p:sp>
        <p:cxnSp>
          <p:nvCxnSpPr>
            <p:cNvPr id="54" name="直線單箭頭接點 53"/>
            <p:cNvCxnSpPr/>
            <p:nvPr/>
          </p:nvCxnSpPr>
          <p:spPr>
            <a:xfrm flipV="1">
              <a:off x="1078798" y="4638269"/>
              <a:ext cx="1383048" cy="640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>
              <a:off x="974857" y="3214505"/>
              <a:ext cx="5086" cy="126078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字方塊 55"/>
            <p:cNvSpPr txBox="1"/>
            <p:nvPr/>
          </p:nvSpPr>
          <p:spPr>
            <a:xfrm>
              <a:off x="812098" y="366515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H</a:t>
              </a:r>
              <a:endParaRPr lang="zh-TW" altLang="en-US" dirty="0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1657795" y="446723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W</a:t>
              </a:r>
              <a:endParaRPr lang="zh-TW" altLang="en-US" dirty="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985697" y="383426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N</a:t>
              </a:r>
              <a:endParaRPr lang="zh-TW" altLang="en-US" dirty="0"/>
            </a:p>
          </p:txBody>
        </p:sp>
        <p:cxnSp>
          <p:nvCxnSpPr>
            <p:cNvPr id="66" name="直線單箭頭接點 65"/>
            <p:cNvCxnSpPr/>
            <p:nvPr/>
          </p:nvCxnSpPr>
          <p:spPr>
            <a:xfrm flipH="1">
              <a:off x="2561992" y="3513457"/>
              <a:ext cx="1083941" cy="1098861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字方塊 67"/>
            <p:cNvSpPr txBox="1"/>
            <p:nvPr/>
          </p:nvSpPr>
          <p:spPr>
            <a:xfrm>
              <a:off x="10037118" y="4117593"/>
              <a:ext cx="37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M</a:t>
              </a:r>
              <a:endParaRPr lang="zh-TW" altLang="en-US" dirty="0"/>
            </a:p>
          </p:txBody>
        </p:sp>
        <p:cxnSp>
          <p:nvCxnSpPr>
            <p:cNvPr id="69" name="直線單箭頭接點 68"/>
            <p:cNvCxnSpPr/>
            <p:nvPr/>
          </p:nvCxnSpPr>
          <p:spPr>
            <a:xfrm flipH="1">
              <a:off x="9946175" y="4019162"/>
              <a:ext cx="446333" cy="521951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/>
            <p:nvPr/>
          </p:nvCxnSpPr>
          <p:spPr>
            <a:xfrm flipV="1">
              <a:off x="8372117" y="4603024"/>
              <a:ext cx="1383048" cy="640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單箭頭接點 73"/>
            <p:cNvCxnSpPr/>
            <p:nvPr/>
          </p:nvCxnSpPr>
          <p:spPr>
            <a:xfrm>
              <a:off x="8268176" y="3179260"/>
              <a:ext cx="5086" cy="126078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字方塊 74"/>
            <p:cNvSpPr txBox="1"/>
            <p:nvPr/>
          </p:nvSpPr>
          <p:spPr>
            <a:xfrm>
              <a:off x="8087833" y="362990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I</a:t>
              </a:r>
              <a:endParaRPr lang="zh-TW" altLang="en-US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8951114" y="443199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J</a:t>
              </a:r>
              <a:endParaRPr lang="zh-TW" altLang="en-US" dirty="0"/>
            </a:p>
          </p:txBody>
        </p:sp>
        <p:sp>
          <p:nvSpPr>
            <p:cNvPr id="77" name="右大括弧 76"/>
            <p:cNvSpPr/>
            <p:nvPr/>
          </p:nvSpPr>
          <p:spPr>
            <a:xfrm>
              <a:off x="6407935" y="2334020"/>
              <a:ext cx="272670" cy="2453051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6532513" y="3528625"/>
              <a:ext cx="158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M: # of filters</a:t>
              </a:r>
              <a:endParaRPr lang="zh-TW" altLang="en-US" dirty="0"/>
            </a:p>
          </p:txBody>
        </p:sp>
        <p:cxnSp>
          <p:nvCxnSpPr>
            <p:cNvPr id="80" name="直線單箭頭接點 79"/>
            <p:cNvCxnSpPr/>
            <p:nvPr/>
          </p:nvCxnSpPr>
          <p:spPr>
            <a:xfrm flipH="1">
              <a:off x="4863394" y="2239717"/>
              <a:ext cx="816968" cy="82821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/>
            <p:nvPr/>
          </p:nvCxnSpPr>
          <p:spPr>
            <a:xfrm>
              <a:off x="4824051" y="3136355"/>
              <a:ext cx="0" cy="35647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字方塊 82"/>
            <p:cNvSpPr txBox="1"/>
            <p:nvPr/>
          </p:nvSpPr>
          <p:spPr>
            <a:xfrm>
              <a:off x="4590513" y="313514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K</a:t>
              </a:r>
              <a:endParaRPr lang="zh-TW" altLang="en-US" dirty="0"/>
            </a:p>
          </p:txBody>
        </p:sp>
        <p:cxnSp>
          <p:nvCxnSpPr>
            <p:cNvPr id="87" name="直線單箭頭接點 86"/>
            <p:cNvCxnSpPr/>
            <p:nvPr/>
          </p:nvCxnSpPr>
          <p:spPr>
            <a:xfrm>
              <a:off x="4920078" y="3584303"/>
              <a:ext cx="355307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字方塊 87"/>
            <p:cNvSpPr txBox="1"/>
            <p:nvPr/>
          </p:nvSpPr>
          <p:spPr>
            <a:xfrm>
              <a:off x="4937662" y="342794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K</a:t>
              </a:r>
              <a:endParaRPr lang="zh-TW" altLang="en-US" dirty="0"/>
            </a:p>
          </p:txBody>
        </p:sp>
        <p:sp>
          <p:nvSpPr>
            <p:cNvPr id="60" name="內容版面配置區 2"/>
            <p:cNvSpPr txBox="1">
              <a:spLocks/>
            </p:cNvSpPr>
            <p:nvPr/>
          </p:nvSpPr>
          <p:spPr>
            <a:xfrm>
              <a:off x="4590513" y="5819373"/>
              <a:ext cx="2329033" cy="487339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n"/>
              </a:pPr>
              <a:r>
                <a:rPr lang="en-US" altLang="zh-TW" sz="1600" dirty="0"/>
                <a:t> Kernel Size = K*K*N*M</a:t>
              </a:r>
            </a:p>
          </p:txBody>
        </p:sp>
        <p:sp>
          <p:nvSpPr>
            <p:cNvPr id="61" name="內容版面配置區 2"/>
            <p:cNvSpPr txBox="1">
              <a:spLocks/>
            </p:cNvSpPr>
            <p:nvPr/>
          </p:nvSpPr>
          <p:spPr>
            <a:xfrm>
              <a:off x="8322870" y="5784548"/>
              <a:ext cx="2538719" cy="487339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n"/>
              </a:pPr>
              <a:r>
                <a:rPr lang="en-US" altLang="zh-TW" sz="1600" dirty="0"/>
                <a:t> Output Size = I*J*M</a:t>
              </a:r>
            </a:p>
          </p:txBody>
        </p:sp>
        <p:sp>
          <p:nvSpPr>
            <p:cNvPr id="62" name="內容版面配置區 2"/>
            <p:cNvSpPr txBox="1">
              <a:spLocks/>
            </p:cNvSpPr>
            <p:nvPr/>
          </p:nvSpPr>
          <p:spPr>
            <a:xfrm>
              <a:off x="1086913" y="5819373"/>
              <a:ext cx="2329033" cy="487339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n"/>
              </a:pPr>
              <a:r>
                <a:rPr lang="en-US" altLang="zh-TW" sz="1600" dirty="0"/>
                <a:t> Input Size = H*W*N</a:t>
              </a: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262828" y="4170471"/>
              <a:ext cx="1303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N channels</a:t>
              </a:r>
              <a:endParaRPr lang="zh-TW" altLang="en-US" dirty="0"/>
            </a:p>
          </p:txBody>
        </p:sp>
      </p:grpSp>
      <p:cxnSp>
        <p:nvCxnSpPr>
          <p:cNvPr id="9" name="直線單箭頭接點 8"/>
          <p:cNvCxnSpPr/>
          <p:nvPr/>
        </p:nvCxnSpPr>
        <p:spPr>
          <a:xfrm>
            <a:off x="8028069" y="2686337"/>
            <a:ext cx="497896" cy="125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823297" y="2389146"/>
            <a:ext cx="509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Total sum: sum of element-wise multiplications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694133" y="2912872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N: # of channels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33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115662-FD84-422E-9751-F61FDC08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Convolution NNs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3C6A01-056F-4849-B840-03EB9894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altLang="zh-TW" dirty="0"/>
              <a:t>How deep is deep?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F72B21-6BE0-4656-8D11-9AE2D0D0A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11" y="2877460"/>
            <a:ext cx="9587896" cy="29775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C2D5629-7819-4AF4-81C3-CC7C3FD86DE9}"/>
              </a:ext>
            </a:extLst>
          </p:cNvPr>
          <p:cNvSpPr txBox="1"/>
          <p:nvPr/>
        </p:nvSpPr>
        <p:spPr>
          <a:xfrm>
            <a:off x="2987074" y="3246122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Up to 1000 layers of CNNs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33AA8CE-F59E-4615-9357-7DD57D5D871F}"/>
              </a:ext>
            </a:extLst>
          </p:cNvPr>
          <p:cNvSpPr txBox="1"/>
          <p:nvPr/>
        </p:nvSpPr>
        <p:spPr>
          <a:xfrm>
            <a:off x="2255562" y="5811173"/>
            <a:ext cx="340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Fig. from Yu-</a:t>
            </a:r>
            <a:r>
              <a:rPr lang="en-US" altLang="zh-TW" dirty="0" err="1"/>
              <a:t>Hsin</a:t>
            </a:r>
            <a:r>
              <a:rPr lang="en-US" altLang="zh-TW" dirty="0"/>
              <a:t> Chen, </a:t>
            </a:r>
            <a:r>
              <a:rPr lang="en-US" altLang="zh-TW" dirty="0" err="1"/>
              <a:t>Eyeriss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78093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19810</TotalTime>
  <Words>5673</Words>
  <Application>Microsoft Office PowerPoint</Application>
  <PresentationFormat>寬螢幕</PresentationFormat>
  <Paragraphs>2423</Paragraphs>
  <Slides>62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75" baseType="lpstr">
      <vt:lpstr>HelveticaNeueLTPro-Lt</vt:lpstr>
      <vt:lpstr>Open Sans</vt:lpstr>
      <vt:lpstr>arial</vt:lpstr>
      <vt:lpstr>arial</vt:lpstr>
      <vt:lpstr>Calibri</vt:lpstr>
      <vt:lpstr>Cambria Math</vt:lpstr>
      <vt:lpstr>Microsoft Sans Serif</vt:lpstr>
      <vt:lpstr>Tahoma</vt:lpstr>
      <vt:lpstr>Times New Roman</vt:lpstr>
      <vt:lpstr>Trebuchet MS</vt:lpstr>
      <vt:lpstr>Wingdings</vt:lpstr>
      <vt:lpstr>Wingdings 3</vt:lpstr>
      <vt:lpstr>Facet</vt:lpstr>
      <vt:lpstr>Lecture 2 Domain Specific Computing  Case study: 1D-PE Design for Convolution Layer part of the work from T-C Wu</vt:lpstr>
      <vt:lpstr>Deep Learning Accelerators </vt:lpstr>
      <vt:lpstr>Putting into Perspective </vt:lpstr>
      <vt:lpstr>AI Accelerator Design/Simulation Framework</vt:lpstr>
      <vt:lpstr>Compute in Memory (CIM)</vt:lpstr>
      <vt:lpstr>TVM (Tensor Virtual Machine): An Automated End-to-End Optimizing Compiler for Deep Learning   </vt:lpstr>
      <vt:lpstr>PowerPoint 簡報</vt:lpstr>
      <vt:lpstr>Revisit Convolution Operation </vt:lpstr>
      <vt:lpstr>Deep Convolution NNs</vt:lpstr>
      <vt:lpstr>A Convolution Unit; things to ponder </vt:lpstr>
      <vt:lpstr>Energy Cost </vt:lpstr>
      <vt:lpstr>Weight Stationary </vt:lpstr>
      <vt:lpstr>Output Stationary </vt:lpstr>
      <vt:lpstr>Tile Reuse: Operation from Tile View</vt:lpstr>
      <vt:lpstr>Tile Reuse : Next tile</vt:lpstr>
      <vt:lpstr>Tile view: Last tile of the last channel</vt:lpstr>
      <vt:lpstr>PowerPoint 簡報</vt:lpstr>
      <vt:lpstr>Tile Reuse - Tile Overlap</vt:lpstr>
      <vt:lpstr>Convolution PE Unit</vt:lpstr>
      <vt:lpstr>Per-filter based conv. task allocation</vt:lpstr>
      <vt:lpstr>Partial sum accumulated PE design</vt:lpstr>
      <vt:lpstr>Optimization for partial sum accumulation in RF</vt:lpstr>
      <vt:lpstr>Tile view: Operation within a Tile (1/2)</vt:lpstr>
      <vt:lpstr>Tile view: Operation within a Tile (2/2)</vt:lpstr>
      <vt:lpstr>Tile view: Operation within a Tile (2/2) Revision </vt:lpstr>
      <vt:lpstr>Optimization of Data Streaming From SRAM</vt:lpstr>
      <vt:lpstr>Global view: Per-filter Based Computation In a tile 1/5</vt:lpstr>
      <vt:lpstr>Global view: Per-filter Based Computation in the same tile 2/5</vt:lpstr>
      <vt:lpstr>Global view: Per-filter Based Computation in the same tile 3/5 </vt:lpstr>
      <vt:lpstr>Global view: Per-filter Based Computation in the same tile 4/5</vt:lpstr>
      <vt:lpstr>Global view: Per-filter Based Computation change channel 5/5</vt:lpstr>
      <vt:lpstr>How about oversize or small size kernel ?  &gt;3x3, &lt;3x3</vt:lpstr>
      <vt:lpstr>Kernel View: Oversize Kernel Handling (1/2)</vt:lpstr>
      <vt:lpstr>Kernel View: Row-major Order Kernel in Geometric Mapping, on different PEs  (2/2)</vt:lpstr>
      <vt:lpstr>Kernel View: Row-major Order Kernel Mapping on the Same PE for Oversize Kernel (1/2)</vt:lpstr>
      <vt:lpstr>Kernel Row-major Order Mapping on the same 3x3 PE for Oversize Kernel (kernel + input view)</vt:lpstr>
      <vt:lpstr>Kernel Row-major Order Mapping on the Same PE for Oversize Kernel in Action (1/6)</vt:lpstr>
      <vt:lpstr>Kernel Row-major Order Mapping on the Same PE for Oversize Kernel in Action (2/6)</vt:lpstr>
      <vt:lpstr>PowerPoint 簡報</vt:lpstr>
      <vt:lpstr>Kernel Row-major Order Mapping on the Same PE for Oversize Kernel (4/6)</vt:lpstr>
      <vt:lpstr>Kernel Row-major Order Mapping on the Same PE for Oversize Kernel (5/6)</vt:lpstr>
      <vt:lpstr>Kernel Row-major Order Mapping on the Same PE for Oversize Kernel (6/6)</vt:lpstr>
      <vt:lpstr>Kernel Row-major Order Mapping on the Same PE for Oversize Kernel</vt:lpstr>
      <vt:lpstr>Optimization: Weight Stationary for Oversize Kernel </vt:lpstr>
      <vt:lpstr>Optimization: Weight Stationary for Oversize Kernel </vt:lpstr>
      <vt:lpstr>Data Streaming to PEs</vt:lpstr>
      <vt:lpstr>How about 1x1 kernels? The PE is 3x3.</vt:lpstr>
      <vt:lpstr>Optimization for 1x1 Kernel Size </vt:lpstr>
      <vt:lpstr>Optimization for 1x1 Kernel Size (1/4)</vt:lpstr>
      <vt:lpstr>Optimization for 1x1 Kernel Size (2/4)</vt:lpstr>
      <vt:lpstr>Optimization for 1x1 Kernel Size (3/4)</vt:lpstr>
      <vt:lpstr>Optimization for 1x1 Kernel Size (4/4)</vt:lpstr>
      <vt:lpstr>Input SRAM Example: Line Buffer Design</vt:lpstr>
      <vt:lpstr>PEs’ utilization rate of YOLOv3-tiny</vt:lpstr>
      <vt:lpstr>PEs’ utilization rate of VGG16</vt:lpstr>
      <vt:lpstr>PEs’ utilization rate of AlexNet</vt:lpstr>
      <vt:lpstr>Convolution,  Bias Addition, and ReLU PE Core </vt:lpstr>
      <vt:lpstr>Advanced DL Accelerator Version   </vt:lpstr>
      <vt:lpstr>Memory System </vt:lpstr>
      <vt:lpstr>Kneron Example: Larger kernel, geometric directly mapping on 3x3 PEs</vt:lpstr>
      <vt:lpstr>Kneron Patent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New Hardware Emerge</dc:title>
  <dc:creator>Oscar Law</dc:creator>
  <cp:lastModifiedBy>陳</cp:lastModifiedBy>
  <cp:revision>394</cp:revision>
  <dcterms:created xsi:type="dcterms:W3CDTF">2016-10-22T21:54:17Z</dcterms:created>
  <dcterms:modified xsi:type="dcterms:W3CDTF">2021-03-10T01:56:31Z</dcterms:modified>
</cp:coreProperties>
</file>