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471" r:id="rId3"/>
    <p:sldId id="470" r:id="rId4"/>
    <p:sldId id="469" r:id="rId5"/>
    <p:sldId id="473" r:id="rId6"/>
    <p:sldId id="474" r:id="rId7"/>
    <p:sldId id="472" r:id="rId8"/>
    <p:sldId id="403" r:id="rId9"/>
    <p:sldId id="404" r:id="rId10"/>
    <p:sldId id="405" r:id="rId11"/>
    <p:sldId id="407" r:id="rId12"/>
    <p:sldId id="454" r:id="rId13"/>
    <p:sldId id="455" r:id="rId14"/>
    <p:sldId id="456" r:id="rId15"/>
    <p:sldId id="408" r:id="rId16"/>
    <p:sldId id="411" r:id="rId17"/>
    <p:sldId id="409" r:id="rId18"/>
    <p:sldId id="410" r:id="rId19"/>
    <p:sldId id="412" r:id="rId20"/>
    <p:sldId id="457" r:id="rId21"/>
    <p:sldId id="475" r:id="rId22"/>
    <p:sldId id="481" r:id="rId23"/>
    <p:sldId id="415" r:id="rId24"/>
    <p:sldId id="416" r:id="rId25"/>
    <p:sldId id="417" r:id="rId26"/>
    <p:sldId id="418" r:id="rId27"/>
    <p:sldId id="419" r:id="rId28"/>
    <p:sldId id="477" r:id="rId29"/>
    <p:sldId id="468" r:id="rId30"/>
    <p:sldId id="478" r:id="rId31"/>
    <p:sldId id="422" r:id="rId32"/>
    <p:sldId id="424" r:id="rId33"/>
    <p:sldId id="425" r:id="rId34"/>
    <p:sldId id="423" r:id="rId35"/>
    <p:sldId id="427" r:id="rId36"/>
    <p:sldId id="428" r:id="rId37"/>
    <p:sldId id="429" r:id="rId38"/>
    <p:sldId id="430" r:id="rId39"/>
    <p:sldId id="431" r:id="rId40"/>
    <p:sldId id="432" r:id="rId41"/>
    <p:sldId id="458" r:id="rId42"/>
    <p:sldId id="433" r:id="rId43"/>
    <p:sldId id="460" r:id="rId44"/>
    <p:sldId id="440" r:id="rId45"/>
    <p:sldId id="441" r:id="rId46"/>
    <p:sldId id="442" r:id="rId47"/>
    <p:sldId id="443" r:id="rId48"/>
    <p:sldId id="444" r:id="rId49"/>
    <p:sldId id="464" r:id="rId50"/>
    <p:sldId id="479" r:id="rId51"/>
    <p:sldId id="420" r:id="rId52"/>
    <p:sldId id="446" r:id="rId53"/>
    <p:sldId id="447" r:id="rId54"/>
    <p:sldId id="448" r:id="rId55"/>
    <p:sldId id="451" r:id="rId56"/>
    <p:sldId id="467" r:id="rId57"/>
    <p:sldId id="480" r:id="rId58"/>
    <p:sldId id="26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41831-96DB-48FF-90E6-B6B689F7D458}" v="2711" dt="2019-05-11T22:26:32.841"/>
    <p1510:client id="{886699D8-A477-4FD0-97C8-23EA95D6C756}" v="4112" dt="2019-05-11T00:04:19.010"/>
    <p1510:client id="{CF632A40-ACCF-4AF0-AE7A-1B0116D95F73}" v="325" dt="2019-05-11T17:41:24.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0" autoAdjust="0"/>
    <p:restoredTop sz="95725" autoAdjust="0"/>
  </p:normalViewPr>
  <p:slideViewPr>
    <p:cSldViewPr>
      <p:cViewPr varScale="1">
        <p:scale>
          <a:sx n="80" d="100"/>
          <a:sy n="80" d="100"/>
        </p:scale>
        <p:origin x="168" y="52"/>
      </p:cViewPr>
      <p:guideLst/>
    </p:cSldViewPr>
  </p:slideViewPr>
  <p:notesTextViewPr>
    <p:cViewPr>
      <p:scale>
        <a:sx n="1" d="1"/>
        <a:sy n="1" d="1"/>
      </p:scale>
      <p:origin x="0" y="0"/>
    </p:cViewPr>
  </p:notesText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Law" userId="77cdb338f750be1b" providerId="LiveId" clId="{76841831-96DB-48FF-90E6-B6B689F7D458}"/>
    <pc:docChg chg="undo custSel addSld delSld modSld">
      <pc:chgData name="Oscar Law" userId="77cdb338f750be1b" providerId="LiveId" clId="{76841831-96DB-48FF-90E6-B6B689F7D458}" dt="2019-05-11T22:26:32.841" v="2710" actId="2696"/>
      <pc:docMkLst>
        <pc:docMk/>
      </pc:docMkLst>
      <pc:sldChg chg="addSp delSp modSp del">
        <pc:chgData name="Oscar Law" userId="77cdb338f750be1b" providerId="LiveId" clId="{76841831-96DB-48FF-90E6-B6B689F7D458}" dt="2019-05-11T22:26:32.649" v="2697" actId="2696"/>
        <pc:sldMkLst>
          <pc:docMk/>
          <pc:sldMk cId="4096397963" sldId="331"/>
        </pc:sldMkLst>
        <pc:spChg chg="mod">
          <ac:chgData name="Oscar Law" userId="77cdb338f750be1b" providerId="LiveId" clId="{76841831-96DB-48FF-90E6-B6B689F7D458}" dt="2019-05-11T21:17:28.589" v="2669" actId="20577"/>
          <ac:spMkLst>
            <pc:docMk/>
            <pc:sldMk cId="4096397963" sldId="331"/>
            <ac:spMk id="2" creationId="{E53998BB-8DC6-4365-8172-499E778FB322}"/>
          </ac:spMkLst>
        </pc:spChg>
        <pc:spChg chg="del">
          <ac:chgData name="Oscar Law" userId="77cdb338f750be1b" providerId="LiveId" clId="{76841831-96DB-48FF-90E6-B6B689F7D458}" dt="2019-05-11T21:27:49.195" v="2675"/>
          <ac:spMkLst>
            <pc:docMk/>
            <pc:sldMk cId="4096397963" sldId="331"/>
            <ac:spMk id="3" creationId="{1684F7FD-4834-4C60-AEFC-95600CCA5184}"/>
          </ac:spMkLst>
        </pc:spChg>
        <pc:spChg chg="del">
          <ac:chgData name="Oscar Law" userId="77cdb338f750be1b" providerId="LiveId" clId="{76841831-96DB-48FF-90E6-B6B689F7D458}" dt="2019-05-11T21:27:49.195" v="2675"/>
          <ac:spMkLst>
            <pc:docMk/>
            <pc:sldMk cId="4096397963" sldId="331"/>
            <ac:spMk id="4" creationId="{1795C18C-0D33-4C99-B767-DBB7A3FB0B13}"/>
          </ac:spMkLst>
        </pc:spChg>
        <pc:spChg chg="del">
          <ac:chgData name="Oscar Law" userId="77cdb338f750be1b" providerId="LiveId" clId="{76841831-96DB-48FF-90E6-B6B689F7D458}" dt="2019-05-11T21:27:49.195" v="2675"/>
          <ac:spMkLst>
            <pc:docMk/>
            <pc:sldMk cId="4096397963" sldId="331"/>
            <ac:spMk id="5" creationId="{4C71A576-3D85-4806-A814-9D6B186015A8}"/>
          </ac:spMkLst>
        </pc:spChg>
        <pc:spChg chg="add del mod">
          <ac:chgData name="Oscar Law" userId="77cdb338f750be1b" providerId="LiveId" clId="{76841831-96DB-48FF-90E6-B6B689F7D458}" dt="2019-05-11T21:28:23.314" v="2676" actId="931"/>
          <ac:spMkLst>
            <pc:docMk/>
            <pc:sldMk cId="4096397963" sldId="331"/>
            <ac:spMk id="7" creationId="{02640A7F-D909-4BBA-A44E-A0DE7DD5B649}"/>
          </ac:spMkLst>
        </pc:spChg>
        <pc:spChg chg="add mod">
          <ac:chgData name="Oscar Law" userId="77cdb338f750be1b" providerId="LiveId" clId="{76841831-96DB-48FF-90E6-B6B689F7D458}" dt="2019-05-11T21:27:49.195" v="2675"/>
          <ac:spMkLst>
            <pc:docMk/>
            <pc:sldMk cId="4096397963" sldId="331"/>
            <ac:spMk id="8" creationId="{94670B0C-328F-4EF7-84FF-81602ADCA277}"/>
          </ac:spMkLst>
        </pc:spChg>
        <pc:picChg chg="add mod">
          <ac:chgData name="Oscar Law" userId="77cdb338f750be1b" providerId="LiveId" clId="{76841831-96DB-48FF-90E6-B6B689F7D458}" dt="2019-05-11T21:28:43.734" v="2679" actId="1076"/>
          <ac:picMkLst>
            <pc:docMk/>
            <pc:sldMk cId="4096397963" sldId="331"/>
            <ac:picMk id="10" creationId="{8020137E-36EA-4F5B-BB24-F3E2E58825E6}"/>
          </ac:picMkLst>
        </pc:picChg>
      </pc:sldChg>
      <pc:sldChg chg="del">
        <pc:chgData name="Oscar Law" userId="77cdb338f750be1b" providerId="LiveId" clId="{76841831-96DB-48FF-90E6-B6B689F7D458}" dt="2019-05-11T22:26:32.722" v="2702" actId="2696"/>
        <pc:sldMkLst>
          <pc:docMk/>
          <pc:sldMk cId="3481213290" sldId="333"/>
        </pc:sldMkLst>
      </pc:sldChg>
      <pc:sldChg chg="del">
        <pc:chgData name="Oscar Law" userId="77cdb338f750be1b" providerId="LiveId" clId="{76841831-96DB-48FF-90E6-B6B689F7D458}" dt="2019-05-11T22:26:32.813" v="2708" actId="2696"/>
        <pc:sldMkLst>
          <pc:docMk/>
          <pc:sldMk cId="2596275686" sldId="335"/>
        </pc:sldMkLst>
      </pc:sldChg>
      <pc:sldChg chg="del">
        <pc:chgData name="Oscar Law" userId="77cdb338f750be1b" providerId="LiveId" clId="{76841831-96DB-48FF-90E6-B6B689F7D458}" dt="2019-05-11T22:26:32.830" v="2709" actId="2696"/>
        <pc:sldMkLst>
          <pc:docMk/>
          <pc:sldMk cId="3925295119" sldId="340"/>
        </pc:sldMkLst>
      </pc:sldChg>
      <pc:sldChg chg="del">
        <pc:chgData name="Oscar Law" userId="77cdb338f750be1b" providerId="LiveId" clId="{76841831-96DB-48FF-90E6-B6B689F7D458}" dt="2019-05-11T22:26:32.797" v="2707" actId="2696"/>
        <pc:sldMkLst>
          <pc:docMk/>
          <pc:sldMk cId="1086414997" sldId="341"/>
        </pc:sldMkLst>
      </pc:sldChg>
      <pc:sldChg chg="modSp">
        <pc:chgData name="Oscar Law" userId="77cdb338f750be1b" providerId="LiveId" clId="{76841831-96DB-48FF-90E6-B6B689F7D458}" dt="2019-05-11T18:42:58.468" v="36" actId="20577"/>
        <pc:sldMkLst>
          <pc:docMk/>
          <pc:sldMk cId="2193588163" sldId="343"/>
        </pc:sldMkLst>
        <pc:spChg chg="mod">
          <ac:chgData name="Oscar Law" userId="77cdb338f750be1b" providerId="LiveId" clId="{76841831-96DB-48FF-90E6-B6B689F7D458}" dt="2019-05-11T18:42:58.468" v="36" actId="20577"/>
          <ac:spMkLst>
            <pc:docMk/>
            <pc:sldMk cId="2193588163" sldId="343"/>
            <ac:spMk id="8" creationId="{7731658C-AAE8-4042-B318-907C21D9E94B}"/>
          </ac:spMkLst>
        </pc:spChg>
      </pc:sldChg>
      <pc:sldChg chg="del">
        <pc:chgData name="Oscar Law" userId="77cdb338f750be1b" providerId="LiveId" clId="{76841831-96DB-48FF-90E6-B6B689F7D458}" dt="2019-05-11T22:26:32.841" v="2710" actId="2696"/>
        <pc:sldMkLst>
          <pc:docMk/>
          <pc:sldMk cId="4194913860" sldId="345"/>
        </pc:sldMkLst>
      </pc:sldChg>
      <pc:sldChg chg="del">
        <pc:chgData name="Oscar Law" userId="77cdb338f750be1b" providerId="LiveId" clId="{76841831-96DB-48FF-90E6-B6B689F7D458}" dt="2019-05-11T22:26:32.748" v="2704" actId="2696"/>
        <pc:sldMkLst>
          <pc:docMk/>
          <pc:sldMk cId="1973030934" sldId="347"/>
        </pc:sldMkLst>
      </pc:sldChg>
      <pc:sldChg chg="addSp delSp modSp">
        <pc:chgData name="Oscar Law" userId="77cdb338f750be1b" providerId="LiveId" clId="{76841831-96DB-48FF-90E6-B6B689F7D458}" dt="2019-05-11T20:55:41.376" v="1646" actId="313"/>
        <pc:sldMkLst>
          <pc:docMk/>
          <pc:sldMk cId="391363605" sldId="348"/>
        </pc:sldMkLst>
        <pc:spChg chg="add del mod">
          <ac:chgData name="Oscar Law" userId="77cdb338f750be1b" providerId="LiveId" clId="{76841831-96DB-48FF-90E6-B6B689F7D458}" dt="2019-05-11T19:17:35.189" v="1136" actId="931"/>
          <ac:spMkLst>
            <pc:docMk/>
            <pc:sldMk cId="391363605" sldId="348"/>
            <ac:spMk id="3" creationId="{FC1F1E4E-1D12-4A2B-A180-989650465B48}"/>
          </ac:spMkLst>
        </pc:spChg>
        <pc:spChg chg="add mod">
          <ac:chgData name="Oscar Law" userId="77cdb338f750be1b" providerId="LiveId" clId="{76841831-96DB-48FF-90E6-B6B689F7D458}" dt="2019-05-11T20:55:41.376" v="1646" actId="313"/>
          <ac:spMkLst>
            <pc:docMk/>
            <pc:sldMk cId="391363605" sldId="348"/>
            <ac:spMk id="4" creationId="{A6616846-7720-4011-B3BD-C11B68931289}"/>
          </ac:spMkLst>
        </pc:spChg>
        <pc:spChg chg="del">
          <ac:chgData name="Oscar Law" userId="77cdb338f750be1b" providerId="LiveId" clId="{76841831-96DB-48FF-90E6-B6B689F7D458}" dt="2019-05-11T19:17:17.661" v="1135"/>
          <ac:spMkLst>
            <pc:docMk/>
            <pc:sldMk cId="391363605" sldId="348"/>
            <ac:spMk id="7" creationId="{062F46F0-8598-4D35-B6FC-45247BF27D9A}"/>
          </ac:spMkLst>
        </pc:spChg>
        <pc:spChg chg="del">
          <ac:chgData name="Oscar Law" userId="77cdb338f750be1b" providerId="LiveId" clId="{76841831-96DB-48FF-90E6-B6B689F7D458}" dt="2019-05-11T19:17:17.661" v="1135"/>
          <ac:spMkLst>
            <pc:docMk/>
            <pc:sldMk cId="391363605" sldId="348"/>
            <ac:spMk id="8" creationId="{2A7EDFD0-1DD8-4C8E-B7FD-F20434E81B0C}"/>
          </ac:spMkLst>
        </pc:spChg>
        <pc:spChg chg="add del mod">
          <ac:chgData name="Oscar Law" userId="77cdb338f750be1b" providerId="LiveId" clId="{76841831-96DB-48FF-90E6-B6B689F7D458}" dt="2019-05-11T20:49:04.209" v="1488"/>
          <ac:spMkLst>
            <pc:docMk/>
            <pc:sldMk cId="391363605" sldId="348"/>
            <ac:spMk id="10" creationId="{A2D3ACA4-E999-41D4-8CAC-FD27134ACEB6}"/>
          </ac:spMkLst>
        </pc:spChg>
        <pc:spChg chg="add del mod">
          <ac:chgData name="Oscar Law" userId="77cdb338f750be1b" providerId="LiveId" clId="{76841831-96DB-48FF-90E6-B6B689F7D458}" dt="2019-05-11T20:49:03.292" v="1487"/>
          <ac:spMkLst>
            <pc:docMk/>
            <pc:sldMk cId="391363605" sldId="348"/>
            <ac:spMk id="11" creationId="{104E8073-12D0-4C94-81CA-43849B9E045A}"/>
          </ac:spMkLst>
        </pc:spChg>
        <pc:spChg chg="add del mod">
          <ac:chgData name="Oscar Law" userId="77cdb338f750be1b" providerId="LiveId" clId="{76841831-96DB-48FF-90E6-B6B689F7D458}" dt="2019-05-11T20:49:03.292" v="1487"/>
          <ac:spMkLst>
            <pc:docMk/>
            <pc:sldMk cId="391363605" sldId="348"/>
            <ac:spMk id="12" creationId="{774CBE7B-48D7-4CB2-B0AE-F213D7B20FAD}"/>
          </ac:spMkLst>
        </pc:spChg>
        <pc:picChg chg="add del mod">
          <ac:chgData name="Oscar Law" userId="77cdb338f750be1b" providerId="LiveId" clId="{76841831-96DB-48FF-90E6-B6B689F7D458}" dt="2019-05-11T20:49:10.603" v="1490" actId="1076"/>
          <ac:picMkLst>
            <pc:docMk/>
            <pc:sldMk cId="391363605" sldId="348"/>
            <ac:picMk id="9" creationId="{01CDF02D-7009-44B6-8AE9-2E4F136ADE10}"/>
          </ac:picMkLst>
        </pc:picChg>
      </pc:sldChg>
      <pc:sldChg chg="addSp delSp modSp">
        <pc:chgData name="Oscar Law" userId="77cdb338f750be1b" providerId="LiveId" clId="{76841831-96DB-48FF-90E6-B6B689F7D458}" dt="2019-05-11T18:54:52.711" v="412" actId="20577"/>
        <pc:sldMkLst>
          <pc:docMk/>
          <pc:sldMk cId="230606586" sldId="352"/>
        </pc:sldMkLst>
        <pc:spChg chg="del">
          <ac:chgData name="Oscar Law" userId="77cdb338f750be1b" providerId="LiveId" clId="{76841831-96DB-48FF-90E6-B6B689F7D458}" dt="2019-05-11T18:46:41.315" v="37" actId="931"/>
          <ac:spMkLst>
            <pc:docMk/>
            <pc:sldMk cId="230606586" sldId="352"/>
            <ac:spMk id="3" creationId="{E6EE5E1B-C1D3-4E87-B159-DC334C42D6A6}"/>
          </ac:spMkLst>
        </pc:spChg>
        <pc:spChg chg="del">
          <ac:chgData name="Oscar Law" userId="77cdb338f750be1b" providerId="LiveId" clId="{76841831-96DB-48FF-90E6-B6B689F7D458}" dt="2019-05-11T18:46:51.226" v="38"/>
          <ac:spMkLst>
            <pc:docMk/>
            <pc:sldMk cId="230606586" sldId="352"/>
            <ac:spMk id="4" creationId="{90385AB1-0AAE-48AA-9CCE-3E878530435C}"/>
          </ac:spMkLst>
        </pc:spChg>
        <pc:spChg chg="del">
          <ac:chgData name="Oscar Law" userId="77cdb338f750be1b" providerId="LiveId" clId="{76841831-96DB-48FF-90E6-B6B689F7D458}" dt="2019-05-11T18:46:51.226" v="38"/>
          <ac:spMkLst>
            <pc:docMk/>
            <pc:sldMk cId="230606586" sldId="352"/>
            <ac:spMk id="5" creationId="{726DDA19-7551-4914-A0F2-9F858801626D}"/>
          </ac:spMkLst>
        </pc:spChg>
        <pc:spChg chg="add mod">
          <ac:chgData name="Oscar Law" userId="77cdb338f750be1b" providerId="LiveId" clId="{76841831-96DB-48FF-90E6-B6B689F7D458}" dt="2019-05-11T18:54:52.711" v="412" actId="20577"/>
          <ac:spMkLst>
            <pc:docMk/>
            <pc:sldMk cId="230606586" sldId="352"/>
            <ac:spMk id="8" creationId="{27808D76-3EA3-4FFD-AEBF-D37C3BD67AD1}"/>
          </ac:spMkLst>
        </pc:spChg>
        <pc:spChg chg="add del mod">
          <ac:chgData name="Oscar Law" userId="77cdb338f750be1b" providerId="LiveId" clId="{76841831-96DB-48FF-90E6-B6B689F7D458}" dt="2019-05-11T18:47:08.269" v="39" actId="931"/>
          <ac:spMkLst>
            <pc:docMk/>
            <pc:sldMk cId="230606586" sldId="352"/>
            <ac:spMk id="9" creationId="{A2B56ECB-4D36-45D4-AEAB-00FB7E068B0F}"/>
          </ac:spMkLst>
        </pc:spChg>
        <pc:picChg chg="add mod">
          <ac:chgData name="Oscar Law" userId="77cdb338f750be1b" providerId="LiveId" clId="{76841831-96DB-48FF-90E6-B6B689F7D458}" dt="2019-05-11T18:47:32.623" v="45" actId="1076"/>
          <ac:picMkLst>
            <pc:docMk/>
            <pc:sldMk cId="230606586" sldId="352"/>
            <ac:picMk id="7" creationId="{D64E9264-B368-4F92-9F59-8A5532194A14}"/>
          </ac:picMkLst>
        </pc:picChg>
        <pc:picChg chg="add mod">
          <ac:chgData name="Oscar Law" userId="77cdb338f750be1b" providerId="LiveId" clId="{76841831-96DB-48FF-90E6-B6B689F7D458}" dt="2019-05-11T18:47:28.656" v="44" actId="1076"/>
          <ac:picMkLst>
            <pc:docMk/>
            <pc:sldMk cId="230606586" sldId="352"/>
            <ac:picMk id="11" creationId="{62DAA872-B572-46B6-8536-C0C7E1A02FEF}"/>
          </ac:picMkLst>
        </pc:picChg>
      </pc:sldChg>
      <pc:sldChg chg="addSp delSp modSp">
        <pc:chgData name="Oscar Law" userId="77cdb338f750be1b" providerId="LiveId" clId="{76841831-96DB-48FF-90E6-B6B689F7D458}" dt="2019-05-11T21:16:45.299" v="2662" actId="1076"/>
        <pc:sldMkLst>
          <pc:docMk/>
          <pc:sldMk cId="2732062406" sldId="353"/>
        </pc:sldMkLst>
        <pc:spChg chg="del">
          <ac:chgData name="Oscar Law" userId="77cdb338f750be1b" providerId="LiveId" clId="{76841831-96DB-48FF-90E6-B6B689F7D458}" dt="2019-05-11T20:58:49.475" v="1647" actId="931"/>
          <ac:spMkLst>
            <pc:docMk/>
            <pc:sldMk cId="2732062406" sldId="353"/>
            <ac:spMk id="6" creationId="{EA7DFA6A-37FC-4877-BCCC-330E5ADBF2A7}"/>
          </ac:spMkLst>
        </pc:spChg>
        <pc:spChg chg="mod">
          <ac:chgData name="Oscar Law" userId="77cdb338f750be1b" providerId="LiveId" clId="{76841831-96DB-48FF-90E6-B6B689F7D458}" dt="2019-05-11T21:16:45.299" v="2662" actId="1076"/>
          <ac:spMkLst>
            <pc:docMk/>
            <pc:sldMk cId="2732062406" sldId="353"/>
            <ac:spMk id="7" creationId="{E243B945-6FB0-4D52-AD56-FB557714B9D5}"/>
          </ac:spMkLst>
        </pc:spChg>
        <pc:spChg chg="del">
          <ac:chgData name="Oscar Law" userId="77cdb338f750be1b" providerId="LiveId" clId="{76841831-96DB-48FF-90E6-B6B689F7D458}" dt="2019-05-11T20:59:12.822" v="1650" actId="931"/>
          <ac:spMkLst>
            <pc:docMk/>
            <pc:sldMk cId="2732062406" sldId="353"/>
            <ac:spMk id="8" creationId="{C885EF3C-912F-4FAB-B9CD-A591BE1E3B8A}"/>
          </ac:spMkLst>
        </pc:spChg>
        <pc:picChg chg="add mod">
          <ac:chgData name="Oscar Law" userId="77cdb338f750be1b" providerId="LiveId" clId="{76841831-96DB-48FF-90E6-B6B689F7D458}" dt="2019-05-11T20:58:56.228" v="1649" actId="1076"/>
          <ac:picMkLst>
            <pc:docMk/>
            <pc:sldMk cId="2732062406" sldId="353"/>
            <ac:picMk id="4" creationId="{82824009-4534-432D-95CE-8721A3276605}"/>
          </ac:picMkLst>
        </pc:picChg>
        <pc:picChg chg="add mod">
          <ac:chgData name="Oscar Law" userId="77cdb338f750be1b" providerId="LiveId" clId="{76841831-96DB-48FF-90E6-B6B689F7D458}" dt="2019-05-11T20:59:27.762" v="1652" actId="1076"/>
          <ac:picMkLst>
            <pc:docMk/>
            <pc:sldMk cId="2732062406" sldId="353"/>
            <ac:picMk id="9" creationId="{B0431D09-D594-495B-ABB4-E5CEA6A25E2F}"/>
          </ac:picMkLst>
        </pc:picChg>
      </pc:sldChg>
      <pc:sldChg chg="modSp del">
        <pc:chgData name="Oscar Law" userId="77cdb338f750be1b" providerId="LiveId" clId="{76841831-96DB-48FF-90E6-B6B689F7D458}" dt="2019-05-11T22:26:32.662" v="2698" actId="2696"/>
        <pc:sldMkLst>
          <pc:docMk/>
          <pc:sldMk cId="1827450745" sldId="354"/>
        </pc:sldMkLst>
        <pc:spChg chg="mod">
          <ac:chgData name="Oscar Law" userId="77cdb338f750be1b" providerId="LiveId" clId="{76841831-96DB-48FF-90E6-B6B689F7D458}" dt="2019-05-11T21:17:42.061" v="2674" actId="20577"/>
          <ac:spMkLst>
            <pc:docMk/>
            <pc:sldMk cId="1827450745" sldId="354"/>
            <ac:spMk id="2" creationId="{660B644D-89B3-46E2-8EBB-20EBAF08A2F3}"/>
          </ac:spMkLst>
        </pc:spChg>
      </pc:sldChg>
      <pc:sldChg chg="modSp del">
        <pc:chgData name="Oscar Law" userId="77cdb338f750be1b" providerId="LiveId" clId="{76841831-96DB-48FF-90E6-B6B689F7D458}" dt="2019-05-11T22:26:32.707" v="2701" actId="2696"/>
        <pc:sldMkLst>
          <pc:docMk/>
          <pc:sldMk cId="4252887368" sldId="355"/>
        </pc:sldMkLst>
        <pc:spChg chg="mod">
          <ac:chgData name="Oscar Law" userId="77cdb338f750be1b" providerId="LiveId" clId="{76841831-96DB-48FF-90E6-B6B689F7D458}" dt="2019-05-11T22:02:28.095" v="2696" actId="20577"/>
          <ac:spMkLst>
            <pc:docMk/>
            <pc:sldMk cId="4252887368" sldId="355"/>
            <ac:spMk id="2" creationId="{660B644D-89B3-46E2-8EBB-20EBAF08A2F3}"/>
          </ac:spMkLst>
        </pc:spChg>
      </pc:sldChg>
      <pc:sldChg chg="modSp del">
        <pc:chgData name="Oscar Law" userId="77cdb338f750be1b" providerId="LiveId" clId="{76841831-96DB-48FF-90E6-B6B689F7D458}" dt="2019-05-11T22:26:32.690" v="2700" actId="2696"/>
        <pc:sldMkLst>
          <pc:docMk/>
          <pc:sldMk cId="2818380725" sldId="356"/>
        </pc:sldMkLst>
        <pc:spChg chg="mod">
          <ac:chgData name="Oscar Law" userId="77cdb338f750be1b" providerId="LiveId" clId="{76841831-96DB-48FF-90E6-B6B689F7D458}" dt="2019-05-11T21:32:10.269" v="2690" actId="20577"/>
          <ac:spMkLst>
            <pc:docMk/>
            <pc:sldMk cId="2818380725" sldId="356"/>
            <ac:spMk id="2" creationId="{660B644D-89B3-46E2-8EBB-20EBAF08A2F3}"/>
          </ac:spMkLst>
        </pc:spChg>
      </pc:sldChg>
      <pc:sldChg chg="modSp del">
        <pc:chgData name="Oscar Law" userId="77cdb338f750be1b" providerId="LiveId" clId="{76841831-96DB-48FF-90E6-B6B689F7D458}" dt="2019-05-11T22:26:32.674" v="2699" actId="2696"/>
        <pc:sldMkLst>
          <pc:docMk/>
          <pc:sldMk cId="1319464878" sldId="357"/>
        </pc:sldMkLst>
        <pc:spChg chg="mod">
          <ac:chgData name="Oscar Law" userId="77cdb338f750be1b" providerId="LiveId" clId="{76841831-96DB-48FF-90E6-B6B689F7D458}" dt="2019-05-11T21:31:58.769" v="2685" actId="20577"/>
          <ac:spMkLst>
            <pc:docMk/>
            <pc:sldMk cId="1319464878" sldId="357"/>
            <ac:spMk id="2" creationId="{660B644D-89B3-46E2-8EBB-20EBAF08A2F3}"/>
          </ac:spMkLst>
        </pc:spChg>
      </pc:sldChg>
      <pc:sldChg chg="del">
        <pc:chgData name="Oscar Law" userId="77cdb338f750be1b" providerId="LiveId" clId="{76841831-96DB-48FF-90E6-B6B689F7D458}" dt="2019-05-11T22:26:32.736" v="2703" actId="2696"/>
        <pc:sldMkLst>
          <pc:docMk/>
          <pc:sldMk cId="1712879129" sldId="358"/>
        </pc:sldMkLst>
      </pc:sldChg>
      <pc:sldChg chg="del">
        <pc:chgData name="Oscar Law" userId="77cdb338f750be1b" providerId="LiveId" clId="{76841831-96DB-48FF-90E6-B6B689F7D458}" dt="2019-05-11T21:32:17.766" v="2691" actId="2696"/>
        <pc:sldMkLst>
          <pc:docMk/>
          <pc:sldMk cId="3243697679" sldId="359"/>
        </pc:sldMkLst>
      </pc:sldChg>
      <pc:sldChg chg="del">
        <pc:chgData name="Oscar Law" userId="77cdb338f750be1b" providerId="LiveId" clId="{76841831-96DB-48FF-90E6-B6B689F7D458}" dt="2019-05-11T22:26:32.762" v="2705" actId="2696"/>
        <pc:sldMkLst>
          <pc:docMk/>
          <pc:sldMk cId="97909393" sldId="360"/>
        </pc:sldMkLst>
      </pc:sldChg>
      <pc:sldChg chg="del">
        <pc:chgData name="Oscar Law" userId="77cdb338f750be1b" providerId="LiveId" clId="{76841831-96DB-48FF-90E6-B6B689F7D458}" dt="2019-05-11T22:26:32.779" v="2706" actId="2696"/>
        <pc:sldMkLst>
          <pc:docMk/>
          <pc:sldMk cId="448053896" sldId="361"/>
        </pc:sldMkLst>
      </pc:sldChg>
      <pc:sldChg chg="addSp delSp modSp add">
        <pc:chgData name="Oscar Law" userId="77cdb338f750be1b" providerId="LiveId" clId="{76841831-96DB-48FF-90E6-B6B689F7D458}" dt="2019-05-11T21:31:40.205" v="2680" actId="14100"/>
        <pc:sldMkLst>
          <pc:docMk/>
          <pc:sldMk cId="3549743922" sldId="362"/>
        </pc:sldMkLst>
        <pc:spChg chg="mod">
          <ac:chgData name="Oscar Law" userId="77cdb338f750be1b" providerId="LiveId" clId="{76841831-96DB-48FF-90E6-B6B689F7D458}" dt="2019-05-11T18:55:13.544" v="414"/>
          <ac:spMkLst>
            <pc:docMk/>
            <pc:sldMk cId="3549743922" sldId="362"/>
            <ac:spMk id="2" creationId="{66D11913-31D2-46D4-A07A-1AB25840D9DA}"/>
          </ac:spMkLst>
        </pc:spChg>
        <pc:spChg chg="del">
          <ac:chgData name="Oscar Law" userId="77cdb338f750be1b" providerId="LiveId" clId="{76841831-96DB-48FF-90E6-B6B689F7D458}" dt="2019-05-11T18:55:20.685" v="415"/>
          <ac:spMkLst>
            <pc:docMk/>
            <pc:sldMk cId="3549743922" sldId="362"/>
            <ac:spMk id="3" creationId="{A9E2DDCD-A06B-4674-87A8-51FD4C475AD4}"/>
          </ac:spMkLst>
        </pc:spChg>
        <pc:spChg chg="del">
          <ac:chgData name="Oscar Law" userId="77cdb338f750be1b" providerId="LiveId" clId="{76841831-96DB-48FF-90E6-B6B689F7D458}" dt="2019-05-11T18:55:20.685" v="415"/>
          <ac:spMkLst>
            <pc:docMk/>
            <pc:sldMk cId="3549743922" sldId="362"/>
            <ac:spMk id="4" creationId="{B5FF2A0A-E51E-4334-89DF-44A57BEBDC6C}"/>
          </ac:spMkLst>
        </pc:spChg>
        <pc:spChg chg="del">
          <ac:chgData name="Oscar Law" userId="77cdb338f750be1b" providerId="LiveId" clId="{76841831-96DB-48FF-90E6-B6B689F7D458}" dt="2019-05-11T18:55:20.685" v="415"/>
          <ac:spMkLst>
            <pc:docMk/>
            <pc:sldMk cId="3549743922" sldId="362"/>
            <ac:spMk id="5" creationId="{FD8EEB57-AB74-4F6C-BAA1-5E7143F8CC28}"/>
          </ac:spMkLst>
        </pc:spChg>
        <pc:spChg chg="add del mod">
          <ac:chgData name="Oscar Law" userId="77cdb338f750be1b" providerId="LiveId" clId="{76841831-96DB-48FF-90E6-B6B689F7D458}" dt="2019-05-11T18:55:42.349" v="416" actId="931"/>
          <ac:spMkLst>
            <pc:docMk/>
            <pc:sldMk cId="3549743922" sldId="362"/>
            <ac:spMk id="6" creationId="{FA463482-3A67-4515-8424-65C0F1022F17}"/>
          </ac:spMkLst>
        </pc:spChg>
        <pc:spChg chg="add mod">
          <ac:chgData name="Oscar Law" userId="77cdb338f750be1b" providerId="LiveId" clId="{76841831-96DB-48FF-90E6-B6B689F7D458}" dt="2019-05-11T19:14:25.778" v="1133" actId="1076"/>
          <ac:spMkLst>
            <pc:docMk/>
            <pc:sldMk cId="3549743922" sldId="362"/>
            <ac:spMk id="7" creationId="{AF3DC06B-E70A-4978-A084-C793DDBC3A52}"/>
          </ac:spMkLst>
        </pc:spChg>
        <pc:picChg chg="add mod">
          <ac:chgData name="Oscar Law" userId="77cdb338f750be1b" providerId="LiveId" clId="{76841831-96DB-48FF-90E6-B6B689F7D458}" dt="2019-05-11T21:31:40.205" v="2680" actId="14100"/>
          <ac:picMkLst>
            <pc:docMk/>
            <pc:sldMk cId="3549743922" sldId="362"/>
            <ac:picMk id="9" creationId="{949F9453-956E-418F-A925-E20A0B9AECF0}"/>
          </ac:picMkLst>
        </pc:picChg>
      </pc:sldChg>
    </pc:docChg>
  </pc:docChgLst>
  <pc:docChgLst>
    <pc:chgData name="Oscar Law" userId="77cdb338f750be1b" providerId="LiveId" clId="{CF632A40-ACCF-4AF0-AE7A-1B0116D95F73}"/>
    <pc:docChg chg="undo custSel modSld">
      <pc:chgData name="Oscar Law" userId="77cdb338f750be1b" providerId="LiveId" clId="{CF632A40-ACCF-4AF0-AE7A-1B0116D95F73}" dt="2019-05-11T17:41:24.462" v="324" actId="20577"/>
      <pc:docMkLst>
        <pc:docMk/>
      </pc:docMkLst>
      <pc:sldChg chg="addSp delSp modSp">
        <pc:chgData name="Oscar Law" userId="77cdb338f750be1b" providerId="LiveId" clId="{CF632A40-ACCF-4AF0-AE7A-1B0116D95F73}" dt="2019-05-11T17:41:24.462" v="324" actId="20577"/>
        <pc:sldMkLst>
          <pc:docMk/>
          <pc:sldMk cId="2193588163" sldId="343"/>
        </pc:sldMkLst>
        <pc:spChg chg="del">
          <ac:chgData name="Oscar Law" userId="77cdb338f750be1b" providerId="LiveId" clId="{CF632A40-ACCF-4AF0-AE7A-1B0116D95F73}" dt="2019-05-11T17:31:05.373" v="0"/>
          <ac:spMkLst>
            <pc:docMk/>
            <pc:sldMk cId="2193588163" sldId="343"/>
            <ac:spMk id="3" creationId="{21021255-3358-4731-911D-9A13A4310C29}"/>
          </ac:spMkLst>
        </pc:spChg>
        <pc:spChg chg="del">
          <ac:chgData name="Oscar Law" userId="77cdb338f750be1b" providerId="LiveId" clId="{CF632A40-ACCF-4AF0-AE7A-1B0116D95F73}" dt="2019-05-11T17:31:05.373" v="0"/>
          <ac:spMkLst>
            <pc:docMk/>
            <pc:sldMk cId="2193588163" sldId="343"/>
            <ac:spMk id="4" creationId="{2C70E9ED-2F71-462D-9C4D-D0853395EA2B}"/>
          </ac:spMkLst>
        </pc:spChg>
        <pc:spChg chg="del">
          <ac:chgData name="Oscar Law" userId="77cdb338f750be1b" providerId="LiveId" clId="{CF632A40-ACCF-4AF0-AE7A-1B0116D95F73}" dt="2019-05-11T17:31:05.373" v="0"/>
          <ac:spMkLst>
            <pc:docMk/>
            <pc:sldMk cId="2193588163" sldId="343"/>
            <ac:spMk id="5" creationId="{F1637F83-FB86-4D2F-8330-F08699E531C7}"/>
          </ac:spMkLst>
        </pc:spChg>
        <pc:spChg chg="add del mod">
          <ac:chgData name="Oscar Law" userId="77cdb338f750be1b" providerId="LiveId" clId="{CF632A40-ACCF-4AF0-AE7A-1B0116D95F73}" dt="2019-05-11T17:32:40.336" v="1" actId="931"/>
          <ac:spMkLst>
            <pc:docMk/>
            <pc:sldMk cId="2193588163" sldId="343"/>
            <ac:spMk id="7" creationId="{30C99638-1703-42B5-9F67-6CE0E9B8ED98}"/>
          </ac:spMkLst>
        </pc:spChg>
        <pc:spChg chg="add mod">
          <ac:chgData name="Oscar Law" userId="77cdb338f750be1b" providerId="LiveId" clId="{CF632A40-ACCF-4AF0-AE7A-1B0116D95F73}" dt="2019-05-11T17:41:24.462" v="324" actId="20577"/>
          <ac:spMkLst>
            <pc:docMk/>
            <pc:sldMk cId="2193588163" sldId="343"/>
            <ac:spMk id="8" creationId="{7731658C-AAE8-4042-B318-907C21D9E94B}"/>
          </ac:spMkLst>
        </pc:spChg>
        <pc:picChg chg="add mod">
          <ac:chgData name="Oscar Law" userId="77cdb338f750be1b" providerId="LiveId" clId="{CF632A40-ACCF-4AF0-AE7A-1B0116D95F73}" dt="2019-05-11T17:39:26.767" v="243" actId="14100"/>
          <ac:picMkLst>
            <pc:docMk/>
            <pc:sldMk cId="2193588163" sldId="343"/>
            <ac:picMk id="10" creationId="{EA6D30E9-DFC4-4C91-A409-56B3598830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AC5CA-1A0C-4BAB-A1A5-19250BE4005C}" type="datetimeFigureOut">
              <a:rPr lang="zh-TW" altLang="en-US" smtClean="0"/>
              <a:t>2020/3/17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1EB5C-A343-4D84-8EBF-82FC7272B509}" type="slidenum">
              <a:rPr lang="zh-TW" altLang="en-US" smtClean="0"/>
              <a:t>‹#›</a:t>
            </a:fld>
            <a:endParaRPr lang="zh-TW" altLang="en-US"/>
          </a:p>
        </p:txBody>
      </p:sp>
    </p:spTree>
    <p:extLst>
      <p:ext uri="{BB962C8B-B14F-4D97-AF65-F5344CB8AC3E}">
        <p14:creationId xmlns:p14="http://schemas.microsoft.com/office/powerpoint/2010/main" val="421197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Register File</a:t>
            </a:r>
            <a:r>
              <a:rPr lang="en-US" altLang="zh-TW" baseline="0" dirty="0"/>
              <a:t>   </a:t>
            </a:r>
            <a:r>
              <a:rPr lang="en-US" altLang="zh-TW" dirty="0"/>
              <a:t>2.704KB</a:t>
            </a:r>
            <a:r>
              <a:rPr lang="zh-TW" altLang="en-US" dirty="0"/>
              <a:t>左右</a:t>
            </a:r>
          </a:p>
        </p:txBody>
      </p:sp>
      <p:sp>
        <p:nvSpPr>
          <p:cNvPr id="4" name="投影片編號版面配置區 3"/>
          <p:cNvSpPr>
            <a:spLocks noGrp="1"/>
          </p:cNvSpPr>
          <p:nvPr>
            <p:ph type="sldNum" sz="quarter" idx="10"/>
          </p:nvPr>
        </p:nvSpPr>
        <p:spPr/>
        <p:txBody>
          <a:bodyPr/>
          <a:lstStyle/>
          <a:p>
            <a:fld id="{EC9992EA-EB06-42C0-954E-9F70293F972B}" type="slidenum">
              <a:rPr lang="zh-TW" altLang="en-US" smtClean="0"/>
              <a:t>51</a:t>
            </a:fld>
            <a:endParaRPr lang="zh-TW" altLang="en-US"/>
          </a:p>
        </p:txBody>
      </p:sp>
    </p:spTree>
    <p:extLst>
      <p:ext uri="{BB962C8B-B14F-4D97-AF65-F5344CB8AC3E}">
        <p14:creationId xmlns:p14="http://schemas.microsoft.com/office/powerpoint/2010/main" val="183687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35C5F0-E7F2-4494-9BC2-0753217C67ED}"/>
              </a:ext>
            </a:extLst>
          </p:cNvPr>
          <p:cNvSpPr>
            <a:spLocks noGrp="1"/>
          </p:cNvSpPr>
          <p:nvPr>
            <p:ph type="title"/>
          </p:nvPr>
        </p:nvSpPr>
        <p:spPr/>
        <p:txBody>
          <a:bodyPr/>
          <a:lstStyle/>
          <a:p>
            <a:r>
              <a:rPr lang="zh-TW" altLang="en-US"/>
              <a:t>按一下以編輯母片標題樣式</a:t>
            </a:r>
            <a:endParaRPr lang="en-US"/>
          </a:p>
        </p:txBody>
      </p:sp>
      <p:sp>
        <p:nvSpPr>
          <p:cNvPr id="5" name="投影片編號版面配置區 4">
            <a:extLst>
              <a:ext uri="{FF2B5EF4-FFF2-40B4-BE49-F238E27FC236}">
                <a16:creationId xmlns:a16="http://schemas.microsoft.com/office/drawing/2014/main" id="{CC0DFE29-2097-46F3-B990-0FC3ED3ABF89}"/>
              </a:ext>
            </a:extLst>
          </p:cNvPr>
          <p:cNvSpPr>
            <a:spLocks noGrp="1"/>
          </p:cNvSpPr>
          <p:nvPr>
            <p:ph type="sldNum" sz="quarter" idx="12"/>
          </p:nvPr>
        </p:nvSpPr>
        <p:spPr/>
        <p:txBody>
          <a:bodyPr/>
          <a:lstStyle/>
          <a:p>
            <a:fld id="{562BE430-A2B7-4C12-B799-2F91A4EA107D}" type="slidenum">
              <a:rPr lang="en-US" smtClean="0"/>
              <a:t>‹#›</a:t>
            </a:fld>
            <a:endParaRPr lang="en-US"/>
          </a:p>
        </p:txBody>
      </p:sp>
    </p:spTree>
    <p:extLst>
      <p:ext uri="{BB962C8B-B14F-4D97-AF65-F5344CB8AC3E}">
        <p14:creationId xmlns:p14="http://schemas.microsoft.com/office/powerpoint/2010/main" val="3169377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35C5F0-E7F2-4494-9BC2-0753217C67ED}"/>
              </a:ext>
            </a:extLst>
          </p:cNvPr>
          <p:cNvSpPr>
            <a:spLocks noGrp="1"/>
          </p:cNvSpPr>
          <p:nvPr>
            <p:ph type="title"/>
          </p:nvPr>
        </p:nvSpPr>
        <p:spPr/>
        <p:txBody>
          <a:bodyPr/>
          <a:lstStyle/>
          <a:p>
            <a:r>
              <a:rPr lang="zh-TW" altLang="en-US"/>
              <a:t>按一下以編輯母片標題樣式</a:t>
            </a:r>
            <a:endParaRPr lang="en-US"/>
          </a:p>
        </p:txBody>
      </p:sp>
      <p:sp>
        <p:nvSpPr>
          <p:cNvPr id="6" name="內容版面配置區 2">
            <a:extLst>
              <a:ext uri="{FF2B5EF4-FFF2-40B4-BE49-F238E27FC236}">
                <a16:creationId xmlns:a16="http://schemas.microsoft.com/office/drawing/2014/main" id="{E11CBCA4-D3A5-4420-922F-F33FAD7BFEB6}"/>
              </a:ext>
            </a:extLst>
          </p:cNvPr>
          <p:cNvSpPr>
            <a:spLocks noGrp="1"/>
          </p:cNvSpPr>
          <p:nvPr>
            <p:ph sz="half" idx="1"/>
          </p:nvPr>
        </p:nvSpPr>
        <p:spPr>
          <a:xfrm>
            <a:off x="838201" y="1825625"/>
            <a:ext cx="10515599"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Rectangle 5">
            <a:extLst>
              <a:ext uri="{FF2B5EF4-FFF2-40B4-BE49-F238E27FC236}">
                <a16:creationId xmlns:a16="http://schemas.microsoft.com/office/drawing/2014/main" id="{DA921170-CB42-4B6B-8EA7-F65C6818BA3D}"/>
              </a:ext>
            </a:extLst>
          </p:cNvPr>
          <p:cNvSpPr>
            <a:spLocks noGrp="1" noChangeArrowheads="1"/>
          </p:cNvSpPr>
          <p:nvPr>
            <p:ph type="sldNum" sz="quarter" idx="10"/>
          </p:nvPr>
        </p:nvSpPr>
        <p:spPr>
          <a:ln/>
        </p:spPr>
        <p:txBody>
          <a:bodyPr/>
          <a:lstStyle>
            <a:lvl1pPr>
              <a:defRPr/>
            </a:lvl1pPr>
          </a:lstStyle>
          <a:p>
            <a:pPr>
              <a:defRPr/>
            </a:pPr>
            <a:fld id="{F7B7F809-E83B-46CD-8544-789A0BC3D579}" type="slidenum">
              <a:rPr lang="en-US" altLang="zh-TW"/>
              <a:pPr>
                <a:defRPr/>
              </a:pPr>
              <a:t>‹#›</a:t>
            </a:fld>
            <a:endParaRPr lang="en-US" altLang="zh-TW"/>
          </a:p>
        </p:txBody>
      </p:sp>
    </p:spTree>
    <p:extLst>
      <p:ext uri="{BB962C8B-B14F-4D97-AF65-F5344CB8AC3E}">
        <p14:creationId xmlns:p14="http://schemas.microsoft.com/office/powerpoint/2010/main" val="15573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209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90"/>
            <a:ext cx="4184034" cy="209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
        <p:nvSpPr>
          <p:cNvPr id="8" name="Content Placeholder 2">
            <a:extLst>
              <a:ext uri="{FF2B5EF4-FFF2-40B4-BE49-F238E27FC236}">
                <a16:creationId xmlns:a16="http://schemas.microsoft.com/office/drawing/2014/main" id="{4B12D0C8-E38A-430A-9434-9B22CF0EB145}"/>
              </a:ext>
            </a:extLst>
          </p:cNvPr>
          <p:cNvSpPr>
            <a:spLocks noGrp="1"/>
          </p:cNvSpPr>
          <p:nvPr>
            <p:ph sz="half" idx="13"/>
          </p:nvPr>
        </p:nvSpPr>
        <p:spPr>
          <a:xfrm>
            <a:off x="677333" y="4322757"/>
            <a:ext cx="8596669" cy="1666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1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8596668" cy="209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
        <p:nvSpPr>
          <p:cNvPr id="8" name="Content Placeholder 2">
            <a:extLst>
              <a:ext uri="{FF2B5EF4-FFF2-40B4-BE49-F238E27FC236}">
                <a16:creationId xmlns:a16="http://schemas.microsoft.com/office/drawing/2014/main" id="{4B12D0C8-E38A-430A-9434-9B22CF0EB145}"/>
              </a:ext>
            </a:extLst>
          </p:cNvPr>
          <p:cNvSpPr>
            <a:spLocks noGrp="1"/>
          </p:cNvSpPr>
          <p:nvPr>
            <p:ph sz="half" idx="13"/>
          </p:nvPr>
        </p:nvSpPr>
        <p:spPr>
          <a:xfrm>
            <a:off x="677333" y="4322757"/>
            <a:ext cx="8596669" cy="1666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17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4" cy="181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
        <p:nvSpPr>
          <p:cNvPr id="8" name="Content Placeholder 2">
            <a:extLst>
              <a:ext uri="{FF2B5EF4-FFF2-40B4-BE49-F238E27FC236}">
                <a16:creationId xmlns:a16="http://schemas.microsoft.com/office/drawing/2014/main" id="{4B12D0C8-E38A-430A-9434-9B22CF0EB145}"/>
              </a:ext>
            </a:extLst>
          </p:cNvPr>
          <p:cNvSpPr>
            <a:spLocks noGrp="1"/>
          </p:cNvSpPr>
          <p:nvPr>
            <p:ph sz="half" idx="13"/>
          </p:nvPr>
        </p:nvSpPr>
        <p:spPr>
          <a:xfrm>
            <a:off x="4998733" y="2160589"/>
            <a:ext cx="4275270" cy="38287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CE3871-8C7C-4D83-BE64-9196D44AA01B}"/>
              </a:ext>
            </a:extLst>
          </p:cNvPr>
          <p:cNvSpPr>
            <a:spLocks noGrp="1"/>
          </p:cNvSpPr>
          <p:nvPr>
            <p:ph sz="half" idx="14"/>
          </p:nvPr>
        </p:nvSpPr>
        <p:spPr>
          <a:xfrm>
            <a:off x="677335" y="4172248"/>
            <a:ext cx="4184034" cy="181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914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4" cy="181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
        <p:nvSpPr>
          <p:cNvPr id="8" name="Content Placeholder 2">
            <a:extLst>
              <a:ext uri="{FF2B5EF4-FFF2-40B4-BE49-F238E27FC236}">
                <a16:creationId xmlns:a16="http://schemas.microsoft.com/office/drawing/2014/main" id="{4B12D0C8-E38A-430A-9434-9B22CF0EB145}"/>
              </a:ext>
            </a:extLst>
          </p:cNvPr>
          <p:cNvSpPr>
            <a:spLocks noGrp="1"/>
          </p:cNvSpPr>
          <p:nvPr>
            <p:ph sz="half" idx="13"/>
          </p:nvPr>
        </p:nvSpPr>
        <p:spPr>
          <a:xfrm>
            <a:off x="4998733" y="2160589"/>
            <a:ext cx="4275270" cy="1817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CE3871-8C7C-4D83-BE64-9196D44AA01B}"/>
              </a:ext>
            </a:extLst>
          </p:cNvPr>
          <p:cNvSpPr>
            <a:spLocks noGrp="1"/>
          </p:cNvSpPr>
          <p:nvPr>
            <p:ph sz="half" idx="14"/>
          </p:nvPr>
        </p:nvSpPr>
        <p:spPr>
          <a:xfrm>
            <a:off x="677335" y="4172248"/>
            <a:ext cx="4184034" cy="181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AE692A6A-93C7-4753-82E6-BFA89827425A}"/>
              </a:ext>
            </a:extLst>
          </p:cNvPr>
          <p:cNvSpPr>
            <a:spLocks noGrp="1"/>
          </p:cNvSpPr>
          <p:nvPr>
            <p:ph sz="half" idx="15"/>
          </p:nvPr>
        </p:nvSpPr>
        <p:spPr>
          <a:xfrm>
            <a:off x="4998733" y="4161936"/>
            <a:ext cx="4275270" cy="1817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77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69" r:id="rId5"/>
    <p:sldLayoutId id="2147483671" r:id="rId6"/>
    <p:sldLayoutId id="2147483670" r:id="rId7"/>
    <p:sldLayoutId id="2147483672" r:id="rId8"/>
    <p:sldLayoutId id="2147483653" r:id="rId9"/>
    <p:sldLayoutId id="2147483654" r:id="rId10"/>
    <p:sldLayoutId id="2147483655" r:id="rId11"/>
    <p:sldLayoutId id="2147483667" r:id="rId12"/>
    <p:sldLayoutId id="2147483657" r:id="rId13"/>
    <p:sldLayoutId id="2147483660" r:id="rId14"/>
    <p:sldLayoutId id="2147483661" r:id="rId15"/>
    <p:sldLayoutId id="2147483662" r:id="rId16"/>
    <p:sldLayoutId id="2147483663" r:id="rId17"/>
    <p:sldLayoutId id="2147483664" r:id="rId18"/>
    <p:sldLayoutId id="2147483668" r:id="rId19"/>
    <p:sldLayoutId id="2147483659" r:id="rId20"/>
    <p:sldLayoutId id="2147483673" r:id="rId21"/>
    <p:sldLayoutId id="2147483674"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1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610" y="1143025"/>
            <a:ext cx="8138071" cy="2194535"/>
          </a:xfrm>
        </p:spPr>
        <p:txBody>
          <a:bodyPr/>
          <a:lstStyle/>
          <a:p>
            <a:r>
              <a:rPr lang="en-US" dirty="0"/>
              <a:t>Lecture 2</a:t>
            </a:r>
            <a:br>
              <a:rPr lang="en-US" dirty="0"/>
            </a:br>
            <a:r>
              <a:rPr lang="en-US" dirty="0"/>
              <a:t>Case study :</a:t>
            </a:r>
            <a:br>
              <a:rPr lang="en-US" dirty="0"/>
            </a:br>
            <a:r>
              <a:rPr lang="en-US" sz="2800" dirty="0"/>
              <a:t>1D-PE Design for Convolution Layer</a:t>
            </a:r>
            <a:br>
              <a:rPr lang="en-US" sz="2800" dirty="0"/>
            </a:br>
            <a:r>
              <a:rPr lang="en-US" sz="2800" dirty="0"/>
              <a:t>work from T-C Wu</a:t>
            </a:r>
          </a:p>
        </p:txBody>
      </p:sp>
      <p:sp>
        <p:nvSpPr>
          <p:cNvPr id="3" name="Subtitle 2"/>
          <p:cNvSpPr>
            <a:spLocks noGrp="1"/>
          </p:cNvSpPr>
          <p:nvPr>
            <p:ph type="subTitle" idx="1"/>
          </p:nvPr>
        </p:nvSpPr>
        <p:spPr>
          <a:xfrm>
            <a:off x="1234466" y="4050832"/>
            <a:ext cx="7766936" cy="1096899"/>
          </a:xfrm>
        </p:spPr>
        <p:txBody>
          <a:bodyPr/>
          <a:lstStyle/>
          <a:p>
            <a:r>
              <a:rPr lang="en-US" b="1" dirty="0"/>
              <a:t>Chung-Ho</a:t>
            </a:r>
            <a:r>
              <a:rPr lang="zh-TW" altLang="en-US" b="1" dirty="0"/>
              <a:t> </a:t>
            </a:r>
            <a:r>
              <a:rPr lang="en-US" altLang="zh-TW" b="1" dirty="0"/>
              <a:t>Chen </a:t>
            </a:r>
            <a:r>
              <a:rPr lang="en-US" b="1" dirty="0"/>
              <a:t> </a:t>
            </a:r>
          </a:p>
          <a:p>
            <a:r>
              <a:rPr lang="en-US" b="1" dirty="0"/>
              <a:t>NCKU EE</a:t>
            </a:r>
          </a:p>
        </p:txBody>
      </p:sp>
    </p:spTree>
    <p:extLst>
      <p:ext uri="{BB962C8B-B14F-4D97-AF65-F5344CB8AC3E}">
        <p14:creationId xmlns:p14="http://schemas.microsoft.com/office/powerpoint/2010/main" val="410190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6827512" y="1417342"/>
            <a:ext cx="5215065" cy="4790133"/>
            <a:chOff x="1837554" y="481914"/>
            <a:chExt cx="6926990" cy="6178378"/>
          </a:xfrm>
        </p:grpSpPr>
        <p:sp>
          <p:nvSpPr>
            <p:cNvPr id="12" name="矩形 11"/>
            <p:cNvSpPr/>
            <p:nvPr/>
          </p:nvSpPr>
          <p:spPr>
            <a:xfrm>
              <a:off x="1841157" y="481914"/>
              <a:ext cx="3459892" cy="308918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altLang="zh-TW" sz="1400" kern="0" dirty="0">
                  <a:solidFill>
                    <a:prstClr val="white"/>
                  </a:solidFill>
                  <a:latin typeface="Calibri" panose="020F0502020204030204"/>
                  <a:ea typeface="新細明體" panose="02020500000000000000" pitchFamily="18" charset="-120"/>
                </a:rPr>
                <a:t>1</a:t>
              </a:r>
              <a:endParaRPr kumimoji="0" lang="zh-TW" altLang="en-US" sz="14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文字方塊 12"/>
            <p:cNvSpPr txBox="1"/>
            <p:nvPr/>
          </p:nvSpPr>
          <p:spPr>
            <a:xfrm>
              <a:off x="1841157" y="481914"/>
              <a:ext cx="1606379" cy="357920"/>
            </a:xfrm>
            <a:prstGeom prst="rect">
              <a:avLst/>
            </a:prstGeom>
            <a:noFill/>
          </p:spPr>
          <p:txBody>
            <a:bodyPr wrap="square" rtlCol="0">
              <a:spAutoFit/>
            </a:bodyPr>
            <a:lstStyle/>
            <a:p>
              <a:pPr defTabSz="457200"/>
              <a:r>
                <a:rPr lang="en-US" altLang="zh-TW" sz="1100" b="1" dirty="0">
                  <a:solidFill>
                    <a:prstClr val="black"/>
                  </a:solidFill>
                  <a:latin typeface="Calibri" panose="020F0502020204030204"/>
                  <a:ea typeface="新細明體" panose="02020500000000000000" pitchFamily="18" charset="-120"/>
                </a:rPr>
                <a:t>Input Reuse</a:t>
              </a:r>
              <a:endParaRPr lang="zh-TW" altLang="en-US" sz="1100" b="1" dirty="0">
                <a:solidFill>
                  <a:prstClr val="black"/>
                </a:solidFill>
                <a:latin typeface="Calibri" panose="020F0502020204030204"/>
                <a:ea typeface="新細明體" panose="02020500000000000000" pitchFamily="18" charset="-120"/>
              </a:endParaRPr>
            </a:p>
          </p:txBody>
        </p:sp>
        <p:sp>
          <p:nvSpPr>
            <p:cNvPr id="14" name="矩形 13"/>
            <p:cNvSpPr/>
            <p:nvPr/>
          </p:nvSpPr>
          <p:spPr>
            <a:xfrm>
              <a:off x="5301049" y="481914"/>
              <a:ext cx="3459892" cy="308918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文字方塊 14"/>
            <p:cNvSpPr txBox="1"/>
            <p:nvPr/>
          </p:nvSpPr>
          <p:spPr>
            <a:xfrm>
              <a:off x="5301049" y="481914"/>
              <a:ext cx="1606379" cy="357920"/>
            </a:xfrm>
            <a:prstGeom prst="rect">
              <a:avLst/>
            </a:prstGeom>
            <a:noFill/>
          </p:spPr>
          <p:txBody>
            <a:bodyPr wrap="square" rtlCol="0">
              <a:spAutoFit/>
            </a:bodyPr>
            <a:lstStyle/>
            <a:p>
              <a:pPr defTabSz="457200"/>
              <a:r>
                <a:rPr lang="en-US" altLang="zh-TW" sz="1100" b="1" dirty="0">
                  <a:solidFill>
                    <a:prstClr val="black"/>
                  </a:solidFill>
                  <a:latin typeface="Calibri" panose="020F0502020204030204"/>
                  <a:ea typeface="新細明體" panose="02020500000000000000" pitchFamily="18" charset="-120"/>
                </a:rPr>
                <a:t>Output Reuse</a:t>
              </a:r>
              <a:endParaRPr lang="zh-TW" altLang="en-US" sz="1100" b="1" dirty="0">
                <a:solidFill>
                  <a:prstClr val="black"/>
                </a:solidFill>
                <a:latin typeface="Calibri" panose="020F0502020204030204"/>
                <a:ea typeface="新細明體" panose="02020500000000000000" pitchFamily="18" charset="-120"/>
              </a:endParaRPr>
            </a:p>
          </p:txBody>
        </p:sp>
        <p:sp>
          <p:nvSpPr>
            <p:cNvPr id="16" name="矩形 15"/>
            <p:cNvSpPr/>
            <p:nvPr/>
          </p:nvSpPr>
          <p:spPr>
            <a:xfrm>
              <a:off x="1837554" y="3571103"/>
              <a:ext cx="3459892" cy="308918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文字方塊 16"/>
            <p:cNvSpPr txBox="1"/>
            <p:nvPr/>
          </p:nvSpPr>
          <p:spPr>
            <a:xfrm>
              <a:off x="1837554" y="3571102"/>
              <a:ext cx="1606379" cy="357920"/>
            </a:xfrm>
            <a:prstGeom prst="rect">
              <a:avLst/>
            </a:prstGeom>
            <a:noFill/>
          </p:spPr>
          <p:txBody>
            <a:bodyPr wrap="square" rtlCol="0">
              <a:spAutoFit/>
            </a:bodyPr>
            <a:lstStyle/>
            <a:p>
              <a:pPr defTabSz="457200"/>
              <a:r>
                <a:rPr lang="en-US" altLang="zh-TW" sz="1100" b="1" dirty="0">
                  <a:solidFill>
                    <a:prstClr val="black"/>
                  </a:solidFill>
                  <a:latin typeface="Calibri" panose="020F0502020204030204"/>
                  <a:ea typeface="新細明體" panose="02020500000000000000" pitchFamily="18" charset="-120"/>
                </a:rPr>
                <a:t>Weight Reuse</a:t>
              </a:r>
              <a:endParaRPr lang="zh-TW" altLang="en-US" sz="1100" b="1" dirty="0">
                <a:solidFill>
                  <a:prstClr val="black"/>
                </a:solidFill>
                <a:latin typeface="Calibri" panose="020F0502020204030204"/>
                <a:ea typeface="新細明體" panose="02020500000000000000" pitchFamily="18" charset="-120"/>
              </a:endParaRPr>
            </a:p>
          </p:txBody>
        </p:sp>
        <p:sp>
          <p:nvSpPr>
            <p:cNvPr id="18" name="矩形 17"/>
            <p:cNvSpPr/>
            <p:nvPr/>
          </p:nvSpPr>
          <p:spPr>
            <a:xfrm>
              <a:off x="5304652" y="3571103"/>
              <a:ext cx="3459892" cy="308918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文字方塊 18"/>
            <p:cNvSpPr txBox="1"/>
            <p:nvPr/>
          </p:nvSpPr>
          <p:spPr>
            <a:xfrm>
              <a:off x="5304652" y="3571102"/>
              <a:ext cx="1606379" cy="357920"/>
            </a:xfrm>
            <a:prstGeom prst="rect">
              <a:avLst/>
            </a:prstGeom>
            <a:noFill/>
          </p:spPr>
          <p:txBody>
            <a:bodyPr wrap="square" rtlCol="0">
              <a:spAutoFit/>
            </a:bodyPr>
            <a:lstStyle/>
            <a:p>
              <a:pPr defTabSz="457200"/>
              <a:r>
                <a:rPr lang="en-US" altLang="zh-TW" sz="1100" b="1" dirty="0">
                  <a:solidFill>
                    <a:prstClr val="black"/>
                  </a:solidFill>
                  <a:latin typeface="Calibri" panose="020F0502020204030204"/>
                  <a:ea typeface="新細明體" panose="02020500000000000000" pitchFamily="18" charset="-120"/>
                </a:rPr>
                <a:t>Layer Reuse</a:t>
              </a:r>
              <a:endParaRPr lang="zh-TW" altLang="en-US" sz="1100" b="1" dirty="0">
                <a:solidFill>
                  <a:prstClr val="black"/>
                </a:solidFill>
                <a:latin typeface="Calibri" panose="020F0502020204030204"/>
                <a:ea typeface="新細明體" panose="02020500000000000000" pitchFamily="18" charset="-120"/>
              </a:endParaRPr>
            </a:p>
          </p:txBody>
        </p:sp>
        <p:grpSp>
          <p:nvGrpSpPr>
            <p:cNvPr id="20" name="群組 19"/>
            <p:cNvGrpSpPr/>
            <p:nvPr/>
          </p:nvGrpSpPr>
          <p:grpSpPr>
            <a:xfrm>
              <a:off x="2112263" y="711521"/>
              <a:ext cx="3062192" cy="2779904"/>
              <a:chOff x="5821199" y="1671484"/>
              <a:chExt cx="5208030" cy="4810603"/>
            </a:xfrm>
          </p:grpSpPr>
          <p:sp>
            <p:nvSpPr>
              <p:cNvPr id="155" name="矩形 154"/>
              <p:cNvSpPr/>
              <p:nvPr/>
            </p:nvSpPr>
            <p:spPr>
              <a:xfrm>
                <a:off x="6028897" y="2390517"/>
                <a:ext cx="747803" cy="698813"/>
              </a:xfrm>
              <a:prstGeom prst="rect">
                <a:avLst/>
              </a:prstGeom>
              <a:solidFill>
                <a:srgbClr val="42BA97">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6" name="矩形 155"/>
              <p:cNvSpPr/>
              <p:nvPr/>
            </p:nvSpPr>
            <p:spPr>
              <a:xfrm>
                <a:off x="6028897" y="3928372"/>
                <a:ext cx="747803" cy="698813"/>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7" name="矩形 156"/>
              <p:cNvSpPr/>
              <p:nvPr/>
            </p:nvSpPr>
            <p:spPr>
              <a:xfrm>
                <a:off x="6028897" y="5466230"/>
                <a:ext cx="747803" cy="698813"/>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8" name="矩形 157"/>
              <p:cNvSpPr/>
              <p:nvPr/>
            </p:nvSpPr>
            <p:spPr>
              <a:xfrm>
                <a:off x="10084224" y="2465705"/>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9" name="矩形 158"/>
              <p:cNvSpPr/>
              <p:nvPr/>
            </p:nvSpPr>
            <p:spPr>
              <a:xfrm>
                <a:off x="10084224" y="4003560"/>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0" name="矩形 159"/>
              <p:cNvSpPr/>
              <p:nvPr/>
            </p:nvSpPr>
            <p:spPr>
              <a:xfrm>
                <a:off x="10084224" y="5541418"/>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1" name="文字方塊 160"/>
              <p:cNvSpPr txBox="1"/>
              <p:nvPr/>
            </p:nvSpPr>
            <p:spPr>
              <a:xfrm>
                <a:off x="5821199" y="1964537"/>
                <a:ext cx="1110654" cy="54650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Input</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62" name="矩形 161"/>
              <p:cNvSpPr/>
              <p:nvPr/>
            </p:nvSpPr>
            <p:spPr>
              <a:xfrm>
                <a:off x="7615861" y="2116298"/>
                <a:ext cx="260999" cy="274218"/>
              </a:xfrm>
              <a:prstGeom prst="rect">
                <a:avLst/>
              </a:prstGeom>
              <a:solidFill>
                <a:srgbClr val="1CADE4">
                  <a:lumMod val="60000"/>
                  <a:lumOff val="4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3" name="矩形 162"/>
              <p:cNvSpPr/>
              <p:nvPr/>
            </p:nvSpPr>
            <p:spPr>
              <a:xfrm>
                <a:off x="7615862" y="2602814"/>
                <a:ext cx="260999" cy="274218"/>
              </a:xfrm>
              <a:prstGeom prst="rect">
                <a:avLst/>
              </a:prstGeom>
              <a:solidFill>
                <a:srgbClr val="FFC000"/>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4" name="矩形 163"/>
              <p:cNvSpPr/>
              <p:nvPr/>
            </p:nvSpPr>
            <p:spPr>
              <a:xfrm>
                <a:off x="7615861" y="3089330"/>
                <a:ext cx="260999" cy="274218"/>
              </a:xfrm>
              <a:prstGeom prst="rect">
                <a:avLst/>
              </a:prstGeom>
              <a:solidFill>
                <a:srgbClr val="92D050"/>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5" name="矩形 164"/>
              <p:cNvSpPr/>
              <p:nvPr/>
            </p:nvSpPr>
            <p:spPr>
              <a:xfrm>
                <a:off x="8764665" y="2072070"/>
                <a:ext cx="413492" cy="362674"/>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6" name="矩形 165"/>
              <p:cNvSpPr/>
              <p:nvPr/>
            </p:nvSpPr>
            <p:spPr>
              <a:xfrm>
                <a:off x="8764665" y="2558586"/>
                <a:ext cx="413492" cy="362674"/>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7" name="矩形 166"/>
              <p:cNvSpPr/>
              <p:nvPr/>
            </p:nvSpPr>
            <p:spPr>
              <a:xfrm>
                <a:off x="8763256" y="3042715"/>
                <a:ext cx="413492" cy="362674"/>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8" name="矩形 167"/>
              <p:cNvSpPr/>
              <p:nvPr/>
            </p:nvSpPr>
            <p:spPr>
              <a:xfrm>
                <a:off x="7614452" y="3657508"/>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9" name="矩形 168"/>
              <p:cNvSpPr/>
              <p:nvPr/>
            </p:nvSpPr>
            <p:spPr>
              <a:xfrm>
                <a:off x="7614453" y="4144024"/>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0" name="矩形 169"/>
              <p:cNvSpPr/>
              <p:nvPr/>
            </p:nvSpPr>
            <p:spPr>
              <a:xfrm>
                <a:off x="7614452" y="4630540"/>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1" name="矩形 170"/>
              <p:cNvSpPr/>
              <p:nvPr/>
            </p:nvSpPr>
            <p:spPr>
              <a:xfrm>
                <a:off x="8763256" y="3613280"/>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2" name="矩形 171"/>
              <p:cNvSpPr/>
              <p:nvPr/>
            </p:nvSpPr>
            <p:spPr>
              <a:xfrm>
                <a:off x="8763256" y="4099796"/>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3" name="矩形 172"/>
              <p:cNvSpPr/>
              <p:nvPr/>
            </p:nvSpPr>
            <p:spPr>
              <a:xfrm>
                <a:off x="8761847" y="4583925"/>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4" name="矩形 173"/>
              <p:cNvSpPr/>
              <p:nvPr/>
            </p:nvSpPr>
            <p:spPr>
              <a:xfrm>
                <a:off x="7613043" y="5192996"/>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5" name="矩形 174"/>
              <p:cNvSpPr/>
              <p:nvPr/>
            </p:nvSpPr>
            <p:spPr>
              <a:xfrm>
                <a:off x="7613044" y="5679512"/>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6" name="矩形 175"/>
              <p:cNvSpPr/>
              <p:nvPr/>
            </p:nvSpPr>
            <p:spPr>
              <a:xfrm>
                <a:off x="7613043" y="6166028"/>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7" name="矩形 176"/>
              <p:cNvSpPr/>
              <p:nvPr/>
            </p:nvSpPr>
            <p:spPr>
              <a:xfrm>
                <a:off x="8761847" y="5148768"/>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8" name="矩形 177"/>
              <p:cNvSpPr/>
              <p:nvPr/>
            </p:nvSpPr>
            <p:spPr>
              <a:xfrm>
                <a:off x="8761847" y="5635284"/>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9" name="矩形 178"/>
              <p:cNvSpPr/>
              <p:nvPr/>
            </p:nvSpPr>
            <p:spPr>
              <a:xfrm>
                <a:off x="8760438" y="6119413"/>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0" name="文字方塊 179"/>
              <p:cNvSpPr txBox="1"/>
              <p:nvPr/>
            </p:nvSpPr>
            <p:spPr>
              <a:xfrm>
                <a:off x="7002832" y="1675341"/>
                <a:ext cx="1367467" cy="51007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Weight</a:t>
                </a:r>
                <a:endParaRPr kumimoji="0" lang="zh-TW" altLang="en-US"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cxnSp>
            <p:nvCxnSpPr>
              <p:cNvPr id="181" name="直線接點 180"/>
              <p:cNvCxnSpPr>
                <a:stCxn id="155" idx="3"/>
                <a:endCxn id="162" idx="1"/>
              </p:cNvCxnSpPr>
              <p:nvPr/>
            </p:nvCxnSpPr>
            <p:spPr>
              <a:xfrm flipV="1">
                <a:off x="6776700" y="2253407"/>
                <a:ext cx="839161" cy="486517"/>
              </a:xfrm>
              <a:prstGeom prst="line">
                <a:avLst/>
              </a:prstGeom>
              <a:noFill/>
              <a:ln w="19050" cap="flat" cmpd="sng" algn="ctr">
                <a:solidFill>
                  <a:sysClr val="windowText" lastClr="000000"/>
                </a:solidFill>
                <a:prstDash val="solid"/>
              </a:ln>
              <a:effectLst/>
            </p:spPr>
          </p:cxnSp>
          <p:cxnSp>
            <p:nvCxnSpPr>
              <p:cNvPr id="182" name="直線接點 181"/>
              <p:cNvCxnSpPr/>
              <p:nvPr/>
            </p:nvCxnSpPr>
            <p:spPr>
              <a:xfrm flipV="1">
                <a:off x="6776699" y="3772735"/>
                <a:ext cx="839161" cy="486517"/>
              </a:xfrm>
              <a:prstGeom prst="line">
                <a:avLst/>
              </a:prstGeom>
              <a:noFill/>
              <a:ln w="19050" cap="flat" cmpd="sng" algn="ctr">
                <a:solidFill>
                  <a:sysClr val="windowText" lastClr="000000"/>
                </a:solidFill>
                <a:prstDash val="solid"/>
              </a:ln>
              <a:effectLst/>
            </p:spPr>
          </p:cxnSp>
          <p:cxnSp>
            <p:nvCxnSpPr>
              <p:cNvPr id="183" name="直線接點 182"/>
              <p:cNvCxnSpPr/>
              <p:nvPr/>
            </p:nvCxnSpPr>
            <p:spPr>
              <a:xfrm flipV="1">
                <a:off x="6773882" y="5317670"/>
                <a:ext cx="839161" cy="486517"/>
              </a:xfrm>
              <a:prstGeom prst="line">
                <a:avLst/>
              </a:prstGeom>
              <a:noFill/>
              <a:ln w="19050" cap="flat" cmpd="sng" algn="ctr">
                <a:solidFill>
                  <a:sysClr val="windowText" lastClr="000000"/>
                </a:solidFill>
                <a:prstDash val="solid"/>
              </a:ln>
              <a:effectLst/>
            </p:spPr>
          </p:cxnSp>
          <p:cxnSp>
            <p:nvCxnSpPr>
              <p:cNvPr id="184" name="直線接點 183"/>
              <p:cNvCxnSpPr>
                <a:stCxn id="155" idx="3"/>
                <a:endCxn id="163" idx="1"/>
              </p:cNvCxnSpPr>
              <p:nvPr/>
            </p:nvCxnSpPr>
            <p:spPr>
              <a:xfrm flipV="1">
                <a:off x="6776700" y="2739923"/>
                <a:ext cx="839162" cy="1"/>
              </a:xfrm>
              <a:prstGeom prst="line">
                <a:avLst/>
              </a:prstGeom>
              <a:noFill/>
              <a:ln w="19050" cap="flat" cmpd="sng" algn="ctr">
                <a:solidFill>
                  <a:sysClr val="windowText" lastClr="000000"/>
                </a:solidFill>
                <a:prstDash val="solid"/>
              </a:ln>
              <a:effectLst/>
            </p:spPr>
          </p:cxnSp>
          <p:cxnSp>
            <p:nvCxnSpPr>
              <p:cNvPr id="185" name="直線接點 184"/>
              <p:cNvCxnSpPr/>
              <p:nvPr/>
            </p:nvCxnSpPr>
            <p:spPr>
              <a:xfrm flipV="1">
                <a:off x="6764091" y="4277776"/>
                <a:ext cx="839162" cy="1"/>
              </a:xfrm>
              <a:prstGeom prst="line">
                <a:avLst/>
              </a:prstGeom>
              <a:noFill/>
              <a:ln w="19050" cap="flat" cmpd="sng" algn="ctr">
                <a:solidFill>
                  <a:sysClr val="windowText" lastClr="000000"/>
                </a:solidFill>
                <a:prstDash val="solid"/>
              </a:ln>
              <a:effectLst/>
            </p:spPr>
          </p:cxnSp>
          <p:cxnSp>
            <p:nvCxnSpPr>
              <p:cNvPr id="186" name="直線接點 185"/>
              <p:cNvCxnSpPr/>
              <p:nvPr/>
            </p:nvCxnSpPr>
            <p:spPr>
              <a:xfrm flipV="1">
                <a:off x="6773881" y="5815634"/>
                <a:ext cx="839162" cy="1"/>
              </a:xfrm>
              <a:prstGeom prst="line">
                <a:avLst/>
              </a:prstGeom>
              <a:noFill/>
              <a:ln w="19050" cap="flat" cmpd="sng" algn="ctr">
                <a:solidFill>
                  <a:sysClr val="windowText" lastClr="000000"/>
                </a:solidFill>
                <a:prstDash val="solid"/>
              </a:ln>
              <a:effectLst/>
            </p:spPr>
          </p:cxnSp>
          <p:cxnSp>
            <p:nvCxnSpPr>
              <p:cNvPr id="187" name="直線接點 186"/>
              <p:cNvCxnSpPr>
                <a:stCxn id="155" idx="3"/>
                <a:endCxn id="164" idx="1"/>
              </p:cNvCxnSpPr>
              <p:nvPr/>
            </p:nvCxnSpPr>
            <p:spPr>
              <a:xfrm>
                <a:off x="6776700" y="2739924"/>
                <a:ext cx="839161" cy="486515"/>
              </a:xfrm>
              <a:prstGeom prst="line">
                <a:avLst/>
              </a:prstGeom>
              <a:noFill/>
              <a:ln w="19050" cap="flat" cmpd="sng" algn="ctr">
                <a:solidFill>
                  <a:sysClr val="windowText" lastClr="000000"/>
                </a:solidFill>
                <a:prstDash val="solid"/>
              </a:ln>
              <a:effectLst/>
            </p:spPr>
          </p:cxnSp>
          <p:cxnSp>
            <p:nvCxnSpPr>
              <p:cNvPr id="188" name="直線接點 187"/>
              <p:cNvCxnSpPr/>
              <p:nvPr/>
            </p:nvCxnSpPr>
            <p:spPr>
              <a:xfrm>
                <a:off x="6764091" y="4276690"/>
                <a:ext cx="839161" cy="486515"/>
              </a:xfrm>
              <a:prstGeom prst="line">
                <a:avLst/>
              </a:prstGeom>
              <a:noFill/>
              <a:ln w="19050" cap="flat" cmpd="sng" algn="ctr">
                <a:solidFill>
                  <a:sysClr val="windowText" lastClr="000000"/>
                </a:solidFill>
                <a:prstDash val="solid"/>
              </a:ln>
              <a:effectLst/>
            </p:spPr>
          </p:cxnSp>
          <p:cxnSp>
            <p:nvCxnSpPr>
              <p:cNvPr id="189" name="直線接點 188"/>
              <p:cNvCxnSpPr/>
              <p:nvPr/>
            </p:nvCxnSpPr>
            <p:spPr>
              <a:xfrm>
                <a:off x="6764090" y="5798294"/>
                <a:ext cx="839161" cy="486515"/>
              </a:xfrm>
              <a:prstGeom prst="line">
                <a:avLst/>
              </a:prstGeom>
              <a:noFill/>
              <a:ln w="19050" cap="flat" cmpd="sng" algn="ctr">
                <a:solidFill>
                  <a:sysClr val="windowText" lastClr="000000"/>
                </a:solidFill>
                <a:prstDash val="solid"/>
              </a:ln>
              <a:effectLst/>
            </p:spPr>
          </p:cxnSp>
          <p:cxnSp>
            <p:nvCxnSpPr>
              <p:cNvPr id="190" name="直線單箭頭接點 189"/>
              <p:cNvCxnSpPr>
                <a:stCxn id="162" idx="3"/>
                <a:endCxn id="165" idx="1"/>
              </p:cNvCxnSpPr>
              <p:nvPr/>
            </p:nvCxnSpPr>
            <p:spPr>
              <a:xfrm>
                <a:off x="7876860" y="2253407"/>
                <a:ext cx="887805" cy="0"/>
              </a:xfrm>
              <a:prstGeom prst="straightConnector1">
                <a:avLst/>
              </a:prstGeom>
              <a:noFill/>
              <a:ln w="19050" cap="flat" cmpd="sng" algn="ctr">
                <a:solidFill>
                  <a:sysClr val="windowText" lastClr="000000"/>
                </a:solidFill>
                <a:prstDash val="solid"/>
                <a:tailEnd type="triangle"/>
              </a:ln>
              <a:effectLst/>
            </p:spPr>
          </p:cxnSp>
          <p:cxnSp>
            <p:nvCxnSpPr>
              <p:cNvPr id="191" name="直線單箭頭接點 190"/>
              <p:cNvCxnSpPr/>
              <p:nvPr/>
            </p:nvCxnSpPr>
            <p:spPr>
              <a:xfrm>
                <a:off x="7876859" y="2739922"/>
                <a:ext cx="887805" cy="0"/>
              </a:xfrm>
              <a:prstGeom prst="straightConnector1">
                <a:avLst/>
              </a:prstGeom>
              <a:noFill/>
              <a:ln w="19050" cap="flat" cmpd="sng" algn="ctr">
                <a:solidFill>
                  <a:sysClr val="windowText" lastClr="000000"/>
                </a:solidFill>
                <a:prstDash val="solid"/>
                <a:tailEnd type="triangle"/>
              </a:ln>
              <a:effectLst/>
            </p:spPr>
          </p:cxnSp>
          <p:cxnSp>
            <p:nvCxnSpPr>
              <p:cNvPr id="192" name="直線單箭頭接點 191"/>
              <p:cNvCxnSpPr/>
              <p:nvPr/>
            </p:nvCxnSpPr>
            <p:spPr>
              <a:xfrm>
                <a:off x="7876858" y="3224052"/>
                <a:ext cx="887805" cy="0"/>
              </a:xfrm>
              <a:prstGeom prst="straightConnector1">
                <a:avLst/>
              </a:prstGeom>
              <a:noFill/>
              <a:ln w="19050" cap="flat" cmpd="sng" algn="ctr">
                <a:solidFill>
                  <a:sysClr val="windowText" lastClr="000000"/>
                </a:solidFill>
                <a:prstDash val="solid"/>
                <a:tailEnd type="triangle"/>
              </a:ln>
              <a:effectLst/>
            </p:spPr>
          </p:cxnSp>
          <p:cxnSp>
            <p:nvCxnSpPr>
              <p:cNvPr id="193" name="直線單箭頭接點 192"/>
              <p:cNvCxnSpPr/>
              <p:nvPr/>
            </p:nvCxnSpPr>
            <p:spPr>
              <a:xfrm>
                <a:off x="7876859" y="3792560"/>
                <a:ext cx="887805" cy="0"/>
              </a:xfrm>
              <a:prstGeom prst="straightConnector1">
                <a:avLst/>
              </a:prstGeom>
              <a:noFill/>
              <a:ln w="19050" cap="flat" cmpd="sng" algn="ctr">
                <a:solidFill>
                  <a:sysClr val="windowText" lastClr="000000"/>
                </a:solidFill>
                <a:prstDash val="solid"/>
                <a:tailEnd type="triangle"/>
              </a:ln>
              <a:effectLst/>
            </p:spPr>
          </p:cxnSp>
          <p:cxnSp>
            <p:nvCxnSpPr>
              <p:cNvPr id="194" name="直線單箭頭接點 193"/>
              <p:cNvCxnSpPr/>
              <p:nvPr/>
            </p:nvCxnSpPr>
            <p:spPr>
              <a:xfrm>
                <a:off x="7876858" y="4279075"/>
                <a:ext cx="887805" cy="0"/>
              </a:xfrm>
              <a:prstGeom prst="straightConnector1">
                <a:avLst/>
              </a:prstGeom>
              <a:noFill/>
              <a:ln w="19050" cap="flat" cmpd="sng" algn="ctr">
                <a:solidFill>
                  <a:sysClr val="windowText" lastClr="000000"/>
                </a:solidFill>
                <a:prstDash val="solid"/>
                <a:tailEnd type="triangle"/>
              </a:ln>
              <a:effectLst/>
            </p:spPr>
          </p:cxnSp>
          <p:cxnSp>
            <p:nvCxnSpPr>
              <p:cNvPr id="195" name="直線單箭頭接點 194"/>
              <p:cNvCxnSpPr/>
              <p:nvPr/>
            </p:nvCxnSpPr>
            <p:spPr>
              <a:xfrm>
                <a:off x="7876857" y="4763205"/>
                <a:ext cx="887805" cy="0"/>
              </a:xfrm>
              <a:prstGeom prst="straightConnector1">
                <a:avLst/>
              </a:prstGeom>
              <a:noFill/>
              <a:ln w="19050" cap="flat" cmpd="sng" algn="ctr">
                <a:solidFill>
                  <a:sysClr val="windowText" lastClr="000000"/>
                </a:solidFill>
                <a:prstDash val="solid"/>
                <a:tailEnd type="triangle"/>
              </a:ln>
              <a:effectLst/>
            </p:spPr>
          </p:cxnSp>
          <p:cxnSp>
            <p:nvCxnSpPr>
              <p:cNvPr id="196" name="直線單箭頭接點 195"/>
              <p:cNvCxnSpPr/>
              <p:nvPr/>
            </p:nvCxnSpPr>
            <p:spPr>
              <a:xfrm>
                <a:off x="7872635" y="5330105"/>
                <a:ext cx="887805" cy="0"/>
              </a:xfrm>
              <a:prstGeom prst="straightConnector1">
                <a:avLst/>
              </a:prstGeom>
              <a:noFill/>
              <a:ln w="19050" cap="flat" cmpd="sng" algn="ctr">
                <a:solidFill>
                  <a:sysClr val="windowText" lastClr="000000"/>
                </a:solidFill>
                <a:prstDash val="solid"/>
                <a:tailEnd type="triangle"/>
              </a:ln>
              <a:effectLst/>
            </p:spPr>
          </p:cxnSp>
          <p:cxnSp>
            <p:nvCxnSpPr>
              <p:cNvPr id="197" name="直線單箭頭接點 196"/>
              <p:cNvCxnSpPr/>
              <p:nvPr/>
            </p:nvCxnSpPr>
            <p:spPr>
              <a:xfrm>
                <a:off x="7872634" y="5816620"/>
                <a:ext cx="887805" cy="0"/>
              </a:xfrm>
              <a:prstGeom prst="straightConnector1">
                <a:avLst/>
              </a:prstGeom>
              <a:noFill/>
              <a:ln w="19050" cap="flat" cmpd="sng" algn="ctr">
                <a:solidFill>
                  <a:sysClr val="windowText" lastClr="000000"/>
                </a:solidFill>
                <a:prstDash val="solid"/>
                <a:tailEnd type="triangle"/>
              </a:ln>
              <a:effectLst/>
            </p:spPr>
          </p:cxnSp>
          <p:cxnSp>
            <p:nvCxnSpPr>
              <p:cNvPr id="198" name="直線單箭頭接點 197"/>
              <p:cNvCxnSpPr/>
              <p:nvPr/>
            </p:nvCxnSpPr>
            <p:spPr>
              <a:xfrm>
                <a:off x="7872633" y="6300750"/>
                <a:ext cx="887805" cy="0"/>
              </a:xfrm>
              <a:prstGeom prst="straightConnector1">
                <a:avLst/>
              </a:prstGeom>
              <a:noFill/>
              <a:ln w="19050" cap="flat" cmpd="sng" algn="ctr">
                <a:solidFill>
                  <a:sysClr val="windowText" lastClr="000000"/>
                </a:solidFill>
                <a:prstDash val="solid"/>
                <a:tailEnd type="triangle"/>
              </a:ln>
              <a:effectLst/>
            </p:spPr>
          </p:cxnSp>
          <p:cxnSp>
            <p:nvCxnSpPr>
              <p:cNvPr id="199" name="直線接點 198"/>
              <p:cNvCxnSpPr>
                <a:stCxn id="165" idx="3"/>
                <a:endCxn id="158" idx="1"/>
              </p:cNvCxnSpPr>
              <p:nvPr/>
            </p:nvCxnSpPr>
            <p:spPr>
              <a:xfrm>
                <a:off x="9178157" y="2253407"/>
                <a:ext cx="906067" cy="486516"/>
              </a:xfrm>
              <a:prstGeom prst="line">
                <a:avLst/>
              </a:prstGeom>
              <a:noFill/>
              <a:ln w="19050" cap="flat" cmpd="sng" algn="ctr">
                <a:solidFill>
                  <a:srgbClr val="00B0F0"/>
                </a:solidFill>
                <a:prstDash val="solid"/>
              </a:ln>
              <a:effectLst/>
            </p:spPr>
          </p:cxnSp>
          <p:cxnSp>
            <p:nvCxnSpPr>
              <p:cNvPr id="200" name="直線接點 199"/>
              <p:cNvCxnSpPr>
                <a:endCxn id="159" idx="1"/>
              </p:cNvCxnSpPr>
              <p:nvPr/>
            </p:nvCxnSpPr>
            <p:spPr>
              <a:xfrm>
                <a:off x="9178156" y="2729793"/>
                <a:ext cx="906068" cy="1547985"/>
              </a:xfrm>
              <a:prstGeom prst="line">
                <a:avLst/>
              </a:prstGeom>
              <a:noFill/>
              <a:ln w="19050" cap="flat" cmpd="sng" algn="ctr">
                <a:solidFill>
                  <a:sysClr val="windowText" lastClr="000000"/>
                </a:solidFill>
                <a:prstDash val="solid"/>
              </a:ln>
              <a:effectLst/>
            </p:spPr>
          </p:cxnSp>
          <p:cxnSp>
            <p:nvCxnSpPr>
              <p:cNvPr id="201" name="直線接點 200"/>
              <p:cNvCxnSpPr>
                <a:stCxn id="167" idx="3"/>
                <a:endCxn id="160" idx="1"/>
              </p:cNvCxnSpPr>
              <p:nvPr/>
            </p:nvCxnSpPr>
            <p:spPr>
              <a:xfrm>
                <a:off x="9176748" y="3224052"/>
                <a:ext cx="907476" cy="2591584"/>
              </a:xfrm>
              <a:prstGeom prst="line">
                <a:avLst/>
              </a:prstGeom>
              <a:noFill/>
              <a:ln w="19050" cap="flat" cmpd="sng" algn="ctr">
                <a:solidFill>
                  <a:sysClr val="windowText" lastClr="000000"/>
                </a:solidFill>
                <a:prstDash val="solid"/>
              </a:ln>
              <a:effectLst/>
            </p:spPr>
          </p:cxnSp>
          <p:cxnSp>
            <p:nvCxnSpPr>
              <p:cNvPr id="202" name="直線接點 201"/>
              <p:cNvCxnSpPr/>
              <p:nvPr/>
            </p:nvCxnSpPr>
            <p:spPr>
              <a:xfrm flipV="1">
                <a:off x="9221609" y="2773176"/>
                <a:ext cx="910291" cy="1032812"/>
              </a:xfrm>
              <a:prstGeom prst="line">
                <a:avLst/>
              </a:prstGeom>
              <a:noFill/>
              <a:ln w="19050" cap="flat" cmpd="sng" algn="ctr">
                <a:solidFill>
                  <a:srgbClr val="00B0F0"/>
                </a:solidFill>
                <a:prstDash val="solid"/>
              </a:ln>
              <a:effectLst/>
            </p:spPr>
          </p:cxnSp>
          <p:cxnSp>
            <p:nvCxnSpPr>
              <p:cNvPr id="203" name="直線接點 202"/>
              <p:cNvCxnSpPr>
                <a:endCxn id="159" idx="1"/>
              </p:cNvCxnSpPr>
              <p:nvPr/>
            </p:nvCxnSpPr>
            <p:spPr>
              <a:xfrm flipV="1">
                <a:off x="9161324" y="4277778"/>
                <a:ext cx="922900" cy="11364"/>
              </a:xfrm>
              <a:prstGeom prst="line">
                <a:avLst/>
              </a:prstGeom>
              <a:noFill/>
              <a:ln w="19050" cap="flat" cmpd="sng" algn="ctr">
                <a:solidFill>
                  <a:sysClr val="windowText" lastClr="000000"/>
                </a:solidFill>
                <a:prstDash val="solid"/>
              </a:ln>
              <a:effectLst/>
            </p:spPr>
          </p:cxnSp>
          <p:cxnSp>
            <p:nvCxnSpPr>
              <p:cNvPr id="204" name="直線接點 203"/>
              <p:cNvCxnSpPr>
                <a:endCxn id="160" idx="1"/>
              </p:cNvCxnSpPr>
              <p:nvPr/>
            </p:nvCxnSpPr>
            <p:spPr>
              <a:xfrm>
                <a:off x="9171116" y="4761597"/>
                <a:ext cx="913108" cy="1054039"/>
              </a:xfrm>
              <a:prstGeom prst="line">
                <a:avLst/>
              </a:prstGeom>
              <a:noFill/>
              <a:ln w="19050" cap="flat" cmpd="sng" algn="ctr">
                <a:solidFill>
                  <a:sysClr val="windowText" lastClr="000000"/>
                </a:solidFill>
                <a:prstDash val="solid"/>
              </a:ln>
              <a:effectLst/>
            </p:spPr>
          </p:cxnSp>
          <p:cxnSp>
            <p:nvCxnSpPr>
              <p:cNvPr id="205" name="直線接點 204"/>
              <p:cNvCxnSpPr>
                <a:stCxn id="177" idx="3"/>
                <a:endCxn id="158" idx="1"/>
              </p:cNvCxnSpPr>
              <p:nvPr/>
            </p:nvCxnSpPr>
            <p:spPr>
              <a:xfrm flipV="1">
                <a:off x="9175339" y="2739923"/>
                <a:ext cx="908885" cy="2590182"/>
              </a:xfrm>
              <a:prstGeom prst="line">
                <a:avLst/>
              </a:prstGeom>
              <a:noFill/>
              <a:ln w="19050" cap="flat" cmpd="sng" algn="ctr">
                <a:solidFill>
                  <a:srgbClr val="00B0F0"/>
                </a:solidFill>
                <a:prstDash val="solid"/>
              </a:ln>
              <a:effectLst/>
            </p:spPr>
          </p:cxnSp>
          <p:cxnSp>
            <p:nvCxnSpPr>
              <p:cNvPr id="206" name="直線接點 205"/>
              <p:cNvCxnSpPr>
                <a:endCxn id="159" idx="1"/>
              </p:cNvCxnSpPr>
              <p:nvPr/>
            </p:nvCxnSpPr>
            <p:spPr>
              <a:xfrm flipV="1">
                <a:off x="9169708" y="4277778"/>
                <a:ext cx="914516" cy="1552981"/>
              </a:xfrm>
              <a:prstGeom prst="line">
                <a:avLst/>
              </a:prstGeom>
              <a:noFill/>
              <a:ln w="19050" cap="flat" cmpd="sng" algn="ctr">
                <a:solidFill>
                  <a:sysClr val="windowText" lastClr="000000"/>
                </a:solidFill>
                <a:prstDash val="solid"/>
              </a:ln>
              <a:effectLst/>
            </p:spPr>
          </p:cxnSp>
          <p:cxnSp>
            <p:nvCxnSpPr>
              <p:cNvPr id="207" name="直線接點 206"/>
              <p:cNvCxnSpPr>
                <a:endCxn id="160" idx="1"/>
              </p:cNvCxnSpPr>
              <p:nvPr/>
            </p:nvCxnSpPr>
            <p:spPr>
              <a:xfrm flipV="1">
                <a:off x="9171115" y="5815636"/>
                <a:ext cx="913109" cy="462904"/>
              </a:xfrm>
              <a:prstGeom prst="line">
                <a:avLst/>
              </a:prstGeom>
              <a:noFill/>
              <a:ln w="19050" cap="flat" cmpd="sng" algn="ctr">
                <a:solidFill>
                  <a:sysClr val="windowText" lastClr="000000"/>
                </a:solidFill>
                <a:prstDash val="solid"/>
              </a:ln>
              <a:effectLst/>
            </p:spPr>
          </p:cxnSp>
          <p:sp>
            <p:nvSpPr>
              <p:cNvPr id="208" name="文字方塊 207"/>
              <p:cNvSpPr txBox="1"/>
              <p:nvPr/>
            </p:nvSpPr>
            <p:spPr>
              <a:xfrm>
                <a:off x="7981576" y="1671484"/>
                <a:ext cx="1965886" cy="51007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Partial Sum</a:t>
                </a:r>
                <a:endParaRPr kumimoji="0" lang="zh-TW" altLang="en-US"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209" name="文字方塊 208"/>
              <p:cNvSpPr txBox="1"/>
              <p:nvPr/>
            </p:nvSpPr>
            <p:spPr>
              <a:xfrm>
                <a:off x="9682239" y="2039058"/>
                <a:ext cx="1346990" cy="54650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Output</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grpSp>
        <p:grpSp>
          <p:nvGrpSpPr>
            <p:cNvPr id="21" name="群組 20"/>
            <p:cNvGrpSpPr/>
            <p:nvPr/>
          </p:nvGrpSpPr>
          <p:grpSpPr>
            <a:xfrm>
              <a:off x="5595796" y="689835"/>
              <a:ext cx="3134102" cy="2816754"/>
              <a:chOff x="5694991" y="1649722"/>
              <a:chExt cx="5414349" cy="4810063"/>
            </a:xfrm>
          </p:grpSpPr>
          <p:sp>
            <p:nvSpPr>
              <p:cNvPr id="100" name="矩形 99"/>
              <p:cNvSpPr/>
              <p:nvPr/>
            </p:nvSpPr>
            <p:spPr>
              <a:xfrm>
                <a:off x="5970708" y="2368215"/>
                <a:ext cx="747803" cy="698813"/>
              </a:xfrm>
              <a:prstGeom prst="rect">
                <a:avLst/>
              </a:prstGeom>
              <a:solidFill>
                <a:srgbClr val="42BA97">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altLang="zh-TW" sz="1000" b="1" kern="0" dirty="0">
                    <a:latin typeface="Calibri" panose="020F0502020204030204"/>
                    <a:ea typeface="新細明體" panose="02020500000000000000" pitchFamily="18" charset="-120"/>
                  </a:rPr>
                  <a:t>Ch1</a:t>
                </a:r>
                <a:endParaRPr kumimoji="0" lang="zh-TW" altLang="en-US" sz="1000" b="1" i="0" u="none" strike="noStrike" kern="0" cap="none" spc="0" normalizeH="0" baseline="0" noProof="0" dirty="0">
                  <a:ln>
                    <a:noFill/>
                  </a:ln>
                  <a:effectLst/>
                  <a:uLnTx/>
                  <a:uFillTx/>
                  <a:latin typeface="Calibri" panose="020F0502020204030204"/>
                  <a:ea typeface="新細明體" panose="02020500000000000000" pitchFamily="18" charset="-120"/>
                </a:endParaRPr>
              </a:p>
            </p:txBody>
          </p:sp>
          <p:sp>
            <p:nvSpPr>
              <p:cNvPr id="101" name="矩形 100"/>
              <p:cNvSpPr/>
              <p:nvPr/>
            </p:nvSpPr>
            <p:spPr>
              <a:xfrm>
                <a:off x="5970708" y="3906070"/>
                <a:ext cx="747803" cy="698813"/>
              </a:xfrm>
              <a:prstGeom prst="rect">
                <a:avLst/>
              </a:prstGeom>
              <a:solidFill>
                <a:srgbClr val="42BA97">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altLang="zh-TW" sz="1000" b="1" kern="0" dirty="0">
                    <a:latin typeface="Calibri" panose="020F0502020204030204"/>
                    <a:ea typeface="新細明體" panose="02020500000000000000" pitchFamily="18" charset="-120"/>
                  </a:rPr>
                  <a:t>C</a:t>
                </a:r>
                <a:r>
                  <a:rPr kumimoji="0" lang="en-US" altLang="zh-TW" sz="1000" b="1" i="0" u="none" strike="noStrike" kern="0" cap="none" spc="0" normalizeH="0" baseline="0" noProof="0" dirty="0">
                    <a:ln>
                      <a:noFill/>
                    </a:ln>
                    <a:effectLst/>
                    <a:uLnTx/>
                    <a:uFillTx/>
                    <a:latin typeface="Calibri" panose="020F0502020204030204"/>
                    <a:ea typeface="新細明體" panose="02020500000000000000" pitchFamily="18" charset="-120"/>
                    <a:cs typeface="+mn-cs"/>
                  </a:rPr>
                  <a:t>h2</a:t>
                </a:r>
                <a:endParaRPr kumimoji="0" lang="zh-TW" altLang="en-US" sz="1000" b="1" i="0" u="none" strike="noStrike" kern="0" cap="none" spc="0" normalizeH="0" baseline="0" noProof="0" dirty="0">
                  <a:ln>
                    <a:noFill/>
                  </a:ln>
                  <a:effectLst/>
                  <a:uLnTx/>
                  <a:uFillTx/>
                  <a:latin typeface="Calibri" panose="020F0502020204030204"/>
                  <a:ea typeface="新細明體" panose="02020500000000000000" pitchFamily="18" charset="-120"/>
                  <a:cs typeface="+mn-cs"/>
                </a:endParaRPr>
              </a:p>
            </p:txBody>
          </p:sp>
          <p:sp>
            <p:nvSpPr>
              <p:cNvPr id="102" name="矩形 101"/>
              <p:cNvSpPr/>
              <p:nvPr/>
            </p:nvSpPr>
            <p:spPr>
              <a:xfrm>
                <a:off x="5970708" y="5443928"/>
                <a:ext cx="747803" cy="698813"/>
              </a:xfrm>
              <a:prstGeom prst="rect">
                <a:avLst/>
              </a:prstGeom>
              <a:solidFill>
                <a:srgbClr val="42BA97">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000" b="1" i="0" u="none" strike="noStrike" kern="0" cap="none" spc="0" normalizeH="0" baseline="0" noProof="0" dirty="0">
                    <a:ln>
                      <a:noFill/>
                    </a:ln>
                    <a:effectLst/>
                    <a:uLnTx/>
                    <a:uFillTx/>
                    <a:latin typeface="Calibri" panose="020F0502020204030204"/>
                    <a:ea typeface="新細明體" panose="02020500000000000000" pitchFamily="18" charset="-120"/>
                    <a:cs typeface="+mn-cs"/>
                  </a:rPr>
                  <a:t>Ch3</a:t>
                </a:r>
                <a:endParaRPr kumimoji="0" lang="zh-TW" altLang="en-US" sz="1000" b="1" i="0" u="none" strike="noStrike" kern="0" cap="none" spc="0" normalizeH="0" baseline="0" noProof="0" dirty="0">
                  <a:ln>
                    <a:noFill/>
                  </a:ln>
                  <a:effectLst/>
                  <a:uLnTx/>
                  <a:uFillTx/>
                  <a:latin typeface="Calibri" panose="020F0502020204030204"/>
                  <a:ea typeface="新細明體" panose="02020500000000000000" pitchFamily="18" charset="-120"/>
                  <a:cs typeface="+mn-cs"/>
                </a:endParaRPr>
              </a:p>
            </p:txBody>
          </p:sp>
          <p:sp>
            <p:nvSpPr>
              <p:cNvPr id="103" name="矩形 102"/>
              <p:cNvSpPr/>
              <p:nvPr/>
            </p:nvSpPr>
            <p:spPr>
              <a:xfrm>
                <a:off x="10026035" y="2443403"/>
                <a:ext cx="583580" cy="548435"/>
              </a:xfrm>
              <a:prstGeom prst="rect">
                <a:avLst/>
              </a:prstGeom>
              <a:solidFill>
                <a:srgbClr val="FFC000"/>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4" name="矩形 103"/>
              <p:cNvSpPr/>
              <p:nvPr/>
            </p:nvSpPr>
            <p:spPr>
              <a:xfrm>
                <a:off x="10026035" y="3981258"/>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5" name="矩形 104"/>
              <p:cNvSpPr/>
              <p:nvPr/>
            </p:nvSpPr>
            <p:spPr>
              <a:xfrm>
                <a:off x="10026035" y="5519116"/>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6" name="文字方塊 105"/>
              <p:cNvSpPr txBox="1"/>
              <p:nvPr/>
            </p:nvSpPr>
            <p:spPr>
              <a:xfrm>
                <a:off x="5694991" y="1942236"/>
                <a:ext cx="1309330" cy="5392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Input</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07" name="矩形 106"/>
              <p:cNvSpPr/>
              <p:nvPr/>
            </p:nvSpPr>
            <p:spPr>
              <a:xfrm>
                <a:off x="7557672" y="2093996"/>
                <a:ext cx="260999" cy="274218"/>
              </a:xfrm>
              <a:prstGeom prst="rect">
                <a:avLst/>
              </a:prstGeom>
              <a:solidFill>
                <a:srgbClr val="1CADE4">
                  <a:lumMod val="60000"/>
                  <a:lumOff val="4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矩形 107"/>
              <p:cNvSpPr/>
              <p:nvPr/>
            </p:nvSpPr>
            <p:spPr>
              <a:xfrm>
                <a:off x="7557673" y="2580512"/>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9" name="矩形 108"/>
              <p:cNvSpPr/>
              <p:nvPr/>
            </p:nvSpPr>
            <p:spPr>
              <a:xfrm>
                <a:off x="7557672" y="3067028"/>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0" name="矩形 109"/>
              <p:cNvSpPr/>
              <p:nvPr/>
            </p:nvSpPr>
            <p:spPr>
              <a:xfrm>
                <a:off x="8706476" y="2049768"/>
                <a:ext cx="413492" cy="362674"/>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1" name="矩形 110"/>
              <p:cNvSpPr/>
              <p:nvPr/>
            </p:nvSpPr>
            <p:spPr>
              <a:xfrm>
                <a:off x="8706476" y="2536284"/>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2" name="矩形 111"/>
              <p:cNvSpPr/>
              <p:nvPr/>
            </p:nvSpPr>
            <p:spPr>
              <a:xfrm>
                <a:off x="8705067" y="3020413"/>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3" name="矩形 112"/>
              <p:cNvSpPr/>
              <p:nvPr/>
            </p:nvSpPr>
            <p:spPr>
              <a:xfrm>
                <a:off x="7556263" y="3635206"/>
                <a:ext cx="260999" cy="274218"/>
              </a:xfrm>
              <a:prstGeom prst="rect">
                <a:avLst/>
              </a:prstGeom>
              <a:solidFill>
                <a:srgbClr val="1CADE4">
                  <a:lumMod val="60000"/>
                  <a:lumOff val="4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14" name="矩形 113"/>
              <p:cNvSpPr/>
              <p:nvPr/>
            </p:nvSpPr>
            <p:spPr>
              <a:xfrm>
                <a:off x="7556264" y="4121722"/>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114"/>
              <p:cNvSpPr/>
              <p:nvPr/>
            </p:nvSpPr>
            <p:spPr>
              <a:xfrm>
                <a:off x="7556263" y="4608238"/>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6" name="矩形 115"/>
              <p:cNvSpPr/>
              <p:nvPr/>
            </p:nvSpPr>
            <p:spPr>
              <a:xfrm>
                <a:off x="8705067" y="3590978"/>
                <a:ext cx="413492" cy="362674"/>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7" name="矩形 116"/>
              <p:cNvSpPr/>
              <p:nvPr/>
            </p:nvSpPr>
            <p:spPr>
              <a:xfrm>
                <a:off x="8705067" y="4077494"/>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8" name="矩形 117"/>
              <p:cNvSpPr/>
              <p:nvPr/>
            </p:nvSpPr>
            <p:spPr>
              <a:xfrm>
                <a:off x="8703658" y="4561623"/>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9" name="矩形 118"/>
              <p:cNvSpPr/>
              <p:nvPr/>
            </p:nvSpPr>
            <p:spPr>
              <a:xfrm>
                <a:off x="7554854" y="5170694"/>
                <a:ext cx="260999" cy="274218"/>
              </a:xfrm>
              <a:prstGeom prst="rect">
                <a:avLst/>
              </a:prstGeom>
              <a:solidFill>
                <a:srgbClr val="1CADE4">
                  <a:lumMod val="60000"/>
                  <a:lumOff val="4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20" name="矩形 119"/>
              <p:cNvSpPr/>
              <p:nvPr/>
            </p:nvSpPr>
            <p:spPr>
              <a:xfrm>
                <a:off x="7554855" y="5657210"/>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1" name="矩形 120"/>
              <p:cNvSpPr/>
              <p:nvPr/>
            </p:nvSpPr>
            <p:spPr>
              <a:xfrm>
                <a:off x="7554854" y="6143726"/>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2" name="矩形 121"/>
              <p:cNvSpPr/>
              <p:nvPr/>
            </p:nvSpPr>
            <p:spPr>
              <a:xfrm>
                <a:off x="8703658" y="5126466"/>
                <a:ext cx="413492" cy="362674"/>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3" name="矩形 122"/>
              <p:cNvSpPr/>
              <p:nvPr/>
            </p:nvSpPr>
            <p:spPr>
              <a:xfrm>
                <a:off x="8703658" y="5612982"/>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4" name="矩形 123"/>
              <p:cNvSpPr/>
              <p:nvPr/>
            </p:nvSpPr>
            <p:spPr>
              <a:xfrm>
                <a:off x="8702249" y="6097111"/>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5" name="文字方塊 124"/>
              <p:cNvSpPr txBox="1"/>
              <p:nvPr/>
            </p:nvSpPr>
            <p:spPr>
              <a:xfrm>
                <a:off x="6949250" y="1673732"/>
                <a:ext cx="1487435" cy="50334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Weight</a:t>
                </a:r>
                <a:endParaRPr kumimoji="0" lang="zh-TW" altLang="en-US"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cxnSp>
            <p:nvCxnSpPr>
              <p:cNvPr id="126" name="直線接點 125"/>
              <p:cNvCxnSpPr>
                <a:stCxn id="100" idx="3"/>
                <a:endCxn id="107" idx="1"/>
              </p:cNvCxnSpPr>
              <p:nvPr/>
            </p:nvCxnSpPr>
            <p:spPr>
              <a:xfrm flipV="1">
                <a:off x="6718511" y="2231105"/>
                <a:ext cx="839161" cy="486517"/>
              </a:xfrm>
              <a:prstGeom prst="line">
                <a:avLst/>
              </a:prstGeom>
              <a:noFill/>
              <a:ln w="19050" cap="flat" cmpd="sng" algn="ctr">
                <a:solidFill>
                  <a:sysClr val="windowText" lastClr="000000"/>
                </a:solidFill>
                <a:prstDash val="solid"/>
              </a:ln>
              <a:effectLst/>
            </p:spPr>
          </p:cxnSp>
          <p:cxnSp>
            <p:nvCxnSpPr>
              <p:cNvPr id="127" name="直線接點 126"/>
              <p:cNvCxnSpPr/>
              <p:nvPr/>
            </p:nvCxnSpPr>
            <p:spPr>
              <a:xfrm flipV="1">
                <a:off x="6718510" y="3750433"/>
                <a:ext cx="839161" cy="486517"/>
              </a:xfrm>
              <a:prstGeom prst="line">
                <a:avLst/>
              </a:prstGeom>
              <a:noFill/>
              <a:ln w="19050" cap="flat" cmpd="sng" algn="ctr">
                <a:solidFill>
                  <a:sysClr val="windowText" lastClr="000000"/>
                </a:solidFill>
                <a:prstDash val="solid"/>
              </a:ln>
              <a:effectLst/>
            </p:spPr>
          </p:cxnSp>
          <p:cxnSp>
            <p:nvCxnSpPr>
              <p:cNvPr id="128" name="直線接點 127"/>
              <p:cNvCxnSpPr/>
              <p:nvPr/>
            </p:nvCxnSpPr>
            <p:spPr>
              <a:xfrm flipV="1">
                <a:off x="6715693" y="5295368"/>
                <a:ext cx="839161" cy="486517"/>
              </a:xfrm>
              <a:prstGeom prst="line">
                <a:avLst/>
              </a:prstGeom>
              <a:noFill/>
              <a:ln w="19050" cap="flat" cmpd="sng" algn="ctr">
                <a:solidFill>
                  <a:sysClr val="windowText" lastClr="000000"/>
                </a:solidFill>
                <a:prstDash val="solid"/>
              </a:ln>
              <a:effectLst/>
            </p:spPr>
          </p:cxnSp>
          <p:cxnSp>
            <p:nvCxnSpPr>
              <p:cNvPr id="129" name="直線接點 128"/>
              <p:cNvCxnSpPr>
                <a:stCxn id="100" idx="3"/>
                <a:endCxn id="108" idx="1"/>
              </p:cNvCxnSpPr>
              <p:nvPr/>
            </p:nvCxnSpPr>
            <p:spPr>
              <a:xfrm flipV="1">
                <a:off x="6718511" y="2717621"/>
                <a:ext cx="839162" cy="1"/>
              </a:xfrm>
              <a:prstGeom prst="line">
                <a:avLst/>
              </a:prstGeom>
              <a:noFill/>
              <a:ln w="19050" cap="flat" cmpd="sng" algn="ctr">
                <a:solidFill>
                  <a:sysClr val="windowText" lastClr="000000"/>
                </a:solidFill>
                <a:prstDash val="solid"/>
              </a:ln>
              <a:effectLst/>
            </p:spPr>
          </p:cxnSp>
          <p:cxnSp>
            <p:nvCxnSpPr>
              <p:cNvPr id="130" name="直線接點 129"/>
              <p:cNvCxnSpPr/>
              <p:nvPr/>
            </p:nvCxnSpPr>
            <p:spPr>
              <a:xfrm flipV="1">
                <a:off x="6705902" y="4255474"/>
                <a:ext cx="839162" cy="1"/>
              </a:xfrm>
              <a:prstGeom prst="line">
                <a:avLst/>
              </a:prstGeom>
              <a:noFill/>
              <a:ln w="19050" cap="flat" cmpd="sng" algn="ctr">
                <a:solidFill>
                  <a:sysClr val="windowText" lastClr="000000"/>
                </a:solidFill>
                <a:prstDash val="solid"/>
              </a:ln>
              <a:effectLst/>
            </p:spPr>
          </p:cxnSp>
          <p:cxnSp>
            <p:nvCxnSpPr>
              <p:cNvPr id="131" name="直線接點 130"/>
              <p:cNvCxnSpPr/>
              <p:nvPr/>
            </p:nvCxnSpPr>
            <p:spPr>
              <a:xfrm flipV="1">
                <a:off x="6715692" y="5793332"/>
                <a:ext cx="839162" cy="1"/>
              </a:xfrm>
              <a:prstGeom prst="line">
                <a:avLst/>
              </a:prstGeom>
              <a:noFill/>
              <a:ln w="19050" cap="flat" cmpd="sng" algn="ctr">
                <a:solidFill>
                  <a:sysClr val="windowText" lastClr="000000"/>
                </a:solidFill>
                <a:prstDash val="solid"/>
              </a:ln>
              <a:effectLst/>
            </p:spPr>
          </p:cxnSp>
          <p:cxnSp>
            <p:nvCxnSpPr>
              <p:cNvPr id="132" name="直線接點 131"/>
              <p:cNvCxnSpPr>
                <a:stCxn id="100" idx="3"/>
                <a:endCxn id="109" idx="1"/>
              </p:cNvCxnSpPr>
              <p:nvPr/>
            </p:nvCxnSpPr>
            <p:spPr>
              <a:xfrm>
                <a:off x="6718511" y="2717622"/>
                <a:ext cx="839161" cy="486515"/>
              </a:xfrm>
              <a:prstGeom prst="line">
                <a:avLst/>
              </a:prstGeom>
              <a:noFill/>
              <a:ln w="19050" cap="flat" cmpd="sng" algn="ctr">
                <a:solidFill>
                  <a:sysClr val="windowText" lastClr="000000"/>
                </a:solidFill>
                <a:prstDash val="solid"/>
              </a:ln>
              <a:effectLst/>
            </p:spPr>
          </p:cxnSp>
          <p:cxnSp>
            <p:nvCxnSpPr>
              <p:cNvPr id="133" name="直線接點 132"/>
              <p:cNvCxnSpPr/>
              <p:nvPr/>
            </p:nvCxnSpPr>
            <p:spPr>
              <a:xfrm>
                <a:off x="6705902" y="4254388"/>
                <a:ext cx="839161" cy="486515"/>
              </a:xfrm>
              <a:prstGeom prst="line">
                <a:avLst/>
              </a:prstGeom>
              <a:noFill/>
              <a:ln w="19050" cap="flat" cmpd="sng" algn="ctr">
                <a:solidFill>
                  <a:sysClr val="windowText" lastClr="000000"/>
                </a:solidFill>
                <a:prstDash val="solid"/>
              </a:ln>
              <a:effectLst/>
            </p:spPr>
          </p:cxnSp>
          <p:cxnSp>
            <p:nvCxnSpPr>
              <p:cNvPr id="134" name="直線接點 133"/>
              <p:cNvCxnSpPr/>
              <p:nvPr/>
            </p:nvCxnSpPr>
            <p:spPr>
              <a:xfrm>
                <a:off x="6705901" y="5775992"/>
                <a:ext cx="839161" cy="486515"/>
              </a:xfrm>
              <a:prstGeom prst="line">
                <a:avLst/>
              </a:prstGeom>
              <a:noFill/>
              <a:ln w="19050" cap="flat" cmpd="sng" algn="ctr">
                <a:solidFill>
                  <a:sysClr val="windowText" lastClr="000000"/>
                </a:solidFill>
                <a:prstDash val="solid"/>
              </a:ln>
              <a:effectLst/>
            </p:spPr>
          </p:cxnSp>
          <p:cxnSp>
            <p:nvCxnSpPr>
              <p:cNvPr id="135" name="直線單箭頭接點 134"/>
              <p:cNvCxnSpPr>
                <a:stCxn id="107" idx="3"/>
                <a:endCxn id="110" idx="1"/>
              </p:cNvCxnSpPr>
              <p:nvPr/>
            </p:nvCxnSpPr>
            <p:spPr>
              <a:xfrm>
                <a:off x="7818671" y="2231105"/>
                <a:ext cx="887805" cy="0"/>
              </a:xfrm>
              <a:prstGeom prst="straightConnector1">
                <a:avLst/>
              </a:prstGeom>
              <a:noFill/>
              <a:ln w="19050" cap="flat" cmpd="sng" algn="ctr">
                <a:solidFill>
                  <a:sysClr val="windowText" lastClr="000000"/>
                </a:solidFill>
                <a:prstDash val="solid"/>
                <a:tailEnd type="triangle"/>
              </a:ln>
              <a:effectLst/>
            </p:spPr>
          </p:cxnSp>
          <p:cxnSp>
            <p:nvCxnSpPr>
              <p:cNvPr id="136" name="直線單箭頭接點 135"/>
              <p:cNvCxnSpPr/>
              <p:nvPr/>
            </p:nvCxnSpPr>
            <p:spPr>
              <a:xfrm>
                <a:off x="7818670" y="2717620"/>
                <a:ext cx="887805" cy="0"/>
              </a:xfrm>
              <a:prstGeom prst="straightConnector1">
                <a:avLst/>
              </a:prstGeom>
              <a:noFill/>
              <a:ln w="19050" cap="flat" cmpd="sng" algn="ctr">
                <a:solidFill>
                  <a:sysClr val="windowText" lastClr="000000"/>
                </a:solidFill>
                <a:prstDash val="solid"/>
                <a:tailEnd type="triangle"/>
              </a:ln>
              <a:effectLst/>
            </p:spPr>
          </p:cxnSp>
          <p:cxnSp>
            <p:nvCxnSpPr>
              <p:cNvPr id="137" name="直線單箭頭接點 136"/>
              <p:cNvCxnSpPr/>
              <p:nvPr/>
            </p:nvCxnSpPr>
            <p:spPr>
              <a:xfrm>
                <a:off x="7818669" y="3201750"/>
                <a:ext cx="887805" cy="0"/>
              </a:xfrm>
              <a:prstGeom prst="straightConnector1">
                <a:avLst/>
              </a:prstGeom>
              <a:noFill/>
              <a:ln w="19050" cap="flat" cmpd="sng" algn="ctr">
                <a:solidFill>
                  <a:sysClr val="windowText" lastClr="000000"/>
                </a:solidFill>
                <a:prstDash val="solid"/>
                <a:tailEnd type="triangle"/>
              </a:ln>
              <a:effectLst/>
            </p:spPr>
          </p:cxnSp>
          <p:cxnSp>
            <p:nvCxnSpPr>
              <p:cNvPr id="138" name="直線單箭頭接點 137"/>
              <p:cNvCxnSpPr/>
              <p:nvPr/>
            </p:nvCxnSpPr>
            <p:spPr>
              <a:xfrm>
                <a:off x="7818670" y="3770258"/>
                <a:ext cx="887805" cy="0"/>
              </a:xfrm>
              <a:prstGeom prst="straightConnector1">
                <a:avLst/>
              </a:prstGeom>
              <a:noFill/>
              <a:ln w="19050" cap="flat" cmpd="sng" algn="ctr">
                <a:solidFill>
                  <a:sysClr val="windowText" lastClr="000000"/>
                </a:solidFill>
                <a:prstDash val="solid"/>
                <a:tailEnd type="triangle"/>
              </a:ln>
              <a:effectLst/>
            </p:spPr>
          </p:cxnSp>
          <p:cxnSp>
            <p:nvCxnSpPr>
              <p:cNvPr id="139" name="直線單箭頭接點 138"/>
              <p:cNvCxnSpPr/>
              <p:nvPr/>
            </p:nvCxnSpPr>
            <p:spPr>
              <a:xfrm>
                <a:off x="7818669" y="4256773"/>
                <a:ext cx="887805" cy="0"/>
              </a:xfrm>
              <a:prstGeom prst="straightConnector1">
                <a:avLst/>
              </a:prstGeom>
              <a:noFill/>
              <a:ln w="19050" cap="flat" cmpd="sng" algn="ctr">
                <a:solidFill>
                  <a:sysClr val="windowText" lastClr="000000"/>
                </a:solidFill>
                <a:prstDash val="solid"/>
                <a:tailEnd type="triangle"/>
              </a:ln>
              <a:effectLst/>
            </p:spPr>
          </p:cxnSp>
          <p:cxnSp>
            <p:nvCxnSpPr>
              <p:cNvPr id="140" name="直線單箭頭接點 139"/>
              <p:cNvCxnSpPr/>
              <p:nvPr/>
            </p:nvCxnSpPr>
            <p:spPr>
              <a:xfrm>
                <a:off x="7818668" y="4740903"/>
                <a:ext cx="887805" cy="0"/>
              </a:xfrm>
              <a:prstGeom prst="straightConnector1">
                <a:avLst/>
              </a:prstGeom>
              <a:noFill/>
              <a:ln w="19050" cap="flat" cmpd="sng" algn="ctr">
                <a:solidFill>
                  <a:sysClr val="windowText" lastClr="000000"/>
                </a:solidFill>
                <a:prstDash val="solid"/>
                <a:tailEnd type="triangle"/>
              </a:ln>
              <a:effectLst/>
            </p:spPr>
          </p:cxnSp>
          <p:cxnSp>
            <p:nvCxnSpPr>
              <p:cNvPr id="141" name="直線單箭頭接點 140"/>
              <p:cNvCxnSpPr/>
              <p:nvPr/>
            </p:nvCxnSpPr>
            <p:spPr>
              <a:xfrm>
                <a:off x="7814446" y="5307803"/>
                <a:ext cx="887805" cy="0"/>
              </a:xfrm>
              <a:prstGeom prst="straightConnector1">
                <a:avLst/>
              </a:prstGeom>
              <a:noFill/>
              <a:ln w="19050" cap="flat" cmpd="sng" algn="ctr">
                <a:solidFill>
                  <a:sysClr val="windowText" lastClr="000000"/>
                </a:solidFill>
                <a:prstDash val="solid"/>
                <a:tailEnd type="triangle"/>
              </a:ln>
              <a:effectLst/>
            </p:spPr>
          </p:cxnSp>
          <p:cxnSp>
            <p:nvCxnSpPr>
              <p:cNvPr id="142" name="直線單箭頭接點 141"/>
              <p:cNvCxnSpPr/>
              <p:nvPr/>
            </p:nvCxnSpPr>
            <p:spPr>
              <a:xfrm>
                <a:off x="7814445" y="5794318"/>
                <a:ext cx="887805" cy="0"/>
              </a:xfrm>
              <a:prstGeom prst="straightConnector1">
                <a:avLst/>
              </a:prstGeom>
              <a:noFill/>
              <a:ln w="19050" cap="flat" cmpd="sng" algn="ctr">
                <a:solidFill>
                  <a:sysClr val="windowText" lastClr="000000"/>
                </a:solidFill>
                <a:prstDash val="solid"/>
                <a:tailEnd type="triangle"/>
              </a:ln>
              <a:effectLst/>
            </p:spPr>
          </p:cxnSp>
          <p:cxnSp>
            <p:nvCxnSpPr>
              <p:cNvPr id="143" name="直線單箭頭接點 142"/>
              <p:cNvCxnSpPr/>
              <p:nvPr/>
            </p:nvCxnSpPr>
            <p:spPr>
              <a:xfrm>
                <a:off x="7814444" y="6278448"/>
                <a:ext cx="887805" cy="0"/>
              </a:xfrm>
              <a:prstGeom prst="straightConnector1">
                <a:avLst/>
              </a:prstGeom>
              <a:noFill/>
              <a:ln w="19050" cap="flat" cmpd="sng" algn="ctr">
                <a:solidFill>
                  <a:sysClr val="windowText" lastClr="000000"/>
                </a:solidFill>
                <a:prstDash val="solid"/>
                <a:tailEnd type="triangle"/>
              </a:ln>
              <a:effectLst/>
            </p:spPr>
          </p:cxnSp>
          <p:cxnSp>
            <p:nvCxnSpPr>
              <p:cNvPr id="144" name="直線接點 143"/>
              <p:cNvCxnSpPr>
                <a:stCxn id="110" idx="3"/>
                <a:endCxn id="103" idx="1"/>
              </p:cNvCxnSpPr>
              <p:nvPr/>
            </p:nvCxnSpPr>
            <p:spPr>
              <a:xfrm>
                <a:off x="9119968" y="2231105"/>
                <a:ext cx="906067" cy="486516"/>
              </a:xfrm>
              <a:prstGeom prst="line">
                <a:avLst/>
              </a:prstGeom>
              <a:noFill/>
              <a:ln w="19050" cap="flat" cmpd="sng" algn="ctr">
                <a:solidFill>
                  <a:srgbClr val="00B0F0"/>
                </a:solidFill>
                <a:prstDash val="solid"/>
              </a:ln>
              <a:effectLst/>
            </p:spPr>
          </p:cxnSp>
          <p:cxnSp>
            <p:nvCxnSpPr>
              <p:cNvPr id="145" name="直線接點 144"/>
              <p:cNvCxnSpPr>
                <a:endCxn id="104" idx="1"/>
              </p:cNvCxnSpPr>
              <p:nvPr/>
            </p:nvCxnSpPr>
            <p:spPr>
              <a:xfrm>
                <a:off x="9119967" y="2707491"/>
                <a:ext cx="906068" cy="1547985"/>
              </a:xfrm>
              <a:prstGeom prst="line">
                <a:avLst/>
              </a:prstGeom>
              <a:noFill/>
              <a:ln w="19050" cap="flat" cmpd="sng" algn="ctr">
                <a:solidFill>
                  <a:sysClr val="windowText" lastClr="000000"/>
                </a:solidFill>
                <a:prstDash val="solid"/>
              </a:ln>
              <a:effectLst/>
            </p:spPr>
          </p:cxnSp>
          <p:cxnSp>
            <p:nvCxnSpPr>
              <p:cNvPr id="146" name="直線接點 145"/>
              <p:cNvCxnSpPr>
                <a:stCxn id="112" idx="3"/>
                <a:endCxn id="105" idx="1"/>
              </p:cNvCxnSpPr>
              <p:nvPr/>
            </p:nvCxnSpPr>
            <p:spPr>
              <a:xfrm>
                <a:off x="9118559" y="3201750"/>
                <a:ext cx="907476" cy="2591584"/>
              </a:xfrm>
              <a:prstGeom prst="line">
                <a:avLst/>
              </a:prstGeom>
              <a:noFill/>
              <a:ln w="19050" cap="flat" cmpd="sng" algn="ctr">
                <a:solidFill>
                  <a:sysClr val="windowText" lastClr="000000"/>
                </a:solidFill>
                <a:prstDash val="solid"/>
              </a:ln>
              <a:effectLst/>
            </p:spPr>
          </p:cxnSp>
          <p:cxnSp>
            <p:nvCxnSpPr>
              <p:cNvPr id="147" name="直線接點 146"/>
              <p:cNvCxnSpPr>
                <a:endCxn id="103" idx="1"/>
              </p:cNvCxnSpPr>
              <p:nvPr/>
            </p:nvCxnSpPr>
            <p:spPr>
              <a:xfrm flipV="1">
                <a:off x="9115744" y="2717621"/>
                <a:ext cx="910291" cy="1032813"/>
              </a:xfrm>
              <a:prstGeom prst="line">
                <a:avLst/>
              </a:prstGeom>
              <a:noFill/>
              <a:ln w="19050" cap="flat" cmpd="sng" algn="ctr">
                <a:solidFill>
                  <a:srgbClr val="00B0F0"/>
                </a:solidFill>
                <a:prstDash val="solid"/>
              </a:ln>
              <a:effectLst/>
            </p:spPr>
          </p:cxnSp>
          <p:cxnSp>
            <p:nvCxnSpPr>
              <p:cNvPr id="148" name="直線接點 147"/>
              <p:cNvCxnSpPr>
                <a:endCxn id="104" idx="1"/>
              </p:cNvCxnSpPr>
              <p:nvPr/>
            </p:nvCxnSpPr>
            <p:spPr>
              <a:xfrm flipV="1">
                <a:off x="9103135" y="4255476"/>
                <a:ext cx="922900" cy="11364"/>
              </a:xfrm>
              <a:prstGeom prst="line">
                <a:avLst/>
              </a:prstGeom>
              <a:noFill/>
              <a:ln w="19050" cap="flat" cmpd="sng" algn="ctr">
                <a:solidFill>
                  <a:sysClr val="windowText" lastClr="000000"/>
                </a:solidFill>
                <a:prstDash val="solid"/>
              </a:ln>
              <a:effectLst/>
            </p:spPr>
          </p:cxnSp>
          <p:cxnSp>
            <p:nvCxnSpPr>
              <p:cNvPr id="149" name="直線接點 148"/>
              <p:cNvCxnSpPr>
                <a:endCxn id="105" idx="1"/>
              </p:cNvCxnSpPr>
              <p:nvPr/>
            </p:nvCxnSpPr>
            <p:spPr>
              <a:xfrm>
                <a:off x="9112927" y="4739295"/>
                <a:ext cx="913108" cy="1054039"/>
              </a:xfrm>
              <a:prstGeom prst="line">
                <a:avLst/>
              </a:prstGeom>
              <a:noFill/>
              <a:ln w="19050" cap="flat" cmpd="sng" algn="ctr">
                <a:solidFill>
                  <a:sysClr val="windowText" lastClr="000000"/>
                </a:solidFill>
                <a:prstDash val="solid"/>
              </a:ln>
              <a:effectLst/>
            </p:spPr>
          </p:cxnSp>
          <p:cxnSp>
            <p:nvCxnSpPr>
              <p:cNvPr id="150" name="直線接點 149"/>
              <p:cNvCxnSpPr>
                <a:stCxn id="122" idx="3"/>
                <a:endCxn id="103" idx="1"/>
              </p:cNvCxnSpPr>
              <p:nvPr/>
            </p:nvCxnSpPr>
            <p:spPr>
              <a:xfrm flipV="1">
                <a:off x="9117150" y="2717621"/>
                <a:ext cx="908885" cy="2590182"/>
              </a:xfrm>
              <a:prstGeom prst="line">
                <a:avLst/>
              </a:prstGeom>
              <a:noFill/>
              <a:ln w="19050" cap="flat" cmpd="sng" algn="ctr">
                <a:solidFill>
                  <a:srgbClr val="00B0F0"/>
                </a:solidFill>
                <a:prstDash val="solid"/>
              </a:ln>
              <a:effectLst/>
            </p:spPr>
          </p:cxnSp>
          <p:cxnSp>
            <p:nvCxnSpPr>
              <p:cNvPr id="151" name="直線接點 150"/>
              <p:cNvCxnSpPr>
                <a:endCxn id="104" idx="1"/>
              </p:cNvCxnSpPr>
              <p:nvPr/>
            </p:nvCxnSpPr>
            <p:spPr>
              <a:xfrm flipV="1">
                <a:off x="9111519" y="4255476"/>
                <a:ext cx="914516" cy="1552981"/>
              </a:xfrm>
              <a:prstGeom prst="line">
                <a:avLst/>
              </a:prstGeom>
              <a:noFill/>
              <a:ln w="19050" cap="flat" cmpd="sng" algn="ctr">
                <a:solidFill>
                  <a:sysClr val="windowText" lastClr="000000"/>
                </a:solidFill>
                <a:prstDash val="solid"/>
              </a:ln>
              <a:effectLst/>
            </p:spPr>
          </p:cxnSp>
          <p:cxnSp>
            <p:nvCxnSpPr>
              <p:cNvPr id="152" name="直線接點 151"/>
              <p:cNvCxnSpPr>
                <a:endCxn id="105" idx="1"/>
              </p:cNvCxnSpPr>
              <p:nvPr/>
            </p:nvCxnSpPr>
            <p:spPr>
              <a:xfrm flipV="1">
                <a:off x="9112926" y="5793334"/>
                <a:ext cx="913109" cy="462904"/>
              </a:xfrm>
              <a:prstGeom prst="line">
                <a:avLst/>
              </a:prstGeom>
              <a:noFill/>
              <a:ln w="19050" cap="flat" cmpd="sng" algn="ctr">
                <a:solidFill>
                  <a:sysClr val="windowText" lastClr="000000"/>
                </a:solidFill>
                <a:prstDash val="solid"/>
              </a:ln>
              <a:effectLst/>
            </p:spPr>
          </p:cxnSp>
          <p:sp>
            <p:nvSpPr>
              <p:cNvPr id="153" name="文字方塊 152"/>
              <p:cNvSpPr txBox="1"/>
              <p:nvPr/>
            </p:nvSpPr>
            <p:spPr>
              <a:xfrm>
                <a:off x="7848583" y="1649722"/>
                <a:ext cx="2341611" cy="50334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Partial Sum</a:t>
                </a:r>
                <a:endParaRPr kumimoji="0" lang="zh-TW" altLang="en-US"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54" name="文字方塊 153"/>
              <p:cNvSpPr txBox="1"/>
              <p:nvPr/>
            </p:nvSpPr>
            <p:spPr>
              <a:xfrm>
                <a:off x="9529238" y="2016756"/>
                <a:ext cx="1580102" cy="5392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Output</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grpSp>
        <p:grpSp>
          <p:nvGrpSpPr>
            <p:cNvPr id="22" name="群組 21"/>
            <p:cNvGrpSpPr/>
            <p:nvPr/>
          </p:nvGrpSpPr>
          <p:grpSpPr>
            <a:xfrm>
              <a:off x="2129167" y="3769118"/>
              <a:ext cx="2945753" cy="2838832"/>
              <a:chOff x="5801134" y="1650038"/>
              <a:chExt cx="5239836" cy="4809747"/>
            </a:xfrm>
          </p:grpSpPr>
          <p:sp>
            <p:nvSpPr>
              <p:cNvPr id="43" name="矩形 42"/>
              <p:cNvSpPr/>
              <p:nvPr/>
            </p:nvSpPr>
            <p:spPr>
              <a:xfrm>
                <a:off x="5962395" y="2368215"/>
                <a:ext cx="747803" cy="698813"/>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43"/>
              <p:cNvSpPr/>
              <p:nvPr/>
            </p:nvSpPr>
            <p:spPr>
              <a:xfrm>
                <a:off x="5962395" y="3906070"/>
                <a:ext cx="747803" cy="698813"/>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44"/>
              <p:cNvSpPr/>
              <p:nvPr/>
            </p:nvSpPr>
            <p:spPr>
              <a:xfrm>
                <a:off x="5962395" y="5443928"/>
                <a:ext cx="747803" cy="698813"/>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矩形 45"/>
              <p:cNvSpPr/>
              <p:nvPr/>
            </p:nvSpPr>
            <p:spPr>
              <a:xfrm>
                <a:off x="10017722" y="2443403"/>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7" name="矩形 46"/>
              <p:cNvSpPr/>
              <p:nvPr/>
            </p:nvSpPr>
            <p:spPr>
              <a:xfrm>
                <a:off x="10017722" y="3981258"/>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47"/>
              <p:cNvSpPr/>
              <p:nvPr/>
            </p:nvSpPr>
            <p:spPr>
              <a:xfrm>
                <a:off x="10017722" y="5519116"/>
                <a:ext cx="583580" cy="548435"/>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文字方塊 48"/>
              <p:cNvSpPr txBox="1"/>
              <p:nvPr/>
            </p:nvSpPr>
            <p:spPr>
              <a:xfrm>
                <a:off x="5801134" y="1942236"/>
                <a:ext cx="1097791" cy="53506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Input</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50" name="矩形 49"/>
              <p:cNvSpPr/>
              <p:nvPr/>
            </p:nvSpPr>
            <p:spPr>
              <a:xfrm>
                <a:off x="7549359" y="2093996"/>
                <a:ext cx="260999" cy="274218"/>
              </a:xfrm>
              <a:prstGeom prst="rect">
                <a:avLst/>
              </a:prstGeom>
              <a:solidFill>
                <a:srgbClr val="1CADE4">
                  <a:lumMod val="60000"/>
                  <a:lumOff val="4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1" name="矩形 50"/>
              <p:cNvSpPr/>
              <p:nvPr/>
            </p:nvSpPr>
            <p:spPr>
              <a:xfrm>
                <a:off x="7549360" y="2580512"/>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2" name="矩形 51"/>
              <p:cNvSpPr/>
              <p:nvPr/>
            </p:nvSpPr>
            <p:spPr>
              <a:xfrm>
                <a:off x="7549359" y="3067028"/>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3" name="矩形 52"/>
              <p:cNvSpPr/>
              <p:nvPr/>
            </p:nvSpPr>
            <p:spPr>
              <a:xfrm>
                <a:off x="8698163" y="2049768"/>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矩形 53"/>
              <p:cNvSpPr/>
              <p:nvPr/>
            </p:nvSpPr>
            <p:spPr>
              <a:xfrm>
                <a:off x="8698163" y="2536284"/>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54"/>
              <p:cNvSpPr/>
              <p:nvPr/>
            </p:nvSpPr>
            <p:spPr>
              <a:xfrm>
                <a:off x="8696754" y="3020413"/>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6" name="矩形 55"/>
              <p:cNvSpPr/>
              <p:nvPr/>
            </p:nvSpPr>
            <p:spPr>
              <a:xfrm>
                <a:off x="7547950" y="3635206"/>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7" name="矩形 56"/>
              <p:cNvSpPr/>
              <p:nvPr/>
            </p:nvSpPr>
            <p:spPr>
              <a:xfrm>
                <a:off x="7547951" y="4121722"/>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8" name="矩形 57"/>
              <p:cNvSpPr/>
              <p:nvPr/>
            </p:nvSpPr>
            <p:spPr>
              <a:xfrm>
                <a:off x="7547950" y="4608238"/>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9" name="矩形 58"/>
              <p:cNvSpPr/>
              <p:nvPr/>
            </p:nvSpPr>
            <p:spPr>
              <a:xfrm>
                <a:off x="8696754" y="3590978"/>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0" name="矩形 59"/>
              <p:cNvSpPr/>
              <p:nvPr/>
            </p:nvSpPr>
            <p:spPr>
              <a:xfrm>
                <a:off x="8696754" y="4077494"/>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1" name="矩形 60"/>
              <p:cNvSpPr/>
              <p:nvPr/>
            </p:nvSpPr>
            <p:spPr>
              <a:xfrm>
                <a:off x="8695345" y="4561623"/>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2" name="矩形 61"/>
              <p:cNvSpPr/>
              <p:nvPr/>
            </p:nvSpPr>
            <p:spPr>
              <a:xfrm>
                <a:off x="7546541" y="5170694"/>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3" name="矩形 62"/>
              <p:cNvSpPr/>
              <p:nvPr/>
            </p:nvSpPr>
            <p:spPr>
              <a:xfrm>
                <a:off x="7546542" y="5657210"/>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4" name="矩形 63"/>
              <p:cNvSpPr/>
              <p:nvPr/>
            </p:nvSpPr>
            <p:spPr>
              <a:xfrm>
                <a:off x="7546541" y="6143726"/>
                <a:ext cx="260999" cy="27421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5" name="矩形 64"/>
              <p:cNvSpPr/>
              <p:nvPr/>
            </p:nvSpPr>
            <p:spPr>
              <a:xfrm>
                <a:off x="8695345" y="5126466"/>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矩形 65"/>
              <p:cNvSpPr/>
              <p:nvPr/>
            </p:nvSpPr>
            <p:spPr>
              <a:xfrm>
                <a:off x="8695345" y="5612982"/>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7" name="矩形 66"/>
              <p:cNvSpPr/>
              <p:nvPr/>
            </p:nvSpPr>
            <p:spPr>
              <a:xfrm>
                <a:off x="8693936" y="6097111"/>
                <a:ext cx="413492" cy="36267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8" name="文字方塊 67"/>
              <p:cNvSpPr txBox="1"/>
              <p:nvPr/>
            </p:nvSpPr>
            <p:spPr>
              <a:xfrm>
                <a:off x="7054097" y="1693885"/>
                <a:ext cx="1320332" cy="49940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Weight</a:t>
                </a:r>
                <a:endParaRPr kumimoji="0" lang="zh-TW" altLang="en-US"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cxnSp>
            <p:nvCxnSpPr>
              <p:cNvPr id="69" name="直線接點 68"/>
              <p:cNvCxnSpPr>
                <a:stCxn id="43" idx="3"/>
                <a:endCxn id="50" idx="1"/>
              </p:cNvCxnSpPr>
              <p:nvPr/>
            </p:nvCxnSpPr>
            <p:spPr>
              <a:xfrm flipV="1">
                <a:off x="6710198" y="2231105"/>
                <a:ext cx="839161" cy="486517"/>
              </a:xfrm>
              <a:prstGeom prst="line">
                <a:avLst/>
              </a:prstGeom>
              <a:noFill/>
              <a:ln w="19050" cap="flat" cmpd="sng" algn="ctr">
                <a:solidFill>
                  <a:sysClr val="windowText" lastClr="000000"/>
                </a:solidFill>
                <a:prstDash val="solid"/>
              </a:ln>
              <a:effectLst/>
            </p:spPr>
          </p:cxnSp>
          <p:cxnSp>
            <p:nvCxnSpPr>
              <p:cNvPr id="70" name="直線接點 69"/>
              <p:cNvCxnSpPr/>
              <p:nvPr/>
            </p:nvCxnSpPr>
            <p:spPr>
              <a:xfrm flipV="1">
                <a:off x="6710197" y="3750433"/>
                <a:ext cx="839161" cy="486517"/>
              </a:xfrm>
              <a:prstGeom prst="line">
                <a:avLst/>
              </a:prstGeom>
              <a:noFill/>
              <a:ln w="19050" cap="flat" cmpd="sng" algn="ctr">
                <a:solidFill>
                  <a:sysClr val="windowText" lastClr="000000"/>
                </a:solidFill>
                <a:prstDash val="solid"/>
              </a:ln>
              <a:effectLst/>
            </p:spPr>
          </p:cxnSp>
          <p:cxnSp>
            <p:nvCxnSpPr>
              <p:cNvPr id="71" name="直線接點 70"/>
              <p:cNvCxnSpPr/>
              <p:nvPr/>
            </p:nvCxnSpPr>
            <p:spPr>
              <a:xfrm flipV="1">
                <a:off x="6707380" y="5295368"/>
                <a:ext cx="839161" cy="486517"/>
              </a:xfrm>
              <a:prstGeom prst="line">
                <a:avLst/>
              </a:prstGeom>
              <a:noFill/>
              <a:ln w="19050" cap="flat" cmpd="sng" algn="ctr">
                <a:solidFill>
                  <a:sysClr val="windowText" lastClr="000000"/>
                </a:solidFill>
                <a:prstDash val="solid"/>
              </a:ln>
              <a:effectLst/>
            </p:spPr>
          </p:cxnSp>
          <p:cxnSp>
            <p:nvCxnSpPr>
              <p:cNvPr id="72" name="直線接點 71"/>
              <p:cNvCxnSpPr>
                <a:stCxn id="43" idx="3"/>
                <a:endCxn id="51" idx="1"/>
              </p:cNvCxnSpPr>
              <p:nvPr/>
            </p:nvCxnSpPr>
            <p:spPr>
              <a:xfrm flipV="1">
                <a:off x="6710198" y="2717621"/>
                <a:ext cx="839162" cy="1"/>
              </a:xfrm>
              <a:prstGeom prst="line">
                <a:avLst/>
              </a:prstGeom>
              <a:noFill/>
              <a:ln w="19050" cap="flat" cmpd="sng" algn="ctr">
                <a:solidFill>
                  <a:sysClr val="windowText" lastClr="000000"/>
                </a:solidFill>
                <a:prstDash val="solid"/>
              </a:ln>
              <a:effectLst/>
            </p:spPr>
          </p:cxnSp>
          <p:cxnSp>
            <p:nvCxnSpPr>
              <p:cNvPr id="73" name="直線接點 72"/>
              <p:cNvCxnSpPr/>
              <p:nvPr/>
            </p:nvCxnSpPr>
            <p:spPr>
              <a:xfrm flipV="1">
                <a:off x="6697589" y="4255474"/>
                <a:ext cx="839162" cy="1"/>
              </a:xfrm>
              <a:prstGeom prst="line">
                <a:avLst/>
              </a:prstGeom>
              <a:noFill/>
              <a:ln w="19050" cap="flat" cmpd="sng" algn="ctr">
                <a:solidFill>
                  <a:sysClr val="windowText" lastClr="000000"/>
                </a:solidFill>
                <a:prstDash val="solid"/>
              </a:ln>
              <a:effectLst/>
            </p:spPr>
          </p:cxnSp>
          <p:cxnSp>
            <p:nvCxnSpPr>
              <p:cNvPr id="74" name="直線接點 73"/>
              <p:cNvCxnSpPr/>
              <p:nvPr/>
            </p:nvCxnSpPr>
            <p:spPr>
              <a:xfrm flipV="1">
                <a:off x="6707379" y="5793332"/>
                <a:ext cx="839162" cy="1"/>
              </a:xfrm>
              <a:prstGeom prst="line">
                <a:avLst/>
              </a:prstGeom>
              <a:noFill/>
              <a:ln w="19050" cap="flat" cmpd="sng" algn="ctr">
                <a:solidFill>
                  <a:sysClr val="windowText" lastClr="000000"/>
                </a:solidFill>
                <a:prstDash val="solid"/>
              </a:ln>
              <a:effectLst/>
            </p:spPr>
          </p:cxnSp>
          <p:cxnSp>
            <p:nvCxnSpPr>
              <p:cNvPr id="75" name="直線接點 74"/>
              <p:cNvCxnSpPr>
                <a:stCxn id="43" idx="3"/>
                <a:endCxn id="52" idx="1"/>
              </p:cNvCxnSpPr>
              <p:nvPr/>
            </p:nvCxnSpPr>
            <p:spPr>
              <a:xfrm>
                <a:off x="6710198" y="2717622"/>
                <a:ext cx="839161" cy="486515"/>
              </a:xfrm>
              <a:prstGeom prst="line">
                <a:avLst/>
              </a:prstGeom>
              <a:noFill/>
              <a:ln w="19050" cap="flat" cmpd="sng" algn="ctr">
                <a:solidFill>
                  <a:sysClr val="windowText" lastClr="000000"/>
                </a:solidFill>
                <a:prstDash val="solid"/>
              </a:ln>
              <a:effectLst/>
            </p:spPr>
          </p:cxnSp>
          <p:cxnSp>
            <p:nvCxnSpPr>
              <p:cNvPr id="76" name="直線接點 75"/>
              <p:cNvCxnSpPr/>
              <p:nvPr/>
            </p:nvCxnSpPr>
            <p:spPr>
              <a:xfrm>
                <a:off x="6697589" y="4254388"/>
                <a:ext cx="839161" cy="486515"/>
              </a:xfrm>
              <a:prstGeom prst="line">
                <a:avLst/>
              </a:prstGeom>
              <a:noFill/>
              <a:ln w="19050" cap="flat" cmpd="sng" algn="ctr">
                <a:solidFill>
                  <a:sysClr val="windowText" lastClr="000000"/>
                </a:solidFill>
                <a:prstDash val="solid"/>
              </a:ln>
              <a:effectLst/>
            </p:spPr>
          </p:cxnSp>
          <p:cxnSp>
            <p:nvCxnSpPr>
              <p:cNvPr id="77" name="直線接點 76"/>
              <p:cNvCxnSpPr/>
              <p:nvPr/>
            </p:nvCxnSpPr>
            <p:spPr>
              <a:xfrm>
                <a:off x="6697588" y="5775992"/>
                <a:ext cx="839161" cy="486515"/>
              </a:xfrm>
              <a:prstGeom prst="line">
                <a:avLst/>
              </a:prstGeom>
              <a:noFill/>
              <a:ln w="19050" cap="flat" cmpd="sng" algn="ctr">
                <a:solidFill>
                  <a:sysClr val="windowText" lastClr="000000"/>
                </a:solidFill>
                <a:prstDash val="solid"/>
              </a:ln>
              <a:effectLst/>
            </p:spPr>
          </p:cxnSp>
          <p:cxnSp>
            <p:nvCxnSpPr>
              <p:cNvPr id="78" name="直線單箭頭接點 77"/>
              <p:cNvCxnSpPr>
                <a:stCxn id="50" idx="3"/>
                <a:endCxn id="53" idx="1"/>
              </p:cNvCxnSpPr>
              <p:nvPr/>
            </p:nvCxnSpPr>
            <p:spPr>
              <a:xfrm>
                <a:off x="7810358" y="2231105"/>
                <a:ext cx="887805" cy="0"/>
              </a:xfrm>
              <a:prstGeom prst="straightConnector1">
                <a:avLst/>
              </a:prstGeom>
              <a:noFill/>
              <a:ln w="19050" cap="flat" cmpd="sng" algn="ctr">
                <a:solidFill>
                  <a:sysClr val="windowText" lastClr="000000"/>
                </a:solidFill>
                <a:prstDash val="solid"/>
                <a:tailEnd type="triangle"/>
              </a:ln>
              <a:effectLst/>
            </p:spPr>
          </p:cxnSp>
          <p:cxnSp>
            <p:nvCxnSpPr>
              <p:cNvPr id="79" name="直線單箭頭接點 78"/>
              <p:cNvCxnSpPr/>
              <p:nvPr/>
            </p:nvCxnSpPr>
            <p:spPr>
              <a:xfrm>
                <a:off x="7810357" y="2717620"/>
                <a:ext cx="887805" cy="0"/>
              </a:xfrm>
              <a:prstGeom prst="straightConnector1">
                <a:avLst/>
              </a:prstGeom>
              <a:noFill/>
              <a:ln w="19050" cap="flat" cmpd="sng" algn="ctr">
                <a:solidFill>
                  <a:sysClr val="windowText" lastClr="000000"/>
                </a:solidFill>
                <a:prstDash val="solid"/>
                <a:tailEnd type="triangle"/>
              </a:ln>
              <a:effectLst/>
            </p:spPr>
          </p:cxnSp>
          <p:cxnSp>
            <p:nvCxnSpPr>
              <p:cNvPr id="80" name="直線單箭頭接點 79"/>
              <p:cNvCxnSpPr/>
              <p:nvPr/>
            </p:nvCxnSpPr>
            <p:spPr>
              <a:xfrm>
                <a:off x="7810356" y="3201750"/>
                <a:ext cx="887805" cy="0"/>
              </a:xfrm>
              <a:prstGeom prst="straightConnector1">
                <a:avLst/>
              </a:prstGeom>
              <a:noFill/>
              <a:ln w="19050" cap="flat" cmpd="sng" algn="ctr">
                <a:solidFill>
                  <a:sysClr val="windowText" lastClr="000000"/>
                </a:solidFill>
                <a:prstDash val="solid"/>
                <a:tailEnd type="triangle"/>
              </a:ln>
              <a:effectLst/>
            </p:spPr>
          </p:cxnSp>
          <p:cxnSp>
            <p:nvCxnSpPr>
              <p:cNvPr id="81" name="直線單箭頭接點 80"/>
              <p:cNvCxnSpPr/>
              <p:nvPr/>
            </p:nvCxnSpPr>
            <p:spPr>
              <a:xfrm>
                <a:off x="7810357" y="3770258"/>
                <a:ext cx="887805" cy="0"/>
              </a:xfrm>
              <a:prstGeom prst="straightConnector1">
                <a:avLst/>
              </a:prstGeom>
              <a:noFill/>
              <a:ln w="19050" cap="flat" cmpd="sng" algn="ctr">
                <a:solidFill>
                  <a:sysClr val="windowText" lastClr="000000"/>
                </a:solidFill>
                <a:prstDash val="solid"/>
                <a:tailEnd type="triangle"/>
              </a:ln>
              <a:effectLst/>
            </p:spPr>
          </p:cxnSp>
          <p:cxnSp>
            <p:nvCxnSpPr>
              <p:cNvPr id="82" name="直線單箭頭接點 81"/>
              <p:cNvCxnSpPr/>
              <p:nvPr/>
            </p:nvCxnSpPr>
            <p:spPr>
              <a:xfrm>
                <a:off x="7810356" y="4256773"/>
                <a:ext cx="887805" cy="0"/>
              </a:xfrm>
              <a:prstGeom prst="straightConnector1">
                <a:avLst/>
              </a:prstGeom>
              <a:noFill/>
              <a:ln w="19050" cap="flat" cmpd="sng" algn="ctr">
                <a:solidFill>
                  <a:sysClr val="windowText" lastClr="000000"/>
                </a:solidFill>
                <a:prstDash val="solid"/>
                <a:tailEnd type="triangle"/>
              </a:ln>
              <a:effectLst/>
            </p:spPr>
          </p:cxnSp>
          <p:cxnSp>
            <p:nvCxnSpPr>
              <p:cNvPr id="83" name="直線單箭頭接點 82"/>
              <p:cNvCxnSpPr/>
              <p:nvPr/>
            </p:nvCxnSpPr>
            <p:spPr>
              <a:xfrm>
                <a:off x="7810355" y="4740903"/>
                <a:ext cx="887805" cy="0"/>
              </a:xfrm>
              <a:prstGeom prst="straightConnector1">
                <a:avLst/>
              </a:prstGeom>
              <a:noFill/>
              <a:ln w="19050" cap="flat" cmpd="sng" algn="ctr">
                <a:solidFill>
                  <a:sysClr val="windowText" lastClr="000000"/>
                </a:solidFill>
                <a:prstDash val="solid"/>
                <a:tailEnd type="triangle"/>
              </a:ln>
              <a:effectLst/>
            </p:spPr>
          </p:cxnSp>
          <p:cxnSp>
            <p:nvCxnSpPr>
              <p:cNvPr id="84" name="直線單箭頭接點 83"/>
              <p:cNvCxnSpPr/>
              <p:nvPr/>
            </p:nvCxnSpPr>
            <p:spPr>
              <a:xfrm>
                <a:off x="7806133" y="5307803"/>
                <a:ext cx="887805" cy="0"/>
              </a:xfrm>
              <a:prstGeom prst="straightConnector1">
                <a:avLst/>
              </a:prstGeom>
              <a:noFill/>
              <a:ln w="19050" cap="flat" cmpd="sng" algn="ctr">
                <a:solidFill>
                  <a:sysClr val="windowText" lastClr="000000"/>
                </a:solidFill>
                <a:prstDash val="solid"/>
                <a:tailEnd type="triangle"/>
              </a:ln>
              <a:effectLst/>
            </p:spPr>
          </p:cxnSp>
          <p:cxnSp>
            <p:nvCxnSpPr>
              <p:cNvPr id="85" name="直線單箭頭接點 84"/>
              <p:cNvCxnSpPr/>
              <p:nvPr/>
            </p:nvCxnSpPr>
            <p:spPr>
              <a:xfrm>
                <a:off x="7806132" y="5794318"/>
                <a:ext cx="887805" cy="0"/>
              </a:xfrm>
              <a:prstGeom prst="straightConnector1">
                <a:avLst/>
              </a:prstGeom>
              <a:noFill/>
              <a:ln w="19050" cap="flat" cmpd="sng" algn="ctr">
                <a:solidFill>
                  <a:sysClr val="windowText" lastClr="000000"/>
                </a:solidFill>
                <a:prstDash val="solid"/>
                <a:tailEnd type="triangle"/>
              </a:ln>
              <a:effectLst/>
            </p:spPr>
          </p:cxnSp>
          <p:cxnSp>
            <p:nvCxnSpPr>
              <p:cNvPr id="86" name="直線單箭頭接點 85"/>
              <p:cNvCxnSpPr/>
              <p:nvPr/>
            </p:nvCxnSpPr>
            <p:spPr>
              <a:xfrm>
                <a:off x="7806131" y="6278448"/>
                <a:ext cx="887805" cy="0"/>
              </a:xfrm>
              <a:prstGeom prst="straightConnector1">
                <a:avLst/>
              </a:prstGeom>
              <a:noFill/>
              <a:ln w="19050" cap="flat" cmpd="sng" algn="ctr">
                <a:solidFill>
                  <a:sysClr val="windowText" lastClr="000000"/>
                </a:solidFill>
                <a:prstDash val="solid"/>
                <a:tailEnd type="triangle"/>
              </a:ln>
              <a:effectLst/>
            </p:spPr>
          </p:cxnSp>
          <p:cxnSp>
            <p:nvCxnSpPr>
              <p:cNvPr id="87" name="直線接點 86"/>
              <p:cNvCxnSpPr>
                <a:stCxn id="53" idx="3"/>
                <a:endCxn id="46" idx="1"/>
              </p:cNvCxnSpPr>
              <p:nvPr/>
            </p:nvCxnSpPr>
            <p:spPr>
              <a:xfrm>
                <a:off x="9111655" y="2231105"/>
                <a:ext cx="906067" cy="486516"/>
              </a:xfrm>
              <a:prstGeom prst="line">
                <a:avLst/>
              </a:prstGeom>
              <a:noFill/>
              <a:ln w="19050" cap="flat" cmpd="sng" algn="ctr">
                <a:solidFill>
                  <a:srgbClr val="00B0F0"/>
                </a:solidFill>
                <a:prstDash val="solid"/>
              </a:ln>
              <a:effectLst/>
            </p:spPr>
          </p:cxnSp>
          <p:cxnSp>
            <p:nvCxnSpPr>
              <p:cNvPr id="88" name="直線接點 87"/>
              <p:cNvCxnSpPr>
                <a:endCxn id="47" idx="1"/>
              </p:cNvCxnSpPr>
              <p:nvPr/>
            </p:nvCxnSpPr>
            <p:spPr>
              <a:xfrm>
                <a:off x="9111654" y="2707491"/>
                <a:ext cx="906068" cy="1547985"/>
              </a:xfrm>
              <a:prstGeom prst="line">
                <a:avLst/>
              </a:prstGeom>
              <a:noFill/>
              <a:ln w="19050" cap="flat" cmpd="sng" algn="ctr">
                <a:solidFill>
                  <a:sysClr val="windowText" lastClr="000000"/>
                </a:solidFill>
                <a:prstDash val="solid"/>
              </a:ln>
              <a:effectLst/>
            </p:spPr>
          </p:cxnSp>
          <p:cxnSp>
            <p:nvCxnSpPr>
              <p:cNvPr id="89" name="直線接點 88"/>
              <p:cNvCxnSpPr>
                <a:stCxn id="55" idx="3"/>
                <a:endCxn id="48" idx="1"/>
              </p:cNvCxnSpPr>
              <p:nvPr/>
            </p:nvCxnSpPr>
            <p:spPr>
              <a:xfrm>
                <a:off x="9110246" y="3201750"/>
                <a:ext cx="907476" cy="2591584"/>
              </a:xfrm>
              <a:prstGeom prst="line">
                <a:avLst/>
              </a:prstGeom>
              <a:noFill/>
              <a:ln w="19050" cap="flat" cmpd="sng" algn="ctr">
                <a:solidFill>
                  <a:sysClr val="windowText" lastClr="000000"/>
                </a:solidFill>
                <a:prstDash val="solid"/>
              </a:ln>
              <a:effectLst/>
            </p:spPr>
          </p:cxnSp>
          <p:cxnSp>
            <p:nvCxnSpPr>
              <p:cNvPr id="90" name="直線接點 89"/>
              <p:cNvCxnSpPr>
                <a:endCxn id="46" idx="1"/>
              </p:cNvCxnSpPr>
              <p:nvPr/>
            </p:nvCxnSpPr>
            <p:spPr>
              <a:xfrm flipV="1">
                <a:off x="9107431" y="2717621"/>
                <a:ext cx="910291" cy="1032813"/>
              </a:xfrm>
              <a:prstGeom prst="line">
                <a:avLst/>
              </a:prstGeom>
              <a:noFill/>
              <a:ln w="19050" cap="flat" cmpd="sng" algn="ctr">
                <a:solidFill>
                  <a:srgbClr val="00B0F0"/>
                </a:solidFill>
                <a:prstDash val="solid"/>
              </a:ln>
              <a:effectLst/>
            </p:spPr>
          </p:cxnSp>
          <p:cxnSp>
            <p:nvCxnSpPr>
              <p:cNvPr id="91" name="直線接點 90"/>
              <p:cNvCxnSpPr>
                <a:endCxn id="47" idx="1"/>
              </p:cNvCxnSpPr>
              <p:nvPr/>
            </p:nvCxnSpPr>
            <p:spPr>
              <a:xfrm flipV="1">
                <a:off x="9094822" y="4255476"/>
                <a:ext cx="922900" cy="11364"/>
              </a:xfrm>
              <a:prstGeom prst="line">
                <a:avLst/>
              </a:prstGeom>
              <a:noFill/>
              <a:ln w="19050" cap="flat" cmpd="sng" algn="ctr">
                <a:solidFill>
                  <a:sysClr val="windowText" lastClr="000000"/>
                </a:solidFill>
                <a:prstDash val="solid"/>
              </a:ln>
              <a:effectLst/>
            </p:spPr>
          </p:cxnSp>
          <p:cxnSp>
            <p:nvCxnSpPr>
              <p:cNvPr id="92" name="直線接點 91"/>
              <p:cNvCxnSpPr>
                <a:endCxn id="48" idx="1"/>
              </p:cNvCxnSpPr>
              <p:nvPr/>
            </p:nvCxnSpPr>
            <p:spPr>
              <a:xfrm>
                <a:off x="9104614" y="4739295"/>
                <a:ext cx="913108" cy="1054039"/>
              </a:xfrm>
              <a:prstGeom prst="line">
                <a:avLst/>
              </a:prstGeom>
              <a:noFill/>
              <a:ln w="19050" cap="flat" cmpd="sng" algn="ctr">
                <a:solidFill>
                  <a:sysClr val="windowText" lastClr="000000"/>
                </a:solidFill>
                <a:prstDash val="solid"/>
              </a:ln>
              <a:effectLst/>
            </p:spPr>
          </p:cxnSp>
          <p:cxnSp>
            <p:nvCxnSpPr>
              <p:cNvPr id="93" name="直線接點 92"/>
              <p:cNvCxnSpPr>
                <a:stCxn id="65" idx="3"/>
                <a:endCxn id="46" idx="1"/>
              </p:cNvCxnSpPr>
              <p:nvPr/>
            </p:nvCxnSpPr>
            <p:spPr>
              <a:xfrm flipV="1">
                <a:off x="9108837" y="2717621"/>
                <a:ext cx="908885" cy="2590182"/>
              </a:xfrm>
              <a:prstGeom prst="line">
                <a:avLst/>
              </a:prstGeom>
              <a:noFill/>
              <a:ln w="19050" cap="flat" cmpd="sng" algn="ctr">
                <a:solidFill>
                  <a:srgbClr val="00B0F0"/>
                </a:solidFill>
                <a:prstDash val="solid"/>
              </a:ln>
              <a:effectLst/>
            </p:spPr>
          </p:cxnSp>
          <p:cxnSp>
            <p:nvCxnSpPr>
              <p:cNvPr id="94" name="直線接點 93"/>
              <p:cNvCxnSpPr>
                <a:endCxn id="47" idx="1"/>
              </p:cNvCxnSpPr>
              <p:nvPr/>
            </p:nvCxnSpPr>
            <p:spPr>
              <a:xfrm flipV="1">
                <a:off x="9103206" y="4255476"/>
                <a:ext cx="914516" cy="1552981"/>
              </a:xfrm>
              <a:prstGeom prst="line">
                <a:avLst/>
              </a:prstGeom>
              <a:noFill/>
              <a:ln w="19050" cap="flat" cmpd="sng" algn="ctr">
                <a:solidFill>
                  <a:sysClr val="windowText" lastClr="000000"/>
                </a:solidFill>
                <a:prstDash val="solid"/>
              </a:ln>
              <a:effectLst/>
            </p:spPr>
          </p:cxnSp>
          <p:cxnSp>
            <p:nvCxnSpPr>
              <p:cNvPr id="95" name="直線接點 94"/>
              <p:cNvCxnSpPr>
                <a:endCxn id="48" idx="1"/>
              </p:cNvCxnSpPr>
              <p:nvPr/>
            </p:nvCxnSpPr>
            <p:spPr>
              <a:xfrm flipV="1">
                <a:off x="9104613" y="5793334"/>
                <a:ext cx="913109" cy="462904"/>
              </a:xfrm>
              <a:prstGeom prst="line">
                <a:avLst/>
              </a:prstGeom>
              <a:noFill/>
              <a:ln w="19050" cap="flat" cmpd="sng" algn="ctr">
                <a:solidFill>
                  <a:sysClr val="windowText" lastClr="000000"/>
                </a:solidFill>
                <a:prstDash val="solid"/>
              </a:ln>
              <a:effectLst/>
            </p:spPr>
          </p:cxnSp>
          <p:sp>
            <p:nvSpPr>
              <p:cNvPr id="96" name="文字方塊 95"/>
              <p:cNvSpPr txBox="1"/>
              <p:nvPr/>
            </p:nvSpPr>
            <p:spPr>
              <a:xfrm>
                <a:off x="7943964" y="1650038"/>
                <a:ext cx="1987164" cy="49939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Partial Sum</a:t>
                </a:r>
                <a:endParaRPr kumimoji="0" lang="zh-TW" altLang="en-US" sz="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97" name="文字方塊 96"/>
              <p:cNvSpPr txBox="1"/>
              <p:nvPr/>
            </p:nvSpPr>
            <p:spPr>
              <a:xfrm>
                <a:off x="9619876" y="2016757"/>
                <a:ext cx="1421094" cy="53506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Output</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98" name="矩形 97"/>
              <p:cNvSpPr/>
              <p:nvPr/>
            </p:nvSpPr>
            <p:spPr>
              <a:xfrm>
                <a:off x="5951558" y="2356103"/>
                <a:ext cx="204440" cy="197005"/>
              </a:xfrm>
              <a:prstGeom prst="rect">
                <a:avLst/>
              </a:prstGeom>
              <a:solidFill>
                <a:srgbClr val="42BA97">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9" name="矩形 98"/>
              <p:cNvSpPr/>
              <p:nvPr/>
            </p:nvSpPr>
            <p:spPr>
              <a:xfrm>
                <a:off x="8693936" y="2057060"/>
                <a:ext cx="100869" cy="98169"/>
              </a:xfrm>
              <a:prstGeom prst="rect">
                <a:avLst/>
              </a:prstGeom>
              <a:solidFill>
                <a:srgbClr val="344068">
                  <a:lumMod val="40000"/>
                  <a:lumOff val="60000"/>
                </a:srgbClr>
              </a:solid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grpSp>
          <p:nvGrpSpPr>
            <p:cNvPr id="23" name="群組 22"/>
            <p:cNvGrpSpPr/>
            <p:nvPr/>
          </p:nvGrpSpPr>
          <p:grpSpPr>
            <a:xfrm>
              <a:off x="5444174" y="4037543"/>
              <a:ext cx="3219300" cy="2410838"/>
              <a:chOff x="5296686" y="1326955"/>
              <a:chExt cx="6662574" cy="4983850"/>
            </a:xfrm>
          </p:grpSpPr>
          <p:sp>
            <p:nvSpPr>
              <p:cNvPr id="24" name="流程圖: 決策 23"/>
              <p:cNvSpPr/>
              <p:nvPr/>
            </p:nvSpPr>
            <p:spPr>
              <a:xfrm>
                <a:off x="6669415" y="4498630"/>
                <a:ext cx="3591098" cy="1812175"/>
              </a:xfrm>
              <a:prstGeom prst="flowChartDecision">
                <a:avLst/>
              </a:prstGeom>
              <a:solidFill>
                <a:sysClr val="window" lastClr="FFFFFF"/>
              </a:solidFill>
              <a:ln w="158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25" name="圖片 24"/>
              <p:cNvPicPr>
                <a:picLocks noChangeAspect="1"/>
              </p:cNvPicPr>
              <p:nvPr/>
            </p:nvPicPr>
            <p:blipFill>
              <a:blip r:embed="rId2"/>
              <a:stretch>
                <a:fillRect/>
              </a:stretch>
            </p:blipFill>
            <p:spPr>
              <a:xfrm flipH="1">
                <a:off x="8358639" y="5350656"/>
                <a:ext cx="212650" cy="108121"/>
              </a:xfrm>
              <a:prstGeom prst="rect">
                <a:avLst/>
              </a:prstGeom>
            </p:spPr>
          </p:pic>
          <p:sp>
            <p:nvSpPr>
              <p:cNvPr id="26" name="流程圖: 決策 25"/>
              <p:cNvSpPr/>
              <p:nvPr/>
            </p:nvSpPr>
            <p:spPr>
              <a:xfrm>
                <a:off x="6669415" y="3462310"/>
                <a:ext cx="3591098" cy="1812175"/>
              </a:xfrm>
              <a:prstGeom prst="flowChartDecision">
                <a:avLst/>
              </a:prstGeom>
              <a:solidFill>
                <a:sysClr val="window" lastClr="FFFFFF"/>
              </a:solidFill>
              <a:ln w="158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27" name="圖片 26"/>
              <p:cNvPicPr>
                <a:picLocks noChangeAspect="1"/>
              </p:cNvPicPr>
              <p:nvPr/>
            </p:nvPicPr>
            <p:blipFill>
              <a:blip r:embed="rId3"/>
              <a:stretch>
                <a:fillRect/>
              </a:stretch>
            </p:blipFill>
            <p:spPr>
              <a:xfrm>
                <a:off x="8099306" y="4177098"/>
                <a:ext cx="731316" cy="382598"/>
              </a:xfrm>
              <a:prstGeom prst="rect">
                <a:avLst/>
              </a:prstGeom>
            </p:spPr>
          </p:pic>
          <p:sp>
            <p:nvSpPr>
              <p:cNvPr id="28" name="流程圖: 決策 27"/>
              <p:cNvSpPr/>
              <p:nvPr/>
            </p:nvSpPr>
            <p:spPr>
              <a:xfrm>
                <a:off x="6669415" y="2486422"/>
                <a:ext cx="3591098" cy="1812175"/>
              </a:xfrm>
              <a:prstGeom prst="flowChartDecision">
                <a:avLst/>
              </a:prstGeom>
              <a:solidFill>
                <a:sysClr val="window" lastClr="FFFFFF"/>
              </a:solidFill>
              <a:ln w="158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29" name="圖片 28"/>
              <p:cNvPicPr>
                <a:picLocks noChangeAspect="1"/>
              </p:cNvPicPr>
              <p:nvPr/>
            </p:nvPicPr>
            <p:blipFill>
              <a:blip r:embed="rId4"/>
              <a:stretch>
                <a:fillRect/>
              </a:stretch>
            </p:blipFill>
            <p:spPr>
              <a:xfrm>
                <a:off x="7852131" y="3013097"/>
                <a:ext cx="1234490" cy="623945"/>
              </a:xfrm>
              <a:prstGeom prst="rect">
                <a:avLst/>
              </a:prstGeom>
            </p:spPr>
          </p:pic>
          <p:sp>
            <p:nvSpPr>
              <p:cNvPr id="30" name="流程圖: 決策 29"/>
              <p:cNvSpPr/>
              <p:nvPr/>
            </p:nvSpPr>
            <p:spPr>
              <a:xfrm>
                <a:off x="6669415" y="1326955"/>
                <a:ext cx="3591098" cy="1812175"/>
              </a:xfrm>
              <a:prstGeom prst="flowChartDecision">
                <a:avLst/>
              </a:prstGeom>
              <a:solidFill>
                <a:sysClr val="window" lastClr="FFFFFF"/>
              </a:solidFill>
              <a:ln w="158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31" name="圖片 30"/>
              <p:cNvPicPr>
                <a:picLocks noChangeAspect="1"/>
              </p:cNvPicPr>
              <p:nvPr/>
            </p:nvPicPr>
            <p:blipFill>
              <a:blip r:embed="rId5"/>
              <a:stretch>
                <a:fillRect/>
              </a:stretch>
            </p:blipFill>
            <p:spPr>
              <a:xfrm>
                <a:off x="7592565" y="1767408"/>
                <a:ext cx="1744798" cy="880011"/>
              </a:xfrm>
              <a:prstGeom prst="rect">
                <a:avLst/>
              </a:prstGeom>
            </p:spPr>
          </p:pic>
          <p:cxnSp>
            <p:nvCxnSpPr>
              <p:cNvPr id="32" name="直線接點 31"/>
              <p:cNvCxnSpPr>
                <a:stCxn id="31" idx="1"/>
              </p:cNvCxnSpPr>
              <p:nvPr/>
            </p:nvCxnSpPr>
            <p:spPr>
              <a:xfrm>
                <a:off x="7592565" y="2207414"/>
                <a:ext cx="766074" cy="3197302"/>
              </a:xfrm>
              <a:prstGeom prst="line">
                <a:avLst/>
              </a:prstGeom>
              <a:noFill/>
              <a:ln w="12700" cap="flat" cmpd="sng" algn="ctr">
                <a:solidFill>
                  <a:sysClr val="windowText" lastClr="000000">
                    <a:lumMod val="50000"/>
                    <a:lumOff val="50000"/>
                  </a:sysClr>
                </a:solidFill>
                <a:prstDash val="dash"/>
              </a:ln>
              <a:effectLst/>
            </p:spPr>
          </p:cxnSp>
          <p:cxnSp>
            <p:nvCxnSpPr>
              <p:cNvPr id="33" name="直線接點 32"/>
              <p:cNvCxnSpPr>
                <a:endCxn id="25" idx="2"/>
              </p:cNvCxnSpPr>
              <p:nvPr/>
            </p:nvCxnSpPr>
            <p:spPr>
              <a:xfrm>
                <a:off x="8464964" y="2677467"/>
                <a:ext cx="0" cy="2781310"/>
              </a:xfrm>
              <a:prstGeom prst="line">
                <a:avLst/>
              </a:prstGeom>
              <a:noFill/>
              <a:ln w="12700" cap="flat" cmpd="sng" algn="ctr">
                <a:solidFill>
                  <a:sysClr val="windowText" lastClr="000000">
                    <a:lumMod val="50000"/>
                    <a:lumOff val="50000"/>
                  </a:sysClr>
                </a:solidFill>
                <a:prstDash val="dash"/>
              </a:ln>
              <a:effectLst/>
            </p:spPr>
          </p:cxnSp>
          <p:cxnSp>
            <p:nvCxnSpPr>
              <p:cNvPr id="34" name="直線接點 33"/>
              <p:cNvCxnSpPr>
                <a:stCxn id="31" idx="3"/>
                <a:endCxn id="25" idx="1"/>
              </p:cNvCxnSpPr>
              <p:nvPr/>
            </p:nvCxnSpPr>
            <p:spPr>
              <a:xfrm flipH="1">
                <a:off x="8571289" y="2207414"/>
                <a:ext cx="766074" cy="3197303"/>
              </a:xfrm>
              <a:prstGeom prst="line">
                <a:avLst/>
              </a:prstGeom>
              <a:noFill/>
              <a:ln w="12700" cap="flat" cmpd="sng" algn="ctr">
                <a:solidFill>
                  <a:sysClr val="windowText" lastClr="000000">
                    <a:lumMod val="50000"/>
                    <a:lumOff val="50000"/>
                  </a:sysClr>
                </a:solidFill>
                <a:prstDash val="dash"/>
              </a:ln>
              <a:effectLst/>
            </p:spPr>
          </p:cxnSp>
          <p:sp>
            <p:nvSpPr>
              <p:cNvPr id="35" name="文字方塊 34"/>
              <p:cNvSpPr txBox="1"/>
              <p:nvPr/>
            </p:nvSpPr>
            <p:spPr>
              <a:xfrm>
                <a:off x="5296686" y="2022746"/>
                <a:ext cx="1266405" cy="10445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Layer 1</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36" name="文字方塊 35"/>
              <p:cNvSpPr txBox="1"/>
              <p:nvPr/>
            </p:nvSpPr>
            <p:spPr>
              <a:xfrm>
                <a:off x="5296686" y="3207841"/>
                <a:ext cx="1266405" cy="10445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Layer 2</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37" name="文字方塊 36"/>
              <p:cNvSpPr txBox="1"/>
              <p:nvPr/>
            </p:nvSpPr>
            <p:spPr>
              <a:xfrm>
                <a:off x="5296686" y="4183729"/>
                <a:ext cx="1266405" cy="10445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Layer 3</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38" name="文字方塊 37"/>
              <p:cNvSpPr txBox="1"/>
              <p:nvPr/>
            </p:nvSpPr>
            <p:spPr>
              <a:xfrm>
                <a:off x="5296686" y="5220052"/>
                <a:ext cx="1266405" cy="10445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rPr>
                  <a:t>Layer 4</a:t>
                </a:r>
                <a:endParaRPr kumimoji="0" lang="zh-TW" altLang="en-US" sz="9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39" name="圓角矩形 38"/>
              <p:cNvSpPr/>
              <p:nvPr/>
            </p:nvSpPr>
            <p:spPr>
              <a:xfrm>
                <a:off x="10702473" y="1991666"/>
                <a:ext cx="1256787" cy="443446"/>
              </a:xfrm>
              <a:prstGeom prst="roundRect">
                <a:avLst/>
              </a:prstGeom>
              <a:solidFill>
                <a:srgbClr val="D9E0E6">
                  <a:lumMod val="90000"/>
                </a:srgbClr>
              </a:solidFill>
              <a:ln w="15875" cap="flat" cmpd="sng" algn="ctr">
                <a:solidFill>
                  <a:srgbClr val="1CADE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700" b="0" i="0" u="none" strike="noStrike" kern="0" cap="none" spc="0" normalizeH="0" baseline="0" noProof="0" dirty="0">
                    <a:ln>
                      <a:noFill/>
                    </a:ln>
                    <a:solidFill>
                      <a:prstClr val="black">
                        <a:lumMod val="95000"/>
                        <a:lumOff val="5000"/>
                      </a:prstClr>
                    </a:solidFill>
                    <a:effectLst/>
                    <a:uLnTx/>
                    <a:uFillTx/>
                    <a:latin typeface="Calibri" panose="020F0502020204030204"/>
                    <a:ea typeface="新細明體" panose="02020500000000000000" pitchFamily="18" charset="-120"/>
                    <a:cs typeface="+mn-cs"/>
                  </a:rPr>
                  <a:t>DRAM</a:t>
                </a:r>
                <a:endParaRPr kumimoji="0" lang="zh-TW" altLang="en-US" sz="700" b="0" i="0" u="none" strike="noStrike" kern="0" cap="none" spc="0" normalizeH="0" baseline="0" noProof="0" dirty="0">
                  <a:ln>
                    <a:noFill/>
                  </a:ln>
                  <a:solidFill>
                    <a:prstClr val="black">
                      <a:lumMod val="95000"/>
                      <a:lumOff val="5000"/>
                    </a:prstClr>
                  </a:solidFill>
                  <a:effectLst/>
                  <a:uLnTx/>
                  <a:uFillTx/>
                  <a:latin typeface="Calibri" panose="020F0502020204030204"/>
                  <a:ea typeface="新細明體" panose="02020500000000000000" pitchFamily="18" charset="-120"/>
                  <a:cs typeface="+mn-cs"/>
                </a:endParaRPr>
              </a:p>
            </p:txBody>
          </p:sp>
          <p:cxnSp>
            <p:nvCxnSpPr>
              <p:cNvPr id="40" name="直線單箭頭接點 39"/>
              <p:cNvCxnSpPr/>
              <p:nvPr/>
            </p:nvCxnSpPr>
            <p:spPr>
              <a:xfrm flipH="1">
                <a:off x="10279563" y="2233042"/>
                <a:ext cx="421005" cy="1"/>
              </a:xfrm>
              <a:prstGeom prst="straightConnector1">
                <a:avLst/>
              </a:prstGeom>
              <a:noFill/>
              <a:ln w="28575" cap="flat" cmpd="sng" algn="ctr">
                <a:solidFill>
                  <a:sysClr val="windowText" lastClr="000000"/>
                </a:solidFill>
                <a:prstDash val="solid"/>
                <a:tailEnd type="triangle"/>
              </a:ln>
              <a:effectLst/>
            </p:spPr>
          </p:cxnSp>
          <p:sp>
            <p:nvSpPr>
              <p:cNvPr id="41" name="圓角矩形 40"/>
              <p:cNvSpPr/>
              <p:nvPr/>
            </p:nvSpPr>
            <p:spPr>
              <a:xfrm>
                <a:off x="10692948" y="5163996"/>
                <a:ext cx="1256787" cy="443446"/>
              </a:xfrm>
              <a:prstGeom prst="roundRect">
                <a:avLst/>
              </a:prstGeom>
              <a:solidFill>
                <a:srgbClr val="D9E0E6">
                  <a:lumMod val="90000"/>
                </a:srgbClr>
              </a:solidFill>
              <a:ln w="15875" cap="flat" cmpd="sng" algn="ctr">
                <a:solidFill>
                  <a:srgbClr val="1CADE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700" b="0" i="0" u="none" strike="noStrike" kern="0" cap="none" spc="0" normalizeH="0" baseline="0" noProof="0" dirty="0">
                    <a:ln>
                      <a:noFill/>
                    </a:ln>
                    <a:solidFill>
                      <a:prstClr val="black">
                        <a:lumMod val="95000"/>
                        <a:lumOff val="5000"/>
                      </a:prstClr>
                    </a:solidFill>
                    <a:effectLst/>
                    <a:uLnTx/>
                    <a:uFillTx/>
                    <a:latin typeface="Calibri" panose="020F0502020204030204"/>
                    <a:ea typeface="新細明體" panose="02020500000000000000" pitchFamily="18" charset="-120"/>
                    <a:cs typeface="+mn-cs"/>
                  </a:rPr>
                  <a:t>DRAM</a:t>
                </a:r>
                <a:endParaRPr kumimoji="0" lang="zh-TW" altLang="en-US" sz="700" b="0" i="0" u="none" strike="noStrike" kern="0" cap="none" spc="0" normalizeH="0" baseline="0" noProof="0" dirty="0">
                  <a:ln>
                    <a:noFill/>
                  </a:ln>
                  <a:solidFill>
                    <a:prstClr val="black">
                      <a:lumMod val="95000"/>
                      <a:lumOff val="5000"/>
                    </a:prstClr>
                  </a:solidFill>
                  <a:effectLst/>
                  <a:uLnTx/>
                  <a:uFillTx/>
                  <a:latin typeface="Calibri" panose="020F0502020204030204"/>
                  <a:ea typeface="新細明體" panose="02020500000000000000" pitchFamily="18" charset="-120"/>
                  <a:cs typeface="+mn-cs"/>
                </a:endParaRPr>
              </a:p>
            </p:txBody>
          </p:sp>
          <p:cxnSp>
            <p:nvCxnSpPr>
              <p:cNvPr id="42" name="直線單箭頭接點 41"/>
              <p:cNvCxnSpPr/>
              <p:nvPr/>
            </p:nvCxnSpPr>
            <p:spPr>
              <a:xfrm>
                <a:off x="10319212" y="5404716"/>
                <a:ext cx="364211" cy="656"/>
              </a:xfrm>
              <a:prstGeom prst="straightConnector1">
                <a:avLst/>
              </a:prstGeom>
              <a:noFill/>
              <a:ln w="28575" cap="flat" cmpd="sng" algn="ctr">
                <a:solidFill>
                  <a:sysClr val="windowText" lastClr="000000"/>
                </a:solidFill>
                <a:prstDash val="solid"/>
                <a:tailEnd type="triangle"/>
              </a:ln>
              <a:effectLst/>
            </p:spPr>
          </p:cxnSp>
        </p:grpSp>
      </p:grpSp>
      <p:sp>
        <p:nvSpPr>
          <p:cNvPr id="2" name="標題 1"/>
          <p:cNvSpPr>
            <a:spLocks noGrp="1"/>
          </p:cNvSpPr>
          <p:nvPr>
            <p:ph type="title"/>
          </p:nvPr>
        </p:nvSpPr>
        <p:spPr>
          <a:xfrm>
            <a:off x="706417" y="319826"/>
            <a:ext cx="8596668" cy="1320800"/>
          </a:xfrm>
        </p:spPr>
        <p:txBody>
          <a:bodyPr/>
          <a:lstStyle/>
          <a:p>
            <a:r>
              <a:rPr lang="en-US" altLang="zh-TW" dirty="0"/>
              <a:t>Data Reuse</a:t>
            </a:r>
            <a:endParaRPr lang="zh-TW" altLang="en-US" dirty="0"/>
          </a:p>
        </p:txBody>
      </p:sp>
      <p:sp>
        <p:nvSpPr>
          <p:cNvPr id="3" name="內容版面配置區 2"/>
          <p:cNvSpPr>
            <a:spLocks noGrp="1"/>
          </p:cNvSpPr>
          <p:nvPr>
            <p:ph idx="1"/>
          </p:nvPr>
        </p:nvSpPr>
        <p:spPr>
          <a:xfrm>
            <a:off x="408381" y="1286605"/>
            <a:ext cx="6349918" cy="5029145"/>
          </a:xfrm>
        </p:spPr>
        <p:txBody>
          <a:bodyPr>
            <a:normAutofit fontScale="85000" lnSpcReduction="20000"/>
          </a:bodyPr>
          <a:lstStyle/>
          <a:p>
            <a:r>
              <a:rPr lang="en-US" altLang="zh-TW" sz="2400" dirty="0"/>
              <a:t>Input Reuse (Input stationary)</a:t>
            </a:r>
          </a:p>
          <a:p>
            <a:pPr lvl="1"/>
            <a:r>
              <a:rPr lang="en-US" altLang="zh-TW" sz="2000" dirty="0"/>
              <a:t>Load input data only once.</a:t>
            </a:r>
          </a:p>
          <a:p>
            <a:pPr lvl="1"/>
            <a:r>
              <a:rPr lang="en-US" altLang="zh-TW" sz="2000" dirty="0"/>
              <a:t>Load all filters of the same channels at the same time.</a:t>
            </a:r>
          </a:p>
          <a:p>
            <a:pPr lvl="1"/>
            <a:r>
              <a:rPr lang="en-US" altLang="zh-TW" sz="2000" dirty="0"/>
              <a:t>Need storing all partial sums for all filters.</a:t>
            </a:r>
          </a:p>
          <a:p>
            <a:r>
              <a:rPr lang="en-US" altLang="zh-TW" sz="2400" dirty="0"/>
              <a:t>Output Reuse (Output stationary) </a:t>
            </a:r>
          </a:p>
          <a:p>
            <a:pPr lvl="1"/>
            <a:r>
              <a:rPr lang="en-US" altLang="zh-TW" sz="2000" dirty="0"/>
              <a:t>One filter (of its all channels) at a time.</a:t>
            </a:r>
          </a:p>
          <a:p>
            <a:r>
              <a:rPr lang="en-US" altLang="zh-TW" sz="2400" dirty="0"/>
              <a:t>Weight Reuse</a:t>
            </a:r>
            <a:r>
              <a:rPr lang="zh-TW" altLang="en-US" sz="2400" dirty="0"/>
              <a:t> </a:t>
            </a:r>
            <a:r>
              <a:rPr lang="en-US" altLang="zh-TW" sz="2400" dirty="0"/>
              <a:t>(Weight stationary)</a:t>
            </a:r>
          </a:p>
          <a:p>
            <a:pPr lvl="1"/>
            <a:r>
              <a:rPr lang="en-US" altLang="zh-TW" sz="2000" dirty="0"/>
              <a:t>Weight are loaded only once, and stored in the Weight SRAM.</a:t>
            </a:r>
          </a:p>
          <a:p>
            <a:r>
              <a:rPr lang="en-US" altLang="zh-TW" sz="2400" dirty="0"/>
              <a:t>Layer Reuse</a:t>
            </a:r>
          </a:p>
          <a:p>
            <a:pPr lvl="1"/>
            <a:r>
              <a:rPr lang="en-US" altLang="zh-TW" sz="2000" dirty="0"/>
              <a:t>The input and output of the two adjacent layers are the same.</a:t>
            </a:r>
          </a:p>
          <a:p>
            <a:pPr lvl="1"/>
            <a:r>
              <a:rPr lang="en-US" altLang="zh-TW" sz="2000" dirty="0"/>
              <a:t>Only the first input and the last output need to transmission with the external memory.</a:t>
            </a:r>
          </a:p>
          <a:p>
            <a:pPr lvl="1"/>
            <a:r>
              <a:rPr lang="en-US" altLang="zh-TW" sz="2000" dirty="0"/>
              <a:t>May need a huge internal memory space.</a:t>
            </a:r>
            <a:endParaRPr lang="zh-TW" altLang="en-US" sz="2000" dirty="0"/>
          </a:p>
        </p:txBody>
      </p:sp>
      <p:sp>
        <p:nvSpPr>
          <p:cNvPr id="5" name="投影片編號版面配置區 4"/>
          <p:cNvSpPr>
            <a:spLocks noGrp="1"/>
          </p:cNvSpPr>
          <p:nvPr>
            <p:ph type="sldNum" sz="quarter" idx="12"/>
          </p:nvPr>
        </p:nvSpPr>
        <p:spPr/>
        <p:txBody>
          <a:bodyPr/>
          <a:lstStyle/>
          <a:p>
            <a:fld id="{30B9FB4E-3662-49EA-8E59-CEA4D3D01BC4}" type="slidenum">
              <a:rPr lang="zh-TW" altLang="en-US" smtClean="0"/>
              <a:t>10</a:t>
            </a:fld>
            <a:endParaRPr lang="zh-TW" altLang="en-US"/>
          </a:p>
        </p:txBody>
      </p:sp>
      <p:sp>
        <p:nvSpPr>
          <p:cNvPr id="6" name="文字方塊 5"/>
          <p:cNvSpPr txBox="1"/>
          <p:nvPr/>
        </p:nvSpPr>
        <p:spPr>
          <a:xfrm>
            <a:off x="7066009" y="1932351"/>
            <a:ext cx="548634" cy="307777"/>
          </a:xfrm>
          <a:prstGeom prst="rect">
            <a:avLst/>
          </a:prstGeom>
          <a:noFill/>
        </p:spPr>
        <p:txBody>
          <a:bodyPr wrap="square" rtlCol="0">
            <a:spAutoFit/>
          </a:bodyPr>
          <a:lstStyle/>
          <a:p>
            <a:r>
              <a:rPr lang="en-US" altLang="zh-TW" sz="1400" dirty="0"/>
              <a:t>Ch1</a:t>
            </a:r>
            <a:endParaRPr lang="zh-TW" altLang="en-US" sz="1400" dirty="0"/>
          </a:p>
        </p:txBody>
      </p:sp>
      <p:sp>
        <p:nvSpPr>
          <p:cNvPr id="7" name="文字方塊 6"/>
          <p:cNvSpPr txBox="1"/>
          <p:nvPr/>
        </p:nvSpPr>
        <p:spPr>
          <a:xfrm>
            <a:off x="7053326" y="3276862"/>
            <a:ext cx="548634" cy="307777"/>
          </a:xfrm>
          <a:prstGeom prst="rect">
            <a:avLst/>
          </a:prstGeom>
          <a:noFill/>
        </p:spPr>
        <p:txBody>
          <a:bodyPr wrap="square" rtlCol="0">
            <a:spAutoFit/>
          </a:bodyPr>
          <a:lstStyle/>
          <a:p>
            <a:r>
              <a:rPr lang="en-US" altLang="zh-TW" sz="1400" dirty="0"/>
              <a:t>Ch3</a:t>
            </a:r>
            <a:endParaRPr lang="zh-TW" altLang="en-US" sz="1400" dirty="0"/>
          </a:p>
        </p:txBody>
      </p:sp>
      <p:sp>
        <p:nvSpPr>
          <p:cNvPr id="9" name="文字方塊 8"/>
          <p:cNvSpPr txBox="1"/>
          <p:nvPr/>
        </p:nvSpPr>
        <p:spPr>
          <a:xfrm>
            <a:off x="7057870" y="2618889"/>
            <a:ext cx="548634" cy="307777"/>
          </a:xfrm>
          <a:prstGeom prst="rect">
            <a:avLst/>
          </a:prstGeom>
          <a:noFill/>
        </p:spPr>
        <p:txBody>
          <a:bodyPr wrap="square" rtlCol="0">
            <a:spAutoFit/>
          </a:bodyPr>
          <a:lstStyle/>
          <a:p>
            <a:r>
              <a:rPr lang="en-US" altLang="zh-TW" sz="1400" dirty="0"/>
              <a:t>Ch2</a:t>
            </a:r>
            <a:endParaRPr lang="zh-TW" altLang="en-US" sz="1400" dirty="0"/>
          </a:p>
        </p:txBody>
      </p:sp>
      <p:sp>
        <p:nvSpPr>
          <p:cNvPr id="10" name="文字方塊 9"/>
          <p:cNvSpPr txBox="1"/>
          <p:nvPr/>
        </p:nvSpPr>
        <p:spPr>
          <a:xfrm>
            <a:off x="6882601" y="1076342"/>
            <a:ext cx="2820003" cy="276999"/>
          </a:xfrm>
          <a:prstGeom prst="rect">
            <a:avLst/>
          </a:prstGeom>
          <a:noFill/>
        </p:spPr>
        <p:txBody>
          <a:bodyPr wrap="none" rtlCol="0">
            <a:spAutoFit/>
          </a:bodyPr>
          <a:lstStyle/>
          <a:p>
            <a:r>
              <a:rPr lang="en-US" altLang="zh-TW" sz="1200" dirty="0"/>
              <a:t>3 channels, 3 filters of their channel 1</a:t>
            </a:r>
            <a:endParaRPr lang="zh-TW" altLang="en-US" sz="1200" dirty="0"/>
          </a:p>
        </p:txBody>
      </p:sp>
      <p:cxnSp>
        <p:nvCxnSpPr>
          <p:cNvPr id="8" name="直線單箭頭接點 7"/>
          <p:cNvCxnSpPr/>
          <p:nvPr/>
        </p:nvCxnSpPr>
        <p:spPr>
          <a:xfrm flipH="1">
            <a:off x="7948576" y="1325781"/>
            <a:ext cx="451510" cy="319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直線單箭頭接點 211"/>
          <p:cNvCxnSpPr/>
          <p:nvPr/>
        </p:nvCxnSpPr>
        <p:spPr>
          <a:xfrm flipH="1">
            <a:off x="8717150" y="1141728"/>
            <a:ext cx="1127849" cy="763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直線單箭頭接點 213"/>
          <p:cNvCxnSpPr/>
          <p:nvPr/>
        </p:nvCxnSpPr>
        <p:spPr>
          <a:xfrm flipH="1">
            <a:off x="8842703" y="1190176"/>
            <a:ext cx="1014370" cy="121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 name="文字方塊 214"/>
          <p:cNvSpPr txBox="1"/>
          <p:nvPr/>
        </p:nvSpPr>
        <p:spPr>
          <a:xfrm>
            <a:off x="9639124" y="883227"/>
            <a:ext cx="2425279" cy="307777"/>
          </a:xfrm>
          <a:prstGeom prst="rect">
            <a:avLst/>
          </a:prstGeom>
          <a:noFill/>
        </p:spPr>
        <p:txBody>
          <a:bodyPr wrap="none" rtlCol="0">
            <a:spAutoFit/>
          </a:bodyPr>
          <a:lstStyle/>
          <a:p>
            <a:r>
              <a:rPr lang="en-US" altLang="zh-TW" sz="1400" dirty="0"/>
              <a:t>3 Partial sums from 3 filters</a:t>
            </a:r>
            <a:endParaRPr lang="zh-TW" altLang="en-US" sz="1400" dirty="0"/>
          </a:p>
        </p:txBody>
      </p:sp>
      <p:cxnSp>
        <p:nvCxnSpPr>
          <p:cNvPr id="217" name="直線單箭頭接點 216"/>
          <p:cNvCxnSpPr/>
          <p:nvPr/>
        </p:nvCxnSpPr>
        <p:spPr>
          <a:xfrm flipH="1">
            <a:off x="8715872" y="1280198"/>
            <a:ext cx="1069617" cy="99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10334930" y="1421714"/>
            <a:ext cx="1787669" cy="261610"/>
          </a:xfrm>
          <a:prstGeom prst="rect">
            <a:avLst/>
          </a:prstGeom>
          <a:noFill/>
        </p:spPr>
        <p:txBody>
          <a:bodyPr wrap="none" rtlCol="0">
            <a:spAutoFit/>
          </a:bodyPr>
          <a:lstStyle/>
          <a:p>
            <a:r>
              <a:rPr lang="en-US" altLang="zh-TW" sz="1100" dirty="0"/>
              <a:t>filter 1 of all its channels</a:t>
            </a:r>
            <a:endParaRPr lang="zh-TW" altLang="en-US" sz="1100" dirty="0"/>
          </a:p>
        </p:txBody>
      </p:sp>
    </p:spTree>
    <p:extLst>
      <p:ext uri="{BB962C8B-B14F-4D97-AF65-F5344CB8AC3E}">
        <p14:creationId xmlns:p14="http://schemas.microsoft.com/office/powerpoint/2010/main" val="104608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內容版面配置區 2"/>
          <p:cNvSpPr>
            <a:spLocks noGrp="1"/>
          </p:cNvSpPr>
          <p:nvPr>
            <p:ph idx="1"/>
          </p:nvPr>
        </p:nvSpPr>
        <p:spPr>
          <a:xfrm>
            <a:off x="518221" y="1234464"/>
            <a:ext cx="10676466" cy="4759621"/>
          </a:xfrm>
        </p:spPr>
        <p:txBody>
          <a:bodyPr>
            <a:normAutofit/>
          </a:bodyPr>
          <a:lstStyle/>
          <a:p>
            <a:r>
              <a:rPr lang="en-US" altLang="zh-TW" sz="2000" dirty="0"/>
              <a:t>Tile reuse: An input map is divided into Tiles.</a:t>
            </a:r>
          </a:p>
          <a:p>
            <a:r>
              <a:rPr lang="en-US" altLang="zh-TW" sz="2000" dirty="0"/>
              <a:t>Tile Reuse: A tile is brought in from DRAM and stays stationary.  </a:t>
            </a:r>
          </a:p>
          <a:p>
            <a:r>
              <a:rPr lang="en-US" altLang="zh-TW" sz="2000" dirty="0">
                <a:ea typeface="標楷體" panose="03000509000000000000" pitchFamily="65" charset="-120"/>
                <a:cs typeface="Times New Roman" panose="02020603050405020304" pitchFamily="18" charset="0"/>
              </a:rPr>
              <a:t>To do this, M copies of weights of the same channel</a:t>
            </a:r>
            <a:r>
              <a:rPr lang="en-US" altLang="zh-TW" sz="2000" dirty="0"/>
              <a:t> are made ready. Weights are stationary for the same input tile. (what if M &lt; = # of PEs?)</a:t>
            </a:r>
          </a:p>
          <a:p>
            <a:r>
              <a:rPr lang="en-US" altLang="zh-TW" sz="2000" dirty="0"/>
              <a:t>How to allocate convolution task to PEs?</a:t>
            </a:r>
            <a:endParaRPr lang="zh-TW" altLang="en-US" sz="2000" dirty="0"/>
          </a:p>
        </p:txBody>
      </p:sp>
      <p:sp>
        <p:nvSpPr>
          <p:cNvPr id="2" name="標題 1"/>
          <p:cNvSpPr>
            <a:spLocks noGrp="1"/>
          </p:cNvSpPr>
          <p:nvPr>
            <p:ph type="title"/>
          </p:nvPr>
        </p:nvSpPr>
        <p:spPr>
          <a:xfrm>
            <a:off x="677334" y="320074"/>
            <a:ext cx="8596668" cy="1320800"/>
          </a:xfrm>
        </p:spPr>
        <p:txBody>
          <a:bodyPr/>
          <a:lstStyle/>
          <a:p>
            <a:r>
              <a:rPr lang="en-US" altLang="zh-TW" dirty="0"/>
              <a:t>Tile Reuse: Operation from Tile View</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44" y="3154683"/>
            <a:ext cx="8056047" cy="3504134"/>
          </a:xfrm>
          <a:prstGeom prst="rect">
            <a:avLst/>
          </a:prstGeom>
        </p:spPr>
      </p:pic>
    </p:spTree>
    <p:extLst>
      <p:ext uri="{BB962C8B-B14F-4D97-AF65-F5344CB8AC3E}">
        <p14:creationId xmlns:p14="http://schemas.microsoft.com/office/powerpoint/2010/main" val="274399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內容版面配置區 2"/>
          <p:cNvSpPr>
            <a:spLocks noGrp="1"/>
          </p:cNvSpPr>
          <p:nvPr>
            <p:ph idx="1"/>
          </p:nvPr>
        </p:nvSpPr>
        <p:spPr>
          <a:xfrm>
            <a:off x="609660" y="1417342"/>
            <a:ext cx="10676466" cy="4759621"/>
          </a:xfrm>
        </p:spPr>
        <p:txBody>
          <a:bodyPr>
            <a:normAutofit/>
          </a:bodyPr>
          <a:lstStyle/>
          <a:p>
            <a:r>
              <a:rPr lang="en-US" altLang="zh-TW" sz="2000" dirty="0"/>
              <a:t>Order of tile processing: Same tile position of the next channel</a:t>
            </a:r>
          </a:p>
          <a:p>
            <a:r>
              <a:rPr lang="en-US" altLang="zh-TW" sz="2000" dirty="0"/>
              <a:t>Load new weights for the corresponding channel</a:t>
            </a:r>
          </a:p>
          <a:p>
            <a:r>
              <a:rPr lang="en-US" altLang="zh-TW" sz="2000" dirty="0"/>
              <a:t>For this channel, </a:t>
            </a:r>
            <a:r>
              <a:rPr lang="en-US" altLang="zh-TW" sz="2000" dirty="0">
                <a:solidFill>
                  <a:srgbClr val="FF0000"/>
                </a:solidFill>
              </a:rPr>
              <a:t>we can accumulate partial sum from the previous channel</a:t>
            </a:r>
          </a:p>
          <a:p>
            <a:r>
              <a:rPr lang="en-US" altLang="zh-TW" sz="2000" dirty="0"/>
              <a:t>M (number of filters) copies of the partial sum are produced</a:t>
            </a:r>
          </a:p>
          <a:p>
            <a:endParaRPr lang="zh-TW" altLang="en-US" sz="2000" dirty="0"/>
          </a:p>
        </p:txBody>
      </p:sp>
      <p:sp>
        <p:nvSpPr>
          <p:cNvPr id="2" name="標題 1"/>
          <p:cNvSpPr>
            <a:spLocks noGrp="1"/>
          </p:cNvSpPr>
          <p:nvPr>
            <p:ph type="title"/>
          </p:nvPr>
        </p:nvSpPr>
        <p:spPr>
          <a:xfrm>
            <a:off x="732368" y="411513"/>
            <a:ext cx="8596668" cy="822951"/>
          </a:xfrm>
        </p:spPr>
        <p:txBody>
          <a:bodyPr/>
          <a:lstStyle/>
          <a:p>
            <a:r>
              <a:rPr lang="en-US" altLang="zh-TW" dirty="0"/>
              <a:t>Tile Reuse : Next tile</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21" y="3246122"/>
            <a:ext cx="6857925" cy="3648804"/>
          </a:xfrm>
          <a:prstGeom prst="rect">
            <a:avLst/>
          </a:prstGeom>
        </p:spPr>
      </p:pic>
      <p:sp>
        <p:nvSpPr>
          <p:cNvPr id="4" name="文字方塊 3"/>
          <p:cNvSpPr txBox="1"/>
          <p:nvPr/>
        </p:nvSpPr>
        <p:spPr>
          <a:xfrm>
            <a:off x="4796276" y="3820123"/>
            <a:ext cx="2671309" cy="369332"/>
          </a:xfrm>
          <a:prstGeom prst="rect">
            <a:avLst/>
          </a:prstGeom>
          <a:noFill/>
        </p:spPr>
        <p:txBody>
          <a:bodyPr wrap="none" rtlCol="0">
            <a:spAutoFit/>
          </a:bodyPr>
          <a:lstStyle/>
          <a:p>
            <a:r>
              <a:rPr lang="en-US" altLang="zh-TW" dirty="0"/>
              <a:t>Partial sum of ch1 + ch2</a:t>
            </a:r>
            <a:endParaRPr lang="zh-TW" altLang="en-US" dirty="0"/>
          </a:p>
        </p:txBody>
      </p:sp>
    </p:spTree>
    <p:extLst>
      <p:ext uri="{BB962C8B-B14F-4D97-AF65-F5344CB8AC3E}">
        <p14:creationId xmlns:p14="http://schemas.microsoft.com/office/powerpoint/2010/main" val="193171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內容版面配置區 2"/>
          <p:cNvSpPr>
            <a:spLocks noGrp="1"/>
          </p:cNvSpPr>
          <p:nvPr>
            <p:ph idx="1"/>
          </p:nvPr>
        </p:nvSpPr>
        <p:spPr>
          <a:xfrm>
            <a:off x="609660" y="1417342"/>
            <a:ext cx="10676466" cy="4759621"/>
          </a:xfrm>
        </p:spPr>
        <p:txBody>
          <a:bodyPr>
            <a:normAutofit/>
          </a:bodyPr>
          <a:lstStyle/>
          <a:p>
            <a:r>
              <a:rPr lang="en-US" altLang="zh-TW" sz="2000" dirty="0"/>
              <a:t>At the end of last tile of the last channel: accumulate the  total SUM for output</a:t>
            </a:r>
          </a:p>
          <a:p>
            <a:pPr marL="0" indent="0">
              <a:buNone/>
            </a:pPr>
            <a:r>
              <a:rPr lang="en-US" altLang="zh-TW" sz="2000" dirty="0"/>
              <a:t>    for that tile.  </a:t>
            </a:r>
          </a:p>
        </p:txBody>
      </p:sp>
      <p:sp>
        <p:nvSpPr>
          <p:cNvPr id="2" name="標題 1"/>
          <p:cNvSpPr>
            <a:spLocks noGrp="1"/>
          </p:cNvSpPr>
          <p:nvPr>
            <p:ph type="title"/>
          </p:nvPr>
        </p:nvSpPr>
        <p:spPr>
          <a:xfrm>
            <a:off x="732368" y="411513"/>
            <a:ext cx="8596668" cy="822951"/>
          </a:xfrm>
        </p:spPr>
        <p:txBody>
          <a:bodyPr>
            <a:normAutofit/>
          </a:bodyPr>
          <a:lstStyle/>
          <a:p>
            <a:r>
              <a:rPr lang="en-US" altLang="zh-TW" dirty="0"/>
              <a:t>Tile view: Last tile of the last channel</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416" y="2240293"/>
            <a:ext cx="10058400" cy="4030823"/>
          </a:xfrm>
          <a:prstGeom prst="rect">
            <a:avLst/>
          </a:prstGeom>
        </p:spPr>
      </p:pic>
      <p:sp>
        <p:nvSpPr>
          <p:cNvPr id="3" name="文字方塊 2"/>
          <p:cNvSpPr txBox="1"/>
          <p:nvPr/>
        </p:nvSpPr>
        <p:spPr>
          <a:xfrm>
            <a:off x="7467585" y="3977634"/>
            <a:ext cx="1709122" cy="369332"/>
          </a:xfrm>
          <a:prstGeom prst="rect">
            <a:avLst/>
          </a:prstGeom>
          <a:noFill/>
        </p:spPr>
        <p:txBody>
          <a:bodyPr wrap="none" rtlCol="0">
            <a:spAutoFit/>
          </a:bodyPr>
          <a:lstStyle/>
          <a:p>
            <a:r>
              <a:rPr lang="en-US" altLang="zh-TW" dirty="0"/>
              <a:t>M output maps</a:t>
            </a:r>
            <a:endParaRPr lang="zh-TW" altLang="en-US" dirty="0"/>
          </a:p>
        </p:txBody>
      </p:sp>
    </p:spTree>
    <p:extLst>
      <p:ext uri="{BB962C8B-B14F-4D97-AF65-F5344CB8AC3E}">
        <p14:creationId xmlns:p14="http://schemas.microsoft.com/office/powerpoint/2010/main" val="54325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409132" y="2215511"/>
            <a:ext cx="6604803" cy="3562434"/>
          </a:xfrm>
          <a:prstGeom prst="rect">
            <a:avLst/>
          </a:prstGeom>
        </p:spPr>
      </p:pic>
      <p:pic>
        <p:nvPicPr>
          <p:cNvPr id="3" name="圖片 2"/>
          <p:cNvPicPr>
            <a:picLocks noChangeAspect="1"/>
          </p:cNvPicPr>
          <p:nvPr/>
        </p:nvPicPr>
        <p:blipFill>
          <a:blip r:embed="rId3"/>
          <a:stretch>
            <a:fillRect/>
          </a:stretch>
        </p:blipFill>
        <p:spPr>
          <a:xfrm>
            <a:off x="1405219" y="2215511"/>
            <a:ext cx="6617807" cy="3562434"/>
          </a:xfrm>
          <a:prstGeom prst="rect">
            <a:avLst/>
          </a:prstGeom>
        </p:spPr>
      </p:pic>
      <p:pic>
        <p:nvPicPr>
          <p:cNvPr id="4" name="圖片 3"/>
          <p:cNvPicPr>
            <a:picLocks noChangeAspect="1"/>
          </p:cNvPicPr>
          <p:nvPr/>
        </p:nvPicPr>
        <p:blipFill>
          <a:blip r:embed="rId4"/>
          <a:stretch>
            <a:fillRect/>
          </a:stretch>
        </p:blipFill>
        <p:spPr>
          <a:xfrm>
            <a:off x="1406056" y="2215515"/>
            <a:ext cx="6617807" cy="3562434"/>
          </a:xfrm>
          <a:prstGeom prst="rect">
            <a:avLst/>
          </a:prstGeom>
        </p:spPr>
      </p:pic>
      <p:pic>
        <p:nvPicPr>
          <p:cNvPr id="5" name="圖片 4"/>
          <p:cNvPicPr>
            <a:picLocks noChangeAspect="1"/>
          </p:cNvPicPr>
          <p:nvPr/>
        </p:nvPicPr>
        <p:blipFill>
          <a:blip r:embed="rId5"/>
          <a:stretch>
            <a:fillRect/>
          </a:stretch>
        </p:blipFill>
        <p:spPr>
          <a:xfrm>
            <a:off x="1409138" y="2215516"/>
            <a:ext cx="6604803" cy="3562434"/>
          </a:xfrm>
          <a:prstGeom prst="rect">
            <a:avLst/>
          </a:prstGeom>
        </p:spPr>
      </p:pic>
      <p:pic>
        <p:nvPicPr>
          <p:cNvPr id="6" name="圖片 5"/>
          <p:cNvPicPr>
            <a:picLocks noChangeAspect="1"/>
          </p:cNvPicPr>
          <p:nvPr/>
        </p:nvPicPr>
        <p:blipFill>
          <a:blip r:embed="rId6"/>
          <a:stretch>
            <a:fillRect/>
          </a:stretch>
        </p:blipFill>
        <p:spPr>
          <a:xfrm>
            <a:off x="1409132" y="2215512"/>
            <a:ext cx="6604803" cy="3562434"/>
          </a:xfrm>
          <a:prstGeom prst="rect">
            <a:avLst/>
          </a:prstGeom>
        </p:spPr>
      </p:pic>
      <p:pic>
        <p:nvPicPr>
          <p:cNvPr id="7" name="圖片 6"/>
          <p:cNvPicPr>
            <a:picLocks noChangeAspect="1"/>
          </p:cNvPicPr>
          <p:nvPr/>
        </p:nvPicPr>
        <p:blipFill>
          <a:blip r:embed="rId7"/>
          <a:stretch>
            <a:fillRect/>
          </a:stretch>
        </p:blipFill>
        <p:spPr>
          <a:xfrm>
            <a:off x="1409133" y="2215513"/>
            <a:ext cx="6604803" cy="3562434"/>
          </a:xfrm>
          <a:prstGeom prst="rect">
            <a:avLst/>
          </a:prstGeom>
        </p:spPr>
      </p:pic>
      <p:pic>
        <p:nvPicPr>
          <p:cNvPr id="8" name="圖片 7"/>
          <p:cNvPicPr>
            <a:picLocks noChangeAspect="1"/>
          </p:cNvPicPr>
          <p:nvPr/>
        </p:nvPicPr>
        <p:blipFill>
          <a:blip r:embed="rId8"/>
          <a:stretch>
            <a:fillRect/>
          </a:stretch>
        </p:blipFill>
        <p:spPr>
          <a:xfrm>
            <a:off x="1409137" y="2215512"/>
            <a:ext cx="6604803" cy="3562434"/>
          </a:xfrm>
          <a:prstGeom prst="rect">
            <a:avLst/>
          </a:prstGeom>
        </p:spPr>
      </p:pic>
      <p:pic>
        <p:nvPicPr>
          <p:cNvPr id="9" name="圖片 8"/>
          <p:cNvPicPr>
            <a:picLocks noChangeAspect="1"/>
          </p:cNvPicPr>
          <p:nvPr/>
        </p:nvPicPr>
        <p:blipFill>
          <a:blip r:embed="rId9"/>
          <a:stretch>
            <a:fillRect/>
          </a:stretch>
        </p:blipFill>
        <p:spPr>
          <a:xfrm>
            <a:off x="1409138" y="2215513"/>
            <a:ext cx="6604803" cy="3562434"/>
          </a:xfrm>
          <a:prstGeom prst="rect">
            <a:avLst/>
          </a:prstGeom>
        </p:spPr>
      </p:pic>
      <p:pic>
        <p:nvPicPr>
          <p:cNvPr id="10" name="圖片 9"/>
          <p:cNvPicPr>
            <a:picLocks noChangeAspect="1"/>
          </p:cNvPicPr>
          <p:nvPr/>
        </p:nvPicPr>
        <p:blipFill>
          <a:blip r:embed="rId10"/>
          <a:stretch>
            <a:fillRect/>
          </a:stretch>
        </p:blipFill>
        <p:spPr>
          <a:xfrm>
            <a:off x="1409137" y="2215512"/>
            <a:ext cx="6604803" cy="3562434"/>
          </a:xfrm>
          <a:prstGeom prst="rect">
            <a:avLst/>
          </a:prstGeom>
        </p:spPr>
      </p:pic>
      <p:pic>
        <p:nvPicPr>
          <p:cNvPr id="11" name="圖片 10"/>
          <p:cNvPicPr>
            <a:picLocks noChangeAspect="1"/>
          </p:cNvPicPr>
          <p:nvPr/>
        </p:nvPicPr>
        <p:blipFill>
          <a:blip r:embed="rId11"/>
          <a:stretch>
            <a:fillRect/>
          </a:stretch>
        </p:blipFill>
        <p:spPr>
          <a:xfrm>
            <a:off x="1409135" y="2215515"/>
            <a:ext cx="6604803" cy="3562434"/>
          </a:xfrm>
          <a:prstGeom prst="rect">
            <a:avLst/>
          </a:prstGeom>
        </p:spPr>
      </p:pic>
      <p:pic>
        <p:nvPicPr>
          <p:cNvPr id="12" name="圖片 11"/>
          <p:cNvPicPr>
            <a:picLocks noChangeAspect="1"/>
          </p:cNvPicPr>
          <p:nvPr/>
        </p:nvPicPr>
        <p:blipFill>
          <a:blip r:embed="rId12"/>
          <a:stretch>
            <a:fillRect/>
          </a:stretch>
        </p:blipFill>
        <p:spPr>
          <a:xfrm>
            <a:off x="1409131" y="2215513"/>
            <a:ext cx="6604803" cy="3562434"/>
          </a:xfrm>
          <a:prstGeom prst="rect">
            <a:avLst/>
          </a:prstGeom>
        </p:spPr>
      </p:pic>
      <p:pic>
        <p:nvPicPr>
          <p:cNvPr id="13" name="圖片 12"/>
          <p:cNvPicPr>
            <a:picLocks noChangeAspect="1"/>
          </p:cNvPicPr>
          <p:nvPr/>
        </p:nvPicPr>
        <p:blipFill>
          <a:blip r:embed="rId13"/>
          <a:stretch>
            <a:fillRect/>
          </a:stretch>
        </p:blipFill>
        <p:spPr>
          <a:xfrm>
            <a:off x="1409137" y="2215515"/>
            <a:ext cx="6604803" cy="3562434"/>
          </a:xfrm>
          <a:prstGeom prst="rect">
            <a:avLst/>
          </a:prstGeom>
        </p:spPr>
      </p:pic>
      <p:grpSp>
        <p:nvGrpSpPr>
          <p:cNvPr id="14" name="群組 13"/>
          <p:cNvGrpSpPr/>
          <p:nvPr/>
        </p:nvGrpSpPr>
        <p:grpSpPr>
          <a:xfrm>
            <a:off x="9204926" y="2331732"/>
            <a:ext cx="1920219" cy="2651731"/>
            <a:chOff x="9331037" y="283464"/>
            <a:chExt cx="1378528" cy="3062410"/>
          </a:xfrm>
        </p:grpSpPr>
        <p:grpSp>
          <p:nvGrpSpPr>
            <p:cNvPr id="15" name="群組 14"/>
            <p:cNvGrpSpPr/>
            <p:nvPr/>
          </p:nvGrpSpPr>
          <p:grpSpPr>
            <a:xfrm>
              <a:off x="9331037" y="283464"/>
              <a:ext cx="1378528" cy="3062410"/>
              <a:chOff x="3159760" y="-45321"/>
              <a:chExt cx="2094822" cy="4599707"/>
            </a:xfrm>
          </p:grpSpPr>
          <p:sp>
            <p:nvSpPr>
              <p:cNvPr id="17" name="矩形 16"/>
              <p:cNvSpPr/>
              <p:nvPr/>
            </p:nvSpPr>
            <p:spPr>
              <a:xfrm>
                <a:off x="3159760" y="-45321"/>
                <a:ext cx="2094822" cy="459970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prstClr val="white"/>
                  </a:solidFill>
                  <a:effectLst/>
                  <a:uLnTx/>
                  <a:uFillTx/>
                  <a:latin typeface="Times New Roman"/>
                  <a:cs typeface="Times New Roman" panose="02020603050405020304" pitchFamily="18" charset="0"/>
                </a:endParaRPr>
              </a:p>
            </p:txBody>
          </p:sp>
          <p:sp>
            <p:nvSpPr>
              <p:cNvPr id="18" name="矩形 17"/>
              <p:cNvSpPr/>
              <p:nvPr/>
            </p:nvSpPr>
            <p:spPr>
              <a:xfrm>
                <a:off x="3513422" y="532553"/>
                <a:ext cx="203200" cy="2032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prstClr val="white"/>
                  </a:solidFill>
                  <a:effectLst/>
                  <a:uLnTx/>
                  <a:uFillTx/>
                  <a:latin typeface="Times New Roman"/>
                  <a:cs typeface="Times New Roman" panose="02020603050405020304" pitchFamily="18" charset="0"/>
                </a:endParaRPr>
              </a:p>
            </p:txBody>
          </p:sp>
          <p:sp>
            <p:nvSpPr>
              <p:cNvPr id="19" name="文字方塊 18"/>
              <p:cNvSpPr txBox="1"/>
              <p:nvPr/>
            </p:nvSpPr>
            <p:spPr>
              <a:xfrm>
                <a:off x="3892729" y="449486"/>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Partial sum</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20" name="矩形 19"/>
              <p:cNvSpPr/>
              <p:nvPr/>
            </p:nvSpPr>
            <p:spPr>
              <a:xfrm>
                <a:off x="3513422" y="974605"/>
                <a:ext cx="203200" cy="203200"/>
              </a:xfrm>
              <a:prstGeom prst="rect">
                <a:avLst/>
              </a:prstGeom>
              <a:solidFill>
                <a:srgbClr val="FFC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prstClr val="white"/>
                  </a:solidFill>
                  <a:effectLst/>
                  <a:uLnTx/>
                  <a:uFillTx/>
                  <a:latin typeface="Times New Roman"/>
                  <a:cs typeface="Times New Roman" panose="02020603050405020304" pitchFamily="18" charset="0"/>
                </a:endParaRPr>
              </a:p>
            </p:txBody>
          </p:sp>
          <p:sp>
            <p:nvSpPr>
              <p:cNvPr id="21" name="文字方塊 20"/>
              <p:cNvSpPr txBox="1"/>
              <p:nvPr/>
            </p:nvSpPr>
            <p:spPr>
              <a:xfrm>
                <a:off x="3892729" y="891539"/>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Partial sum</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22" name="矩形 21"/>
              <p:cNvSpPr/>
              <p:nvPr/>
            </p:nvSpPr>
            <p:spPr>
              <a:xfrm>
                <a:off x="3513422" y="1416657"/>
                <a:ext cx="203200" cy="203200"/>
              </a:xfrm>
              <a:prstGeom prst="rect">
                <a:avLst/>
              </a:prstGeom>
              <a:solidFill>
                <a:srgbClr val="92D05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prstClr val="white"/>
                  </a:solidFill>
                  <a:effectLst/>
                  <a:uLnTx/>
                  <a:uFillTx/>
                  <a:latin typeface="Times New Roman"/>
                  <a:cs typeface="Times New Roman" panose="02020603050405020304" pitchFamily="18" charset="0"/>
                </a:endParaRPr>
              </a:p>
            </p:txBody>
          </p:sp>
          <p:sp>
            <p:nvSpPr>
              <p:cNvPr id="23" name="文字方塊 22"/>
              <p:cNvSpPr txBox="1"/>
              <p:nvPr/>
            </p:nvSpPr>
            <p:spPr>
              <a:xfrm>
                <a:off x="3892729" y="1333592"/>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Partial sum</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24" name="矩形 23"/>
              <p:cNvSpPr/>
              <p:nvPr/>
            </p:nvSpPr>
            <p:spPr>
              <a:xfrm>
                <a:off x="3513422" y="1858709"/>
                <a:ext cx="203200" cy="203200"/>
              </a:xfrm>
              <a:prstGeom prst="rect">
                <a:avLst/>
              </a:prstGeom>
              <a:solidFill>
                <a:srgbClr val="FF0000">
                  <a:alpha val="5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prstClr val="white"/>
                  </a:solidFill>
                  <a:effectLst/>
                  <a:uLnTx/>
                  <a:uFillTx/>
                  <a:latin typeface="Times New Roman"/>
                  <a:cs typeface="Times New Roman" panose="02020603050405020304" pitchFamily="18" charset="0"/>
                </a:endParaRPr>
              </a:p>
            </p:txBody>
          </p:sp>
          <p:sp>
            <p:nvSpPr>
              <p:cNvPr id="25" name="文字方塊 24"/>
              <p:cNvSpPr txBox="1"/>
              <p:nvPr/>
            </p:nvSpPr>
            <p:spPr>
              <a:xfrm>
                <a:off x="3892729" y="1775643"/>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Partial sum</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26" name="矩形 25"/>
              <p:cNvSpPr/>
              <p:nvPr/>
            </p:nvSpPr>
            <p:spPr>
              <a:xfrm>
                <a:off x="3513422" y="2300761"/>
                <a:ext cx="203200" cy="203200"/>
              </a:xfrm>
              <a:prstGeom prst="rect">
                <a:avLst/>
              </a:prstGeom>
              <a:solidFill>
                <a:srgbClr val="FFC000">
                  <a:alpha val="5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dirty="0">
                  <a:ln>
                    <a:noFill/>
                  </a:ln>
                  <a:solidFill>
                    <a:prstClr val="white"/>
                  </a:solidFill>
                  <a:effectLst/>
                  <a:uLnTx/>
                  <a:uFillTx/>
                  <a:latin typeface="Times New Roman"/>
                  <a:cs typeface="Times New Roman" panose="02020603050405020304" pitchFamily="18" charset="0"/>
                </a:endParaRPr>
              </a:p>
            </p:txBody>
          </p:sp>
          <p:sp>
            <p:nvSpPr>
              <p:cNvPr id="27" name="文字方塊 26"/>
              <p:cNvSpPr txBox="1"/>
              <p:nvPr/>
            </p:nvSpPr>
            <p:spPr>
              <a:xfrm>
                <a:off x="3892729" y="2217695"/>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Partial sum</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28" name="矩形 27"/>
              <p:cNvSpPr/>
              <p:nvPr/>
            </p:nvSpPr>
            <p:spPr>
              <a:xfrm>
                <a:off x="3513422" y="2742813"/>
                <a:ext cx="203200" cy="203200"/>
              </a:xfrm>
              <a:prstGeom prst="rect">
                <a:avLst/>
              </a:prstGeom>
              <a:solidFill>
                <a:srgbClr val="92D050">
                  <a:alpha val="5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prstClr val="white"/>
                  </a:solidFill>
                  <a:effectLst/>
                  <a:uLnTx/>
                  <a:uFillTx/>
                  <a:latin typeface="Times New Roman"/>
                  <a:cs typeface="Times New Roman" panose="02020603050405020304" pitchFamily="18" charset="0"/>
                </a:endParaRPr>
              </a:p>
            </p:txBody>
          </p:sp>
          <p:sp>
            <p:nvSpPr>
              <p:cNvPr id="29" name="文字方塊 28"/>
              <p:cNvSpPr txBox="1"/>
              <p:nvPr/>
            </p:nvSpPr>
            <p:spPr>
              <a:xfrm>
                <a:off x="3892729" y="2659746"/>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Partial sum</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30" name="矩形 29"/>
              <p:cNvSpPr/>
              <p:nvPr/>
            </p:nvSpPr>
            <p:spPr>
              <a:xfrm>
                <a:off x="3513422" y="3189894"/>
                <a:ext cx="203200" cy="2032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dirty="0">
                  <a:ln>
                    <a:noFill/>
                  </a:ln>
                  <a:solidFill>
                    <a:prstClr val="white"/>
                  </a:solidFill>
                  <a:effectLst/>
                  <a:uLnTx/>
                  <a:uFillTx/>
                  <a:latin typeface="Times New Roman"/>
                  <a:cs typeface="Times New Roman" panose="02020603050405020304" pitchFamily="18" charset="0"/>
                </a:endParaRPr>
              </a:p>
            </p:txBody>
          </p:sp>
          <p:sp>
            <p:nvSpPr>
              <p:cNvPr id="31" name="文字方塊 30"/>
              <p:cNvSpPr txBox="1"/>
              <p:nvPr/>
            </p:nvSpPr>
            <p:spPr>
              <a:xfrm>
                <a:off x="3892729" y="3106828"/>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Output </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32" name="矩形 31"/>
              <p:cNvSpPr/>
              <p:nvPr/>
            </p:nvSpPr>
            <p:spPr>
              <a:xfrm>
                <a:off x="3513422" y="3636975"/>
                <a:ext cx="203200" cy="2032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dirty="0">
                  <a:ln>
                    <a:noFill/>
                  </a:ln>
                  <a:solidFill>
                    <a:prstClr val="white"/>
                  </a:solidFill>
                  <a:effectLst/>
                  <a:uLnTx/>
                  <a:uFillTx/>
                  <a:latin typeface="Times New Roman"/>
                  <a:cs typeface="Times New Roman" panose="02020603050405020304" pitchFamily="18" charset="0"/>
                </a:endParaRPr>
              </a:p>
            </p:txBody>
          </p:sp>
          <p:sp>
            <p:nvSpPr>
              <p:cNvPr id="33" name="文字方塊 32"/>
              <p:cNvSpPr txBox="1"/>
              <p:nvPr/>
            </p:nvSpPr>
            <p:spPr>
              <a:xfrm>
                <a:off x="3892729" y="3553907"/>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Output </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34" name="矩形 33"/>
              <p:cNvSpPr/>
              <p:nvPr/>
            </p:nvSpPr>
            <p:spPr>
              <a:xfrm>
                <a:off x="3513422" y="4085301"/>
                <a:ext cx="203200" cy="2032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dirty="0">
                  <a:ln>
                    <a:noFill/>
                  </a:ln>
                  <a:solidFill>
                    <a:prstClr val="white"/>
                  </a:solidFill>
                  <a:effectLst/>
                  <a:uLnTx/>
                  <a:uFillTx/>
                  <a:latin typeface="Times New Roman"/>
                  <a:cs typeface="Times New Roman" panose="02020603050405020304" pitchFamily="18" charset="0"/>
                </a:endParaRPr>
              </a:p>
            </p:txBody>
          </p:sp>
          <p:sp>
            <p:nvSpPr>
              <p:cNvPr id="35" name="文字方塊 34"/>
              <p:cNvSpPr txBox="1"/>
              <p:nvPr/>
            </p:nvSpPr>
            <p:spPr>
              <a:xfrm>
                <a:off x="3892729" y="4002236"/>
                <a:ext cx="1268335" cy="369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cs typeface="Times New Roman" panose="02020603050405020304" pitchFamily="18" charset="0"/>
                  </a:rPr>
                  <a:t>Output </a:t>
                </a:r>
                <a:endParaRPr kumimoji="0" lang="zh-TW" altLang="en-US" sz="1100" b="0" i="0" u="none" strike="noStrike" kern="0" cap="none" spc="0" normalizeH="0" baseline="0" noProof="0" dirty="0">
                  <a:ln>
                    <a:noFill/>
                  </a:ln>
                  <a:solidFill>
                    <a:prstClr val="black"/>
                  </a:solidFill>
                  <a:effectLst/>
                  <a:uLnTx/>
                  <a:uFillTx/>
                  <a:cs typeface="Times New Roman" panose="02020603050405020304" pitchFamily="18" charset="0"/>
                </a:endParaRPr>
              </a:p>
            </p:txBody>
          </p:sp>
        </p:grpSp>
        <p:sp>
          <p:nvSpPr>
            <p:cNvPr id="16" name="文字方塊 15"/>
            <p:cNvSpPr txBox="1"/>
            <p:nvPr/>
          </p:nvSpPr>
          <p:spPr>
            <a:xfrm>
              <a:off x="9401387" y="283464"/>
              <a:ext cx="124663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prstClr val="black"/>
                  </a:solidFill>
                  <a:effectLst/>
                  <a:uLnTx/>
                  <a:uFillTx/>
                  <a:cs typeface="Times New Roman" panose="02020603050405020304" pitchFamily="18" charset="0"/>
                </a:rPr>
                <a:t>Output map</a:t>
              </a:r>
              <a:endParaRPr kumimoji="0" lang="zh-TW" altLang="en-US" sz="1200" b="0" i="0" u="none" strike="noStrike" kern="0" cap="none" spc="0" normalizeH="0" baseline="0" noProof="0" dirty="0">
                <a:ln>
                  <a:noFill/>
                </a:ln>
                <a:solidFill>
                  <a:prstClr val="black"/>
                </a:solidFill>
                <a:effectLst/>
                <a:uLnTx/>
                <a:uFillTx/>
                <a:cs typeface="Times New Roman" panose="02020603050405020304" pitchFamily="18" charset="0"/>
              </a:endParaRPr>
            </a:p>
          </p:txBody>
        </p:sp>
      </p:grpSp>
      <p:sp>
        <p:nvSpPr>
          <p:cNvPr id="37" name="標題 1"/>
          <p:cNvSpPr txBox="1">
            <a:spLocks/>
          </p:cNvSpPr>
          <p:nvPr/>
        </p:nvSpPr>
        <p:spPr>
          <a:xfrm>
            <a:off x="975416" y="59439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dirty="0"/>
              <a:t>Tile Reuse in Action </a:t>
            </a:r>
            <a:endParaRPr lang="zh-TW" altLang="en-US" dirty="0"/>
          </a:p>
        </p:txBody>
      </p:sp>
    </p:spTree>
    <p:extLst>
      <p:ext uri="{BB962C8B-B14F-4D97-AF65-F5344CB8AC3E}">
        <p14:creationId xmlns:p14="http://schemas.microsoft.com/office/powerpoint/2010/main" val="28098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8"/>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1"/>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2"/>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4511" y="399271"/>
            <a:ext cx="8596668" cy="1320800"/>
          </a:xfrm>
        </p:spPr>
        <p:txBody>
          <a:bodyPr/>
          <a:lstStyle/>
          <a:p>
            <a:r>
              <a:rPr lang="en-US" altLang="zh-TW" dirty="0"/>
              <a:t>Tile Reuse - Tile Overlap</a:t>
            </a:r>
            <a:endParaRPr lang="zh-TW" altLang="en-US" dirty="0"/>
          </a:p>
        </p:txBody>
      </p:sp>
      <p:grpSp>
        <p:nvGrpSpPr>
          <p:cNvPr id="50" name="群組 49"/>
          <p:cNvGrpSpPr/>
          <p:nvPr/>
        </p:nvGrpSpPr>
        <p:grpSpPr>
          <a:xfrm>
            <a:off x="1053788" y="2056602"/>
            <a:ext cx="4274772" cy="4259988"/>
            <a:chOff x="1053788" y="2092698"/>
            <a:chExt cx="4274772" cy="4259988"/>
          </a:xfrm>
        </p:grpSpPr>
        <p:sp>
          <p:nvSpPr>
            <p:cNvPr id="26" name="矩形 25"/>
            <p:cNvSpPr/>
            <p:nvPr/>
          </p:nvSpPr>
          <p:spPr>
            <a:xfrm>
              <a:off x="1337081" y="2389961"/>
              <a:ext cx="3635701" cy="3635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bg1">
                      <a:lumMod val="85000"/>
                    </a:schemeClr>
                  </a:solidFill>
                </a:rPr>
                <a:t>Input Map</a:t>
              </a:r>
              <a:endParaRPr lang="zh-TW" altLang="en-US" sz="3200" dirty="0">
                <a:solidFill>
                  <a:schemeClr val="bg1">
                    <a:lumMod val="85000"/>
                  </a:schemeClr>
                </a:solidFill>
              </a:endParaRPr>
            </a:p>
          </p:txBody>
        </p:sp>
        <p:sp>
          <p:nvSpPr>
            <p:cNvPr id="27" name="矩形 26"/>
            <p:cNvSpPr/>
            <p:nvPr/>
          </p:nvSpPr>
          <p:spPr>
            <a:xfrm>
              <a:off x="1338915" y="2386069"/>
              <a:ext cx="1037070" cy="1037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accent1">
                      <a:lumMod val="50000"/>
                    </a:schemeClr>
                  </a:solidFill>
                </a:rPr>
                <a:t>Input tile</a:t>
              </a:r>
            </a:p>
            <a:p>
              <a:pPr algn="ctr"/>
              <a:r>
                <a:rPr lang="en-US" altLang="zh-TW" sz="1600" dirty="0">
                  <a:solidFill>
                    <a:schemeClr val="accent1">
                      <a:lumMod val="50000"/>
                    </a:schemeClr>
                  </a:solidFill>
                </a:rPr>
                <a:t>1</a:t>
              </a:r>
              <a:endParaRPr lang="zh-TW" altLang="en-US" sz="1600" dirty="0">
                <a:solidFill>
                  <a:schemeClr val="accent1">
                    <a:lumMod val="50000"/>
                  </a:schemeClr>
                </a:solidFill>
              </a:endParaRPr>
            </a:p>
          </p:txBody>
        </p:sp>
        <p:sp>
          <p:nvSpPr>
            <p:cNvPr id="49" name="矩形 48"/>
            <p:cNvSpPr/>
            <p:nvPr/>
          </p:nvSpPr>
          <p:spPr>
            <a:xfrm>
              <a:off x="2263670" y="2389960"/>
              <a:ext cx="1037070" cy="1037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accent1">
                      <a:lumMod val="50000"/>
                    </a:schemeClr>
                  </a:solidFill>
                </a:rPr>
                <a:t>Input tile</a:t>
              </a:r>
            </a:p>
            <a:p>
              <a:pPr algn="ctr"/>
              <a:r>
                <a:rPr lang="en-US" altLang="zh-TW" sz="1600" dirty="0">
                  <a:solidFill>
                    <a:schemeClr val="accent1">
                      <a:lumMod val="50000"/>
                    </a:schemeClr>
                  </a:solidFill>
                </a:rPr>
                <a:t>2</a:t>
              </a:r>
              <a:endParaRPr lang="zh-TW" altLang="en-US" sz="1600" dirty="0">
                <a:solidFill>
                  <a:schemeClr val="accent1">
                    <a:lumMod val="50000"/>
                  </a:schemeClr>
                </a:solidFill>
              </a:endParaRPr>
            </a:p>
          </p:txBody>
        </p:sp>
        <p:cxnSp>
          <p:nvCxnSpPr>
            <p:cNvPr id="28" name="直線接點 27"/>
            <p:cNvCxnSpPr/>
            <p:nvPr/>
          </p:nvCxnSpPr>
          <p:spPr>
            <a:xfrm>
              <a:off x="2259105" y="2389961"/>
              <a:ext cx="0" cy="36357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72845" y="2387546"/>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3175336" y="2389961"/>
              <a:ext cx="0" cy="36357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3299709" y="2387546"/>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4115239" y="2389961"/>
              <a:ext cx="0" cy="36357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4228978" y="2387546"/>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rot="16200000">
              <a:off x="3156139" y="1494581"/>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rot="16200000">
              <a:off x="3156139" y="1605890"/>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16200000">
              <a:off x="3153723" y="2421122"/>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16200000">
              <a:off x="3153723" y="2532431"/>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16200000">
              <a:off x="3153722" y="3347985"/>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rot="16200000">
              <a:off x="3153722" y="3459294"/>
              <a:ext cx="0" cy="36381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1334664" y="6113827"/>
              <a:ext cx="3635701" cy="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3068323" y="6041857"/>
              <a:ext cx="309779" cy="310829"/>
            </a:xfrm>
            <a:prstGeom prst="rect">
              <a:avLst/>
            </a:prstGeom>
            <a:noFill/>
          </p:spPr>
          <p:txBody>
            <a:bodyPr wrap="square" rtlCol="0">
              <a:spAutoFit/>
            </a:bodyPr>
            <a:lstStyle/>
            <a:p>
              <a:r>
                <a:rPr lang="en-US" altLang="zh-TW" dirty="0"/>
                <a:t>H</a:t>
              </a:r>
              <a:endParaRPr lang="zh-TW" altLang="en-US" dirty="0"/>
            </a:p>
          </p:txBody>
        </p:sp>
        <p:cxnSp>
          <p:nvCxnSpPr>
            <p:cNvPr id="42" name="直線單箭頭接點 41"/>
            <p:cNvCxnSpPr/>
            <p:nvPr/>
          </p:nvCxnSpPr>
          <p:spPr>
            <a:xfrm>
              <a:off x="5057492" y="2397232"/>
              <a:ext cx="0" cy="362843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5018781" y="4040659"/>
              <a:ext cx="309779" cy="310829"/>
            </a:xfrm>
            <a:prstGeom prst="rect">
              <a:avLst/>
            </a:prstGeom>
            <a:noFill/>
          </p:spPr>
          <p:txBody>
            <a:bodyPr wrap="square" rtlCol="0">
              <a:spAutoFit/>
            </a:bodyPr>
            <a:lstStyle/>
            <a:p>
              <a:r>
                <a:rPr lang="en-US" altLang="zh-TW" dirty="0"/>
                <a:t>L</a:t>
              </a:r>
              <a:endParaRPr lang="zh-TW" altLang="en-US" dirty="0"/>
            </a:p>
          </p:txBody>
        </p:sp>
        <p:cxnSp>
          <p:nvCxnSpPr>
            <p:cNvPr id="44" name="直線單箭頭接點 43"/>
            <p:cNvCxnSpPr/>
            <p:nvPr/>
          </p:nvCxnSpPr>
          <p:spPr>
            <a:xfrm>
              <a:off x="1334664" y="2290748"/>
              <a:ext cx="1038180" cy="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1279889" y="2397232"/>
              <a:ext cx="0" cy="1027715"/>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1053788" y="2759515"/>
              <a:ext cx="309779" cy="310829"/>
            </a:xfrm>
            <a:prstGeom prst="rect">
              <a:avLst/>
            </a:prstGeom>
            <a:noFill/>
          </p:spPr>
          <p:txBody>
            <a:bodyPr wrap="square" rtlCol="0">
              <a:spAutoFit/>
            </a:bodyPr>
            <a:lstStyle/>
            <a:p>
              <a:r>
                <a:rPr lang="en-US" altLang="zh-TW" dirty="0"/>
                <a:t>T</a:t>
              </a:r>
              <a:endParaRPr lang="zh-TW" altLang="en-US" dirty="0"/>
            </a:p>
          </p:txBody>
        </p:sp>
        <p:sp>
          <p:nvSpPr>
            <p:cNvPr id="47" name="文字方塊 46"/>
            <p:cNvSpPr txBox="1"/>
            <p:nvPr/>
          </p:nvSpPr>
          <p:spPr>
            <a:xfrm>
              <a:off x="1741310" y="2092698"/>
              <a:ext cx="309779" cy="310829"/>
            </a:xfrm>
            <a:prstGeom prst="rect">
              <a:avLst/>
            </a:prstGeom>
            <a:noFill/>
          </p:spPr>
          <p:txBody>
            <a:bodyPr wrap="square" rtlCol="0">
              <a:spAutoFit/>
            </a:bodyPr>
            <a:lstStyle/>
            <a:p>
              <a:r>
                <a:rPr lang="en-US" altLang="zh-TW" dirty="0"/>
                <a:t>T</a:t>
              </a:r>
              <a:endParaRPr lang="zh-TW" altLang="en-US" dirty="0"/>
            </a:p>
          </p:txBody>
        </p:sp>
      </p:grpSp>
      <p:sp>
        <p:nvSpPr>
          <p:cNvPr id="53" name="文字方塊 52"/>
          <p:cNvSpPr txBox="1"/>
          <p:nvPr/>
        </p:nvSpPr>
        <p:spPr>
          <a:xfrm>
            <a:off x="5984286" y="1717668"/>
            <a:ext cx="4872673" cy="1815882"/>
          </a:xfrm>
          <a:prstGeom prst="rect">
            <a:avLst/>
          </a:prstGeom>
          <a:noFill/>
        </p:spPr>
        <p:txBody>
          <a:bodyPr wrap="square" rtlCol="0">
            <a:spAutoFit/>
          </a:bodyPr>
          <a:lstStyle/>
          <a:p>
            <a:r>
              <a:rPr lang="en-US" altLang="zh-TW" sz="1600" dirty="0">
                <a:solidFill>
                  <a:prstClr val="black"/>
                </a:solidFill>
              </a:rPr>
              <a:t>H  : input map height</a:t>
            </a:r>
          </a:p>
          <a:p>
            <a:r>
              <a:rPr lang="en-US" altLang="zh-TW" sz="1600" dirty="0">
                <a:solidFill>
                  <a:prstClr val="black"/>
                </a:solidFill>
              </a:rPr>
              <a:t>L   : input map width</a:t>
            </a:r>
          </a:p>
          <a:p>
            <a:r>
              <a:rPr lang="en-US" altLang="zh-TW" sz="1600" dirty="0">
                <a:solidFill>
                  <a:prstClr val="black"/>
                </a:solidFill>
              </a:rPr>
              <a:t>T   : tile size</a:t>
            </a:r>
          </a:p>
          <a:p>
            <a:r>
              <a:rPr lang="en-US" altLang="zh-TW" sz="1600" dirty="0">
                <a:solidFill>
                  <a:prstClr val="black"/>
                </a:solidFill>
              </a:rPr>
              <a:t>R   : remainder tile height or width</a:t>
            </a:r>
          </a:p>
          <a:p>
            <a:r>
              <a:rPr lang="en-US" altLang="zh-TW" sz="1600" dirty="0">
                <a:solidFill>
                  <a:prstClr val="black"/>
                </a:solidFill>
              </a:rPr>
              <a:t>K   : kernel size</a:t>
            </a:r>
          </a:p>
          <a:p>
            <a:r>
              <a:rPr lang="en-US" altLang="zh-TW" sz="1600" dirty="0">
                <a:solidFill>
                  <a:prstClr val="black"/>
                </a:solidFill>
              </a:rPr>
              <a:t>S   : stride</a:t>
            </a:r>
          </a:p>
          <a:p>
            <a:endParaRPr lang="zh-TW" altLang="en-US" sz="1600" dirty="0">
              <a:solidFill>
                <a:prstClr val="black"/>
              </a:solidFill>
              <a:latin typeface="Times New Roman"/>
            </a:endParaRPr>
          </a:p>
        </p:txBody>
      </p:sp>
      <p:sp>
        <p:nvSpPr>
          <p:cNvPr id="54" name="矩形 53"/>
          <p:cNvSpPr/>
          <p:nvPr/>
        </p:nvSpPr>
        <p:spPr>
          <a:xfrm>
            <a:off x="2247666" y="2348728"/>
            <a:ext cx="126702" cy="1044368"/>
          </a:xfrm>
          <a:prstGeom prst="rect">
            <a:avLst/>
          </a:prstGeom>
          <a:pattFill prst="wdUpDiag">
            <a:fgClr>
              <a:srgbClr val="FF0000"/>
            </a:fgClr>
            <a:bgClr>
              <a:schemeClr val="bg2"/>
            </a:bgClr>
          </a:patt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9" name="文字方塊 58"/>
              <p:cNvSpPr txBox="1"/>
              <p:nvPr/>
            </p:nvSpPr>
            <p:spPr>
              <a:xfrm>
                <a:off x="6187439" y="4137187"/>
                <a:ext cx="3826496" cy="524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solidFill>
                            <a:prstClr val="black"/>
                          </a:solidFill>
                          <a:latin typeface="Cambria Math" panose="02040503050406030204" pitchFamily="18" charset="0"/>
                          <a:ea typeface="Cambria Math" panose="02040503050406030204" pitchFamily="18" charset="0"/>
                        </a:rPr>
                        <m:t>𝑅</m:t>
                      </m:r>
                      <m:r>
                        <a:rPr lang="en-US" altLang="zh-TW" i="1" smtClean="0">
                          <a:solidFill>
                            <a:prstClr val="black"/>
                          </a:solidFill>
                          <a:latin typeface="Cambria Math" panose="02040503050406030204" pitchFamily="18" charset="0"/>
                          <a:ea typeface="Cambria Math" panose="02040503050406030204" pitchFamily="18" charset="0"/>
                        </a:rPr>
                        <m:t>=</m:t>
                      </m:r>
                      <m:d>
                        <m:dPr>
                          <m:ctrlPr>
                            <a:rPr lang="en-US" altLang="zh-TW" b="0" i="1" smtClean="0">
                              <a:solidFill>
                                <a:prstClr val="black"/>
                              </a:solidFill>
                              <a:latin typeface="Cambria Math" panose="02040503050406030204" pitchFamily="18" charset="0"/>
                              <a:ea typeface="Cambria Math" panose="02040503050406030204" pitchFamily="18" charset="0"/>
                            </a:rPr>
                          </m:ctrlPr>
                        </m:dPr>
                        <m:e>
                          <m:r>
                            <a:rPr lang="en-US" altLang="zh-TW" b="0" i="1" smtClean="0">
                              <a:solidFill>
                                <a:prstClr val="black"/>
                              </a:solidFill>
                              <a:latin typeface="Cambria Math" panose="02040503050406030204" pitchFamily="18" charset="0"/>
                              <a:ea typeface="Cambria Math" panose="02040503050406030204" pitchFamily="18" charset="0"/>
                            </a:rPr>
                            <m:t>𝐻</m:t>
                          </m:r>
                          <m:r>
                            <a:rPr lang="en-US" altLang="zh-TW" b="0" i="1" smtClean="0">
                              <a:solidFill>
                                <a:prstClr val="black"/>
                              </a:solidFill>
                              <a:latin typeface="Cambria Math" panose="02040503050406030204" pitchFamily="18" charset="0"/>
                              <a:ea typeface="Cambria Math" panose="02040503050406030204" pitchFamily="18" charset="0"/>
                            </a:rPr>
                            <m:t> </m:t>
                          </m:r>
                          <m:r>
                            <m:rPr>
                              <m:sty m:val="p"/>
                            </m:rPr>
                            <a:rPr lang="en-US" altLang="zh-TW" b="0" i="0" smtClean="0">
                              <a:solidFill>
                                <a:prstClr val="black"/>
                              </a:solidFill>
                              <a:latin typeface="Cambria Math" panose="02040503050406030204" pitchFamily="18" charset="0"/>
                              <a:ea typeface="Cambria Math" panose="02040503050406030204" pitchFamily="18" charset="0"/>
                            </a:rPr>
                            <m:t>mod</m:t>
                          </m:r>
                          <m:r>
                            <a:rPr lang="en-US" altLang="zh-TW" b="0" i="1" smtClean="0">
                              <a:solidFill>
                                <a:prstClr val="black"/>
                              </a:solidFill>
                              <a:latin typeface="Cambria Math" panose="02040503050406030204" pitchFamily="18" charset="0"/>
                              <a:ea typeface="Cambria Math" panose="02040503050406030204" pitchFamily="18" charset="0"/>
                            </a:rPr>
                            <m:t> </m:t>
                          </m:r>
                          <m:r>
                            <a:rPr lang="en-US" altLang="zh-TW" b="0" i="1" smtClean="0">
                              <a:solidFill>
                                <a:prstClr val="black"/>
                              </a:solidFill>
                              <a:latin typeface="Cambria Math" panose="02040503050406030204" pitchFamily="18" charset="0"/>
                              <a:ea typeface="Cambria Math" panose="02040503050406030204" pitchFamily="18" charset="0"/>
                            </a:rPr>
                            <m:t>𝑇</m:t>
                          </m:r>
                        </m:e>
                      </m:d>
                      <m:r>
                        <a:rPr lang="en-US" altLang="zh-TW" b="0" i="1" smtClean="0">
                          <a:solidFill>
                            <a:prstClr val="black"/>
                          </a:solidFill>
                          <a:latin typeface="Cambria Math" panose="02040503050406030204" pitchFamily="18" charset="0"/>
                          <a:ea typeface="Cambria Math" panose="02040503050406030204" pitchFamily="18" charset="0"/>
                        </a:rPr>
                        <m:t>+</m:t>
                      </m:r>
                      <m:r>
                        <a:rPr lang="en-US" altLang="zh-TW" b="0" i="1" smtClean="0">
                          <a:solidFill>
                            <a:prstClr val="black"/>
                          </a:solidFill>
                          <a:latin typeface="Cambria Math" panose="02040503050406030204" pitchFamily="18" charset="0"/>
                          <a:ea typeface="Cambria Math" panose="02040503050406030204" pitchFamily="18" charset="0"/>
                        </a:rPr>
                        <m:t>𝑜𝑣𝑒𝑟𝑙𝑎𝑝</m:t>
                      </m:r>
                      <m:r>
                        <a:rPr lang="en-US" altLang="zh-TW" i="1">
                          <a:solidFill>
                            <a:prstClr val="black"/>
                          </a:solidFill>
                          <a:latin typeface="Cambria Math" panose="02040503050406030204" pitchFamily="18" charset="0"/>
                          <a:ea typeface="Cambria Math" panose="02040503050406030204" pitchFamily="18" charset="0"/>
                        </a:rPr>
                        <m:t>∙</m:t>
                      </m:r>
                      <m:r>
                        <m:rPr>
                          <m:sty m:val="p"/>
                        </m:rPr>
                        <a:rPr lang="en-US" altLang="zh-TW" b="0" i="0" smtClean="0">
                          <a:solidFill>
                            <a:prstClr val="black"/>
                          </a:solidFill>
                          <a:latin typeface="Cambria Math" panose="02040503050406030204" pitchFamily="18" charset="0"/>
                          <a:ea typeface="Cambria Math" panose="02040503050406030204" pitchFamily="18" charset="0"/>
                        </a:rPr>
                        <m:t>floor</m:t>
                      </m:r>
                      <m:d>
                        <m:dPr>
                          <m:ctrlPr>
                            <a:rPr lang="en-US" altLang="zh-TW" b="0" i="1" smtClean="0">
                              <a:solidFill>
                                <a:prstClr val="black"/>
                              </a:solidFill>
                              <a:latin typeface="Cambria Math" panose="02040503050406030204" pitchFamily="18" charset="0"/>
                              <a:ea typeface="Cambria Math" panose="02040503050406030204" pitchFamily="18" charset="0"/>
                            </a:rPr>
                          </m:ctrlPr>
                        </m:dPr>
                        <m:e>
                          <m:f>
                            <m:fPr>
                              <m:ctrlPr>
                                <a:rPr lang="en-US" altLang="zh-TW" b="0" i="1" smtClean="0">
                                  <a:solidFill>
                                    <a:prstClr val="black"/>
                                  </a:solidFill>
                                  <a:latin typeface="Cambria Math" panose="02040503050406030204" pitchFamily="18" charset="0"/>
                                  <a:ea typeface="Cambria Math" panose="02040503050406030204" pitchFamily="18" charset="0"/>
                                </a:rPr>
                              </m:ctrlPr>
                            </m:fPr>
                            <m:num>
                              <m:r>
                                <a:rPr lang="en-US" altLang="zh-TW" b="0" i="1" smtClean="0">
                                  <a:solidFill>
                                    <a:prstClr val="black"/>
                                  </a:solidFill>
                                  <a:latin typeface="Cambria Math" panose="02040503050406030204" pitchFamily="18" charset="0"/>
                                  <a:ea typeface="Cambria Math" panose="02040503050406030204" pitchFamily="18" charset="0"/>
                                </a:rPr>
                                <m:t>𝐻</m:t>
                              </m:r>
                            </m:num>
                            <m:den>
                              <m:r>
                                <a:rPr lang="en-US" altLang="zh-TW" b="0" i="1" smtClean="0">
                                  <a:solidFill>
                                    <a:prstClr val="black"/>
                                  </a:solidFill>
                                  <a:latin typeface="Cambria Math" panose="02040503050406030204" pitchFamily="18" charset="0"/>
                                  <a:ea typeface="Cambria Math" panose="02040503050406030204" pitchFamily="18" charset="0"/>
                                </a:rPr>
                                <m:t>𝑇</m:t>
                              </m:r>
                            </m:den>
                          </m:f>
                        </m:e>
                      </m:d>
                    </m:oMath>
                  </m:oMathPara>
                </a14:m>
                <a:endParaRPr lang="zh-TW" altLang="en-US" dirty="0">
                  <a:solidFill>
                    <a:prstClr val="black"/>
                  </a:solidFill>
                  <a:latin typeface="Calibri" panose="020F0502020204030204"/>
                  <a:ea typeface="新細明體" panose="02020500000000000000" pitchFamily="18" charset="-120"/>
                </a:endParaRPr>
              </a:p>
            </p:txBody>
          </p:sp>
        </mc:Choice>
        <mc:Fallback xmlns="">
          <p:sp>
            <p:nvSpPr>
              <p:cNvPr id="59" name="文字方塊 58"/>
              <p:cNvSpPr txBox="1">
                <a:spLocks noRot="1" noChangeAspect="1" noMove="1" noResize="1" noEditPoints="1" noAdjustHandles="1" noChangeArrowheads="1" noChangeShapeType="1" noTextEdit="1"/>
              </p:cNvSpPr>
              <p:nvPr/>
            </p:nvSpPr>
            <p:spPr>
              <a:xfrm>
                <a:off x="6187439" y="4137187"/>
                <a:ext cx="3826496" cy="524439"/>
              </a:xfrm>
              <a:prstGeom prst="rect">
                <a:avLst/>
              </a:prstGeom>
              <a:blipFill>
                <a:blip r:embed="rId2"/>
                <a:stretch>
                  <a:fillRect b="-18605"/>
                </a:stretch>
              </a:blipFill>
            </p:spPr>
            <p:txBody>
              <a:bodyPr/>
              <a:lstStyle/>
              <a:p>
                <a:r>
                  <a:rPr lang="zh-TW" altLang="en-US">
                    <a:noFill/>
                  </a:rPr>
                  <a:t> </a:t>
                </a:r>
              </a:p>
            </p:txBody>
          </p:sp>
        </mc:Fallback>
      </mc:AlternateContent>
      <p:cxnSp>
        <p:nvCxnSpPr>
          <p:cNvPr id="60" name="直線單箭頭接點 59"/>
          <p:cNvCxnSpPr/>
          <p:nvPr/>
        </p:nvCxnSpPr>
        <p:spPr>
          <a:xfrm>
            <a:off x="2240030" y="2152920"/>
            <a:ext cx="1038180" cy="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endCxn id="54" idx="0"/>
          </p:cNvCxnSpPr>
          <p:nvPr/>
        </p:nvCxnSpPr>
        <p:spPr>
          <a:xfrm>
            <a:off x="2311017" y="2010275"/>
            <a:ext cx="0" cy="338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1985775" y="1694250"/>
            <a:ext cx="1017234" cy="338554"/>
          </a:xfrm>
          <a:prstGeom prst="rect">
            <a:avLst/>
          </a:prstGeom>
          <a:noFill/>
        </p:spPr>
        <p:txBody>
          <a:bodyPr wrap="square" rtlCol="0">
            <a:spAutoFit/>
          </a:bodyPr>
          <a:lstStyle/>
          <a:p>
            <a:r>
              <a:rPr lang="en-US" altLang="zh-TW" sz="1600" dirty="0">
                <a:solidFill>
                  <a:srgbClr val="FF0000"/>
                </a:solidFill>
              </a:rPr>
              <a:t>overlap</a:t>
            </a:r>
            <a:endParaRPr lang="zh-TW" altLang="en-US" sz="1600" dirty="0">
              <a:solidFill>
                <a:srgbClr val="FF0000"/>
              </a:solidFill>
            </a:endParaRPr>
          </a:p>
        </p:txBody>
      </p:sp>
      <p:sp>
        <p:nvSpPr>
          <p:cNvPr id="61" name="文字方塊 60"/>
          <p:cNvSpPr txBox="1"/>
          <p:nvPr/>
        </p:nvSpPr>
        <p:spPr>
          <a:xfrm>
            <a:off x="2646676" y="1954870"/>
            <a:ext cx="309779" cy="310829"/>
          </a:xfrm>
          <a:prstGeom prst="rect">
            <a:avLst/>
          </a:prstGeom>
          <a:noFill/>
        </p:spPr>
        <p:txBody>
          <a:bodyPr wrap="square" rtlCol="0">
            <a:spAutoFit/>
          </a:bodyPr>
          <a:lstStyle/>
          <a:p>
            <a:r>
              <a:rPr lang="en-US" altLang="zh-TW" dirty="0"/>
              <a:t>T</a:t>
            </a:r>
            <a:endParaRPr lang="zh-TW" altLang="en-US" dirty="0"/>
          </a:p>
        </p:txBody>
      </p:sp>
      <p:cxnSp>
        <p:nvCxnSpPr>
          <p:cNvPr id="62" name="直線單箭頭接點 61"/>
          <p:cNvCxnSpPr/>
          <p:nvPr/>
        </p:nvCxnSpPr>
        <p:spPr>
          <a:xfrm>
            <a:off x="3160223" y="2261524"/>
            <a:ext cx="1038180" cy="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3566869" y="2063474"/>
            <a:ext cx="309779" cy="310829"/>
          </a:xfrm>
          <a:prstGeom prst="rect">
            <a:avLst/>
          </a:prstGeom>
          <a:noFill/>
        </p:spPr>
        <p:txBody>
          <a:bodyPr wrap="square" rtlCol="0">
            <a:spAutoFit/>
          </a:bodyPr>
          <a:lstStyle/>
          <a:p>
            <a:r>
              <a:rPr lang="en-US" altLang="zh-TW" dirty="0"/>
              <a:t>T</a:t>
            </a:r>
            <a:endParaRPr lang="zh-TW" altLang="en-US" dirty="0"/>
          </a:p>
        </p:txBody>
      </p:sp>
      <p:cxnSp>
        <p:nvCxnSpPr>
          <p:cNvPr id="64" name="直線單箭頭接點 63"/>
          <p:cNvCxnSpPr/>
          <p:nvPr/>
        </p:nvCxnSpPr>
        <p:spPr>
          <a:xfrm>
            <a:off x="4104480" y="2141710"/>
            <a:ext cx="938365" cy="0"/>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4426902" y="1943660"/>
            <a:ext cx="309779" cy="369332"/>
          </a:xfrm>
          <a:prstGeom prst="rect">
            <a:avLst/>
          </a:prstGeom>
          <a:noFill/>
        </p:spPr>
        <p:txBody>
          <a:bodyPr wrap="square" rtlCol="0">
            <a:spAutoFit/>
          </a:bodyPr>
          <a:lstStyle/>
          <a:p>
            <a:r>
              <a:rPr lang="en-US" altLang="zh-TW" dirty="0">
                <a:solidFill>
                  <a:schemeClr val="accent5">
                    <a:lumMod val="50000"/>
                  </a:schemeClr>
                </a:solidFill>
              </a:rPr>
              <a:t>R</a:t>
            </a:r>
            <a:endParaRPr lang="zh-TW" altLang="en-US" dirty="0">
              <a:solidFill>
                <a:schemeClr val="accent5">
                  <a:lumMod val="50000"/>
                </a:schemeClr>
              </a:solidFill>
            </a:endParaRPr>
          </a:p>
        </p:txBody>
      </p:sp>
      <p:cxnSp>
        <p:nvCxnSpPr>
          <p:cNvPr id="70" name="直線單箭頭接點 69"/>
          <p:cNvCxnSpPr/>
          <p:nvPr/>
        </p:nvCxnSpPr>
        <p:spPr>
          <a:xfrm>
            <a:off x="1151278" y="3287677"/>
            <a:ext cx="0" cy="1027715"/>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文字方塊 70"/>
          <p:cNvSpPr txBox="1"/>
          <p:nvPr/>
        </p:nvSpPr>
        <p:spPr>
          <a:xfrm>
            <a:off x="925177" y="3649960"/>
            <a:ext cx="309779" cy="310829"/>
          </a:xfrm>
          <a:prstGeom prst="rect">
            <a:avLst/>
          </a:prstGeom>
          <a:noFill/>
        </p:spPr>
        <p:txBody>
          <a:bodyPr wrap="square" rtlCol="0">
            <a:spAutoFit/>
          </a:bodyPr>
          <a:lstStyle/>
          <a:p>
            <a:r>
              <a:rPr lang="en-US" altLang="zh-TW" dirty="0"/>
              <a:t>T</a:t>
            </a:r>
            <a:endParaRPr lang="zh-TW" altLang="en-US" dirty="0"/>
          </a:p>
        </p:txBody>
      </p:sp>
      <p:cxnSp>
        <p:nvCxnSpPr>
          <p:cNvPr id="72" name="直線單箭頭接點 71"/>
          <p:cNvCxnSpPr/>
          <p:nvPr/>
        </p:nvCxnSpPr>
        <p:spPr>
          <a:xfrm>
            <a:off x="1274472" y="4198345"/>
            <a:ext cx="0" cy="1027715"/>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1048371" y="4560628"/>
            <a:ext cx="309779" cy="310829"/>
          </a:xfrm>
          <a:prstGeom prst="rect">
            <a:avLst/>
          </a:prstGeom>
          <a:noFill/>
        </p:spPr>
        <p:txBody>
          <a:bodyPr wrap="square" rtlCol="0">
            <a:spAutoFit/>
          </a:bodyPr>
          <a:lstStyle/>
          <a:p>
            <a:r>
              <a:rPr lang="en-US" altLang="zh-TW" dirty="0"/>
              <a:t>T</a:t>
            </a:r>
            <a:endParaRPr lang="zh-TW" altLang="en-US" dirty="0"/>
          </a:p>
        </p:txBody>
      </p:sp>
      <p:cxnSp>
        <p:nvCxnSpPr>
          <p:cNvPr id="74" name="直線單箭頭接點 73"/>
          <p:cNvCxnSpPr/>
          <p:nvPr/>
        </p:nvCxnSpPr>
        <p:spPr>
          <a:xfrm>
            <a:off x="1154187" y="5139531"/>
            <a:ext cx="0" cy="874099"/>
          </a:xfrm>
          <a:prstGeom prst="straightConnector1">
            <a:avLst/>
          </a:prstGeom>
          <a:ln>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文字方塊 74"/>
          <p:cNvSpPr txBox="1"/>
          <p:nvPr/>
        </p:nvSpPr>
        <p:spPr>
          <a:xfrm>
            <a:off x="928086" y="5393526"/>
            <a:ext cx="309779" cy="369332"/>
          </a:xfrm>
          <a:prstGeom prst="rect">
            <a:avLst/>
          </a:prstGeom>
          <a:noFill/>
        </p:spPr>
        <p:txBody>
          <a:bodyPr wrap="square" rtlCol="0">
            <a:spAutoFit/>
          </a:bodyPr>
          <a:lstStyle/>
          <a:p>
            <a:r>
              <a:rPr lang="en-US" altLang="zh-TW" dirty="0">
                <a:solidFill>
                  <a:schemeClr val="accent5">
                    <a:lumMod val="50000"/>
                  </a:schemeClr>
                </a:solidFill>
              </a:rPr>
              <a:t>R</a:t>
            </a:r>
            <a:endParaRPr lang="zh-TW" altLang="en-US"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77" name="文字方塊 76"/>
              <p:cNvSpPr txBox="1"/>
              <p:nvPr/>
            </p:nvSpPr>
            <p:spPr>
              <a:xfrm>
                <a:off x="6096000" y="4936075"/>
                <a:ext cx="5950772" cy="8791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solidFill>
                            <a:prstClr val="black"/>
                          </a:solidFill>
                          <a:latin typeface="Cambria Math" panose="02040503050406030204" pitchFamily="18" charset="0"/>
                          <a:ea typeface="Cambria Math" panose="02040503050406030204" pitchFamily="18" charset="0"/>
                        </a:rPr>
                        <m:t>𝑡𝑜𝑡𝑎</m:t>
                      </m:r>
                      <m:sSub>
                        <m:sSubPr>
                          <m:ctrlPr>
                            <a:rPr lang="en-US" altLang="zh-TW" b="0" i="1" smtClean="0">
                              <a:solidFill>
                                <a:prstClr val="black"/>
                              </a:solidFill>
                              <a:latin typeface="Cambria Math" panose="02040503050406030204" pitchFamily="18" charset="0"/>
                              <a:ea typeface="Cambria Math" panose="02040503050406030204" pitchFamily="18" charset="0"/>
                            </a:rPr>
                          </m:ctrlPr>
                        </m:sSubPr>
                        <m:e>
                          <m:r>
                            <a:rPr lang="en-US" altLang="zh-TW" b="0" i="1" smtClean="0">
                              <a:solidFill>
                                <a:prstClr val="black"/>
                              </a:solidFill>
                              <a:latin typeface="Cambria Math" panose="02040503050406030204" pitchFamily="18" charset="0"/>
                              <a:ea typeface="Cambria Math" panose="02040503050406030204" pitchFamily="18" charset="0"/>
                            </a:rPr>
                            <m:t>𝑙</m:t>
                          </m:r>
                        </m:e>
                        <m:sub>
                          <m:r>
                            <a:rPr lang="en-US" altLang="zh-TW" b="0" i="1" smtClean="0">
                              <a:solidFill>
                                <a:prstClr val="black"/>
                              </a:solidFill>
                              <a:latin typeface="Cambria Math" panose="02040503050406030204" pitchFamily="18" charset="0"/>
                              <a:ea typeface="Cambria Math" panose="02040503050406030204" pitchFamily="18" charset="0"/>
                            </a:rPr>
                            <m:t>𝑜𝑣𝑒𝑟𝑙𝑎𝑝</m:t>
                          </m:r>
                        </m:sub>
                      </m:sSub>
                      <m:r>
                        <a:rPr lang="en-US" altLang="zh-TW" i="1" smtClean="0">
                          <a:solidFill>
                            <a:prstClr val="black"/>
                          </a:solidFill>
                          <a:latin typeface="Cambria Math" panose="02040503050406030204" pitchFamily="18" charset="0"/>
                          <a:ea typeface="Cambria Math" panose="02040503050406030204" pitchFamily="18" charset="0"/>
                        </a:rPr>
                        <m:t>=</m:t>
                      </m:r>
                      <m:sSup>
                        <m:sSupPr>
                          <m:ctrlPr>
                            <a:rPr lang="en-US" altLang="zh-TW" b="0" i="1" smtClean="0">
                              <a:solidFill>
                                <a:prstClr val="black"/>
                              </a:solidFill>
                              <a:latin typeface="Cambria Math" panose="02040503050406030204" pitchFamily="18" charset="0"/>
                              <a:ea typeface="Cambria Math" panose="02040503050406030204" pitchFamily="18" charset="0"/>
                            </a:rPr>
                          </m:ctrlPr>
                        </m:sSupPr>
                        <m:e>
                          <m:d>
                            <m:dPr>
                              <m:begChr m:val="["/>
                              <m:endChr m:val="]"/>
                              <m:ctrlPr>
                                <a:rPr lang="en-US" altLang="zh-TW" b="0" i="1" smtClean="0">
                                  <a:solidFill>
                                    <a:prstClr val="black"/>
                                  </a:solidFill>
                                  <a:latin typeface="Cambria Math" panose="02040503050406030204" pitchFamily="18" charset="0"/>
                                  <a:ea typeface="Cambria Math" panose="02040503050406030204" pitchFamily="18" charset="0"/>
                                </a:rPr>
                              </m:ctrlPr>
                            </m:dPr>
                            <m:e>
                              <m:r>
                                <a:rPr lang="en-US" altLang="zh-TW" b="0" i="1" smtClean="0">
                                  <a:solidFill>
                                    <a:prstClr val="black"/>
                                  </a:solidFill>
                                  <a:latin typeface="Cambria Math" panose="02040503050406030204" pitchFamily="18" charset="0"/>
                                  <a:ea typeface="Cambria Math" panose="02040503050406030204" pitchFamily="18" charset="0"/>
                                </a:rPr>
                                <m:t>𝑜𝑣𝑒𝑟𝑙𝑎𝑝</m:t>
                              </m:r>
                              <m:r>
                                <a:rPr lang="en-US" altLang="zh-TW" i="1">
                                  <a:solidFill>
                                    <a:prstClr val="black"/>
                                  </a:solidFill>
                                  <a:latin typeface="Cambria Math" panose="02040503050406030204" pitchFamily="18" charset="0"/>
                                  <a:ea typeface="Cambria Math" panose="02040503050406030204" pitchFamily="18" charset="0"/>
                                </a:rPr>
                                <m:t>∙</m:t>
                              </m:r>
                              <m:r>
                                <a:rPr lang="en-US" altLang="zh-TW" b="0" i="1" smtClean="0">
                                  <a:solidFill>
                                    <a:prstClr val="black"/>
                                  </a:solidFill>
                                  <a:latin typeface="Cambria Math" panose="02040503050406030204" pitchFamily="18" charset="0"/>
                                  <a:ea typeface="Cambria Math" panose="02040503050406030204" pitchFamily="18" charset="0"/>
                                </a:rPr>
                                <m:t>𝑇</m:t>
                              </m:r>
                              <m:r>
                                <a:rPr lang="en-US" altLang="zh-TW" i="1">
                                  <a:solidFill>
                                    <a:prstClr val="black"/>
                                  </a:solidFill>
                                  <a:latin typeface="Cambria Math" panose="02040503050406030204" pitchFamily="18" charset="0"/>
                                  <a:ea typeface="Cambria Math" panose="02040503050406030204" pitchFamily="18" charset="0"/>
                                </a:rPr>
                                <m:t>∙</m:t>
                              </m:r>
                              <m:r>
                                <m:rPr>
                                  <m:sty m:val="p"/>
                                </m:rPr>
                                <a:rPr lang="en-US" altLang="zh-TW" i="0">
                                  <a:solidFill>
                                    <a:prstClr val="black"/>
                                  </a:solidFill>
                                  <a:latin typeface="Cambria Math" panose="02040503050406030204" pitchFamily="18" charset="0"/>
                                  <a:ea typeface="Cambria Math" panose="02040503050406030204" pitchFamily="18" charset="0"/>
                                </a:rPr>
                                <m:t>floor</m:t>
                              </m:r>
                              <m:d>
                                <m:dPr>
                                  <m:ctrlPr>
                                    <a:rPr lang="en-US" altLang="zh-TW" i="1">
                                      <a:solidFill>
                                        <a:prstClr val="black"/>
                                      </a:solidFill>
                                      <a:latin typeface="Cambria Math" panose="02040503050406030204" pitchFamily="18" charset="0"/>
                                      <a:ea typeface="Cambria Math" panose="02040503050406030204" pitchFamily="18" charset="0"/>
                                    </a:rPr>
                                  </m:ctrlPr>
                                </m:dPr>
                                <m:e>
                                  <m:f>
                                    <m:fPr>
                                      <m:ctrlPr>
                                        <a:rPr lang="en-US" altLang="zh-TW" i="1">
                                          <a:solidFill>
                                            <a:prstClr val="black"/>
                                          </a:solidFill>
                                          <a:latin typeface="Cambria Math" panose="02040503050406030204" pitchFamily="18" charset="0"/>
                                          <a:ea typeface="Cambria Math" panose="02040503050406030204" pitchFamily="18" charset="0"/>
                                        </a:rPr>
                                      </m:ctrlPr>
                                    </m:fPr>
                                    <m:num>
                                      <m:r>
                                        <a:rPr lang="en-US" altLang="zh-TW" i="1">
                                          <a:solidFill>
                                            <a:prstClr val="black"/>
                                          </a:solidFill>
                                          <a:latin typeface="Cambria Math" panose="02040503050406030204" pitchFamily="18" charset="0"/>
                                          <a:ea typeface="Cambria Math" panose="02040503050406030204" pitchFamily="18" charset="0"/>
                                        </a:rPr>
                                        <m:t>𝐻</m:t>
                                      </m:r>
                                    </m:num>
                                    <m:den>
                                      <m:r>
                                        <a:rPr lang="en-US" altLang="zh-TW" i="1">
                                          <a:solidFill>
                                            <a:prstClr val="black"/>
                                          </a:solidFill>
                                          <a:latin typeface="Cambria Math" panose="02040503050406030204" pitchFamily="18" charset="0"/>
                                          <a:ea typeface="Cambria Math" panose="02040503050406030204" pitchFamily="18" charset="0"/>
                                        </a:rPr>
                                        <m:t>𝑇</m:t>
                                      </m:r>
                                    </m:den>
                                  </m:f>
                                </m:e>
                              </m:d>
                            </m:e>
                          </m:d>
                        </m:e>
                        <m:sup>
                          <m:r>
                            <a:rPr lang="en-US" altLang="zh-TW" b="0" i="1" smtClean="0">
                              <a:solidFill>
                                <a:prstClr val="black"/>
                              </a:solidFill>
                              <a:latin typeface="Cambria Math" panose="02040503050406030204" pitchFamily="18" charset="0"/>
                              <a:ea typeface="Cambria Math" panose="02040503050406030204" pitchFamily="18" charset="0"/>
                            </a:rPr>
                            <m:t>2</m:t>
                          </m:r>
                        </m:sup>
                      </m:sSup>
                      <m:r>
                        <a:rPr lang="en-US" altLang="zh-TW" i="1">
                          <a:solidFill>
                            <a:prstClr val="black"/>
                          </a:solidFill>
                          <a:latin typeface="Cambria Math" panose="02040503050406030204" pitchFamily="18" charset="0"/>
                          <a:ea typeface="Cambria Math" panose="02040503050406030204" pitchFamily="18" charset="0"/>
                        </a:rPr>
                        <m:t>∙</m:t>
                      </m:r>
                      <m:r>
                        <a:rPr lang="en-US" altLang="zh-TW" b="0" i="1" smtClean="0">
                          <a:solidFill>
                            <a:prstClr val="black"/>
                          </a:solidFill>
                          <a:latin typeface="Cambria Math" panose="02040503050406030204" pitchFamily="18" charset="0"/>
                          <a:ea typeface="Cambria Math" panose="02040503050406030204" pitchFamily="18" charset="0"/>
                        </a:rPr>
                        <m:t>2+</m:t>
                      </m:r>
                      <m:r>
                        <a:rPr lang="en-US" altLang="zh-TW" b="0" i="1" smtClean="0">
                          <a:solidFill>
                            <a:prstClr val="black"/>
                          </a:solidFill>
                          <a:latin typeface="Cambria Math" panose="02040503050406030204" pitchFamily="18" charset="0"/>
                          <a:ea typeface="Cambria Math" panose="02040503050406030204" pitchFamily="18" charset="0"/>
                        </a:rPr>
                        <m:t>𝑜𝑣𝑒𝑟𝑙𝑎𝑝</m:t>
                      </m:r>
                      <m:r>
                        <a:rPr lang="en-US" altLang="zh-TW" i="1">
                          <a:solidFill>
                            <a:prstClr val="black"/>
                          </a:solidFill>
                          <a:latin typeface="Cambria Math" panose="02040503050406030204" pitchFamily="18" charset="0"/>
                          <a:ea typeface="Cambria Math" panose="02040503050406030204" pitchFamily="18" charset="0"/>
                        </a:rPr>
                        <m:t>∙</m:t>
                      </m:r>
                      <m:r>
                        <a:rPr lang="en-US" altLang="zh-TW" b="0" i="1" smtClean="0">
                          <a:solidFill>
                            <a:prstClr val="black"/>
                          </a:solidFill>
                          <a:latin typeface="Cambria Math" panose="02040503050406030204" pitchFamily="18" charset="0"/>
                          <a:ea typeface="Cambria Math" panose="02040503050406030204" pitchFamily="18" charset="0"/>
                        </a:rPr>
                        <m:t>𝑅</m:t>
                      </m:r>
                      <m:r>
                        <a:rPr lang="en-US" altLang="zh-TW" i="1">
                          <a:solidFill>
                            <a:prstClr val="black"/>
                          </a:solidFill>
                          <a:latin typeface="Cambria Math" panose="02040503050406030204" pitchFamily="18" charset="0"/>
                          <a:ea typeface="Cambria Math" panose="02040503050406030204" pitchFamily="18" charset="0"/>
                        </a:rPr>
                        <m:t>∙</m:t>
                      </m:r>
                      <m:r>
                        <m:rPr>
                          <m:sty m:val="p"/>
                        </m:rPr>
                        <a:rPr lang="en-US" altLang="zh-TW" i="0">
                          <a:solidFill>
                            <a:prstClr val="black"/>
                          </a:solidFill>
                          <a:latin typeface="Cambria Math" panose="02040503050406030204" pitchFamily="18" charset="0"/>
                          <a:ea typeface="Cambria Math" panose="02040503050406030204" pitchFamily="18" charset="0"/>
                        </a:rPr>
                        <m:t>floor</m:t>
                      </m:r>
                      <m:d>
                        <m:dPr>
                          <m:ctrlPr>
                            <a:rPr lang="en-US" altLang="zh-TW" i="1">
                              <a:solidFill>
                                <a:prstClr val="black"/>
                              </a:solidFill>
                              <a:latin typeface="Cambria Math" panose="02040503050406030204" pitchFamily="18" charset="0"/>
                              <a:ea typeface="Cambria Math" panose="02040503050406030204" pitchFamily="18" charset="0"/>
                            </a:rPr>
                          </m:ctrlPr>
                        </m:dPr>
                        <m:e>
                          <m:f>
                            <m:fPr>
                              <m:ctrlPr>
                                <a:rPr lang="en-US" altLang="zh-TW" i="1">
                                  <a:solidFill>
                                    <a:prstClr val="black"/>
                                  </a:solidFill>
                                  <a:latin typeface="Cambria Math" panose="02040503050406030204" pitchFamily="18" charset="0"/>
                                  <a:ea typeface="Cambria Math" panose="02040503050406030204" pitchFamily="18" charset="0"/>
                                </a:rPr>
                              </m:ctrlPr>
                            </m:fPr>
                            <m:num>
                              <m:r>
                                <a:rPr lang="en-US" altLang="zh-TW" i="1">
                                  <a:solidFill>
                                    <a:prstClr val="black"/>
                                  </a:solidFill>
                                  <a:latin typeface="Cambria Math" panose="02040503050406030204" pitchFamily="18" charset="0"/>
                                  <a:ea typeface="Cambria Math" panose="02040503050406030204" pitchFamily="18" charset="0"/>
                                </a:rPr>
                                <m:t>𝐻</m:t>
                              </m:r>
                            </m:num>
                            <m:den>
                              <m:r>
                                <a:rPr lang="en-US" altLang="zh-TW" i="1">
                                  <a:solidFill>
                                    <a:prstClr val="black"/>
                                  </a:solidFill>
                                  <a:latin typeface="Cambria Math" panose="02040503050406030204" pitchFamily="18" charset="0"/>
                                  <a:ea typeface="Cambria Math" panose="02040503050406030204" pitchFamily="18" charset="0"/>
                                </a:rPr>
                                <m:t>𝑇</m:t>
                              </m:r>
                            </m:den>
                          </m:f>
                        </m:e>
                      </m:d>
                      <m:r>
                        <a:rPr lang="en-US" altLang="zh-TW" i="1">
                          <a:solidFill>
                            <a:prstClr val="black"/>
                          </a:solidFill>
                          <a:latin typeface="Cambria Math" panose="02040503050406030204" pitchFamily="18" charset="0"/>
                          <a:ea typeface="Cambria Math" panose="02040503050406030204" pitchFamily="18" charset="0"/>
                        </a:rPr>
                        <m:t>∙</m:t>
                      </m:r>
                      <m:r>
                        <a:rPr lang="en-US" altLang="zh-TW" b="0" i="1" smtClean="0">
                          <a:solidFill>
                            <a:prstClr val="black"/>
                          </a:solidFill>
                          <a:latin typeface="Cambria Math" panose="02040503050406030204" pitchFamily="18" charset="0"/>
                          <a:ea typeface="Cambria Math" panose="02040503050406030204" pitchFamily="18" charset="0"/>
                        </a:rPr>
                        <m:t>2</m:t>
                      </m:r>
                    </m:oMath>
                  </m:oMathPara>
                </a14:m>
                <a:endParaRPr lang="en-US" altLang="zh-TW" b="0" i="1" dirty="0">
                  <a:solidFill>
                    <a:prstClr val="black"/>
                  </a:solidFill>
                  <a:latin typeface="Calibri" panose="020F0502020204030204"/>
                  <a:ea typeface="Cambria Math" panose="02040503050406030204" pitchFamily="18" charset="0"/>
                </a:endParaRPr>
              </a:p>
            </p:txBody>
          </p:sp>
        </mc:Choice>
        <mc:Fallback xmlns="">
          <p:sp>
            <p:nvSpPr>
              <p:cNvPr id="77" name="文字方塊 76"/>
              <p:cNvSpPr txBox="1">
                <a:spLocks noRot="1" noChangeAspect="1" noMove="1" noResize="1" noEditPoints="1" noAdjustHandles="1" noChangeArrowheads="1" noChangeShapeType="1" noTextEdit="1"/>
              </p:cNvSpPr>
              <p:nvPr/>
            </p:nvSpPr>
            <p:spPr>
              <a:xfrm>
                <a:off x="6096000" y="4936075"/>
                <a:ext cx="5950772" cy="879151"/>
              </a:xfrm>
              <a:prstGeom prst="rect">
                <a:avLst/>
              </a:prstGeom>
              <a:blipFill>
                <a:blip r:embed="rId3"/>
                <a:stretch>
                  <a:fillRect l="-102" b="-10417"/>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30B9FB4E-3662-49EA-8E59-CEA4D3D01BC4}" type="slidenum">
              <a:rPr lang="zh-TW" altLang="en-US" smtClean="0"/>
              <a:t>15</a:t>
            </a:fld>
            <a:endParaRPr lang="zh-TW" altLang="en-US"/>
          </a:p>
        </p:txBody>
      </p:sp>
      <mc:AlternateContent xmlns:mc="http://schemas.openxmlformats.org/markup-compatibility/2006" xmlns:a14="http://schemas.microsoft.com/office/drawing/2010/main">
        <mc:Choice Requires="a14">
          <p:sp>
            <p:nvSpPr>
              <p:cNvPr id="48" name="文字方塊 47"/>
              <p:cNvSpPr txBox="1"/>
              <p:nvPr/>
            </p:nvSpPr>
            <p:spPr>
              <a:xfrm>
                <a:off x="6204678" y="3683790"/>
                <a:ext cx="32055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a:solidFill>
                            <a:prstClr val="black"/>
                          </a:solidFill>
                          <a:latin typeface="Cambria Math" panose="02040503050406030204" pitchFamily="18" charset="0"/>
                          <a:ea typeface="Cambria Math" panose="02040503050406030204" pitchFamily="18" charset="0"/>
                        </a:rPr>
                        <m:t>𝑜</m:t>
                      </m:r>
                      <m:r>
                        <a:rPr lang="en-US" altLang="zh-TW" i="1" smtClean="0">
                          <a:solidFill>
                            <a:prstClr val="black"/>
                          </a:solidFill>
                          <a:latin typeface="Cambria Math" panose="02040503050406030204" pitchFamily="18" charset="0"/>
                          <a:ea typeface="Cambria Math" panose="02040503050406030204" pitchFamily="18" charset="0"/>
                        </a:rPr>
                        <m:t>𝑣</m:t>
                      </m:r>
                      <m:r>
                        <a:rPr lang="en-US" altLang="zh-TW" i="1">
                          <a:solidFill>
                            <a:prstClr val="black"/>
                          </a:solidFill>
                          <a:latin typeface="Cambria Math" panose="02040503050406030204" pitchFamily="18" charset="0"/>
                          <a:ea typeface="Cambria Math" panose="02040503050406030204" pitchFamily="18" charset="0"/>
                        </a:rPr>
                        <m:t>𝑒</m:t>
                      </m:r>
                      <m:r>
                        <a:rPr lang="en-US" altLang="zh-TW" i="1" smtClean="0">
                          <a:solidFill>
                            <a:prstClr val="black"/>
                          </a:solidFill>
                          <a:latin typeface="Cambria Math" panose="02040503050406030204" pitchFamily="18" charset="0"/>
                          <a:ea typeface="Cambria Math" panose="02040503050406030204" pitchFamily="18" charset="0"/>
                        </a:rPr>
                        <m:t>𝑟</m:t>
                      </m:r>
                      <m:r>
                        <a:rPr lang="en-US" altLang="zh-TW" i="1">
                          <a:solidFill>
                            <a:prstClr val="black"/>
                          </a:solidFill>
                          <a:latin typeface="Cambria Math" panose="02040503050406030204" pitchFamily="18" charset="0"/>
                          <a:ea typeface="Cambria Math" panose="02040503050406030204" pitchFamily="18" charset="0"/>
                        </a:rPr>
                        <m:t>𝑙</m:t>
                      </m:r>
                      <m:r>
                        <a:rPr lang="en-US" altLang="zh-TW" i="1" smtClean="0">
                          <a:solidFill>
                            <a:prstClr val="black"/>
                          </a:solidFill>
                          <a:latin typeface="Cambria Math" panose="02040503050406030204" pitchFamily="18" charset="0"/>
                          <a:ea typeface="Cambria Math" panose="02040503050406030204" pitchFamily="18" charset="0"/>
                        </a:rPr>
                        <m:t>𝑎</m:t>
                      </m:r>
                      <m:r>
                        <a:rPr lang="en-US" altLang="zh-TW" i="1">
                          <a:solidFill>
                            <a:prstClr val="black"/>
                          </a:solidFill>
                          <a:latin typeface="Cambria Math" panose="02040503050406030204" pitchFamily="18" charset="0"/>
                          <a:ea typeface="Cambria Math" panose="02040503050406030204" pitchFamily="18" charset="0"/>
                        </a:rPr>
                        <m:t>𝑝</m:t>
                      </m:r>
                      <m:r>
                        <a:rPr lang="en-US" altLang="zh-TW" i="1" smtClean="0">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𝐾</m:t>
                      </m:r>
                      <m:r>
                        <a:rPr lang="en-US" altLang="zh-TW" i="1" smtClean="0">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𝑆</m:t>
                      </m:r>
                      <m:r>
                        <a:rPr lang="en-US" altLang="zh-TW" i="1" smtClean="0">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m:t>
                      </m:r>
                      <m:r>
                        <a:rPr lang="en-US" altLang="zh-TW" i="1" smtClean="0">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𝑇</m:t>
                      </m:r>
                      <m:r>
                        <a:rPr lang="en-US" altLang="zh-TW" i="1" smtClean="0">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𝐾</m:t>
                      </m:r>
                      <m:r>
                        <a:rPr lang="en-US" altLang="zh-TW" i="1">
                          <a:solidFill>
                            <a:prstClr val="black"/>
                          </a:solidFill>
                          <a:latin typeface="Cambria Math" panose="02040503050406030204" pitchFamily="18" charset="0"/>
                          <a:ea typeface="Cambria Math" panose="02040503050406030204" pitchFamily="18" charset="0"/>
                        </a:rPr>
                        <m:t>) </m:t>
                      </m:r>
                      <m:r>
                        <m:rPr>
                          <m:sty m:val="p"/>
                        </m:rPr>
                        <a:rPr lang="en-US" altLang="zh-TW" i="0" smtClean="0">
                          <a:solidFill>
                            <a:prstClr val="black"/>
                          </a:solidFill>
                          <a:latin typeface="Cambria Math" panose="02040503050406030204" pitchFamily="18" charset="0"/>
                          <a:ea typeface="Cambria Math" panose="02040503050406030204" pitchFamily="18" charset="0"/>
                        </a:rPr>
                        <m:t>m</m:t>
                      </m:r>
                      <m:r>
                        <m:rPr>
                          <m:sty m:val="p"/>
                        </m:rPr>
                        <a:rPr lang="en-US" altLang="zh-TW" i="0">
                          <a:solidFill>
                            <a:prstClr val="black"/>
                          </a:solidFill>
                          <a:latin typeface="Cambria Math" panose="02040503050406030204" pitchFamily="18" charset="0"/>
                          <a:ea typeface="Cambria Math" panose="02040503050406030204" pitchFamily="18" charset="0"/>
                        </a:rPr>
                        <m:t>o</m:t>
                      </m:r>
                      <m:r>
                        <m:rPr>
                          <m:sty m:val="p"/>
                        </m:rPr>
                        <a:rPr lang="en-US" altLang="zh-TW" i="0" smtClean="0">
                          <a:solidFill>
                            <a:prstClr val="black"/>
                          </a:solidFill>
                          <a:latin typeface="Cambria Math" panose="02040503050406030204" pitchFamily="18" charset="0"/>
                          <a:ea typeface="Cambria Math" panose="02040503050406030204" pitchFamily="18" charset="0"/>
                        </a:rPr>
                        <m:t>d</m:t>
                      </m:r>
                      <m:r>
                        <a:rPr lang="zh-TW" altLang="en-US" i="1">
                          <a:solidFill>
                            <a:prstClr val="black"/>
                          </a:solidFill>
                          <a:latin typeface="Cambria Math" panose="02040503050406030204" pitchFamily="18" charset="0"/>
                          <a:ea typeface="Cambria Math" panose="02040503050406030204" pitchFamily="18" charset="0"/>
                        </a:rPr>
                        <m:t> </m:t>
                      </m:r>
                      <m:r>
                        <a:rPr lang="en-US" altLang="zh-TW" i="1" smtClean="0">
                          <a:solidFill>
                            <a:prstClr val="black"/>
                          </a:solidFill>
                          <a:latin typeface="Cambria Math" panose="02040503050406030204" pitchFamily="18" charset="0"/>
                          <a:ea typeface="Cambria Math" panose="02040503050406030204" pitchFamily="18" charset="0"/>
                        </a:rPr>
                        <m:t>𝑆</m:t>
                      </m:r>
                      <m:r>
                        <a:rPr lang="en-US" altLang="zh-TW" i="1">
                          <a:solidFill>
                            <a:prstClr val="black"/>
                          </a:solidFill>
                          <a:latin typeface="Cambria Math" panose="02040503050406030204" pitchFamily="18" charset="0"/>
                          <a:ea typeface="Cambria Math" panose="02040503050406030204" pitchFamily="18" charset="0"/>
                        </a:rPr>
                        <m:t>]</m:t>
                      </m:r>
                    </m:oMath>
                  </m:oMathPara>
                </a14:m>
                <a:endParaRPr lang="zh-TW" altLang="en-US" i="1" dirty="0">
                  <a:solidFill>
                    <a:prstClr val="black"/>
                  </a:solidFill>
                  <a:latin typeface="Calibri" panose="020F0502020204030204"/>
                  <a:ea typeface="新細明體" panose="02020500000000000000" pitchFamily="18" charset="-120"/>
                </a:endParaRPr>
              </a:p>
            </p:txBody>
          </p:sp>
        </mc:Choice>
        <mc:Fallback xmlns="">
          <p:sp>
            <p:nvSpPr>
              <p:cNvPr id="48" name="文字方塊 47"/>
              <p:cNvSpPr txBox="1">
                <a:spLocks noRot="1" noChangeAspect="1" noMove="1" noResize="1" noEditPoints="1" noAdjustHandles="1" noChangeArrowheads="1" noChangeShapeType="1" noTextEdit="1"/>
              </p:cNvSpPr>
              <p:nvPr/>
            </p:nvSpPr>
            <p:spPr>
              <a:xfrm>
                <a:off x="6204678" y="3683790"/>
                <a:ext cx="3205557" cy="276999"/>
              </a:xfrm>
              <a:prstGeom prst="rect">
                <a:avLst/>
              </a:prstGeom>
              <a:blipFill>
                <a:blip r:embed="rId4"/>
                <a:stretch>
                  <a:fillRect l="-570" t="-2174" r="-2091" b="-36957"/>
                </a:stretch>
              </a:blipFill>
            </p:spPr>
            <p:txBody>
              <a:bodyPr/>
              <a:lstStyle/>
              <a:p>
                <a:r>
                  <a:rPr lang="zh-TW" altLang="en-US">
                    <a:noFill/>
                  </a:rPr>
                  <a:t> </a:t>
                </a:r>
              </a:p>
            </p:txBody>
          </p:sp>
        </mc:Fallback>
      </mc:AlternateContent>
      <p:sp>
        <p:nvSpPr>
          <p:cNvPr id="4" name="文字方塊 3"/>
          <p:cNvSpPr txBox="1"/>
          <p:nvPr/>
        </p:nvSpPr>
        <p:spPr>
          <a:xfrm>
            <a:off x="744511" y="1238750"/>
            <a:ext cx="5984010" cy="369332"/>
          </a:xfrm>
          <a:prstGeom prst="rect">
            <a:avLst/>
          </a:prstGeom>
          <a:noFill/>
        </p:spPr>
        <p:txBody>
          <a:bodyPr wrap="none" rtlCol="0">
            <a:spAutoFit/>
          </a:bodyPr>
          <a:lstStyle/>
          <a:p>
            <a:r>
              <a:rPr lang="en-US" altLang="zh-TW" dirty="0"/>
              <a:t>Overhead for tile 2= </a:t>
            </a:r>
            <a:r>
              <a:rPr lang="zh-TW" altLang="en-US" dirty="0"/>
              <a:t> </a:t>
            </a:r>
            <a:r>
              <a:rPr lang="en-US" altLang="zh-TW" dirty="0"/>
              <a:t>7.7 % (4/52)  for T = 52, K= 3, S= 1</a:t>
            </a:r>
            <a:endParaRPr lang="zh-TW" altLang="en-US" dirty="0"/>
          </a:p>
        </p:txBody>
      </p:sp>
      <p:sp>
        <p:nvSpPr>
          <p:cNvPr id="5" name="文字方塊 4"/>
          <p:cNvSpPr txBox="1"/>
          <p:nvPr/>
        </p:nvSpPr>
        <p:spPr>
          <a:xfrm>
            <a:off x="5689590" y="6013630"/>
            <a:ext cx="1887055" cy="369332"/>
          </a:xfrm>
          <a:prstGeom prst="rect">
            <a:avLst/>
          </a:prstGeom>
          <a:noFill/>
        </p:spPr>
        <p:txBody>
          <a:bodyPr wrap="none" rtlCol="0">
            <a:spAutoFit/>
          </a:bodyPr>
          <a:lstStyle/>
          <a:p>
            <a:r>
              <a:rPr lang="en-US" altLang="zh-TW" dirty="0"/>
              <a:t>in term of pixels</a:t>
            </a:r>
            <a:endParaRPr lang="zh-TW" altLang="en-US" dirty="0"/>
          </a:p>
        </p:txBody>
      </p:sp>
      <p:cxnSp>
        <p:nvCxnSpPr>
          <p:cNvPr id="7" name="直線單箭頭接點 6"/>
          <p:cNvCxnSpPr/>
          <p:nvPr/>
        </p:nvCxnSpPr>
        <p:spPr>
          <a:xfrm flipH="1">
            <a:off x="2646676" y="1608082"/>
            <a:ext cx="528660" cy="175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2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696480" y="1051586"/>
            <a:ext cx="10453777" cy="4759621"/>
          </a:xfrm>
        </p:spPr>
        <p:txBody>
          <a:bodyPr>
            <a:normAutofit/>
          </a:bodyPr>
          <a:lstStyle/>
          <a:p>
            <a:r>
              <a:rPr lang="en-US" altLang="zh-TW" sz="2000" dirty="0"/>
              <a:t>Per-filter based convolution task allocation to a PE</a:t>
            </a:r>
          </a:p>
          <a:p>
            <a:r>
              <a:rPr lang="en-US" altLang="zh-TW" sz="2000" dirty="0"/>
              <a:t>The same input is broadcast to all PEs for convolution operations</a:t>
            </a:r>
          </a:p>
          <a:p>
            <a:r>
              <a:rPr lang="en-US" altLang="zh-TW" sz="2000" dirty="0"/>
              <a:t>Parallel convolution operations on multiple filters for the same input data</a:t>
            </a:r>
          </a:p>
        </p:txBody>
      </p:sp>
      <p:sp>
        <p:nvSpPr>
          <p:cNvPr id="2" name="標題 1"/>
          <p:cNvSpPr>
            <a:spLocks noGrp="1"/>
          </p:cNvSpPr>
          <p:nvPr>
            <p:ph type="title"/>
          </p:nvPr>
        </p:nvSpPr>
        <p:spPr>
          <a:xfrm>
            <a:off x="677334" y="196958"/>
            <a:ext cx="8596668" cy="763189"/>
          </a:xfrm>
        </p:spPr>
        <p:txBody>
          <a:bodyPr/>
          <a:lstStyle/>
          <a:p>
            <a:r>
              <a:rPr lang="en-US" altLang="zh-TW" dirty="0"/>
              <a:t>Convolution PE Unit</a:t>
            </a:r>
            <a:endParaRPr lang="zh-TW" altLang="en-US" dirty="0"/>
          </a:p>
        </p:txBody>
      </p:sp>
      <p:pic>
        <p:nvPicPr>
          <p:cNvPr id="6" name="圖片 5"/>
          <p:cNvPicPr>
            <a:picLocks noChangeAspect="1"/>
          </p:cNvPicPr>
          <p:nvPr/>
        </p:nvPicPr>
        <p:blipFill>
          <a:blip r:embed="rId2"/>
          <a:stretch>
            <a:fillRect/>
          </a:stretch>
        </p:blipFill>
        <p:spPr>
          <a:xfrm>
            <a:off x="792538" y="2606049"/>
            <a:ext cx="8430230" cy="4019063"/>
          </a:xfrm>
          <a:prstGeom prst="rect">
            <a:avLst/>
          </a:prstGeom>
        </p:spPr>
      </p:pic>
      <p:sp>
        <p:nvSpPr>
          <p:cNvPr id="7" name="投影片編號版面配置區 6"/>
          <p:cNvSpPr>
            <a:spLocks noGrp="1"/>
          </p:cNvSpPr>
          <p:nvPr>
            <p:ph type="sldNum" sz="quarter" idx="12"/>
          </p:nvPr>
        </p:nvSpPr>
        <p:spPr/>
        <p:txBody>
          <a:bodyPr/>
          <a:lstStyle/>
          <a:p>
            <a:fld id="{30B9FB4E-3662-49EA-8E59-CEA4D3D01BC4}" type="slidenum">
              <a:rPr lang="zh-TW" altLang="en-US" smtClean="0"/>
              <a:t>16</a:t>
            </a:fld>
            <a:endParaRPr lang="zh-TW" altLang="en-US"/>
          </a:p>
        </p:txBody>
      </p:sp>
      <p:sp>
        <p:nvSpPr>
          <p:cNvPr id="3" name="文字方塊 2"/>
          <p:cNvSpPr txBox="1"/>
          <p:nvPr/>
        </p:nvSpPr>
        <p:spPr>
          <a:xfrm>
            <a:off x="335343" y="3154683"/>
            <a:ext cx="1857240" cy="369332"/>
          </a:xfrm>
          <a:prstGeom prst="rect">
            <a:avLst/>
          </a:prstGeom>
          <a:noFill/>
        </p:spPr>
        <p:txBody>
          <a:bodyPr wrap="none" rtlCol="0">
            <a:spAutoFit/>
          </a:bodyPr>
          <a:lstStyle/>
          <a:p>
            <a:r>
              <a:rPr lang="en-US" altLang="zh-TW" dirty="0"/>
              <a:t>Weight registers</a:t>
            </a:r>
            <a:endParaRPr lang="zh-TW" altLang="en-US" dirty="0"/>
          </a:p>
        </p:txBody>
      </p:sp>
      <p:cxnSp>
        <p:nvCxnSpPr>
          <p:cNvPr id="8" name="直線單箭頭接點 7"/>
          <p:cNvCxnSpPr/>
          <p:nvPr/>
        </p:nvCxnSpPr>
        <p:spPr>
          <a:xfrm>
            <a:off x="975416" y="3429000"/>
            <a:ext cx="731512" cy="45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278878" y="3154683"/>
            <a:ext cx="2787943" cy="369332"/>
          </a:xfrm>
          <a:prstGeom prst="rect">
            <a:avLst/>
          </a:prstGeom>
          <a:noFill/>
        </p:spPr>
        <p:txBody>
          <a:bodyPr wrap="none" rtlCol="0">
            <a:spAutoFit/>
          </a:bodyPr>
          <a:lstStyle/>
          <a:p>
            <a:r>
              <a:rPr lang="en-US" altLang="zh-TW" dirty="0"/>
              <a:t>Broadcast from SRAM bus</a:t>
            </a:r>
            <a:endParaRPr lang="zh-TW" altLang="en-US" dirty="0"/>
          </a:p>
        </p:txBody>
      </p:sp>
    </p:spTree>
    <p:extLst>
      <p:ext uri="{BB962C8B-B14F-4D97-AF65-F5344CB8AC3E}">
        <p14:creationId xmlns:p14="http://schemas.microsoft.com/office/powerpoint/2010/main" val="127695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1665" y="303059"/>
            <a:ext cx="8596668" cy="1320800"/>
          </a:xfrm>
        </p:spPr>
        <p:txBody>
          <a:bodyPr/>
          <a:lstStyle/>
          <a:p>
            <a:r>
              <a:rPr lang="en-US" altLang="zh-TW" dirty="0"/>
              <a:t>Per-filter based conv. task allocation</a:t>
            </a:r>
            <a:endParaRPr lang="zh-TW" altLang="en-US" dirty="0"/>
          </a:p>
        </p:txBody>
      </p:sp>
      <p:sp>
        <p:nvSpPr>
          <p:cNvPr id="3" name="內容版面配置區 2"/>
          <p:cNvSpPr>
            <a:spLocks noGrp="1"/>
          </p:cNvSpPr>
          <p:nvPr>
            <p:ph idx="1"/>
          </p:nvPr>
        </p:nvSpPr>
        <p:spPr>
          <a:xfrm>
            <a:off x="784078" y="1356813"/>
            <a:ext cx="3794776" cy="4998235"/>
          </a:xfrm>
        </p:spPr>
        <p:txBody>
          <a:bodyPr>
            <a:noAutofit/>
          </a:bodyPr>
          <a:lstStyle/>
          <a:p>
            <a:r>
              <a:rPr lang="en-US" altLang="zh-TW" sz="2000" dirty="0"/>
              <a:t>Assume # of filters M=32, # of PEs =32</a:t>
            </a:r>
          </a:p>
          <a:p>
            <a:pPr lvl="1"/>
            <a:r>
              <a:rPr lang="en-US" altLang="zh-TW" sz="1800" dirty="0"/>
              <a:t>If M &gt;= 32, then batch</a:t>
            </a:r>
          </a:p>
          <a:p>
            <a:pPr lvl="1"/>
            <a:r>
              <a:rPr lang="en-US" altLang="zh-TW" sz="1800" dirty="0"/>
              <a:t>If M &lt; 32, 32-M PEs idle  </a:t>
            </a:r>
          </a:p>
          <a:p>
            <a:r>
              <a:rPr lang="en-US" altLang="zh-TW" sz="2000" dirty="0"/>
              <a:t>Allocate one filter to a PE and compute channel by channel for tile-sized input  </a:t>
            </a:r>
          </a:p>
          <a:p>
            <a:r>
              <a:rPr lang="en-US" altLang="zh-TW" sz="2000" dirty="0"/>
              <a:t>Synchronization of all PEs to the same input.</a:t>
            </a:r>
          </a:p>
          <a:p>
            <a:pPr lvl="1"/>
            <a:r>
              <a:rPr lang="en-US" altLang="zh-TW" sz="1800" dirty="0"/>
              <a:t>Each PE receives the same 9 input pixels</a:t>
            </a:r>
          </a:p>
          <a:p>
            <a:r>
              <a:rPr lang="en-US" altLang="zh-TW" sz="2000" dirty="0"/>
              <a:t>Tile order: channel by channel tile order (why? easy to accumulate PS) </a:t>
            </a:r>
          </a:p>
        </p:txBody>
      </p:sp>
      <p:pic>
        <p:nvPicPr>
          <p:cNvPr id="4" name="圖片 3"/>
          <p:cNvPicPr>
            <a:picLocks noChangeAspect="1"/>
          </p:cNvPicPr>
          <p:nvPr/>
        </p:nvPicPr>
        <p:blipFill>
          <a:blip r:embed="rId2"/>
          <a:stretch>
            <a:fillRect/>
          </a:stretch>
        </p:blipFill>
        <p:spPr>
          <a:xfrm>
            <a:off x="4907293" y="991460"/>
            <a:ext cx="3510545" cy="3086036"/>
          </a:xfrm>
          <a:prstGeom prst="rect">
            <a:avLst/>
          </a:prstGeom>
        </p:spPr>
      </p:pic>
      <p:sp>
        <p:nvSpPr>
          <p:cNvPr id="5" name="投影片編號版面配置區 4"/>
          <p:cNvSpPr>
            <a:spLocks noGrp="1"/>
          </p:cNvSpPr>
          <p:nvPr>
            <p:ph type="sldNum" sz="quarter" idx="12"/>
          </p:nvPr>
        </p:nvSpPr>
        <p:spPr/>
        <p:txBody>
          <a:bodyPr/>
          <a:lstStyle/>
          <a:p>
            <a:fld id="{30B9FB4E-3662-49EA-8E59-CEA4D3D01BC4}" type="slidenum">
              <a:rPr lang="zh-TW" altLang="en-US" smtClean="0"/>
              <a:t>17</a:t>
            </a:fld>
            <a:endParaRPr lang="zh-TW" altLang="en-US"/>
          </a:p>
        </p:txBody>
      </p:sp>
      <p:pic>
        <p:nvPicPr>
          <p:cNvPr id="6" name="圖片 5"/>
          <p:cNvPicPr>
            <a:picLocks noChangeAspect="1"/>
          </p:cNvPicPr>
          <p:nvPr/>
        </p:nvPicPr>
        <p:blipFill>
          <a:blip r:embed="rId3"/>
          <a:stretch>
            <a:fillRect/>
          </a:stretch>
        </p:blipFill>
        <p:spPr>
          <a:xfrm>
            <a:off x="5638805" y="4167263"/>
            <a:ext cx="4988665" cy="2690737"/>
          </a:xfrm>
          <a:prstGeom prst="rect">
            <a:avLst/>
          </a:prstGeom>
        </p:spPr>
      </p:pic>
      <p:sp>
        <p:nvSpPr>
          <p:cNvPr id="7" name="文字方塊 6"/>
          <p:cNvSpPr txBox="1"/>
          <p:nvPr/>
        </p:nvSpPr>
        <p:spPr>
          <a:xfrm>
            <a:off x="8664122" y="2584907"/>
            <a:ext cx="2000869" cy="369332"/>
          </a:xfrm>
          <a:prstGeom prst="rect">
            <a:avLst/>
          </a:prstGeom>
          <a:noFill/>
        </p:spPr>
        <p:txBody>
          <a:bodyPr wrap="none" rtlCol="0">
            <a:spAutoFit/>
          </a:bodyPr>
          <a:lstStyle/>
          <a:p>
            <a:r>
              <a:rPr lang="en-US" altLang="zh-TW" dirty="0"/>
              <a:t>Load all 32 filters</a:t>
            </a:r>
            <a:endParaRPr lang="zh-TW" altLang="en-US" dirty="0"/>
          </a:p>
        </p:txBody>
      </p:sp>
      <p:sp>
        <p:nvSpPr>
          <p:cNvPr id="8" name="文字方塊 7"/>
          <p:cNvSpPr txBox="1"/>
          <p:nvPr/>
        </p:nvSpPr>
        <p:spPr>
          <a:xfrm>
            <a:off x="8237448" y="1528960"/>
            <a:ext cx="901209" cy="369332"/>
          </a:xfrm>
          <a:prstGeom prst="rect">
            <a:avLst/>
          </a:prstGeom>
          <a:noFill/>
        </p:spPr>
        <p:txBody>
          <a:bodyPr wrap="none" rtlCol="0">
            <a:spAutoFit/>
          </a:bodyPr>
          <a:lstStyle/>
          <a:p>
            <a:r>
              <a:rPr lang="en-US" altLang="zh-TW" dirty="0"/>
              <a:t>filter 1</a:t>
            </a:r>
            <a:endParaRPr lang="zh-TW" altLang="en-US" dirty="0"/>
          </a:p>
        </p:txBody>
      </p:sp>
      <p:sp>
        <p:nvSpPr>
          <p:cNvPr id="9" name="文字方塊 8"/>
          <p:cNvSpPr txBox="1"/>
          <p:nvPr/>
        </p:nvSpPr>
        <p:spPr>
          <a:xfrm>
            <a:off x="8255903" y="1988059"/>
            <a:ext cx="1012429" cy="369332"/>
          </a:xfrm>
          <a:prstGeom prst="rect">
            <a:avLst/>
          </a:prstGeom>
          <a:noFill/>
        </p:spPr>
        <p:txBody>
          <a:bodyPr wrap="square" rtlCol="0">
            <a:spAutoFit/>
          </a:bodyPr>
          <a:lstStyle/>
          <a:p>
            <a:r>
              <a:rPr lang="en-US" altLang="zh-TW" dirty="0"/>
              <a:t>filter 2</a:t>
            </a:r>
            <a:endParaRPr lang="zh-TW" altLang="en-US" dirty="0"/>
          </a:p>
        </p:txBody>
      </p:sp>
      <p:sp>
        <p:nvSpPr>
          <p:cNvPr id="10" name="文字方塊 9"/>
          <p:cNvSpPr txBox="1"/>
          <p:nvPr/>
        </p:nvSpPr>
        <p:spPr>
          <a:xfrm>
            <a:off x="8237448" y="4614996"/>
            <a:ext cx="558166" cy="369332"/>
          </a:xfrm>
          <a:prstGeom prst="rect">
            <a:avLst/>
          </a:prstGeom>
          <a:noFill/>
        </p:spPr>
        <p:txBody>
          <a:bodyPr wrap="none" rtlCol="0">
            <a:spAutoFit/>
          </a:bodyPr>
          <a:lstStyle/>
          <a:p>
            <a:r>
              <a:rPr lang="en-US" altLang="zh-TW" dirty="0"/>
              <a:t>PE1</a:t>
            </a:r>
            <a:endParaRPr lang="zh-TW" altLang="en-US" dirty="0"/>
          </a:p>
        </p:txBody>
      </p:sp>
      <p:sp>
        <p:nvSpPr>
          <p:cNvPr id="11" name="文字方塊 10"/>
          <p:cNvSpPr txBox="1"/>
          <p:nvPr/>
        </p:nvSpPr>
        <p:spPr>
          <a:xfrm>
            <a:off x="8255903" y="5307065"/>
            <a:ext cx="558166" cy="369332"/>
          </a:xfrm>
          <a:prstGeom prst="rect">
            <a:avLst/>
          </a:prstGeom>
          <a:noFill/>
        </p:spPr>
        <p:txBody>
          <a:bodyPr wrap="none" rtlCol="0">
            <a:spAutoFit/>
          </a:bodyPr>
          <a:lstStyle/>
          <a:p>
            <a:r>
              <a:rPr lang="en-US" altLang="zh-TW" dirty="0"/>
              <a:t>PE2</a:t>
            </a:r>
            <a:endParaRPr lang="zh-TW" altLang="en-US" dirty="0"/>
          </a:p>
        </p:txBody>
      </p:sp>
      <p:cxnSp>
        <p:nvCxnSpPr>
          <p:cNvPr id="13" name="直線單箭頭接點 12"/>
          <p:cNvCxnSpPr/>
          <p:nvPr/>
        </p:nvCxnSpPr>
        <p:spPr>
          <a:xfrm flipV="1">
            <a:off x="7010390" y="4892024"/>
            <a:ext cx="640073" cy="599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7010390" y="5512631"/>
            <a:ext cx="548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7010390" y="5623536"/>
            <a:ext cx="640073" cy="914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00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142" y="502952"/>
            <a:ext cx="8596668" cy="1320800"/>
          </a:xfrm>
        </p:spPr>
        <p:txBody>
          <a:bodyPr/>
          <a:lstStyle/>
          <a:p>
            <a:r>
              <a:rPr lang="en-US" altLang="zh-TW" dirty="0"/>
              <a:t>Partial sum accumulated PE design</a:t>
            </a:r>
            <a:endParaRPr lang="zh-TW" altLang="en-US" dirty="0"/>
          </a:p>
        </p:txBody>
      </p:sp>
      <p:sp>
        <p:nvSpPr>
          <p:cNvPr id="3" name="內容版面配置區 2"/>
          <p:cNvSpPr>
            <a:spLocks noGrp="1"/>
          </p:cNvSpPr>
          <p:nvPr>
            <p:ph idx="1"/>
          </p:nvPr>
        </p:nvSpPr>
        <p:spPr>
          <a:xfrm>
            <a:off x="734845" y="1507461"/>
            <a:ext cx="8481646" cy="4351338"/>
          </a:xfrm>
        </p:spPr>
        <p:txBody>
          <a:bodyPr>
            <a:normAutofit/>
          </a:bodyPr>
          <a:lstStyle/>
          <a:p>
            <a:r>
              <a:rPr lang="en-US" altLang="zh-TW" sz="2000" dirty="0"/>
              <a:t>Partial sum from the previous channel tile is added with the current channel convolution result.</a:t>
            </a:r>
          </a:p>
          <a:p>
            <a:pPr lvl="1"/>
            <a:r>
              <a:rPr lang="en-US" altLang="zh-TW" sz="1800" dirty="0">
                <a:ea typeface="標楷體" panose="03000509000000000000" pitchFamily="65" charset="-120"/>
                <a:cs typeface="Times New Roman" panose="02020603050405020304" pitchFamily="18" charset="0"/>
              </a:rPr>
              <a:t>For a PE, it needs only one partial sum output memory which is reused until the total sum is accumulated. </a:t>
            </a:r>
            <a:endParaRPr lang="en-US" altLang="zh-TW" sz="1800" dirty="0"/>
          </a:p>
          <a:p>
            <a:pPr lvl="1"/>
            <a:endParaRPr lang="en-US" altLang="zh-TW" sz="1800" dirty="0"/>
          </a:p>
          <a:p>
            <a:endParaRPr lang="zh-TW" altLang="en-US" sz="2000" dirty="0"/>
          </a:p>
        </p:txBody>
      </p:sp>
      <p:pic>
        <p:nvPicPr>
          <p:cNvPr id="4" name="圖片 3"/>
          <p:cNvPicPr>
            <a:picLocks noChangeAspect="1"/>
          </p:cNvPicPr>
          <p:nvPr/>
        </p:nvPicPr>
        <p:blipFill>
          <a:blip r:embed="rId2"/>
          <a:stretch>
            <a:fillRect/>
          </a:stretch>
        </p:blipFill>
        <p:spPr>
          <a:xfrm>
            <a:off x="8485506" y="2697488"/>
            <a:ext cx="3125658" cy="2806145"/>
          </a:xfrm>
          <a:prstGeom prst="rect">
            <a:avLst/>
          </a:prstGeom>
        </p:spPr>
      </p:pic>
      <p:sp>
        <p:nvSpPr>
          <p:cNvPr id="5" name="投影片編號版面配置區 4"/>
          <p:cNvSpPr>
            <a:spLocks noGrp="1"/>
          </p:cNvSpPr>
          <p:nvPr>
            <p:ph type="sldNum" sz="quarter" idx="12"/>
          </p:nvPr>
        </p:nvSpPr>
        <p:spPr/>
        <p:txBody>
          <a:bodyPr/>
          <a:lstStyle/>
          <a:p>
            <a:fld id="{30B9FB4E-3662-49EA-8E59-CEA4D3D01BC4}" type="slidenum">
              <a:rPr lang="zh-TW" altLang="en-US" smtClean="0"/>
              <a:t>18</a:t>
            </a:fld>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38" y="2990033"/>
            <a:ext cx="7896376" cy="3434682"/>
          </a:xfrm>
          <a:prstGeom prst="rect">
            <a:avLst/>
          </a:prstGeom>
        </p:spPr>
      </p:pic>
    </p:spTree>
    <p:extLst>
      <p:ext uri="{BB962C8B-B14F-4D97-AF65-F5344CB8AC3E}">
        <p14:creationId xmlns:p14="http://schemas.microsoft.com/office/powerpoint/2010/main" val="396465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0222" y="382828"/>
            <a:ext cx="8596668" cy="1320800"/>
          </a:xfrm>
        </p:spPr>
        <p:txBody>
          <a:bodyPr/>
          <a:lstStyle/>
          <a:p>
            <a:r>
              <a:rPr lang="en-US" altLang="zh-TW" dirty="0"/>
              <a:t>Tile view: Operation within a Tile (1/2)</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19</a:t>
            </a:fld>
            <a:endParaRPr lang="zh-TW" altLang="en-US"/>
          </a:p>
        </p:txBody>
      </p:sp>
      <p:grpSp>
        <p:nvGrpSpPr>
          <p:cNvPr id="5" name="群組 4"/>
          <p:cNvGrpSpPr/>
          <p:nvPr/>
        </p:nvGrpSpPr>
        <p:grpSpPr>
          <a:xfrm>
            <a:off x="733210" y="1409526"/>
            <a:ext cx="9692534" cy="4925274"/>
            <a:chOff x="60368" y="-26097"/>
            <a:chExt cx="12674879" cy="6614917"/>
          </a:xfrm>
        </p:grpSpPr>
        <p:sp>
          <p:nvSpPr>
            <p:cNvPr id="6" name="文字方塊 5"/>
            <p:cNvSpPr txBox="1"/>
            <p:nvPr/>
          </p:nvSpPr>
          <p:spPr>
            <a:xfrm>
              <a:off x="582525" y="1266154"/>
              <a:ext cx="3331987" cy="413362"/>
            </a:xfrm>
            <a:prstGeom prst="rect">
              <a:avLst/>
            </a:prstGeom>
            <a:noFill/>
          </p:spPr>
          <p:txBody>
            <a:bodyPr wrap="square" rtlCol="0">
              <a:spAutoFit/>
            </a:bodyPr>
            <a:lstStyle/>
            <a:p>
              <a:r>
                <a:rPr lang="en-US" altLang="zh-TW" sz="1400" dirty="0">
                  <a:cs typeface="Times New Roman" panose="02020603050405020304" pitchFamily="18" charset="0"/>
                </a:rPr>
                <a:t>Input tile </a:t>
              </a:r>
              <a:r>
                <a:rPr lang="en-US" altLang="zh-TW" sz="1400" i="1" dirty="0" err="1">
                  <a:cs typeface="Times New Roman" panose="02020603050405020304" pitchFamily="18" charset="0"/>
                </a:rPr>
                <a:t>i</a:t>
              </a:r>
              <a:r>
                <a:rPr lang="en-US" altLang="zh-TW" sz="1400" dirty="0">
                  <a:cs typeface="Times New Roman" panose="02020603050405020304" pitchFamily="18" charset="0"/>
                </a:rPr>
                <a:t> of input channel </a:t>
              </a:r>
              <a:r>
                <a:rPr lang="en-US" altLang="zh-TW" sz="1400" i="1" dirty="0">
                  <a:cs typeface="Times New Roman" panose="02020603050405020304" pitchFamily="18" charset="0"/>
                </a:rPr>
                <a:t>j </a:t>
              </a:r>
              <a:endParaRPr lang="zh-TW" altLang="en-US" sz="1400" i="1" dirty="0">
                <a:cs typeface="Times New Roman" panose="02020603050405020304" pitchFamily="18" charset="0"/>
              </a:endParaRPr>
            </a:p>
          </p:txBody>
        </p:sp>
        <p:grpSp>
          <p:nvGrpSpPr>
            <p:cNvPr id="7" name="群組 6"/>
            <p:cNvGrpSpPr/>
            <p:nvPr/>
          </p:nvGrpSpPr>
          <p:grpSpPr>
            <a:xfrm>
              <a:off x="60368" y="1941426"/>
              <a:ext cx="3580601" cy="3192721"/>
              <a:chOff x="178134" y="1532718"/>
              <a:chExt cx="3530223" cy="3451740"/>
            </a:xfrm>
          </p:grpSpPr>
          <p:grpSp>
            <p:nvGrpSpPr>
              <p:cNvPr id="232" name="群組 231"/>
              <p:cNvGrpSpPr/>
              <p:nvPr/>
            </p:nvGrpSpPr>
            <p:grpSpPr>
              <a:xfrm>
                <a:off x="587132" y="1873833"/>
                <a:ext cx="3121224" cy="3110625"/>
                <a:chOff x="587132" y="1873833"/>
                <a:chExt cx="3121224" cy="3110625"/>
              </a:xfrm>
            </p:grpSpPr>
            <p:sp>
              <p:nvSpPr>
                <p:cNvPr id="249" name="矩形 248"/>
                <p:cNvSpPr/>
                <p:nvPr/>
              </p:nvSpPr>
              <p:spPr>
                <a:xfrm>
                  <a:off x="587132" y="1873833"/>
                  <a:ext cx="3103057" cy="3110625"/>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50" name="矩形 249"/>
                <p:cNvSpPr/>
                <p:nvPr/>
              </p:nvSpPr>
              <p:spPr>
                <a:xfrm>
                  <a:off x="591143"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1" name="矩形 250"/>
                <p:cNvSpPr/>
                <p:nvPr/>
              </p:nvSpPr>
              <p:spPr>
                <a:xfrm>
                  <a:off x="953047"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2" name="矩形 251"/>
                <p:cNvSpPr/>
                <p:nvPr/>
              </p:nvSpPr>
              <p:spPr>
                <a:xfrm>
                  <a:off x="1314951"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3" name="矩形 252"/>
                <p:cNvSpPr/>
                <p:nvPr/>
              </p:nvSpPr>
              <p:spPr>
                <a:xfrm>
                  <a:off x="1676855"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4" name="矩形 253"/>
                <p:cNvSpPr/>
                <p:nvPr/>
              </p:nvSpPr>
              <p:spPr>
                <a:xfrm>
                  <a:off x="2038759"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5" name="矩形 254"/>
                <p:cNvSpPr/>
                <p:nvPr/>
              </p:nvSpPr>
              <p:spPr>
                <a:xfrm>
                  <a:off x="3318006"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6" name="矩形 255"/>
                <p:cNvSpPr/>
                <p:nvPr/>
              </p:nvSpPr>
              <p:spPr>
                <a:xfrm>
                  <a:off x="591143"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7" name="矩形 256"/>
                <p:cNvSpPr/>
                <p:nvPr/>
              </p:nvSpPr>
              <p:spPr>
                <a:xfrm>
                  <a:off x="953047"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8" name="矩形 257"/>
                <p:cNvSpPr/>
                <p:nvPr/>
              </p:nvSpPr>
              <p:spPr>
                <a:xfrm>
                  <a:off x="1314951"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59" name="矩形 258"/>
                <p:cNvSpPr/>
                <p:nvPr/>
              </p:nvSpPr>
              <p:spPr>
                <a:xfrm>
                  <a:off x="1676329"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0" name="矩形 259"/>
                <p:cNvSpPr/>
                <p:nvPr/>
              </p:nvSpPr>
              <p:spPr>
                <a:xfrm>
                  <a:off x="2038759"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1" name="矩形 260"/>
                <p:cNvSpPr/>
                <p:nvPr/>
              </p:nvSpPr>
              <p:spPr>
                <a:xfrm>
                  <a:off x="3318006"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2" name="文字方塊 261"/>
                <p:cNvSpPr txBox="1"/>
                <p:nvPr/>
              </p:nvSpPr>
              <p:spPr>
                <a:xfrm>
                  <a:off x="2978005" y="1914122"/>
                  <a:ext cx="239888" cy="379861"/>
                </a:xfrm>
                <a:prstGeom prst="rect">
                  <a:avLst/>
                </a:prstGeom>
                <a:noFill/>
              </p:spPr>
              <p:txBody>
                <a:bodyPr wrap="square" rtlCol="0">
                  <a:spAutoFit/>
                </a:bodyPr>
                <a:lstStyle/>
                <a:p>
                  <a:r>
                    <a:rPr lang="en-US" altLang="zh-TW" sz="1050" dirty="0"/>
                    <a:t>…</a:t>
                  </a:r>
                  <a:endParaRPr lang="zh-TW" altLang="en-US" sz="1050" dirty="0"/>
                </a:p>
              </p:txBody>
            </p:sp>
            <p:sp>
              <p:nvSpPr>
                <p:cNvPr id="263" name="文字方塊 262"/>
                <p:cNvSpPr txBox="1"/>
                <p:nvPr/>
              </p:nvSpPr>
              <p:spPr>
                <a:xfrm>
                  <a:off x="2978005" y="2258178"/>
                  <a:ext cx="239888" cy="379861"/>
                </a:xfrm>
                <a:prstGeom prst="rect">
                  <a:avLst/>
                </a:prstGeom>
                <a:noFill/>
              </p:spPr>
              <p:txBody>
                <a:bodyPr wrap="square" rtlCol="0">
                  <a:spAutoFit/>
                </a:bodyPr>
                <a:lstStyle/>
                <a:p>
                  <a:r>
                    <a:rPr lang="en-US" altLang="zh-TW" sz="1050" dirty="0"/>
                    <a:t>…</a:t>
                  </a:r>
                  <a:endParaRPr lang="zh-TW" altLang="en-US" sz="1050" dirty="0"/>
                </a:p>
              </p:txBody>
            </p:sp>
            <p:sp>
              <p:nvSpPr>
                <p:cNvPr id="264" name="矩形 263"/>
                <p:cNvSpPr/>
                <p:nvPr/>
              </p:nvSpPr>
              <p:spPr>
                <a:xfrm>
                  <a:off x="591143"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5" name="矩形 264"/>
                <p:cNvSpPr/>
                <p:nvPr/>
              </p:nvSpPr>
              <p:spPr>
                <a:xfrm>
                  <a:off x="953047"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6" name="矩形 265"/>
                <p:cNvSpPr/>
                <p:nvPr/>
              </p:nvSpPr>
              <p:spPr>
                <a:xfrm>
                  <a:off x="1314951"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7" name="矩形 266"/>
                <p:cNvSpPr/>
                <p:nvPr/>
              </p:nvSpPr>
              <p:spPr>
                <a:xfrm>
                  <a:off x="1676329"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8" name="矩形 267"/>
                <p:cNvSpPr/>
                <p:nvPr/>
              </p:nvSpPr>
              <p:spPr>
                <a:xfrm>
                  <a:off x="2038759"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69" name="矩形 268"/>
                <p:cNvSpPr/>
                <p:nvPr/>
              </p:nvSpPr>
              <p:spPr>
                <a:xfrm>
                  <a:off x="3318006"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0" name="文字方塊 269"/>
                <p:cNvSpPr txBox="1"/>
                <p:nvPr/>
              </p:nvSpPr>
              <p:spPr>
                <a:xfrm>
                  <a:off x="2978005" y="2638518"/>
                  <a:ext cx="239888" cy="379861"/>
                </a:xfrm>
                <a:prstGeom prst="rect">
                  <a:avLst/>
                </a:prstGeom>
                <a:noFill/>
              </p:spPr>
              <p:txBody>
                <a:bodyPr wrap="square" rtlCol="0">
                  <a:spAutoFit/>
                </a:bodyPr>
                <a:lstStyle/>
                <a:p>
                  <a:r>
                    <a:rPr lang="en-US" altLang="zh-TW" sz="1050" dirty="0"/>
                    <a:t>…</a:t>
                  </a:r>
                  <a:endParaRPr lang="zh-TW" altLang="en-US" sz="1050" dirty="0"/>
                </a:p>
              </p:txBody>
            </p:sp>
            <p:sp>
              <p:nvSpPr>
                <p:cNvPr id="271" name="矩形 270"/>
                <p:cNvSpPr/>
                <p:nvPr/>
              </p:nvSpPr>
              <p:spPr>
                <a:xfrm>
                  <a:off x="591143"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2" name="矩形 271"/>
                <p:cNvSpPr/>
                <p:nvPr/>
              </p:nvSpPr>
              <p:spPr>
                <a:xfrm>
                  <a:off x="953047"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3" name="矩形 272"/>
                <p:cNvSpPr/>
                <p:nvPr/>
              </p:nvSpPr>
              <p:spPr>
                <a:xfrm>
                  <a:off x="1314951"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4" name="矩形 273"/>
                <p:cNvSpPr/>
                <p:nvPr/>
              </p:nvSpPr>
              <p:spPr>
                <a:xfrm>
                  <a:off x="1676329"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5" name="矩形 274"/>
                <p:cNvSpPr/>
                <p:nvPr/>
              </p:nvSpPr>
              <p:spPr>
                <a:xfrm>
                  <a:off x="2038759"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160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6" name="矩形 275"/>
                <p:cNvSpPr/>
                <p:nvPr/>
              </p:nvSpPr>
              <p:spPr>
                <a:xfrm>
                  <a:off x="3318006"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7" name="文字方塊 276"/>
                <p:cNvSpPr txBox="1"/>
                <p:nvPr/>
              </p:nvSpPr>
              <p:spPr>
                <a:xfrm>
                  <a:off x="2978005" y="3018851"/>
                  <a:ext cx="239888" cy="379861"/>
                </a:xfrm>
                <a:prstGeom prst="rect">
                  <a:avLst/>
                </a:prstGeom>
                <a:noFill/>
              </p:spPr>
              <p:txBody>
                <a:bodyPr wrap="square" rtlCol="0">
                  <a:spAutoFit/>
                </a:bodyPr>
                <a:lstStyle/>
                <a:p>
                  <a:r>
                    <a:rPr lang="en-US" altLang="zh-TW" sz="1050" dirty="0"/>
                    <a:t>…</a:t>
                  </a:r>
                  <a:endParaRPr lang="zh-TW" altLang="en-US" sz="1050" dirty="0"/>
                </a:p>
              </p:txBody>
            </p:sp>
            <p:sp>
              <p:nvSpPr>
                <p:cNvPr id="278" name="矩形 277"/>
                <p:cNvSpPr/>
                <p:nvPr/>
              </p:nvSpPr>
              <p:spPr>
                <a:xfrm>
                  <a:off x="591143"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79" name="矩形 278"/>
                <p:cNvSpPr/>
                <p:nvPr/>
              </p:nvSpPr>
              <p:spPr>
                <a:xfrm>
                  <a:off x="953047"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80" name="矩形 279"/>
                <p:cNvSpPr/>
                <p:nvPr/>
              </p:nvSpPr>
              <p:spPr>
                <a:xfrm>
                  <a:off x="1314951"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81" name="矩形 280"/>
                <p:cNvSpPr/>
                <p:nvPr/>
              </p:nvSpPr>
              <p:spPr>
                <a:xfrm>
                  <a:off x="1676329"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82" name="矩形 281"/>
                <p:cNvSpPr/>
                <p:nvPr/>
              </p:nvSpPr>
              <p:spPr>
                <a:xfrm>
                  <a:off x="2038759"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83" name="矩形 282"/>
                <p:cNvSpPr/>
                <p:nvPr/>
              </p:nvSpPr>
              <p:spPr>
                <a:xfrm>
                  <a:off x="3318006"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259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84" name="文字方塊 283"/>
                <p:cNvSpPr txBox="1"/>
                <p:nvPr/>
              </p:nvSpPr>
              <p:spPr>
                <a:xfrm>
                  <a:off x="2978005" y="3399189"/>
                  <a:ext cx="239888" cy="379861"/>
                </a:xfrm>
                <a:prstGeom prst="rect">
                  <a:avLst/>
                </a:prstGeom>
                <a:noFill/>
              </p:spPr>
              <p:txBody>
                <a:bodyPr wrap="square" rtlCol="0">
                  <a:spAutoFit/>
                </a:bodyPr>
                <a:lstStyle/>
                <a:p>
                  <a:r>
                    <a:rPr lang="en-US" altLang="zh-TW" sz="1050" dirty="0"/>
                    <a:t>…</a:t>
                  </a:r>
                  <a:endParaRPr lang="zh-TW" altLang="en-US" sz="1050" dirty="0"/>
                </a:p>
              </p:txBody>
            </p:sp>
            <p:sp>
              <p:nvSpPr>
                <p:cNvPr id="285" name="矩形 284"/>
                <p:cNvSpPr/>
                <p:nvPr/>
              </p:nvSpPr>
              <p:spPr>
                <a:xfrm>
                  <a:off x="591143"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2652</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286" name="矩形 285"/>
                <p:cNvSpPr/>
                <p:nvPr/>
              </p:nvSpPr>
              <p:spPr>
                <a:xfrm>
                  <a:off x="953047"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2653</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287" name="矩形 286"/>
                <p:cNvSpPr/>
                <p:nvPr/>
              </p:nvSpPr>
              <p:spPr>
                <a:xfrm>
                  <a:off x="1314951"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2654</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288" name="矩形 287"/>
                <p:cNvSpPr/>
                <p:nvPr/>
              </p:nvSpPr>
              <p:spPr>
                <a:xfrm>
                  <a:off x="1676329"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2655</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289" name="矩形 288"/>
                <p:cNvSpPr/>
                <p:nvPr/>
              </p:nvSpPr>
              <p:spPr>
                <a:xfrm>
                  <a:off x="2038759"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2656</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290" name="矩形 289"/>
                <p:cNvSpPr/>
                <p:nvPr/>
              </p:nvSpPr>
              <p:spPr>
                <a:xfrm>
                  <a:off x="3318006"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2703</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291" name="文字方塊 290"/>
                <p:cNvSpPr txBox="1"/>
                <p:nvPr/>
              </p:nvSpPr>
              <p:spPr>
                <a:xfrm>
                  <a:off x="2978005" y="4604122"/>
                  <a:ext cx="239888" cy="379861"/>
                </a:xfrm>
                <a:prstGeom prst="rect">
                  <a:avLst/>
                </a:prstGeom>
                <a:noFill/>
              </p:spPr>
              <p:txBody>
                <a:bodyPr wrap="square" rtlCol="0">
                  <a:spAutoFit/>
                </a:bodyPr>
                <a:lstStyle/>
                <a:p>
                  <a:r>
                    <a:rPr lang="en-US" altLang="zh-TW" sz="1050" dirty="0"/>
                    <a:t>…</a:t>
                  </a:r>
                  <a:endParaRPr lang="zh-TW" altLang="en-US" sz="1050" dirty="0"/>
                </a:p>
              </p:txBody>
            </p:sp>
            <p:sp>
              <p:nvSpPr>
                <p:cNvPr id="292" name="文字方塊 291"/>
                <p:cNvSpPr txBox="1"/>
                <p:nvPr/>
              </p:nvSpPr>
              <p:spPr>
                <a:xfrm rot="5400000">
                  <a:off x="688174" y="4255734"/>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93" name="文字方塊 292"/>
                <p:cNvSpPr txBox="1"/>
                <p:nvPr/>
              </p:nvSpPr>
              <p:spPr>
                <a:xfrm rot="5400000">
                  <a:off x="1070882" y="4244471"/>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94" name="文字方塊 293"/>
                <p:cNvSpPr txBox="1"/>
                <p:nvPr/>
              </p:nvSpPr>
              <p:spPr>
                <a:xfrm rot="5400000">
                  <a:off x="1416526" y="4244471"/>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95" name="文字方塊 294"/>
                <p:cNvSpPr txBox="1"/>
                <p:nvPr/>
              </p:nvSpPr>
              <p:spPr>
                <a:xfrm rot="5400000">
                  <a:off x="1784636" y="4255734"/>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96" name="文字方塊 295"/>
                <p:cNvSpPr txBox="1"/>
                <p:nvPr/>
              </p:nvSpPr>
              <p:spPr>
                <a:xfrm rot="5400000">
                  <a:off x="2155981" y="4236521"/>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97" name="文字方塊 296"/>
                <p:cNvSpPr txBox="1"/>
                <p:nvPr/>
              </p:nvSpPr>
              <p:spPr>
                <a:xfrm rot="5400000">
                  <a:off x="3416355" y="4244471"/>
                  <a:ext cx="239890" cy="344113"/>
                </a:xfrm>
                <a:prstGeom prst="rect">
                  <a:avLst/>
                </a:prstGeom>
                <a:noFill/>
              </p:spPr>
              <p:txBody>
                <a:bodyPr wrap="square" rtlCol="0">
                  <a:spAutoFit/>
                </a:bodyPr>
                <a:lstStyle/>
                <a:p>
                  <a:r>
                    <a:rPr lang="en-US" altLang="zh-TW" sz="1050" dirty="0"/>
                    <a:t>…</a:t>
                  </a:r>
                  <a:endParaRPr lang="zh-TW" altLang="en-US" sz="1050" dirty="0"/>
                </a:p>
              </p:txBody>
            </p:sp>
          </p:grpSp>
          <p:cxnSp>
            <p:nvCxnSpPr>
              <p:cNvPr id="233" name="直線單箭頭接點 232"/>
              <p:cNvCxnSpPr/>
              <p:nvPr/>
            </p:nvCxnSpPr>
            <p:spPr>
              <a:xfrm>
                <a:off x="587132" y="1768641"/>
                <a:ext cx="3092778" cy="0"/>
              </a:xfrm>
              <a:prstGeom prst="straightConnector1">
                <a:avLst/>
              </a:prstGeom>
              <a:ln>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4" name="文字方塊 233"/>
              <p:cNvSpPr txBox="1"/>
              <p:nvPr/>
            </p:nvSpPr>
            <p:spPr>
              <a:xfrm>
                <a:off x="2058470" y="1532718"/>
                <a:ext cx="408737" cy="357517"/>
              </a:xfrm>
              <a:prstGeom prst="rect">
                <a:avLst/>
              </a:prstGeom>
              <a:noFill/>
            </p:spPr>
            <p:txBody>
              <a:bodyPr wrap="square" rtlCol="0">
                <a:spAutoFit/>
              </a:bodyPr>
              <a:lstStyle/>
              <a:p>
                <a:r>
                  <a:rPr lang="en-US" altLang="zh-TW" sz="1000" dirty="0">
                    <a:solidFill>
                      <a:schemeClr val="tx1">
                        <a:lumMod val="75000"/>
                        <a:lumOff val="25000"/>
                      </a:schemeClr>
                    </a:solidFill>
                    <a:latin typeface="Times New Roman" panose="02020603050405020304" pitchFamily="18" charset="0"/>
                    <a:cs typeface="Times New Roman" panose="02020603050405020304" pitchFamily="18" charset="0"/>
                  </a:rPr>
                  <a:t>52</a:t>
                </a:r>
                <a:endParaRPr lang="zh-TW" alt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235" name="直線單箭頭接點 234"/>
              <p:cNvCxnSpPr/>
              <p:nvPr/>
            </p:nvCxnSpPr>
            <p:spPr>
              <a:xfrm>
                <a:off x="467028" y="1873833"/>
                <a:ext cx="0" cy="3038066"/>
              </a:xfrm>
              <a:prstGeom prst="straightConnector1">
                <a:avLst/>
              </a:prstGeom>
              <a:ln>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6" name="文字方塊 235"/>
              <p:cNvSpPr txBox="1"/>
              <p:nvPr/>
            </p:nvSpPr>
            <p:spPr>
              <a:xfrm>
                <a:off x="178134" y="3414574"/>
                <a:ext cx="408737" cy="357517"/>
              </a:xfrm>
              <a:prstGeom prst="rect">
                <a:avLst/>
              </a:prstGeom>
              <a:noFill/>
            </p:spPr>
            <p:txBody>
              <a:bodyPr wrap="square" rtlCol="0">
                <a:spAutoFit/>
              </a:bodyPr>
              <a:lstStyle/>
              <a:p>
                <a:r>
                  <a:rPr lang="en-US" altLang="zh-TW" sz="1000" dirty="0">
                    <a:solidFill>
                      <a:schemeClr val="tx1">
                        <a:lumMod val="75000"/>
                        <a:lumOff val="25000"/>
                      </a:schemeClr>
                    </a:solidFill>
                    <a:latin typeface="Times New Roman" panose="02020603050405020304" pitchFamily="18" charset="0"/>
                    <a:cs typeface="Times New Roman" panose="02020603050405020304" pitchFamily="18" charset="0"/>
                  </a:rPr>
                  <a:t>52</a:t>
                </a:r>
                <a:endParaRPr lang="zh-TW" alt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37" name="文字方塊 236"/>
              <p:cNvSpPr txBox="1"/>
              <p:nvPr/>
            </p:nvSpPr>
            <p:spPr>
              <a:xfrm>
                <a:off x="2555574" y="1914123"/>
                <a:ext cx="239889" cy="379862"/>
              </a:xfrm>
              <a:prstGeom prst="rect">
                <a:avLst/>
              </a:prstGeom>
              <a:noFill/>
            </p:spPr>
            <p:txBody>
              <a:bodyPr wrap="square" rtlCol="0">
                <a:spAutoFit/>
              </a:bodyPr>
              <a:lstStyle/>
              <a:p>
                <a:r>
                  <a:rPr lang="en-US" altLang="zh-TW" sz="1050" dirty="0"/>
                  <a:t>…</a:t>
                </a:r>
                <a:endParaRPr lang="zh-TW" altLang="en-US" sz="1050" dirty="0"/>
              </a:p>
            </p:txBody>
          </p:sp>
          <p:sp>
            <p:nvSpPr>
              <p:cNvPr id="238" name="文字方塊 237"/>
              <p:cNvSpPr txBox="1"/>
              <p:nvPr/>
            </p:nvSpPr>
            <p:spPr>
              <a:xfrm>
                <a:off x="2555574" y="2258179"/>
                <a:ext cx="239889" cy="379862"/>
              </a:xfrm>
              <a:prstGeom prst="rect">
                <a:avLst/>
              </a:prstGeom>
              <a:noFill/>
            </p:spPr>
            <p:txBody>
              <a:bodyPr wrap="square" rtlCol="0">
                <a:spAutoFit/>
              </a:bodyPr>
              <a:lstStyle/>
              <a:p>
                <a:r>
                  <a:rPr lang="en-US" altLang="zh-TW" sz="1050" dirty="0"/>
                  <a:t>…</a:t>
                </a:r>
                <a:endParaRPr lang="zh-TW" altLang="en-US" sz="1050" dirty="0"/>
              </a:p>
            </p:txBody>
          </p:sp>
          <p:sp>
            <p:nvSpPr>
              <p:cNvPr id="239" name="文字方塊 238"/>
              <p:cNvSpPr txBox="1"/>
              <p:nvPr/>
            </p:nvSpPr>
            <p:spPr>
              <a:xfrm>
                <a:off x="2555574" y="2638514"/>
                <a:ext cx="239889" cy="379862"/>
              </a:xfrm>
              <a:prstGeom prst="rect">
                <a:avLst/>
              </a:prstGeom>
              <a:noFill/>
            </p:spPr>
            <p:txBody>
              <a:bodyPr wrap="square" rtlCol="0">
                <a:spAutoFit/>
              </a:bodyPr>
              <a:lstStyle/>
              <a:p>
                <a:r>
                  <a:rPr lang="en-US" altLang="zh-TW" sz="1050" dirty="0"/>
                  <a:t>…</a:t>
                </a:r>
                <a:endParaRPr lang="zh-TW" altLang="en-US" sz="1050" dirty="0"/>
              </a:p>
            </p:txBody>
          </p:sp>
          <p:sp>
            <p:nvSpPr>
              <p:cNvPr id="240" name="文字方塊 239"/>
              <p:cNvSpPr txBox="1"/>
              <p:nvPr/>
            </p:nvSpPr>
            <p:spPr>
              <a:xfrm>
                <a:off x="2555574" y="3018852"/>
                <a:ext cx="239889" cy="379862"/>
              </a:xfrm>
              <a:prstGeom prst="rect">
                <a:avLst/>
              </a:prstGeom>
              <a:noFill/>
            </p:spPr>
            <p:txBody>
              <a:bodyPr wrap="square" rtlCol="0">
                <a:spAutoFit/>
              </a:bodyPr>
              <a:lstStyle/>
              <a:p>
                <a:r>
                  <a:rPr lang="en-US" altLang="zh-TW" sz="1050" dirty="0"/>
                  <a:t>…</a:t>
                </a:r>
                <a:endParaRPr lang="zh-TW" altLang="en-US" sz="1050" dirty="0"/>
              </a:p>
            </p:txBody>
          </p:sp>
          <p:sp>
            <p:nvSpPr>
              <p:cNvPr id="241" name="文字方塊 240"/>
              <p:cNvSpPr txBox="1"/>
              <p:nvPr/>
            </p:nvSpPr>
            <p:spPr>
              <a:xfrm>
                <a:off x="2555574" y="3399190"/>
                <a:ext cx="239889" cy="379862"/>
              </a:xfrm>
              <a:prstGeom prst="rect">
                <a:avLst/>
              </a:prstGeom>
              <a:noFill/>
            </p:spPr>
            <p:txBody>
              <a:bodyPr wrap="square" rtlCol="0">
                <a:spAutoFit/>
              </a:bodyPr>
              <a:lstStyle/>
              <a:p>
                <a:r>
                  <a:rPr lang="en-US" altLang="zh-TW" sz="1050" dirty="0"/>
                  <a:t>…</a:t>
                </a:r>
                <a:endParaRPr lang="zh-TW" altLang="en-US" sz="1050" dirty="0"/>
              </a:p>
            </p:txBody>
          </p:sp>
          <p:sp>
            <p:nvSpPr>
              <p:cNvPr id="242" name="文字方塊 241"/>
              <p:cNvSpPr txBox="1"/>
              <p:nvPr/>
            </p:nvSpPr>
            <p:spPr>
              <a:xfrm>
                <a:off x="2555574" y="4604121"/>
                <a:ext cx="239889" cy="379862"/>
              </a:xfrm>
              <a:prstGeom prst="rect">
                <a:avLst/>
              </a:prstGeom>
              <a:noFill/>
            </p:spPr>
            <p:txBody>
              <a:bodyPr wrap="square" rtlCol="0">
                <a:spAutoFit/>
              </a:bodyPr>
              <a:lstStyle/>
              <a:p>
                <a:r>
                  <a:rPr lang="en-US" altLang="zh-TW" sz="1050" dirty="0"/>
                  <a:t>…</a:t>
                </a:r>
                <a:endParaRPr lang="zh-TW" altLang="en-US" sz="1050" dirty="0"/>
              </a:p>
            </p:txBody>
          </p:sp>
          <p:sp>
            <p:nvSpPr>
              <p:cNvPr id="243" name="文字方塊 242"/>
              <p:cNvSpPr txBox="1"/>
              <p:nvPr/>
            </p:nvSpPr>
            <p:spPr>
              <a:xfrm rot="5400000">
                <a:off x="688173" y="3846835"/>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44" name="文字方塊 243"/>
              <p:cNvSpPr txBox="1"/>
              <p:nvPr/>
            </p:nvSpPr>
            <p:spPr>
              <a:xfrm rot="5400000">
                <a:off x="1070880" y="3835575"/>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45" name="文字方塊 244"/>
              <p:cNvSpPr txBox="1"/>
              <p:nvPr/>
            </p:nvSpPr>
            <p:spPr>
              <a:xfrm rot="5400000">
                <a:off x="1416525" y="3835575"/>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46" name="文字方塊 245"/>
              <p:cNvSpPr txBox="1"/>
              <p:nvPr/>
            </p:nvSpPr>
            <p:spPr>
              <a:xfrm rot="5400000">
                <a:off x="1784635" y="3846835"/>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47" name="文字方塊 246"/>
              <p:cNvSpPr txBox="1"/>
              <p:nvPr/>
            </p:nvSpPr>
            <p:spPr>
              <a:xfrm rot="5400000">
                <a:off x="2155982" y="3827625"/>
                <a:ext cx="239890" cy="344113"/>
              </a:xfrm>
              <a:prstGeom prst="rect">
                <a:avLst/>
              </a:prstGeom>
              <a:noFill/>
            </p:spPr>
            <p:txBody>
              <a:bodyPr wrap="square" rtlCol="0">
                <a:spAutoFit/>
              </a:bodyPr>
              <a:lstStyle/>
              <a:p>
                <a:r>
                  <a:rPr lang="en-US" altLang="zh-TW" sz="1050" dirty="0"/>
                  <a:t>…</a:t>
                </a:r>
                <a:endParaRPr lang="zh-TW" altLang="en-US" sz="1050" dirty="0"/>
              </a:p>
            </p:txBody>
          </p:sp>
          <p:sp>
            <p:nvSpPr>
              <p:cNvPr id="248" name="文字方塊 247"/>
              <p:cNvSpPr txBox="1"/>
              <p:nvPr/>
            </p:nvSpPr>
            <p:spPr>
              <a:xfrm rot="5400000">
                <a:off x="3416356" y="3835575"/>
                <a:ext cx="239890" cy="344113"/>
              </a:xfrm>
              <a:prstGeom prst="rect">
                <a:avLst/>
              </a:prstGeom>
              <a:noFill/>
            </p:spPr>
            <p:txBody>
              <a:bodyPr wrap="square" rtlCol="0">
                <a:spAutoFit/>
              </a:bodyPr>
              <a:lstStyle/>
              <a:p>
                <a:r>
                  <a:rPr lang="en-US" altLang="zh-TW" sz="1050" dirty="0"/>
                  <a:t>…</a:t>
                </a:r>
                <a:endParaRPr lang="zh-TW" altLang="en-US" sz="1050" dirty="0"/>
              </a:p>
            </p:txBody>
          </p:sp>
        </p:grpSp>
        <p:sp>
          <p:nvSpPr>
            <p:cNvPr id="8" name="矩形 7"/>
            <p:cNvSpPr/>
            <p:nvPr/>
          </p:nvSpPr>
          <p:spPr>
            <a:xfrm>
              <a:off x="425997" y="2250349"/>
              <a:ext cx="1161748" cy="1095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9" name="直線單箭頭接點 8"/>
            <p:cNvCxnSpPr/>
            <p:nvPr/>
          </p:nvCxnSpPr>
          <p:spPr>
            <a:xfrm>
              <a:off x="4676695" y="2559631"/>
              <a:ext cx="50509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4683500" y="5515033"/>
              <a:ext cx="505002" cy="80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4681" y="3797053"/>
              <a:ext cx="615924" cy="480559"/>
            </a:xfrm>
            <a:prstGeom prst="rect">
              <a:avLst/>
            </a:prstGeom>
            <a:noFill/>
          </p:spPr>
          <p:txBody>
            <a:bodyPr vert="eaVert" wrap="square" rtlCol="0">
              <a:spAutoFit/>
            </a:bodyPr>
            <a:lstStyle/>
            <a:p>
              <a:r>
                <a:rPr lang="en-US" altLang="zh-TW" dirty="0">
                  <a:solidFill>
                    <a:srgbClr val="C00000"/>
                  </a:solidFill>
                </a:rPr>
                <a:t>…</a:t>
              </a:r>
              <a:endParaRPr lang="zh-TW" altLang="en-US" dirty="0">
                <a:solidFill>
                  <a:srgbClr val="C00000"/>
                </a:solidFill>
              </a:endParaRPr>
            </a:p>
          </p:txBody>
        </p:sp>
        <p:cxnSp>
          <p:nvCxnSpPr>
            <p:cNvPr id="12" name="直線單箭頭接點 11"/>
            <p:cNvCxnSpPr/>
            <p:nvPr/>
          </p:nvCxnSpPr>
          <p:spPr>
            <a:xfrm>
              <a:off x="1607157" y="2940702"/>
              <a:ext cx="3095755" cy="885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H="1">
              <a:off x="4676695" y="2578891"/>
              <a:ext cx="6805" cy="29441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3979686" y="2316179"/>
              <a:ext cx="396252" cy="2207057"/>
              <a:chOff x="4400772" y="1315877"/>
              <a:chExt cx="362275" cy="3423449"/>
            </a:xfrm>
          </p:grpSpPr>
          <p:sp>
            <p:nvSpPr>
              <p:cNvPr id="223" name="矩形 222"/>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4" name="矩形 223"/>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5" name="矩形 224"/>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6" name="矩形 225"/>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7" name="矩形 226"/>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8" name="矩形 227"/>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9" name="矩形 228"/>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30" name="矩形 229"/>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31" name="矩形 230"/>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sp>
          <p:nvSpPr>
            <p:cNvPr id="15" name="矩形 14"/>
            <p:cNvSpPr/>
            <p:nvPr/>
          </p:nvSpPr>
          <p:spPr>
            <a:xfrm>
              <a:off x="5188502" y="1418077"/>
              <a:ext cx="2214875" cy="23349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16" name="群組 15"/>
            <p:cNvGrpSpPr/>
            <p:nvPr/>
          </p:nvGrpSpPr>
          <p:grpSpPr>
            <a:xfrm>
              <a:off x="5282290" y="1687116"/>
              <a:ext cx="396252" cy="1819903"/>
              <a:chOff x="4400772" y="1315877"/>
              <a:chExt cx="362275" cy="3423449"/>
            </a:xfrm>
          </p:grpSpPr>
          <p:sp>
            <p:nvSpPr>
              <p:cNvPr id="214" name="矩形 213"/>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15" name="矩形 214"/>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16" name="矩形 215"/>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17" name="矩形 216"/>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18" name="矩形 217"/>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19" name="矩形 218"/>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0" name="矩形 219"/>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1" name="矩形 220"/>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2" name="矩形 221"/>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17" name="群組 16"/>
            <p:cNvGrpSpPr/>
            <p:nvPr/>
          </p:nvGrpSpPr>
          <p:grpSpPr>
            <a:xfrm>
              <a:off x="5886901" y="1687236"/>
              <a:ext cx="401695" cy="1819903"/>
              <a:chOff x="4400772" y="1315877"/>
              <a:chExt cx="362272" cy="3423449"/>
            </a:xfrm>
          </p:grpSpPr>
          <p:sp>
            <p:nvSpPr>
              <p:cNvPr id="205" name="矩形 204"/>
              <p:cNvSpPr/>
              <p:nvPr/>
            </p:nvSpPr>
            <p:spPr>
              <a:xfrm>
                <a:off x="4401140" y="1315877"/>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0</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06" name="矩形 205"/>
              <p:cNvSpPr/>
              <p:nvPr/>
            </p:nvSpPr>
            <p:spPr>
              <a:xfrm>
                <a:off x="4400772" y="1696638"/>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1</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07" name="矩形 206"/>
              <p:cNvSpPr/>
              <p:nvPr/>
            </p:nvSpPr>
            <p:spPr>
              <a:xfrm>
                <a:off x="4400772" y="2076974"/>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2</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08" name="矩形 207"/>
              <p:cNvSpPr/>
              <p:nvPr/>
            </p:nvSpPr>
            <p:spPr>
              <a:xfrm>
                <a:off x="4400772" y="2457310"/>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3</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09" name="矩形 208"/>
              <p:cNvSpPr/>
              <p:nvPr/>
            </p:nvSpPr>
            <p:spPr>
              <a:xfrm>
                <a:off x="4400772" y="2837646"/>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4</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10" name="矩形 209"/>
              <p:cNvSpPr/>
              <p:nvPr/>
            </p:nvSpPr>
            <p:spPr>
              <a:xfrm>
                <a:off x="4400772" y="3217982"/>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5</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11" name="矩形 210"/>
              <p:cNvSpPr/>
              <p:nvPr/>
            </p:nvSpPr>
            <p:spPr>
              <a:xfrm>
                <a:off x="4400772" y="3598318"/>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6</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12" name="矩形 211"/>
              <p:cNvSpPr/>
              <p:nvPr/>
            </p:nvSpPr>
            <p:spPr>
              <a:xfrm>
                <a:off x="4400772" y="3978654"/>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7</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213" name="矩形 212"/>
              <p:cNvSpPr/>
              <p:nvPr/>
            </p:nvSpPr>
            <p:spPr>
              <a:xfrm>
                <a:off x="4400772" y="4358990"/>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8</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18" name="群組 17"/>
            <p:cNvGrpSpPr/>
            <p:nvPr/>
          </p:nvGrpSpPr>
          <p:grpSpPr>
            <a:xfrm>
              <a:off x="5700030" y="1713372"/>
              <a:ext cx="154903" cy="1742115"/>
              <a:chOff x="8276394" y="583185"/>
              <a:chExt cx="241271" cy="3286709"/>
            </a:xfrm>
          </p:grpSpPr>
          <p:sp>
            <p:nvSpPr>
              <p:cNvPr id="196" name="矩形 195"/>
              <p:cNvSpPr/>
              <p:nvPr/>
            </p:nvSpPr>
            <p:spPr>
              <a:xfrm>
                <a:off x="8282183" y="58318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97" name="矩形 196"/>
              <p:cNvSpPr/>
              <p:nvPr/>
            </p:nvSpPr>
            <p:spPr>
              <a:xfrm>
                <a:off x="8282183" y="96896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98" name="矩形 197"/>
              <p:cNvSpPr/>
              <p:nvPr/>
            </p:nvSpPr>
            <p:spPr>
              <a:xfrm>
                <a:off x="8282183" y="135774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99" name="矩形 198"/>
              <p:cNvSpPr/>
              <p:nvPr/>
            </p:nvSpPr>
            <p:spPr>
              <a:xfrm>
                <a:off x="8282183" y="172740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200" name="矩形 199"/>
              <p:cNvSpPr/>
              <p:nvPr/>
            </p:nvSpPr>
            <p:spPr>
              <a:xfrm>
                <a:off x="8282183" y="211495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201" name="矩形 200"/>
              <p:cNvSpPr/>
              <p:nvPr/>
            </p:nvSpPr>
            <p:spPr>
              <a:xfrm>
                <a:off x="8282183" y="249875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202" name="矩形 201"/>
              <p:cNvSpPr/>
              <p:nvPr/>
            </p:nvSpPr>
            <p:spPr>
              <a:xfrm>
                <a:off x="8276394" y="2871998"/>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203" name="矩形 202"/>
              <p:cNvSpPr/>
              <p:nvPr/>
            </p:nvSpPr>
            <p:spPr>
              <a:xfrm>
                <a:off x="8276394" y="326900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204" name="矩形 203"/>
              <p:cNvSpPr/>
              <p:nvPr/>
            </p:nvSpPr>
            <p:spPr>
              <a:xfrm>
                <a:off x="8276394" y="364562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grpSp>
        <p:sp>
          <p:nvSpPr>
            <p:cNvPr id="19" name="矩形 18"/>
            <p:cNvSpPr/>
            <p:nvPr/>
          </p:nvSpPr>
          <p:spPr>
            <a:xfrm>
              <a:off x="7002146" y="1693778"/>
              <a:ext cx="239265" cy="198339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a:t>
              </a:r>
              <a:endParaRPr lang="zh-TW" altLang="en-US" sz="1400" dirty="0">
                <a:solidFill>
                  <a:schemeClr val="tx1"/>
                </a:solidFill>
              </a:endParaRPr>
            </a:p>
          </p:txBody>
        </p:sp>
        <p:grpSp>
          <p:nvGrpSpPr>
            <p:cNvPr id="20" name="群組 19"/>
            <p:cNvGrpSpPr/>
            <p:nvPr/>
          </p:nvGrpSpPr>
          <p:grpSpPr>
            <a:xfrm>
              <a:off x="6307652" y="1780030"/>
              <a:ext cx="675258" cy="1831465"/>
              <a:chOff x="7131563" y="447487"/>
              <a:chExt cx="1049177" cy="3432251"/>
            </a:xfrm>
          </p:grpSpPr>
          <p:grpSp>
            <p:nvGrpSpPr>
              <p:cNvPr id="185" name="群組 184"/>
              <p:cNvGrpSpPr/>
              <p:nvPr/>
            </p:nvGrpSpPr>
            <p:grpSpPr>
              <a:xfrm>
                <a:off x="7131563" y="447487"/>
                <a:ext cx="1049177" cy="3038469"/>
                <a:chOff x="7131563" y="447487"/>
                <a:chExt cx="1395910" cy="3038469"/>
              </a:xfrm>
            </p:grpSpPr>
            <p:cxnSp>
              <p:nvCxnSpPr>
                <p:cNvPr id="187" name="直線接點 186"/>
                <p:cNvCxnSpPr>
                  <a:stCxn id="205" idx="3"/>
                </p:cNvCxnSpPr>
                <p:nvPr/>
              </p:nvCxnSpPr>
              <p:spPr>
                <a:xfrm>
                  <a:off x="7131936" y="447487"/>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接點 187"/>
                <p:cNvCxnSpPr>
                  <a:stCxn id="206" idx="3"/>
                </p:cNvCxnSpPr>
                <p:nvPr/>
              </p:nvCxnSpPr>
              <p:spPr>
                <a:xfrm>
                  <a:off x="7131563" y="828248"/>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a:xfrm>
                  <a:off x="7131936" y="1216414"/>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a:xfrm>
                  <a:off x="7131563" y="1597175"/>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接點 190"/>
                <p:cNvCxnSpPr/>
                <p:nvPr/>
              </p:nvCxnSpPr>
              <p:spPr>
                <a:xfrm>
                  <a:off x="7131936" y="2000466"/>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a:xfrm>
                  <a:off x="7131563" y="2381227"/>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接點 192"/>
                <p:cNvCxnSpPr/>
                <p:nvPr/>
              </p:nvCxnSpPr>
              <p:spPr>
                <a:xfrm>
                  <a:off x="7131563" y="2724701"/>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a:xfrm>
                  <a:off x="7131563" y="310259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a:xfrm>
                  <a:off x="7131563" y="348595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6" name="直線接點 185"/>
              <p:cNvCxnSpPr/>
              <p:nvPr/>
            </p:nvCxnSpPr>
            <p:spPr>
              <a:xfrm>
                <a:off x="7945582" y="3879738"/>
                <a:ext cx="235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字方塊 20"/>
            <p:cNvSpPr txBox="1"/>
            <p:nvPr/>
          </p:nvSpPr>
          <p:spPr>
            <a:xfrm>
              <a:off x="5678136" y="3485684"/>
              <a:ext cx="1197407" cy="330688"/>
            </a:xfrm>
            <a:prstGeom prst="rect">
              <a:avLst/>
            </a:prstGeom>
            <a:noFill/>
          </p:spPr>
          <p:txBody>
            <a:bodyPr wrap="square" rtlCol="0">
              <a:spAutoFit/>
            </a:bodyPr>
            <a:lstStyle/>
            <a:p>
              <a:pPr algn="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psum</a:t>
              </a:r>
              <a:endParaRPr lang="en-US" altLang="zh-TW" sz="1000" dirty="0">
                <a:latin typeface="Times New Roman" panose="02020603050405020304" pitchFamily="18" charset="0"/>
                <a:cs typeface="Times New Roman" panose="02020603050405020304" pitchFamily="18" charset="0"/>
              </a:endParaRPr>
            </a:p>
          </p:txBody>
        </p:sp>
        <p:sp>
          <p:nvSpPr>
            <p:cNvPr id="22" name="文字方塊 21"/>
            <p:cNvSpPr txBox="1"/>
            <p:nvPr/>
          </p:nvSpPr>
          <p:spPr>
            <a:xfrm>
              <a:off x="7392842" y="2460515"/>
              <a:ext cx="1283414" cy="341023"/>
            </a:xfrm>
            <a:prstGeom prst="rect">
              <a:avLst/>
            </a:prstGeom>
            <a:noFill/>
          </p:spPr>
          <p:txBody>
            <a:bodyPr wrap="square" rtlCol="0">
              <a:spAutoFit/>
            </a:bodyPr>
            <a:lstStyle/>
            <a:p>
              <a:r>
                <a:rPr lang="en-US" altLang="zh-TW" sz="1050" dirty="0">
                  <a:latin typeface="Times New Roman" panose="02020603050405020304" pitchFamily="18" charset="0"/>
                  <a:cs typeface="Times New Roman" panose="02020603050405020304" pitchFamily="18" charset="0"/>
                </a:rPr>
                <a:t>Updated </a:t>
              </a:r>
              <a:r>
                <a:rPr lang="en-US" altLang="zh-TW" sz="1050" dirty="0" err="1">
                  <a:latin typeface="Times New Roman" panose="02020603050405020304" pitchFamily="18" charset="0"/>
                  <a:cs typeface="Times New Roman" panose="02020603050405020304" pitchFamily="18" charset="0"/>
                </a:rPr>
                <a:t>psum</a:t>
              </a:r>
              <a:endParaRPr lang="en-US" altLang="zh-TW" sz="1050" dirty="0">
                <a:latin typeface="Times New Roman" panose="02020603050405020304" pitchFamily="18" charset="0"/>
                <a:cs typeface="Times New Roman" panose="02020603050405020304" pitchFamily="18" charset="0"/>
              </a:endParaRPr>
            </a:p>
          </p:txBody>
        </p:sp>
        <p:cxnSp>
          <p:nvCxnSpPr>
            <p:cNvPr id="23" name="直線單箭頭接點 22"/>
            <p:cNvCxnSpPr/>
            <p:nvPr/>
          </p:nvCxnSpPr>
          <p:spPr>
            <a:xfrm>
              <a:off x="7241411" y="2768293"/>
              <a:ext cx="1447775" cy="10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5186588" y="1378534"/>
              <a:ext cx="658188" cy="351357"/>
            </a:xfrm>
            <a:prstGeom prst="rect">
              <a:avLst/>
            </a:prstGeom>
            <a:noFill/>
          </p:spPr>
          <p:txBody>
            <a:bodyPr wrap="square" rtlCol="0">
              <a:spAutoFit/>
            </a:bodyPr>
            <a:lstStyle/>
            <a:p>
              <a:r>
                <a:rPr lang="en-US" altLang="zh-TW" sz="1050" i="1" dirty="0">
                  <a:latin typeface="Times New Roman" panose="02020603050405020304" pitchFamily="18" charset="0"/>
                  <a:cs typeface="Times New Roman" panose="02020603050405020304" pitchFamily="18" charset="0"/>
                </a:rPr>
                <a:t>PE 1</a:t>
              </a:r>
              <a:endParaRPr lang="zh-TW" altLang="en-US" sz="1050" i="1" dirty="0">
                <a:latin typeface="Times New Roman" panose="02020603050405020304" pitchFamily="18" charset="0"/>
                <a:cs typeface="Times New Roman" panose="02020603050405020304" pitchFamily="18" charset="0"/>
              </a:endParaRPr>
            </a:p>
          </p:txBody>
        </p:sp>
        <p:sp>
          <p:nvSpPr>
            <p:cNvPr id="25" name="文字方塊 24"/>
            <p:cNvSpPr txBox="1"/>
            <p:nvPr/>
          </p:nvSpPr>
          <p:spPr>
            <a:xfrm>
              <a:off x="5791759" y="1419113"/>
              <a:ext cx="1007182" cy="330688"/>
            </a:xfrm>
            <a:prstGeom prst="rect">
              <a:avLst/>
            </a:prstGeom>
            <a:noFill/>
          </p:spPr>
          <p:txBody>
            <a:bodyPr wrap="square" rtlCol="0">
              <a:spAutoFit/>
            </a:bodyPr>
            <a:lstStyle/>
            <a:p>
              <a:r>
                <a:rPr lang="en-US" altLang="zh-TW" sz="1000" dirty="0">
                  <a:solidFill>
                    <a:schemeClr val="accent6">
                      <a:lumMod val="50000"/>
                    </a:schemeClr>
                  </a:solidFill>
                  <a:latin typeface="Times New Roman" panose="02020603050405020304" pitchFamily="18" charset="0"/>
                  <a:cs typeface="Times New Roman" panose="02020603050405020304" pitchFamily="18" charset="0"/>
                </a:rPr>
                <a:t>Kernel 1</a:t>
              </a:r>
              <a:endParaRPr lang="zh-TW" altLang="en-US" sz="1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6" name="矩形 25"/>
            <p:cNvSpPr/>
            <p:nvPr/>
          </p:nvSpPr>
          <p:spPr>
            <a:xfrm>
              <a:off x="5188502" y="4190526"/>
              <a:ext cx="2214875" cy="23349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27" name="群組 26"/>
            <p:cNvGrpSpPr/>
            <p:nvPr/>
          </p:nvGrpSpPr>
          <p:grpSpPr>
            <a:xfrm>
              <a:off x="5282290" y="4459564"/>
              <a:ext cx="396252" cy="1819903"/>
              <a:chOff x="4400772" y="1315877"/>
              <a:chExt cx="362275" cy="3423449"/>
            </a:xfrm>
          </p:grpSpPr>
          <p:sp>
            <p:nvSpPr>
              <p:cNvPr id="176" name="矩形 175"/>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77" name="矩形 176"/>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78" name="矩形 177"/>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79" name="矩形 178"/>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80" name="矩形 179"/>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81" name="矩形 180"/>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82" name="矩形 181"/>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83" name="矩形 182"/>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84" name="矩形 183"/>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28" name="群組 27"/>
            <p:cNvGrpSpPr/>
            <p:nvPr/>
          </p:nvGrpSpPr>
          <p:grpSpPr>
            <a:xfrm>
              <a:off x="5886901" y="4459684"/>
              <a:ext cx="401695" cy="1819903"/>
              <a:chOff x="4400772" y="1315877"/>
              <a:chExt cx="362272" cy="3423449"/>
            </a:xfrm>
          </p:grpSpPr>
          <p:sp>
            <p:nvSpPr>
              <p:cNvPr id="167" name="矩形 166"/>
              <p:cNvSpPr/>
              <p:nvPr/>
            </p:nvSpPr>
            <p:spPr>
              <a:xfrm>
                <a:off x="4401140" y="1315877"/>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0</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68" name="矩形 167"/>
              <p:cNvSpPr/>
              <p:nvPr/>
            </p:nvSpPr>
            <p:spPr>
              <a:xfrm>
                <a:off x="4400772" y="1696638"/>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1</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69" name="矩形 168"/>
              <p:cNvSpPr/>
              <p:nvPr/>
            </p:nvSpPr>
            <p:spPr>
              <a:xfrm>
                <a:off x="4400772" y="2076974"/>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2</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70" name="矩形 169"/>
              <p:cNvSpPr/>
              <p:nvPr/>
            </p:nvSpPr>
            <p:spPr>
              <a:xfrm>
                <a:off x="4400772" y="2457310"/>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3</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71" name="矩形 170"/>
              <p:cNvSpPr/>
              <p:nvPr/>
            </p:nvSpPr>
            <p:spPr>
              <a:xfrm>
                <a:off x="4400772" y="2837646"/>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4</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72" name="矩形 171"/>
              <p:cNvSpPr/>
              <p:nvPr/>
            </p:nvSpPr>
            <p:spPr>
              <a:xfrm>
                <a:off x="4400772" y="3217982"/>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5</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73" name="矩形 172"/>
              <p:cNvSpPr/>
              <p:nvPr/>
            </p:nvSpPr>
            <p:spPr>
              <a:xfrm>
                <a:off x="4400772" y="3598318"/>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6</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74" name="矩形 173"/>
              <p:cNvSpPr/>
              <p:nvPr/>
            </p:nvSpPr>
            <p:spPr>
              <a:xfrm>
                <a:off x="4400772" y="3978654"/>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7</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sp>
            <p:nvSpPr>
              <p:cNvPr id="175" name="矩形 174"/>
              <p:cNvSpPr/>
              <p:nvPr/>
            </p:nvSpPr>
            <p:spPr>
              <a:xfrm>
                <a:off x="4400772" y="4358990"/>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W</a:t>
                </a:r>
                <a:r>
                  <a:rPr lang="en-US" altLang="zh-TW" sz="700" baseline="-25000" dirty="0">
                    <a:solidFill>
                      <a:schemeClr val="tx1"/>
                    </a:solidFill>
                    <a:latin typeface="Times New Roman" panose="02020603050405020304" pitchFamily="18" charset="0"/>
                    <a:cs typeface="Times New Roman" panose="02020603050405020304" pitchFamily="18" charset="0"/>
                  </a:rPr>
                  <a:t>8</a:t>
                </a:r>
                <a:endParaRPr lang="zh-TW" altLang="en-US" sz="7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29" name="群組 28"/>
            <p:cNvGrpSpPr/>
            <p:nvPr/>
          </p:nvGrpSpPr>
          <p:grpSpPr>
            <a:xfrm>
              <a:off x="5700030" y="4485820"/>
              <a:ext cx="154903" cy="1742115"/>
              <a:chOff x="8276394" y="583185"/>
              <a:chExt cx="241271" cy="3286709"/>
            </a:xfrm>
          </p:grpSpPr>
          <p:sp>
            <p:nvSpPr>
              <p:cNvPr id="158" name="矩形 157"/>
              <p:cNvSpPr/>
              <p:nvPr/>
            </p:nvSpPr>
            <p:spPr>
              <a:xfrm>
                <a:off x="8282183" y="58318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59" name="矩形 158"/>
              <p:cNvSpPr/>
              <p:nvPr/>
            </p:nvSpPr>
            <p:spPr>
              <a:xfrm>
                <a:off x="8282183" y="96896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0" name="矩形 159"/>
              <p:cNvSpPr/>
              <p:nvPr/>
            </p:nvSpPr>
            <p:spPr>
              <a:xfrm>
                <a:off x="8282183" y="135774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1" name="矩形 160"/>
              <p:cNvSpPr/>
              <p:nvPr/>
            </p:nvSpPr>
            <p:spPr>
              <a:xfrm>
                <a:off x="8282183" y="172740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2" name="矩形 161"/>
              <p:cNvSpPr/>
              <p:nvPr/>
            </p:nvSpPr>
            <p:spPr>
              <a:xfrm>
                <a:off x="8282183" y="211495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3" name="矩形 162"/>
              <p:cNvSpPr/>
              <p:nvPr/>
            </p:nvSpPr>
            <p:spPr>
              <a:xfrm>
                <a:off x="8282183" y="249875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4" name="矩形 163"/>
              <p:cNvSpPr/>
              <p:nvPr/>
            </p:nvSpPr>
            <p:spPr>
              <a:xfrm>
                <a:off x="8276394" y="2871998"/>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5" name="矩形 164"/>
              <p:cNvSpPr/>
              <p:nvPr/>
            </p:nvSpPr>
            <p:spPr>
              <a:xfrm>
                <a:off x="8276394" y="326900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166" name="矩形 165"/>
              <p:cNvSpPr/>
              <p:nvPr/>
            </p:nvSpPr>
            <p:spPr>
              <a:xfrm>
                <a:off x="8276394" y="364562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grpSp>
        <p:sp>
          <p:nvSpPr>
            <p:cNvPr id="30" name="矩形 29"/>
            <p:cNvSpPr/>
            <p:nvPr/>
          </p:nvSpPr>
          <p:spPr>
            <a:xfrm>
              <a:off x="7002146" y="4466226"/>
              <a:ext cx="239265" cy="198339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a:t>
              </a:r>
              <a:endParaRPr lang="zh-TW" altLang="en-US" sz="1400" dirty="0">
                <a:solidFill>
                  <a:schemeClr val="tx1"/>
                </a:solidFill>
              </a:endParaRPr>
            </a:p>
          </p:txBody>
        </p:sp>
        <p:grpSp>
          <p:nvGrpSpPr>
            <p:cNvPr id="31" name="群組 30"/>
            <p:cNvGrpSpPr/>
            <p:nvPr/>
          </p:nvGrpSpPr>
          <p:grpSpPr>
            <a:xfrm>
              <a:off x="6307652" y="4552478"/>
              <a:ext cx="675258" cy="1831465"/>
              <a:chOff x="7131563" y="447487"/>
              <a:chExt cx="1049177" cy="3432251"/>
            </a:xfrm>
          </p:grpSpPr>
          <p:grpSp>
            <p:nvGrpSpPr>
              <p:cNvPr id="147" name="群組 146"/>
              <p:cNvGrpSpPr/>
              <p:nvPr/>
            </p:nvGrpSpPr>
            <p:grpSpPr>
              <a:xfrm>
                <a:off x="7131563" y="447487"/>
                <a:ext cx="1049177" cy="3038469"/>
                <a:chOff x="7131563" y="447487"/>
                <a:chExt cx="1395910" cy="3038469"/>
              </a:xfrm>
            </p:grpSpPr>
            <p:cxnSp>
              <p:nvCxnSpPr>
                <p:cNvPr id="149" name="直線接點 148"/>
                <p:cNvCxnSpPr>
                  <a:stCxn id="167" idx="3"/>
                </p:cNvCxnSpPr>
                <p:nvPr/>
              </p:nvCxnSpPr>
              <p:spPr>
                <a:xfrm>
                  <a:off x="7131936" y="447487"/>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接點 149"/>
                <p:cNvCxnSpPr>
                  <a:stCxn id="168" idx="3"/>
                </p:cNvCxnSpPr>
                <p:nvPr/>
              </p:nvCxnSpPr>
              <p:spPr>
                <a:xfrm>
                  <a:off x="7131563" y="828248"/>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a:off x="7131936" y="1216414"/>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a:xfrm>
                  <a:off x="7131563" y="1597175"/>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a:off x="7131936" y="2000466"/>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a:off x="7131563" y="2381227"/>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a:off x="7131563" y="2724701"/>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接點 155"/>
                <p:cNvCxnSpPr/>
                <p:nvPr/>
              </p:nvCxnSpPr>
              <p:spPr>
                <a:xfrm>
                  <a:off x="7131563" y="310259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接點 156"/>
                <p:cNvCxnSpPr/>
                <p:nvPr/>
              </p:nvCxnSpPr>
              <p:spPr>
                <a:xfrm>
                  <a:off x="7131563" y="348595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8" name="直線接點 147"/>
              <p:cNvCxnSpPr/>
              <p:nvPr/>
            </p:nvCxnSpPr>
            <p:spPr>
              <a:xfrm>
                <a:off x="7945582" y="3879738"/>
                <a:ext cx="235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文字方塊 31"/>
            <p:cNvSpPr txBox="1"/>
            <p:nvPr/>
          </p:nvSpPr>
          <p:spPr>
            <a:xfrm>
              <a:off x="5678136" y="6258132"/>
              <a:ext cx="1197407" cy="330688"/>
            </a:xfrm>
            <a:prstGeom prst="rect">
              <a:avLst/>
            </a:prstGeom>
            <a:noFill/>
          </p:spPr>
          <p:txBody>
            <a:bodyPr wrap="square" rtlCol="0">
              <a:spAutoFit/>
            </a:bodyPr>
            <a:lstStyle/>
            <a:p>
              <a:pPr algn="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psum</a:t>
              </a:r>
              <a:endParaRPr lang="en-US" altLang="zh-TW" sz="1000" dirty="0">
                <a:latin typeface="Times New Roman" panose="02020603050405020304" pitchFamily="18" charset="0"/>
                <a:cs typeface="Times New Roman" panose="02020603050405020304" pitchFamily="18" charset="0"/>
              </a:endParaRPr>
            </a:p>
          </p:txBody>
        </p:sp>
        <p:sp>
          <p:nvSpPr>
            <p:cNvPr id="33" name="文字方塊 32"/>
            <p:cNvSpPr txBox="1"/>
            <p:nvPr/>
          </p:nvSpPr>
          <p:spPr>
            <a:xfrm>
              <a:off x="7376272" y="5232965"/>
              <a:ext cx="1283414" cy="341023"/>
            </a:xfrm>
            <a:prstGeom prst="rect">
              <a:avLst/>
            </a:prstGeom>
            <a:noFill/>
          </p:spPr>
          <p:txBody>
            <a:bodyPr wrap="square" rtlCol="0">
              <a:spAutoFit/>
            </a:bodyPr>
            <a:lstStyle/>
            <a:p>
              <a:r>
                <a:rPr lang="en-US" altLang="zh-TW" sz="1050" dirty="0">
                  <a:latin typeface="Times New Roman" panose="02020603050405020304" pitchFamily="18" charset="0"/>
                  <a:cs typeface="Times New Roman" panose="02020603050405020304" pitchFamily="18" charset="0"/>
                </a:rPr>
                <a:t>Updated </a:t>
              </a:r>
              <a:r>
                <a:rPr lang="en-US" altLang="zh-TW" sz="1050" dirty="0" err="1">
                  <a:latin typeface="Times New Roman" panose="02020603050405020304" pitchFamily="18" charset="0"/>
                  <a:cs typeface="Times New Roman" panose="02020603050405020304" pitchFamily="18" charset="0"/>
                </a:rPr>
                <a:t>psum</a:t>
              </a:r>
              <a:endParaRPr lang="en-US" altLang="zh-TW" sz="1050" dirty="0">
                <a:latin typeface="Times New Roman" panose="02020603050405020304" pitchFamily="18" charset="0"/>
                <a:cs typeface="Times New Roman" panose="02020603050405020304" pitchFamily="18" charset="0"/>
              </a:endParaRPr>
            </a:p>
          </p:txBody>
        </p:sp>
        <p:cxnSp>
          <p:nvCxnSpPr>
            <p:cNvPr id="34" name="直線單箭頭接點 33"/>
            <p:cNvCxnSpPr/>
            <p:nvPr/>
          </p:nvCxnSpPr>
          <p:spPr>
            <a:xfrm>
              <a:off x="7241411" y="5540741"/>
              <a:ext cx="13911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186588" y="4150982"/>
              <a:ext cx="738674" cy="341023"/>
            </a:xfrm>
            <a:prstGeom prst="rect">
              <a:avLst/>
            </a:prstGeom>
            <a:noFill/>
          </p:spPr>
          <p:txBody>
            <a:bodyPr wrap="square" rtlCol="0">
              <a:spAutoFit/>
            </a:bodyPr>
            <a:lstStyle/>
            <a:p>
              <a:r>
                <a:rPr lang="en-US" altLang="zh-TW" sz="1050" i="1" dirty="0">
                  <a:latin typeface="Times New Roman" panose="02020603050405020304" pitchFamily="18" charset="0"/>
                  <a:cs typeface="Times New Roman" panose="02020603050405020304" pitchFamily="18" charset="0"/>
                </a:rPr>
                <a:t>PE 32</a:t>
              </a:r>
              <a:endParaRPr lang="zh-TW" altLang="en-US" sz="1050" i="1" dirty="0">
                <a:latin typeface="Times New Roman" panose="02020603050405020304" pitchFamily="18" charset="0"/>
                <a:cs typeface="Times New Roman" panose="02020603050405020304" pitchFamily="18" charset="0"/>
              </a:endParaRPr>
            </a:p>
          </p:txBody>
        </p:sp>
        <p:sp>
          <p:nvSpPr>
            <p:cNvPr id="36" name="文字方塊 35"/>
            <p:cNvSpPr txBox="1"/>
            <p:nvPr/>
          </p:nvSpPr>
          <p:spPr>
            <a:xfrm>
              <a:off x="5791759" y="4191562"/>
              <a:ext cx="964338" cy="341023"/>
            </a:xfrm>
            <a:prstGeom prst="rect">
              <a:avLst/>
            </a:prstGeom>
            <a:noFill/>
          </p:spPr>
          <p:txBody>
            <a:bodyPr wrap="square" rtlCol="0">
              <a:spAutoFit/>
            </a:bodyPr>
            <a:lstStyle/>
            <a:p>
              <a:r>
                <a:rPr lang="en-US" altLang="zh-TW" sz="1000" dirty="0">
                  <a:solidFill>
                    <a:schemeClr val="accent4">
                      <a:lumMod val="50000"/>
                    </a:schemeClr>
                  </a:solidFill>
                  <a:latin typeface="Times New Roman" panose="02020603050405020304" pitchFamily="18" charset="0"/>
                  <a:cs typeface="Times New Roman" panose="02020603050405020304" pitchFamily="18" charset="0"/>
                </a:rPr>
                <a:t>Kernel 32</a:t>
              </a:r>
              <a:endParaRPr lang="zh-TW" altLang="en-US" sz="10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7" name="文字方塊 36"/>
            <p:cNvSpPr txBox="1"/>
            <p:nvPr/>
          </p:nvSpPr>
          <p:spPr>
            <a:xfrm>
              <a:off x="5968694" y="3804441"/>
              <a:ext cx="615924" cy="480559"/>
            </a:xfrm>
            <a:prstGeom prst="rect">
              <a:avLst/>
            </a:prstGeom>
            <a:noFill/>
          </p:spPr>
          <p:txBody>
            <a:bodyPr vert="eaVert" wrap="square" rtlCol="0">
              <a:spAutoFit/>
            </a:bodyPr>
            <a:lstStyle/>
            <a:p>
              <a:r>
                <a:rPr lang="en-US" altLang="zh-TW" dirty="0"/>
                <a:t>…</a:t>
              </a:r>
              <a:endParaRPr lang="zh-TW" altLang="en-US" dirty="0"/>
            </a:p>
          </p:txBody>
        </p:sp>
        <p:sp>
          <p:nvSpPr>
            <p:cNvPr id="38" name="文字方塊 37"/>
            <p:cNvSpPr txBox="1"/>
            <p:nvPr/>
          </p:nvSpPr>
          <p:spPr>
            <a:xfrm>
              <a:off x="7820450" y="3819404"/>
              <a:ext cx="615924" cy="480559"/>
            </a:xfrm>
            <a:prstGeom prst="rect">
              <a:avLst/>
            </a:prstGeom>
            <a:noFill/>
          </p:spPr>
          <p:txBody>
            <a:bodyPr vert="eaVert" wrap="square" rtlCol="0">
              <a:spAutoFit/>
            </a:bodyPr>
            <a:lstStyle/>
            <a:p>
              <a:r>
                <a:rPr lang="en-US" altLang="zh-TW" dirty="0"/>
                <a:t>…</a:t>
              </a:r>
              <a:endParaRPr lang="zh-TW" altLang="en-US" dirty="0"/>
            </a:p>
          </p:txBody>
        </p:sp>
        <p:grpSp>
          <p:nvGrpSpPr>
            <p:cNvPr id="39" name="群組 38"/>
            <p:cNvGrpSpPr/>
            <p:nvPr/>
          </p:nvGrpSpPr>
          <p:grpSpPr>
            <a:xfrm>
              <a:off x="8726981" y="910439"/>
              <a:ext cx="3082859" cy="2313832"/>
              <a:chOff x="587132" y="1873833"/>
              <a:chExt cx="2769489" cy="2826179"/>
            </a:xfrm>
          </p:grpSpPr>
          <p:grpSp>
            <p:nvGrpSpPr>
              <p:cNvPr id="100" name="群組 99"/>
              <p:cNvGrpSpPr/>
              <p:nvPr/>
            </p:nvGrpSpPr>
            <p:grpSpPr>
              <a:xfrm>
                <a:off x="587132" y="1873833"/>
                <a:ext cx="2769489" cy="2826179"/>
                <a:chOff x="587132" y="1873833"/>
                <a:chExt cx="2769489" cy="2826179"/>
              </a:xfrm>
            </p:grpSpPr>
            <p:sp>
              <p:nvSpPr>
                <p:cNvPr id="111" name="矩形 110"/>
                <p:cNvSpPr/>
                <p:nvPr/>
              </p:nvSpPr>
              <p:spPr>
                <a:xfrm>
                  <a:off x="587132" y="1873833"/>
                  <a:ext cx="2769489" cy="2826179"/>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12" name="矩形 111"/>
                <p:cNvSpPr/>
                <p:nvPr/>
              </p:nvSpPr>
              <p:spPr>
                <a:xfrm>
                  <a:off x="591143" y="1877844"/>
                  <a:ext cx="361904" cy="3803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3" name="矩形 112"/>
                <p:cNvSpPr/>
                <p:nvPr/>
              </p:nvSpPr>
              <p:spPr>
                <a:xfrm>
                  <a:off x="953047"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4" name="矩形 113"/>
                <p:cNvSpPr/>
                <p:nvPr/>
              </p:nvSpPr>
              <p:spPr>
                <a:xfrm>
                  <a:off x="1314951"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5" name="矩形 114"/>
                <p:cNvSpPr/>
                <p:nvPr/>
              </p:nvSpPr>
              <p:spPr>
                <a:xfrm>
                  <a:off x="1676855"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6" name="矩形 115"/>
                <p:cNvSpPr/>
                <p:nvPr/>
              </p:nvSpPr>
              <p:spPr>
                <a:xfrm>
                  <a:off x="2038759"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7" name="矩形 116"/>
                <p:cNvSpPr/>
                <p:nvPr/>
              </p:nvSpPr>
              <p:spPr>
                <a:xfrm>
                  <a:off x="591143"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8" name="矩形 117"/>
                <p:cNvSpPr/>
                <p:nvPr/>
              </p:nvSpPr>
              <p:spPr>
                <a:xfrm>
                  <a:off x="953047"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9" name="矩形 118"/>
                <p:cNvSpPr/>
                <p:nvPr/>
              </p:nvSpPr>
              <p:spPr>
                <a:xfrm>
                  <a:off x="1314951"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0" name="矩形 119"/>
                <p:cNvSpPr/>
                <p:nvPr/>
              </p:nvSpPr>
              <p:spPr>
                <a:xfrm>
                  <a:off x="167632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1" name="矩形 120"/>
                <p:cNvSpPr/>
                <p:nvPr/>
              </p:nvSpPr>
              <p:spPr>
                <a:xfrm>
                  <a:off x="203875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2" name="文字方塊 121"/>
                <p:cNvSpPr txBox="1"/>
                <p:nvPr/>
              </p:nvSpPr>
              <p:spPr>
                <a:xfrm>
                  <a:off x="2978009" y="1914122"/>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23" name="文字方塊 122"/>
                <p:cNvSpPr txBox="1"/>
                <p:nvPr/>
              </p:nvSpPr>
              <p:spPr>
                <a:xfrm>
                  <a:off x="2978009" y="225818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24" name="矩形 123"/>
                <p:cNvSpPr/>
                <p:nvPr/>
              </p:nvSpPr>
              <p:spPr>
                <a:xfrm>
                  <a:off x="591143"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5" name="矩形 124"/>
                <p:cNvSpPr/>
                <p:nvPr/>
              </p:nvSpPr>
              <p:spPr>
                <a:xfrm>
                  <a:off x="953047"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6" name="矩形 125"/>
                <p:cNvSpPr/>
                <p:nvPr/>
              </p:nvSpPr>
              <p:spPr>
                <a:xfrm>
                  <a:off x="1314951"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7" name="矩形 126"/>
                <p:cNvSpPr/>
                <p:nvPr/>
              </p:nvSpPr>
              <p:spPr>
                <a:xfrm>
                  <a:off x="167632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8" name="矩形 127"/>
                <p:cNvSpPr/>
                <p:nvPr/>
              </p:nvSpPr>
              <p:spPr>
                <a:xfrm>
                  <a:off x="203875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29" name="文字方塊 128"/>
                <p:cNvSpPr txBox="1"/>
                <p:nvPr/>
              </p:nvSpPr>
              <p:spPr>
                <a:xfrm>
                  <a:off x="2978009" y="2638517"/>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30" name="矩形 129"/>
                <p:cNvSpPr/>
                <p:nvPr/>
              </p:nvSpPr>
              <p:spPr>
                <a:xfrm>
                  <a:off x="591143"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1" name="矩形 130"/>
                <p:cNvSpPr/>
                <p:nvPr/>
              </p:nvSpPr>
              <p:spPr>
                <a:xfrm>
                  <a:off x="953047"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2" name="矩形 131"/>
                <p:cNvSpPr/>
                <p:nvPr/>
              </p:nvSpPr>
              <p:spPr>
                <a:xfrm>
                  <a:off x="1314951"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3" name="矩形 132"/>
                <p:cNvSpPr/>
                <p:nvPr/>
              </p:nvSpPr>
              <p:spPr>
                <a:xfrm>
                  <a:off x="167632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4" name="矩形 133"/>
                <p:cNvSpPr/>
                <p:nvPr/>
              </p:nvSpPr>
              <p:spPr>
                <a:xfrm>
                  <a:off x="203875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5" name="文字方塊 134"/>
                <p:cNvSpPr txBox="1"/>
                <p:nvPr/>
              </p:nvSpPr>
              <p:spPr>
                <a:xfrm>
                  <a:off x="2978009" y="3018851"/>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36" name="矩形 135"/>
                <p:cNvSpPr/>
                <p:nvPr/>
              </p:nvSpPr>
              <p:spPr>
                <a:xfrm>
                  <a:off x="591143"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7" name="矩形 136"/>
                <p:cNvSpPr/>
                <p:nvPr/>
              </p:nvSpPr>
              <p:spPr>
                <a:xfrm>
                  <a:off x="953047"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8" name="矩形 137"/>
                <p:cNvSpPr/>
                <p:nvPr/>
              </p:nvSpPr>
              <p:spPr>
                <a:xfrm>
                  <a:off x="1314951"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39" name="矩形 138"/>
                <p:cNvSpPr/>
                <p:nvPr/>
              </p:nvSpPr>
              <p:spPr>
                <a:xfrm>
                  <a:off x="167632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40" name="矩形 139"/>
                <p:cNvSpPr/>
                <p:nvPr/>
              </p:nvSpPr>
              <p:spPr>
                <a:xfrm>
                  <a:off x="203875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41" name="文字方塊 140"/>
                <p:cNvSpPr txBox="1"/>
                <p:nvPr/>
              </p:nvSpPr>
              <p:spPr>
                <a:xfrm>
                  <a:off x="2978009" y="339919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42" name="文字方塊 141"/>
                <p:cNvSpPr txBox="1"/>
                <p:nvPr/>
              </p:nvSpPr>
              <p:spPr>
                <a:xfrm rot="5400000">
                  <a:off x="688172" y="4271019"/>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43" name="文字方塊 142"/>
                <p:cNvSpPr txBox="1"/>
                <p:nvPr/>
              </p:nvSpPr>
              <p:spPr>
                <a:xfrm rot="5400000">
                  <a:off x="1070881" y="4259754"/>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44" name="文字方塊 143"/>
                <p:cNvSpPr txBox="1"/>
                <p:nvPr/>
              </p:nvSpPr>
              <p:spPr>
                <a:xfrm rot="5400000">
                  <a:off x="1416526" y="4259754"/>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45" name="文字方塊 144"/>
                <p:cNvSpPr txBox="1"/>
                <p:nvPr/>
              </p:nvSpPr>
              <p:spPr>
                <a:xfrm rot="5400000">
                  <a:off x="1784638" y="4271019"/>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46" name="文字方塊 145"/>
                <p:cNvSpPr txBox="1"/>
                <p:nvPr/>
              </p:nvSpPr>
              <p:spPr>
                <a:xfrm rot="5400000">
                  <a:off x="2155981" y="4251806"/>
                  <a:ext cx="239891" cy="313546"/>
                </a:xfrm>
                <a:prstGeom prst="rect">
                  <a:avLst/>
                </a:prstGeom>
                <a:noFill/>
              </p:spPr>
              <p:txBody>
                <a:bodyPr wrap="square" rtlCol="0">
                  <a:spAutoFit/>
                </a:bodyPr>
                <a:lstStyle/>
                <a:p>
                  <a:r>
                    <a:rPr lang="en-US" altLang="zh-TW" sz="1050" dirty="0"/>
                    <a:t>…</a:t>
                  </a:r>
                  <a:endParaRPr lang="zh-TW" altLang="en-US" sz="1050" dirty="0"/>
                </a:p>
              </p:txBody>
            </p:sp>
          </p:grpSp>
          <p:sp>
            <p:nvSpPr>
              <p:cNvPr id="101" name="文字方塊 100"/>
              <p:cNvSpPr txBox="1"/>
              <p:nvPr/>
            </p:nvSpPr>
            <p:spPr>
              <a:xfrm>
                <a:off x="2555571" y="1914122"/>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02" name="文字方塊 101"/>
              <p:cNvSpPr txBox="1"/>
              <p:nvPr/>
            </p:nvSpPr>
            <p:spPr>
              <a:xfrm>
                <a:off x="2555571" y="225818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03" name="文字方塊 102"/>
              <p:cNvSpPr txBox="1"/>
              <p:nvPr/>
            </p:nvSpPr>
            <p:spPr>
              <a:xfrm>
                <a:off x="2555571" y="2638517"/>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04" name="文字方塊 103"/>
              <p:cNvSpPr txBox="1"/>
              <p:nvPr/>
            </p:nvSpPr>
            <p:spPr>
              <a:xfrm>
                <a:off x="2555571" y="3018851"/>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05" name="文字方塊 104"/>
              <p:cNvSpPr txBox="1"/>
              <p:nvPr/>
            </p:nvSpPr>
            <p:spPr>
              <a:xfrm>
                <a:off x="2555571" y="339919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106" name="文字方塊 105"/>
              <p:cNvSpPr txBox="1"/>
              <p:nvPr/>
            </p:nvSpPr>
            <p:spPr>
              <a:xfrm rot="5400000">
                <a:off x="688172" y="3862121"/>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07" name="文字方塊 106"/>
              <p:cNvSpPr txBox="1"/>
              <p:nvPr/>
            </p:nvSpPr>
            <p:spPr>
              <a:xfrm rot="5400000">
                <a:off x="1070881" y="3850860"/>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08" name="文字方塊 107"/>
              <p:cNvSpPr txBox="1"/>
              <p:nvPr/>
            </p:nvSpPr>
            <p:spPr>
              <a:xfrm rot="5400000">
                <a:off x="1416526" y="3850860"/>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09" name="文字方塊 108"/>
              <p:cNvSpPr txBox="1"/>
              <p:nvPr/>
            </p:nvSpPr>
            <p:spPr>
              <a:xfrm rot="5400000">
                <a:off x="1784638" y="3862121"/>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110" name="文字方塊 109"/>
              <p:cNvSpPr txBox="1"/>
              <p:nvPr/>
            </p:nvSpPr>
            <p:spPr>
              <a:xfrm rot="5400000">
                <a:off x="2155981" y="3842912"/>
                <a:ext cx="239891" cy="313546"/>
              </a:xfrm>
              <a:prstGeom prst="rect">
                <a:avLst/>
              </a:prstGeom>
              <a:noFill/>
            </p:spPr>
            <p:txBody>
              <a:bodyPr wrap="square" rtlCol="0">
                <a:spAutoFit/>
              </a:bodyPr>
              <a:lstStyle/>
              <a:p>
                <a:r>
                  <a:rPr lang="en-US" altLang="zh-TW" sz="1050" dirty="0"/>
                  <a:t>…</a:t>
                </a:r>
                <a:endParaRPr lang="zh-TW" altLang="en-US" sz="1050" dirty="0"/>
              </a:p>
            </p:txBody>
          </p:sp>
        </p:grpSp>
        <p:sp>
          <p:nvSpPr>
            <p:cNvPr id="40" name="文字方塊 39"/>
            <p:cNvSpPr txBox="1"/>
            <p:nvPr/>
          </p:nvSpPr>
          <p:spPr>
            <a:xfrm>
              <a:off x="8550146" y="503052"/>
              <a:ext cx="4065526" cy="372025"/>
            </a:xfrm>
            <a:prstGeom prst="rect">
              <a:avLst/>
            </a:prstGeom>
            <a:noFill/>
          </p:spPr>
          <p:txBody>
            <a:bodyPr wrap="square" rtlCol="0">
              <a:spAutoFit/>
            </a:bodyPr>
            <a:lstStyle/>
            <a:p>
              <a:r>
                <a:rPr lang="en-US" altLang="zh-TW" sz="1200" dirty="0">
                  <a:cs typeface="Times New Roman" panose="02020603050405020304" pitchFamily="18" charset="0"/>
                </a:rPr>
                <a:t>tile </a:t>
              </a:r>
              <a:r>
                <a:rPr lang="en-US" altLang="zh-TW" sz="1200" i="1" dirty="0" err="1">
                  <a:cs typeface="Times New Roman" panose="02020603050405020304" pitchFamily="18" charset="0"/>
                </a:rPr>
                <a:t>i</a:t>
              </a:r>
              <a:r>
                <a:rPr lang="en-US" altLang="zh-TW" sz="1200" dirty="0">
                  <a:cs typeface="Times New Roman" panose="02020603050405020304" pitchFamily="18" charset="0"/>
                </a:rPr>
                <a:t>  output in output SRAM for Kernel 1</a:t>
              </a:r>
              <a:r>
                <a:rPr lang="en-US" altLang="zh-TW" sz="1200" i="1" dirty="0">
                  <a:cs typeface="Times New Roman" panose="02020603050405020304" pitchFamily="18" charset="0"/>
                </a:rPr>
                <a:t> </a:t>
              </a:r>
              <a:endParaRPr lang="zh-TW" altLang="en-US" sz="1200" i="1" dirty="0">
                <a:cs typeface="Times New Roman" panose="02020603050405020304" pitchFamily="18" charset="0"/>
              </a:endParaRPr>
            </a:p>
          </p:txBody>
        </p:sp>
        <p:grpSp>
          <p:nvGrpSpPr>
            <p:cNvPr id="41" name="群組 40"/>
            <p:cNvGrpSpPr/>
            <p:nvPr/>
          </p:nvGrpSpPr>
          <p:grpSpPr>
            <a:xfrm>
              <a:off x="8733754" y="4135789"/>
              <a:ext cx="3082859" cy="2313832"/>
              <a:chOff x="587132" y="1873833"/>
              <a:chExt cx="2769489" cy="2826179"/>
            </a:xfrm>
          </p:grpSpPr>
          <p:grpSp>
            <p:nvGrpSpPr>
              <p:cNvPr id="53" name="群組 52"/>
              <p:cNvGrpSpPr/>
              <p:nvPr/>
            </p:nvGrpSpPr>
            <p:grpSpPr>
              <a:xfrm>
                <a:off x="587132" y="1873833"/>
                <a:ext cx="2769489" cy="2826179"/>
                <a:chOff x="587132" y="1873833"/>
                <a:chExt cx="2769489" cy="2826179"/>
              </a:xfrm>
            </p:grpSpPr>
            <p:sp>
              <p:nvSpPr>
                <p:cNvPr id="64" name="矩形 63"/>
                <p:cNvSpPr/>
                <p:nvPr/>
              </p:nvSpPr>
              <p:spPr>
                <a:xfrm>
                  <a:off x="587132" y="1873833"/>
                  <a:ext cx="2769489" cy="2826179"/>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65" name="矩形 64"/>
                <p:cNvSpPr/>
                <p:nvPr/>
              </p:nvSpPr>
              <p:spPr>
                <a:xfrm>
                  <a:off x="591143" y="1877844"/>
                  <a:ext cx="361904" cy="38033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66" name="矩形 65"/>
                <p:cNvSpPr/>
                <p:nvPr/>
              </p:nvSpPr>
              <p:spPr>
                <a:xfrm>
                  <a:off x="953047"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67" name="矩形 66"/>
                <p:cNvSpPr/>
                <p:nvPr/>
              </p:nvSpPr>
              <p:spPr>
                <a:xfrm>
                  <a:off x="1314951"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68" name="矩形 67"/>
                <p:cNvSpPr/>
                <p:nvPr/>
              </p:nvSpPr>
              <p:spPr>
                <a:xfrm>
                  <a:off x="1676855"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69" name="矩形 68"/>
                <p:cNvSpPr/>
                <p:nvPr/>
              </p:nvSpPr>
              <p:spPr>
                <a:xfrm>
                  <a:off x="2038759"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0" name="矩形 69"/>
                <p:cNvSpPr/>
                <p:nvPr/>
              </p:nvSpPr>
              <p:spPr>
                <a:xfrm>
                  <a:off x="591143"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1" name="矩形 70"/>
                <p:cNvSpPr/>
                <p:nvPr/>
              </p:nvSpPr>
              <p:spPr>
                <a:xfrm>
                  <a:off x="953047"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2" name="矩形 71"/>
                <p:cNvSpPr/>
                <p:nvPr/>
              </p:nvSpPr>
              <p:spPr>
                <a:xfrm>
                  <a:off x="1314951"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3" name="矩形 72"/>
                <p:cNvSpPr/>
                <p:nvPr/>
              </p:nvSpPr>
              <p:spPr>
                <a:xfrm>
                  <a:off x="167632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4" name="矩形 73"/>
                <p:cNvSpPr/>
                <p:nvPr/>
              </p:nvSpPr>
              <p:spPr>
                <a:xfrm>
                  <a:off x="203875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5" name="文字方塊 74"/>
                <p:cNvSpPr txBox="1"/>
                <p:nvPr/>
              </p:nvSpPr>
              <p:spPr>
                <a:xfrm>
                  <a:off x="2978009" y="1914122"/>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76" name="文字方塊 75"/>
                <p:cNvSpPr txBox="1"/>
                <p:nvPr/>
              </p:nvSpPr>
              <p:spPr>
                <a:xfrm>
                  <a:off x="2978009" y="225818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77" name="矩形 76"/>
                <p:cNvSpPr/>
                <p:nvPr/>
              </p:nvSpPr>
              <p:spPr>
                <a:xfrm>
                  <a:off x="591143"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8" name="矩形 77"/>
                <p:cNvSpPr/>
                <p:nvPr/>
              </p:nvSpPr>
              <p:spPr>
                <a:xfrm>
                  <a:off x="953047"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79" name="矩形 78"/>
                <p:cNvSpPr/>
                <p:nvPr/>
              </p:nvSpPr>
              <p:spPr>
                <a:xfrm>
                  <a:off x="1314951"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0" name="矩形 79"/>
                <p:cNvSpPr/>
                <p:nvPr/>
              </p:nvSpPr>
              <p:spPr>
                <a:xfrm>
                  <a:off x="167632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1" name="矩形 80"/>
                <p:cNvSpPr/>
                <p:nvPr/>
              </p:nvSpPr>
              <p:spPr>
                <a:xfrm>
                  <a:off x="203875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2" name="文字方塊 81"/>
                <p:cNvSpPr txBox="1"/>
                <p:nvPr/>
              </p:nvSpPr>
              <p:spPr>
                <a:xfrm>
                  <a:off x="2978009" y="2638517"/>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83" name="矩形 82"/>
                <p:cNvSpPr/>
                <p:nvPr/>
              </p:nvSpPr>
              <p:spPr>
                <a:xfrm>
                  <a:off x="591143"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4" name="矩形 83"/>
                <p:cNvSpPr/>
                <p:nvPr/>
              </p:nvSpPr>
              <p:spPr>
                <a:xfrm>
                  <a:off x="953047"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5" name="矩形 84"/>
                <p:cNvSpPr/>
                <p:nvPr/>
              </p:nvSpPr>
              <p:spPr>
                <a:xfrm>
                  <a:off x="1314951"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6" name="矩形 85"/>
                <p:cNvSpPr/>
                <p:nvPr/>
              </p:nvSpPr>
              <p:spPr>
                <a:xfrm>
                  <a:off x="167632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7" name="矩形 86"/>
                <p:cNvSpPr/>
                <p:nvPr/>
              </p:nvSpPr>
              <p:spPr>
                <a:xfrm>
                  <a:off x="203875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88" name="文字方塊 87"/>
                <p:cNvSpPr txBox="1"/>
                <p:nvPr/>
              </p:nvSpPr>
              <p:spPr>
                <a:xfrm>
                  <a:off x="2978009" y="3018851"/>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89" name="矩形 88"/>
                <p:cNvSpPr/>
                <p:nvPr/>
              </p:nvSpPr>
              <p:spPr>
                <a:xfrm>
                  <a:off x="591143"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0" name="矩形 89"/>
                <p:cNvSpPr/>
                <p:nvPr/>
              </p:nvSpPr>
              <p:spPr>
                <a:xfrm>
                  <a:off x="953047"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1" name="矩形 90"/>
                <p:cNvSpPr/>
                <p:nvPr/>
              </p:nvSpPr>
              <p:spPr>
                <a:xfrm>
                  <a:off x="1314951"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2" name="矩形 91"/>
                <p:cNvSpPr/>
                <p:nvPr/>
              </p:nvSpPr>
              <p:spPr>
                <a:xfrm>
                  <a:off x="167632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3" name="矩形 92"/>
                <p:cNvSpPr/>
                <p:nvPr/>
              </p:nvSpPr>
              <p:spPr>
                <a:xfrm>
                  <a:off x="203875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4" name="文字方塊 93"/>
                <p:cNvSpPr txBox="1"/>
                <p:nvPr/>
              </p:nvSpPr>
              <p:spPr>
                <a:xfrm>
                  <a:off x="2978009" y="339919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95" name="文字方塊 94"/>
                <p:cNvSpPr txBox="1"/>
                <p:nvPr/>
              </p:nvSpPr>
              <p:spPr>
                <a:xfrm rot="5400000">
                  <a:off x="688172" y="4271019"/>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96" name="文字方塊 95"/>
                <p:cNvSpPr txBox="1"/>
                <p:nvPr/>
              </p:nvSpPr>
              <p:spPr>
                <a:xfrm rot="5400000">
                  <a:off x="1070881" y="4259754"/>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97" name="文字方塊 96"/>
                <p:cNvSpPr txBox="1"/>
                <p:nvPr/>
              </p:nvSpPr>
              <p:spPr>
                <a:xfrm rot="5400000">
                  <a:off x="1416526" y="4259754"/>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98" name="文字方塊 97"/>
                <p:cNvSpPr txBox="1"/>
                <p:nvPr/>
              </p:nvSpPr>
              <p:spPr>
                <a:xfrm rot="5400000">
                  <a:off x="1784638" y="4271019"/>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99" name="文字方塊 98"/>
                <p:cNvSpPr txBox="1"/>
                <p:nvPr/>
              </p:nvSpPr>
              <p:spPr>
                <a:xfrm rot="5400000">
                  <a:off x="2155981" y="4251806"/>
                  <a:ext cx="239891" cy="313546"/>
                </a:xfrm>
                <a:prstGeom prst="rect">
                  <a:avLst/>
                </a:prstGeom>
                <a:noFill/>
              </p:spPr>
              <p:txBody>
                <a:bodyPr wrap="square" rtlCol="0">
                  <a:spAutoFit/>
                </a:bodyPr>
                <a:lstStyle/>
                <a:p>
                  <a:r>
                    <a:rPr lang="en-US" altLang="zh-TW" sz="1050" dirty="0"/>
                    <a:t>…</a:t>
                  </a:r>
                  <a:endParaRPr lang="zh-TW" altLang="en-US" sz="1050" dirty="0"/>
                </a:p>
              </p:txBody>
            </p:sp>
          </p:grpSp>
          <p:sp>
            <p:nvSpPr>
              <p:cNvPr id="54" name="文字方塊 53"/>
              <p:cNvSpPr txBox="1"/>
              <p:nvPr/>
            </p:nvSpPr>
            <p:spPr>
              <a:xfrm>
                <a:off x="2555571" y="1914122"/>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55" name="文字方塊 54"/>
              <p:cNvSpPr txBox="1"/>
              <p:nvPr/>
            </p:nvSpPr>
            <p:spPr>
              <a:xfrm>
                <a:off x="2555571" y="225818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56" name="文字方塊 55"/>
              <p:cNvSpPr txBox="1"/>
              <p:nvPr/>
            </p:nvSpPr>
            <p:spPr>
              <a:xfrm>
                <a:off x="2555571" y="2638517"/>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57" name="文字方塊 56"/>
              <p:cNvSpPr txBox="1"/>
              <p:nvPr/>
            </p:nvSpPr>
            <p:spPr>
              <a:xfrm>
                <a:off x="2555571" y="3018851"/>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58" name="文字方塊 57"/>
              <p:cNvSpPr txBox="1"/>
              <p:nvPr/>
            </p:nvSpPr>
            <p:spPr>
              <a:xfrm>
                <a:off x="2555571" y="3399190"/>
                <a:ext cx="239889" cy="429157"/>
              </a:xfrm>
              <a:prstGeom prst="rect">
                <a:avLst/>
              </a:prstGeom>
              <a:noFill/>
            </p:spPr>
            <p:txBody>
              <a:bodyPr wrap="square" rtlCol="0">
                <a:spAutoFit/>
              </a:bodyPr>
              <a:lstStyle/>
              <a:p>
                <a:r>
                  <a:rPr lang="en-US" altLang="zh-TW" sz="1050" dirty="0"/>
                  <a:t>…</a:t>
                </a:r>
                <a:endParaRPr lang="zh-TW" altLang="en-US" sz="1050" dirty="0"/>
              </a:p>
            </p:txBody>
          </p:sp>
          <p:sp>
            <p:nvSpPr>
              <p:cNvPr id="59" name="文字方塊 58"/>
              <p:cNvSpPr txBox="1"/>
              <p:nvPr/>
            </p:nvSpPr>
            <p:spPr>
              <a:xfrm rot="5400000">
                <a:off x="688172" y="3862121"/>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60" name="文字方塊 59"/>
              <p:cNvSpPr txBox="1"/>
              <p:nvPr/>
            </p:nvSpPr>
            <p:spPr>
              <a:xfrm rot="5400000">
                <a:off x="1070881" y="3850860"/>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61" name="文字方塊 60"/>
              <p:cNvSpPr txBox="1"/>
              <p:nvPr/>
            </p:nvSpPr>
            <p:spPr>
              <a:xfrm rot="5400000">
                <a:off x="1416526" y="3850860"/>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62" name="文字方塊 61"/>
              <p:cNvSpPr txBox="1"/>
              <p:nvPr/>
            </p:nvSpPr>
            <p:spPr>
              <a:xfrm rot="5400000">
                <a:off x="1784638" y="3862121"/>
                <a:ext cx="239891" cy="313546"/>
              </a:xfrm>
              <a:prstGeom prst="rect">
                <a:avLst/>
              </a:prstGeom>
              <a:noFill/>
            </p:spPr>
            <p:txBody>
              <a:bodyPr wrap="square" rtlCol="0">
                <a:spAutoFit/>
              </a:bodyPr>
              <a:lstStyle/>
              <a:p>
                <a:r>
                  <a:rPr lang="en-US" altLang="zh-TW" sz="1050" dirty="0"/>
                  <a:t>…</a:t>
                </a:r>
                <a:endParaRPr lang="zh-TW" altLang="en-US" sz="1050" dirty="0"/>
              </a:p>
            </p:txBody>
          </p:sp>
          <p:sp>
            <p:nvSpPr>
              <p:cNvPr id="63" name="文字方塊 62"/>
              <p:cNvSpPr txBox="1"/>
              <p:nvPr/>
            </p:nvSpPr>
            <p:spPr>
              <a:xfrm rot="5400000">
                <a:off x="2155981" y="3842912"/>
                <a:ext cx="239891" cy="313546"/>
              </a:xfrm>
              <a:prstGeom prst="rect">
                <a:avLst/>
              </a:prstGeom>
              <a:noFill/>
            </p:spPr>
            <p:txBody>
              <a:bodyPr wrap="square" rtlCol="0">
                <a:spAutoFit/>
              </a:bodyPr>
              <a:lstStyle/>
              <a:p>
                <a:r>
                  <a:rPr lang="en-US" altLang="zh-TW" sz="1050" dirty="0"/>
                  <a:t>…</a:t>
                </a:r>
                <a:endParaRPr lang="zh-TW" altLang="en-US" sz="1050" dirty="0"/>
              </a:p>
            </p:txBody>
          </p:sp>
        </p:grpSp>
        <p:sp>
          <p:nvSpPr>
            <p:cNvPr id="42" name="文字方塊 41"/>
            <p:cNvSpPr txBox="1"/>
            <p:nvPr/>
          </p:nvSpPr>
          <p:spPr>
            <a:xfrm>
              <a:off x="8682419" y="3728403"/>
              <a:ext cx="4052828" cy="372025"/>
            </a:xfrm>
            <a:prstGeom prst="rect">
              <a:avLst/>
            </a:prstGeom>
            <a:noFill/>
          </p:spPr>
          <p:txBody>
            <a:bodyPr wrap="square" rtlCol="0">
              <a:spAutoFit/>
            </a:bodyPr>
            <a:lstStyle/>
            <a:p>
              <a:r>
                <a:rPr lang="en-US" altLang="zh-TW" sz="1200" dirty="0">
                  <a:cs typeface="Times New Roman" panose="02020603050405020304" pitchFamily="18" charset="0"/>
                </a:rPr>
                <a:t>tile </a:t>
              </a:r>
              <a:r>
                <a:rPr lang="en-US" altLang="zh-TW" sz="1200" i="1" dirty="0" err="1">
                  <a:cs typeface="Times New Roman" panose="02020603050405020304" pitchFamily="18" charset="0"/>
                </a:rPr>
                <a:t>i</a:t>
              </a:r>
              <a:r>
                <a:rPr lang="en-US" altLang="zh-TW" sz="1200" dirty="0">
                  <a:cs typeface="Times New Roman" panose="02020603050405020304" pitchFamily="18" charset="0"/>
                </a:rPr>
                <a:t> output in output SRAM for Kernel 32</a:t>
              </a:r>
              <a:r>
                <a:rPr lang="en-US" altLang="zh-TW" sz="1200" i="1" dirty="0">
                  <a:cs typeface="Times New Roman" panose="02020603050405020304" pitchFamily="18" charset="0"/>
                </a:rPr>
                <a:t> </a:t>
              </a:r>
              <a:endParaRPr lang="zh-TW" altLang="en-US" sz="1200" i="1" dirty="0">
                <a:cs typeface="Times New Roman" panose="02020603050405020304" pitchFamily="18" charset="0"/>
              </a:endParaRPr>
            </a:p>
          </p:txBody>
        </p:sp>
        <p:sp>
          <p:nvSpPr>
            <p:cNvPr id="43" name="文字方塊 42"/>
            <p:cNvSpPr txBox="1"/>
            <p:nvPr/>
          </p:nvSpPr>
          <p:spPr>
            <a:xfrm>
              <a:off x="9475593" y="3362666"/>
              <a:ext cx="615924" cy="480559"/>
            </a:xfrm>
            <a:prstGeom prst="rect">
              <a:avLst/>
            </a:prstGeom>
            <a:noFill/>
          </p:spPr>
          <p:txBody>
            <a:bodyPr vert="eaVert" wrap="square" rtlCol="0">
              <a:spAutoFit/>
            </a:bodyPr>
            <a:lstStyle/>
            <a:p>
              <a:r>
                <a:rPr lang="en-US" altLang="zh-TW" dirty="0"/>
                <a:t>…</a:t>
              </a:r>
              <a:endParaRPr lang="zh-TW" altLang="en-US" dirty="0"/>
            </a:p>
          </p:txBody>
        </p:sp>
        <p:cxnSp>
          <p:nvCxnSpPr>
            <p:cNvPr id="44" name="直線接點 43"/>
            <p:cNvCxnSpPr/>
            <p:nvPr/>
          </p:nvCxnSpPr>
          <p:spPr>
            <a:xfrm>
              <a:off x="4504258" y="277916"/>
              <a:ext cx="15240" cy="62560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8227683" y="205740"/>
              <a:ext cx="15537" cy="63777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119680" y="317039"/>
              <a:ext cx="4136832" cy="620042"/>
            </a:xfrm>
            <a:prstGeom prst="rect">
              <a:avLst/>
            </a:prstGeom>
            <a:noFill/>
          </p:spPr>
          <p:txBody>
            <a:bodyPr wrap="square" rtlCol="0">
              <a:spAutoFit/>
            </a:bodyPr>
            <a:lstStyle/>
            <a:p>
              <a:pPr algn="ctr"/>
              <a:r>
                <a:rPr lang="en-US" altLang="zh-TW" sz="2400" b="1" dirty="0">
                  <a:cs typeface="Times New Roman" panose="02020603050405020304" pitchFamily="18" charset="0"/>
                </a:rPr>
                <a:t>Input SRAM Read</a:t>
              </a:r>
              <a:r>
                <a:rPr lang="en-US" altLang="zh-TW" sz="2400" b="1" i="1" dirty="0">
                  <a:cs typeface="Times New Roman" panose="02020603050405020304" pitchFamily="18" charset="0"/>
                </a:rPr>
                <a:t> </a:t>
              </a:r>
              <a:endParaRPr lang="zh-TW" altLang="en-US" sz="2400" b="1" i="1" dirty="0">
                <a:cs typeface="Times New Roman" panose="02020603050405020304" pitchFamily="18" charset="0"/>
              </a:endParaRPr>
            </a:p>
          </p:txBody>
        </p:sp>
        <p:sp>
          <p:nvSpPr>
            <p:cNvPr id="47" name="文字方塊 46"/>
            <p:cNvSpPr txBox="1"/>
            <p:nvPr/>
          </p:nvSpPr>
          <p:spPr>
            <a:xfrm>
              <a:off x="4519496" y="199489"/>
              <a:ext cx="3723722" cy="785385"/>
            </a:xfrm>
            <a:prstGeom prst="rect">
              <a:avLst/>
            </a:prstGeom>
            <a:noFill/>
          </p:spPr>
          <p:txBody>
            <a:bodyPr wrap="square" rtlCol="0">
              <a:spAutoFit/>
            </a:bodyPr>
            <a:lstStyle/>
            <a:p>
              <a:pPr algn="ctr"/>
              <a:r>
                <a:rPr lang="en-US" altLang="zh-TW" sz="1600" b="1" dirty="0">
                  <a:cs typeface="Times New Roman" panose="02020603050405020304" pitchFamily="18" charset="0"/>
                </a:rPr>
                <a:t>PEs</a:t>
              </a:r>
            </a:p>
            <a:p>
              <a:pPr algn="ctr"/>
              <a:r>
                <a:rPr lang="en-US" altLang="zh-TW" sz="1600" b="1" dirty="0">
                  <a:cs typeface="Times New Roman" panose="02020603050405020304" pitchFamily="18" charset="0"/>
                </a:rPr>
                <a:t>(multiply-and-accumulate</a:t>
              </a:r>
              <a:r>
                <a:rPr lang="en-US" altLang="zh-TW" sz="1200" b="1" dirty="0">
                  <a:latin typeface="Times New Roman" panose="02020603050405020304" pitchFamily="18" charset="0"/>
                  <a:cs typeface="Times New Roman" panose="02020603050405020304" pitchFamily="18" charset="0"/>
                </a:rPr>
                <a:t>)</a:t>
              </a:r>
              <a:r>
                <a:rPr lang="en-US" altLang="zh-TW" sz="1200" b="1" i="1" dirty="0">
                  <a:latin typeface="Times New Roman" panose="02020603050405020304" pitchFamily="18" charset="0"/>
                  <a:cs typeface="Times New Roman" panose="02020603050405020304" pitchFamily="18" charset="0"/>
                </a:rPr>
                <a:t> </a:t>
              </a:r>
              <a:endParaRPr lang="zh-TW" altLang="en-US" sz="1200" b="1" i="1" dirty="0">
                <a:latin typeface="Times New Roman" panose="02020603050405020304" pitchFamily="18" charset="0"/>
                <a:cs typeface="Times New Roman" panose="02020603050405020304" pitchFamily="18" charset="0"/>
              </a:endParaRPr>
            </a:p>
          </p:txBody>
        </p:sp>
        <p:sp>
          <p:nvSpPr>
            <p:cNvPr id="48" name="文字方塊 47"/>
            <p:cNvSpPr txBox="1"/>
            <p:nvPr/>
          </p:nvSpPr>
          <p:spPr>
            <a:xfrm>
              <a:off x="8213502" y="-26097"/>
              <a:ext cx="3849722" cy="454697"/>
            </a:xfrm>
            <a:prstGeom prst="rect">
              <a:avLst/>
            </a:prstGeom>
            <a:noFill/>
          </p:spPr>
          <p:txBody>
            <a:bodyPr wrap="square" rtlCol="0">
              <a:spAutoFit/>
            </a:bodyPr>
            <a:lstStyle/>
            <a:p>
              <a:pPr algn="ctr"/>
              <a:r>
                <a:rPr lang="en-US" altLang="zh-TW" sz="1600" b="1" dirty="0">
                  <a:cs typeface="Times New Roman" panose="02020603050405020304" pitchFamily="18" charset="0"/>
                </a:rPr>
                <a:t>Output SRAM Write</a:t>
              </a:r>
              <a:endParaRPr lang="zh-TW" altLang="en-US" sz="1600" b="1" i="1" dirty="0">
                <a:cs typeface="Times New Roman" panose="02020603050405020304" pitchFamily="18" charset="0"/>
              </a:endParaRPr>
            </a:p>
          </p:txBody>
        </p:sp>
        <p:cxnSp>
          <p:nvCxnSpPr>
            <p:cNvPr id="49" name="直線單箭頭接點 48"/>
            <p:cNvCxnSpPr/>
            <p:nvPr/>
          </p:nvCxnSpPr>
          <p:spPr>
            <a:xfrm>
              <a:off x="1729284" y="1952714"/>
              <a:ext cx="1569691" cy="6970"/>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964309" y="1748625"/>
              <a:ext cx="934442" cy="372025"/>
            </a:xfrm>
            <a:prstGeom prst="rect">
              <a:avLst/>
            </a:prstGeom>
            <a:noFill/>
          </p:spPr>
          <p:txBody>
            <a:bodyPr wrap="square" rtlCol="0">
              <a:spAutoFit/>
            </a:bodyPr>
            <a:lstStyle/>
            <a:p>
              <a:r>
                <a:rPr lang="en-US" altLang="zh-TW" sz="1200" dirty="0">
                  <a:solidFill>
                    <a:srgbClr val="00B0F0"/>
                  </a:solidFill>
                  <a:latin typeface="Times New Roman" panose="02020603050405020304" pitchFamily="18" charset="0"/>
                  <a:cs typeface="Times New Roman" panose="02020603050405020304" pitchFamily="18" charset="0"/>
                </a:rPr>
                <a:t>Sliding</a:t>
              </a:r>
              <a:endParaRPr lang="zh-TW" altLang="en-US" sz="1200" dirty="0">
                <a:solidFill>
                  <a:srgbClr val="00B0F0"/>
                </a:solidFill>
                <a:latin typeface="Times New Roman" panose="02020603050405020304" pitchFamily="18" charset="0"/>
                <a:cs typeface="Times New Roman" panose="02020603050405020304" pitchFamily="18" charset="0"/>
              </a:endParaRPr>
            </a:p>
          </p:txBody>
        </p:sp>
        <p:sp>
          <p:nvSpPr>
            <p:cNvPr id="51" name="矩形 50"/>
            <p:cNvSpPr/>
            <p:nvPr/>
          </p:nvSpPr>
          <p:spPr>
            <a:xfrm>
              <a:off x="8692991" y="850328"/>
              <a:ext cx="500961" cy="429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2" name="矩形 51"/>
            <p:cNvSpPr/>
            <p:nvPr/>
          </p:nvSpPr>
          <p:spPr>
            <a:xfrm>
              <a:off x="8682420" y="4079869"/>
              <a:ext cx="500961" cy="429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sp>
        <p:nvSpPr>
          <p:cNvPr id="298" name="文字方塊 297"/>
          <p:cNvSpPr txBox="1"/>
          <p:nvPr/>
        </p:nvSpPr>
        <p:spPr>
          <a:xfrm>
            <a:off x="2836308" y="5766931"/>
            <a:ext cx="1803699" cy="369332"/>
          </a:xfrm>
          <a:prstGeom prst="rect">
            <a:avLst/>
          </a:prstGeom>
          <a:noFill/>
        </p:spPr>
        <p:txBody>
          <a:bodyPr wrap="none" rtlCol="0">
            <a:spAutoFit/>
          </a:bodyPr>
          <a:lstStyle/>
          <a:p>
            <a:r>
              <a:rPr lang="en-US" altLang="zh-TW" dirty="0"/>
              <a:t>Input broadcast</a:t>
            </a:r>
            <a:endParaRPr lang="zh-TW" altLang="en-US" dirty="0"/>
          </a:p>
        </p:txBody>
      </p:sp>
    </p:spTree>
    <p:extLst>
      <p:ext uri="{BB962C8B-B14F-4D97-AF65-F5344CB8AC3E}">
        <p14:creationId xmlns:p14="http://schemas.microsoft.com/office/powerpoint/2010/main" val="380310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noChangeArrowheads="1"/>
          </p:cNvSpPr>
          <p:nvPr>
            <p:ph type="title"/>
          </p:nvPr>
        </p:nvSpPr>
        <p:spPr>
          <a:xfrm>
            <a:off x="1826848" y="81627"/>
            <a:ext cx="7337425" cy="890588"/>
          </a:xfrm>
        </p:spPr>
        <p:txBody>
          <a:bodyPr/>
          <a:lstStyle/>
          <a:p>
            <a:r>
              <a:rPr lang="en-US" altLang="zh-TW" dirty="0"/>
              <a:t>Deep Learning Accelerators </a:t>
            </a:r>
          </a:p>
        </p:txBody>
      </p:sp>
      <p:sp>
        <p:nvSpPr>
          <p:cNvPr id="11267" name="內容版面配置區 2" descr="Rectangle: Click to edit Master text styles&#10;Second level&#10;Third level&#10;Fourth level&#10;Fifth level"/>
          <p:cNvSpPr>
            <a:spLocks noGrp="1" noChangeArrowheads="1"/>
          </p:cNvSpPr>
          <p:nvPr>
            <p:ph sz="half" idx="1"/>
          </p:nvPr>
        </p:nvSpPr>
        <p:spPr>
          <a:xfrm>
            <a:off x="2173289" y="985838"/>
            <a:ext cx="8118475" cy="4222750"/>
          </a:xfrm>
        </p:spPr>
        <p:txBody>
          <a:bodyPr/>
          <a:lstStyle/>
          <a:p>
            <a:r>
              <a:rPr lang="en-US" altLang="zh-TW"/>
              <a:t>Intensive Memory Access and Computation </a:t>
            </a:r>
          </a:p>
        </p:txBody>
      </p:sp>
      <p:pic>
        <p:nvPicPr>
          <p:cNvPr id="11268"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1" y="1536701"/>
            <a:ext cx="35798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15B99A49-B22A-4068-8B42-33BBA2986ED4}"/>
              </a:ext>
            </a:extLst>
          </p:cNvPr>
          <p:cNvSpPr txBox="1"/>
          <p:nvPr/>
        </p:nvSpPr>
        <p:spPr>
          <a:xfrm>
            <a:off x="1684338" y="1849438"/>
            <a:ext cx="1339850" cy="1223962"/>
          </a:xfrm>
          <a:prstGeom prst="rect">
            <a:avLst/>
          </a:prstGeom>
          <a:noFill/>
        </p:spPr>
        <p:txBody>
          <a:bodyPr>
            <a:spAutoFit/>
          </a:bodyPr>
          <a:lstStyle/>
          <a:p>
            <a:pPr>
              <a:defRPr/>
            </a:pPr>
            <a:r>
              <a:rPr lang="en-US" altLang="zh-TW" sz="1050" dirty="0"/>
              <a:t>S. </a:t>
            </a:r>
            <a:r>
              <a:rPr lang="en-US" altLang="zh-TW" sz="1050" dirty="0" err="1"/>
              <a:t>Mitra</a:t>
            </a:r>
            <a:r>
              <a:rPr lang="en-US" altLang="zh-TW" sz="1050" dirty="0"/>
              <a:t>/</a:t>
            </a:r>
            <a:r>
              <a:rPr lang="en-US" altLang="zh-TW" sz="1050" dirty="0" err="1"/>
              <a:t>Standford</a:t>
            </a:r>
            <a:endParaRPr lang="en-US" altLang="zh-TW" sz="1050" dirty="0"/>
          </a:p>
          <a:p>
            <a:pPr>
              <a:defRPr/>
            </a:pPr>
            <a:r>
              <a:rPr lang="en-US" altLang="zh-TW" sz="1050" dirty="0"/>
              <a:t>Abundant-Data Computing</a:t>
            </a:r>
          </a:p>
          <a:p>
            <a:pPr>
              <a:defRPr/>
            </a:pPr>
            <a:r>
              <a:rPr lang="en-US" altLang="zh-TW" sz="1050" dirty="0"/>
              <a:t>https://beyondcmos.ornl.gov/documents/Panel_Session-Mitra.pdf</a:t>
            </a:r>
            <a:endParaRPr lang="zh-TW" altLang="en-US" sz="1050" dirty="0"/>
          </a:p>
        </p:txBody>
      </p:sp>
      <p:sp>
        <p:nvSpPr>
          <p:cNvPr id="1127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Char char="•"/>
              <a:defRPr kumimoji="1" sz="2400" b="1">
                <a:solidFill>
                  <a:schemeClr val="tx2"/>
                </a:solidFill>
                <a:latin typeface="Arial" panose="020B0604020202020204" pitchFamily="34" charset="0"/>
                <a:ea typeface="新細明體" panose="02020500000000000000" pitchFamily="18" charset="-120"/>
              </a:defRPr>
            </a:lvl1pPr>
            <a:lvl2pPr marL="742950" indent="-285750">
              <a:spcBef>
                <a:spcPct val="20000"/>
              </a:spcBef>
              <a:buClr>
                <a:schemeClr val="tx1"/>
              </a:buClr>
              <a:buFont typeface="Symbol" panose="05050102010706020507" pitchFamily="18" charset="2"/>
              <a:buChar char="-"/>
              <a:defRPr kumimoji="1" sz="2000">
                <a:solidFill>
                  <a:srgbClr val="FF0000"/>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a:solidFill>
                  <a:srgbClr val="0000FF"/>
                </a:solidFill>
                <a:latin typeface="Arial" panose="020B060402020202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BC7C9353-86C6-4211-893D-EC08BDB58E55}" type="slidenum">
              <a:rPr kumimoji="0" lang="en-US" altLang="zh-TW" sz="1400" b="0">
                <a:solidFill>
                  <a:schemeClr val="tx1"/>
                </a:solidFill>
                <a:latin typeface="Tahoma" panose="020B0604030504040204" pitchFamily="34" charset="0"/>
              </a:rPr>
              <a:pPr>
                <a:spcBef>
                  <a:spcPct val="0"/>
                </a:spcBef>
                <a:buClrTx/>
                <a:buSzTx/>
                <a:buFontTx/>
                <a:buNone/>
              </a:pPr>
              <a:t>2</a:t>
            </a:fld>
            <a:endParaRPr kumimoji="0" lang="en-US" altLang="zh-TW" sz="1400" b="0">
              <a:solidFill>
                <a:schemeClr val="tx1"/>
              </a:solidFill>
              <a:latin typeface="Tahoma" panose="020B0604030504040204" pitchFamily="34" charset="0"/>
            </a:endParaRPr>
          </a:p>
        </p:txBody>
      </p:sp>
      <p:sp>
        <p:nvSpPr>
          <p:cNvPr id="5" name="文字方塊 4">
            <a:extLst>
              <a:ext uri="{FF2B5EF4-FFF2-40B4-BE49-F238E27FC236}">
                <a16:creationId xmlns:a16="http://schemas.microsoft.com/office/drawing/2014/main" id="{DCEA468C-8FFA-4DD4-9D48-4D342F032BFB}"/>
              </a:ext>
            </a:extLst>
          </p:cNvPr>
          <p:cNvSpPr txBox="1"/>
          <p:nvPr/>
        </p:nvSpPr>
        <p:spPr>
          <a:xfrm>
            <a:off x="7797800" y="1781176"/>
            <a:ext cx="2744788" cy="4246563"/>
          </a:xfrm>
          <a:prstGeom prst="rect">
            <a:avLst/>
          </a:prstGeom>
          <a:noFill/>
        </p:spPr>
        <p:txBody>
          <a:bodyPr>
            <a:spAutoFit/>
          </a:bodyPr>
          <a:lstStyle/>
          <a:p>
            <a:pPr>
              <a:defRPr/>
            </a:pPr>
            <a:r>
              <a:rPr lang="en-US" altLang="zh-TW" dirty="0"/>
              <a:t>AI</a:t>
            </a:r>
            <a:r>
              <a:rPr lang="zh-TW" altLang="en-US" dirty="0"/>
              <a:t> </a:t>
            </a:r>
            <a:r>
              <a:rPr lang="en-US" altLang="zh-TW" dirty="0"/>
              <a:t>accelerator </a:t>
            </a:r>
          </a:p>
          <a:p>
            <a:pPr>
              <a:defRPr/>
            </a:pPr>
            <a:r>
              <a:rPr lang="en-US" altLang="zh-TW" dirty="0"/>
              <a:t>development challenges</a:t>
            </a:r>
          </a:p>
          <a:p>
            <a:pPr>
              <a:defRPr/>
            </a:pPr>
            <a:endParaRPr lang="en-US" altLang="zh-TW" dirty="0"/>
          </a:p>
          <a:p>
            <a:pPr marL="257175" indent="-257175">
              <a:buFontTx/>
              <a:buAutoNum type="arabicPeriod"/>
              <a:defRPr/>
            </a:pPr>
            <a:r>
              <a:rPr lang="en-US" altLang="zh-TW" dirty="0"/>
              <a:t>Intelligent data fetcher</a:t>
            </a:r>
          </a:p>
          <a:p>
            <a:pPr marL="257175" indent="-257175">
              <a:buFontTx/>
              <a:buAutoNum type="arabicPeriod"/>
              <a:defRPr/>
            </a:pPr>
            <a:r>
              <a:rPr lang="en-US" altLang="zh-TW" dirty="0"/>
              <a:t>Data reuse strategies  in MAC (Multiply-Accumulate)</a:t>
            </a:r>
            <a:r>
              <a:rPr lang="zh-TW" altLang="en-US" dirty="0"/>
              <a:t> </a:t>
            </a:r>
            <a:r>
              <a:rPr lang="en-US" altLang="zh-TW" dirty="0"/>
              <a:t>PE arrays</a:t>
            </a:r>
          </a:p>
          <a:p>
            <a:pPr marL="257175" indent="-257175">
              <a:buFontTx/>
              <a:buAutoNum type="arabicPeriod"/>
              <a:defRPr/>
            </a:pPr>
            <a:r>
              <a:rPr lang="en-US" altLang="zh-TW" dirty="0"/>
              <a:t>Quantization scheme in MAC</a:t>
            </a:r>
          </a:p>
          <a:p>
            <a:pPr marL="257175" indent="-257175">
              <a:buFontTx/>
              <a:buAutoNum type="arabicPeriod"/>
              <a:defRPr/>
            </a:pPr>
            <a:r>
              <a:rPr lang="en-US" altLang="zh-TW" dirty="0"/>
              <a:t>Advanced in-memory computing analog PE</a:t>
            </a:r>
          </a:p>
          <a:p>
            <a:pPr marL="257175" indent="-257175">
              <a:buFontTx/>
              <a:buAutoNum type="arabicPeriod"/>
              <a:defRPr/>
            </a:pPr>
            <a:r>
              <a:rPr lang="en-US" altLang="zh-TW" dirty="0"/>
              <a:t>Design and simulation platform </a:t>
            </a:r>
          </a:p>
          <a:p>
            <a:pPr>
              <a:defRPr/>
            </a:pPr>
            <a:endParaRPr lang="zh-TW" altLang="en-US" dirty="0"/>
          </a:p>
        </p:txBody>
      </p:sp>
      <p:pic>
        <p:nvPicPr>
          <p:cNvPr id="1127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1" y="3578226"/>
            <a:ext cx="464026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文字方塊 25"/>
          <p:cNvSpPr txBox="1">
            <a:spLocks noChangeArrowheads="1"/>
          </p:cNvSpPr>
          <p:nvPr/>
        </p:nvSpPr>
        <p:spPr bwMode="auto">
          <a:xfrm>
            <a:off x="1736725" y="4127501"/>
            <a:ext cx="14239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Char char="•"/>
              <a:defRPr kumimoji="1" sz="2400" b="1">
                <a:solidFill>
                  <a:schemeClr val="tx2"/>
                </a:solidFill>
                <a:latin typeface="Arial" panose="020B0604020202020204" pitchFamily="34" charset="0"/>
                <a:ea typeface="新細明體" panose="02020500000000000000" pitchFamily="18" charset="-120"/>
              </a:defRPr>
            </a:lvl1pPr>
            <a:lvl2pPr marL="742950" indent="-285750">
              <a:spcBef>
                <a:spcPct val="20000"/>
              </a:spcBef>
              <a:buClr>
                <a:schemeClr val="tx1"/>
              </a:buClr>
              <a:buFont typeface="Symbol" panose="05050102010706020507" pitchFamily="18" charset="2"/>
              <a:buChar char="-"/>
              <a:defRPr kumimoji="1" sz="2000">
                <a:solidFill>
                  <a:srgbClr val="FF0000"/>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a:solidFill>
                  <a:srgbClr val="0000FF"/>
                </a:solidFill>
                <a:latin typeface="Arial" panose="020B060402020202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b="0">
                <a:solidFill>
                  <a:schemeClr val="tx1"/>
                </a:solidFill>
              </a:rPr>
              <a:t>Source: https://blocksandfiles.com/2019/02/11/ibms-ai-chips-change-phase/ </a:t>
            </a:r>
            <a:endParaRPr lang="zh-TW" altLang="en-US" sz="1100" b="0">
              <a:solidFill>
                <a:schemeClr val="tx1"/>
              </a:solidFill>
            </a:endParaRPr>
          </a:p>
        </p:txBody>
      </p:sp>
    </p:spTree>
    <p:extLst>
      <p:ext uri="{BB962C8B-B14F-4D97-AF65-F5344CB8AC3E}">
        <p14:creationId xmlns:p14="http://schemas.microsoft.com/office/powerpoint/2010/main" val="91313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0222" y="382828"/>
            <a:ext cx="8596668" cy="1320800"/>
          </a:xfrm>
        </p:spPr>
        <p:txBody>
          <a:bodyPr/>
          <a:lstStyle/>
          <a:p>
            <a:r>
              <a:rPr lang="en-US" altLang="zh-TW" dirty="0"/>
              <a:t>Tile view: Operation within a Tile (2/2)</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20</a:t>
            </a:fld>
            <a:endParaRPr lang="zh-TW" altLang="en-US"/>
          </a:p>
        </p:txBody>
      </p:sp>
      <p:sp>
        <p:nvSpPr>
          <p:cNvPr id="298" name="文字方塊 297"/>
          <p:cNvSpPr txBox="1"/>
          <p:nvPr/>
        </p:nvSpPr>
        <p:spPr>
          <a:xfrm>
            <a:off x="2515674" y="5313863"/>
            <a:ext cx="1803699" cy="369332"/>
          </a:xfrm>
          <a:prstGeom prst="rect">
            <a:avLst/>
          </a:prstGeom>
          <a:noFill/>
        </p:spPr>
        <p:txBody>
          <a:bodyPr wrap="none" rtlCol="0">
            <a:spAutoFit/>
          </a:bodyPr>
          <a:lstStyle/>
          <a:p>
            <a:r>
              <a:rPr lang="en-US" altLang="zh-TW" dirty="0"/>
              <a:t>Input broadcast</a:t>
            </a:r>
            <a:endParaRPr lang="zh-TW" altLang="en-US" dirty="0"/>
          </a:p>
        </p:txBody>
      </p:sp>
      <p:grpSp>
        <p:nvGrpSpPr>
          <p:cNvPr id="299" name="群組 298"/>
          <p:cNvGrpSpPr/>
          <p:nvPr/>
        </p:nvGrpSpPr>
        <p:grpSpPr>
          <a:xfrm>
            <a:off x="765684" y="1308528"/>
            <a:ext cx="9369888" cy="4871223"/>
            <a:chOff x="60368" y="-66704"/>
            <a:chExt cx="11896487" cy="6651250"/>
          </a:xfrm>
        </p:grpSpPr>
        <p:sp>
          <p:nvSpPr>
            <p:cNvPr id="300" name="文字方塊 299"/>
            <p:cNvSpPr txBox="1"/>
            <p:nvPr/>
          </p:nvSpPr>
          <p:spPr>
            <a:xfrm>
              <a:off x="569016" y="1323136"/>
              <a:ext cx="3140965" cy="420244"/>
            </a:xfrm>
            <a:prstGeom prst="rect">
              <a:avLst/>
            </a:prstGeom>
            <a:noFill/>
          </p:spPr>
          <p:txBody>
            <a:bodyPr wrap="square" rtlCol="0">
              <a:spAutoFit/>
            </a:bodyPr>
            <a:lstStyle/>
            <a:p>
              <a:r>
                <a:rPr lang="en-US" altLang="zh-TW" sz="1400" dirty="0">
                  <a:cs typeface="Times New Roman" panose="02020603050405020304" pitchFamily="18" charset="0"/>
                </a:rPr>
                <a:t>Input tile </a:t>
              </a:r>
              <a:r>
                <a:rPr lang="en-US" altLang="zh-TW" sz="1400" i="1" dirty="0" err="1">
                  <a:cs typeface="Times New Roman" panose="02020603050405020304" pitchFamily="18" charset="0"/>
                </a:rPr>
                <a:t>i</a:t>
              </a:r>
              <a:r>
                <a:rPr lang="en-US" altLang="zh-TW" sz="1400" dirty="0">
                  <a:cs typeface="Times New Roman" panose="02020603050405020304" pitchFamily="18" charset="0"/>
                </a:rPr>
                <a:t> of channel j</a:t>
              </a:r>
              <a:r>
                <a:rPr lang="en-US" altLang="zh-TW" sz="1400" i="1" dirty="0">
                  <a:cs typeface="Times New Roman" panose="02020603050405020304" pitchFamily="18" charset="0"/>
                </a:rPr>
                <a:t> </a:t>
              </a:r>
              <a:endParaRPr lang="zh-TW" altLang="en-US" sz="1400" i="1" dirty="0">
                <a:cs typeface="Times New Roman" panose="02020603050405020304" pitchFamily="18" charset="0"/>
              </a:endParaRPr>
            </a:p>
          </p:txBody>
        </p:sp>
        <p:grpSp>
          <p:nvGrpSpPr>
            <p:cNvPr id="301" name="群組 300"/>
            <p:cNvGrpSpPr/>
            <p:nvPr/>
          </p:nvGrpSpPr>
          <p:grpSpPr>
            <a:xfrm>
              <a:off x="60368" y="1941426"/>
              <a:ext cx="3570078" cy="3192721"/>
              <a:chOff x="178134" y="1532718"/>
              <a:chExt cx="3519849" cy="3451740"/>
            </a:xfrm>
          </p:grpSpPr>
          <p:grpSp>
            <p:nvGrpSpPr>
              <p:cNvPr id="526" name="群組 525"/>
              <p:cNvGrpSpPr/>
              <p:nvPr/>
            </p:nvGrpSpPr>
            <p:grpSpPr>
              <a:xfrm>
                <a:off x="587132" y="1873833"/>
                <a:ext cx="3110851" cy="3110625"/>
                <a:chOff x="587132" y="1873833"/>
                <a:chExt cx="3110851" cy="3110625"/>
              </a:xfrm>
            </p:grpSpPr>
            <p:sp>
              <p:nvSpPr>
                <p:cNvPr id="543" name="矩形 542"/>
                <p:cNvSpPr/>
                <p:nvPr/>
              </p:nvSpPr>
              <p:spPr>
                <a:xfrm>
                  <a:off x="587132" y="1873833"/>
                  <a:ext cx="3103057" cy="3110625"/>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44" name="矩形 543"/>
                <p:cNvSpPr/>
                <p:nvPr/>
              </p:nvSpPr>
              <p:spPr>
                <a:xfrm>
                  <a:off x="591143"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5" name="矩形 544"/>
                <p:cNvSpPr/>
                <p:nvPr/>
              </p:nvSpPr>
              <p:spPr>
                <a:xfrm>
                  <a:off x="953047"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6" name="矩形 545"/>
                <p:cNvSpPr/>
                <p:nvPr/>
              </p:nvSpPr>
              <p:spPr>
                <a:xfrm>
                  <a:off x="1314951"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7" name="矩形 546"/>
                <p:cNvSpPr/>
                <p:nvPr/>
              </p:nvSpPr>
              <p:spPr>
                <a:xfrm>
                  <a:off x="1676855"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8" name="矩形 547"/>
                <p:cNvSpPr/>
                <p:nvPr/>
              </p:nvSpPr>
              <p:spPr>
                <a:xfrm>
                  <a:off x="2038759"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9" name="矩形 548"/>
                <p:cNvSpPr/>
                <p:nvPr/>
              </p:nvSpPr>
              <p:spPr>
                <a:xfrm>
                  <a:off x="3318006"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0" name="矩形 549"/>
                <p:cNvSpPr/>
                <p:nvPr/>
              </p:nvSpPr>
              <p:spPr>
                <a:xfrm>
                  <a:off x="591143"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1" name="矩形 550"/>
                <p:cNvSpPr/>
                <p:nvPr/>
              </p:nvSpPr>
              <p:spPr>
                <a:xfrm>
                  <a:off x="953047"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2" name="矩形 551"/>
                <p:cNvSpPr/>
                <p:nvPr/>
              </p:nvSpPr>
              <p:spPr>
                <a:xfrm>
                  <a:off x="1314951"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3" name="矩形 552"/>
                <p:cNvSpPr/>
                <p:nvPr/>
              </p:nvSpPr>
              <p:spPr>
                <a:xfrm>
                  <a:off x="1676329"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4" name="矩形 553"/>
                <p:cNvSpPr/>
                <p:nvPr/>
              </p:nvSpPr>
              <p:spPr>
                <a:xfrm>
                  <a:off x="2038759"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5" name="矩形 554"/>
                <p:cNvSpPr/>
                <p:nvPr/>
              </p:nvSpPr>
              <p:spPr>
                <a:xfrm>
                  <a:off x="3318006"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6" name="文字方塊 555"/>
                <p:cNvSpPr txBox="1"/>
                <p:nvPr/>
              </p:nvSpPr>
              <p:spPr>
                <a:xfrm>
                  <a:off x="2978009" y="1914123"/>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57" name="文字方塊 556"/>
                <p:cNvSpPr txBox="1"/>
                <p:nvPr/>
              </p:nvSpPr>
              <p:spPr>
                <a:xfrm>
                  <a:off x="2978009" y="2258181"/>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58" name="矩形 557"/>
                <p:cNvSpPr/>
                <p:nvPr/>
              </p:nvSpPr>
              <p:spPr>
                <a:xfrm>
                  <a:off x="591143"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9" name="矩形 558"/>
                <p:cNvSpPr/>
                <p:nvPr/>
              </p:nvSpPr>
              <p:spPr>
                <a:xfrm>
                  <a:off x="953047"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0" name="矩形 559"/>
                <p:cNvSpPr/>
                <p:nvPr/>
              </p:nvSpPr>
              <p:spPr>
                <a:xfrm>
                  <a:off x="1314951"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1" name="矩形 560"/>
                <p:cNvSpPr/>
                <p:nvPr/>
              </p:nvSpPr>
              <p:spPr>
                <a:xfrm>
                  <a:off x="1676329"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2" name="矩形 561"/>
                <p:cNvSpPr/>
                <p:nvPr/>
              </p:nvSpPr>
              <p:spPr>
                <a:xfrm>
                  <a:off x="2038759"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3" name="矩形 562"/>
                <p:cNvSpPr/>
                <p:nvPr/>
              </p:nvSpPr>
              <p:spPr>
                <a:xfrm>
                  <a:off x="3318006"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4" name="文字方塊 563"/>
                <p:cNvSpPr txBox="1"/>
                <p:nvPr/>
              </p:nvSpPr>
              <p:spPr>
                <a:xfrm>
                  <a:off x="2978009" y="2638517"/>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65" name="矩形 564"/>
                <p:cNvSpPr/>
                <p:nvPr/>
              </p:nvSpPr>
              <p:spPr>
                <a:xfrm>
                  <a:off x="591143"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6" name="矩形 565"/>
                <p:cNvSpPr/>
                <p:nvPr/>
              </p:nvSpPr>
              <p:spPr>
                <a:xfrm>
                  <a:off x="953047"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7" name="矩形 566"/>
                <p:cNvSpPr/>
                <p:nvPr/>
              </p:nvSpPr>
              <p:spPr>
                <a:xfrm>
                  <a:off x="1314951"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8" name="矩形 567"/>
                <p:cNvSpPr/>
                <p:nvPr/>
              </p:nvSpPr>
              <p:spPr>
                <a:xfrm>
                  <a:off x="1676329"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9" name="矩形 568"/>
                <p:cNvSpPr/>
                <p:nvPr/>
              </p:nvSpPr>
              <p:spPr>
                <a:xfrm>
                  <a:off x="2038759"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160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0" name="矩形 569"/>
                <p:cNvSpPr/>
                <p:nvPr/>
              </p:nvSpPr>
              <p:spPr>
                <a:xfrm>
                  <a:off x="3318006"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1" name="文字方塊 570"/>
                <p:cNvSpPr txBox="1"/>
                <p:nvPr/>
              </p:nvSpPr>
              <p:spPr>
                <a:xfrm>
                  <a:off x="2978009" y="301885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72" name="矩形 571"/>
                <p:cNvSpPr/>
                <p:nvPr/>
              </p:nvSpPr>
              <p:spPr>
                <a:xfrm>
                  <a:off x="591143"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3" name="矩形 572"/>
                <p:cNvSpPr/>
                <p:nvPr/>
              </p:nvSpPr>
              <p:spPr>
                <a:xfrm>
                  <a:off x="953047"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4" name="矩形 573"/>
                <p:cNvSpPr/>
                <p:nvPr/>
              </p:nvSpPr>
              <p:spPr>
                <a:xfrm>
                  <a:off x="1314951"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5" name="矩形 574"/>
                <p:cNvSpPr/>
                <p:nvPr/>
              </p:nvSpPr>
              <p:spPr>
                <a:xfrm>
                  <a:off x="1676329"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6" name="矩形 575"/>
                <p:cNvSpPr/>
                <p:nvPr/>
              </p:nvSpPr>
              <p:spPr>
                <a:xfrm>
                  <a:off x="2038759"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7" name="矩形 576"/>
                <p:cNvSpPr/>
                <p:nvPr/>
              </p:nvSpPr>
              <p:spPr>
                <a:xfrm>
                  <a:off x="3318006"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259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8" name="文字方塊 577"/>
                <p:cNvSpPr txBox="1"/>
                <p:nvPr/>
              </p:nvSpPr>
              <p:spPr>
                <a:xfrm>
                  <a:off x="2978009" y="3399188"/>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79" name="矩形 578"/>
                <p:cNvSpPr/>
                <p:nvPr/>
              </p:nvSpPr>
              <p:spPr>
                <a:xfrm>
                  <a:off x="591143"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2652</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0" name="矩形 579"/>
                <p:cNvSpPr/>
                <p:nvPr/>
              </p:nvSpPr>
              <p:spPr>
                <a:xfrm>
                  <a:off x="953047"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2653</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1" name="矩形 580"/>
                <p:cNvSpPr/>
                <p:nvPr/>
              </p:nvSpPr>
              <p:spPr>
                <a:xfrm>
                  <a:off x="1314951"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2654</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2" name="矩形 581"/>
                <p:cNvSpPr/>
                <p:nvPr/>
              </p:nvSpPr>
              <p:spPr>
                <a:xfrm>
                  <a:off x="1676329"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2655</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3" name="矩形 582"/>
                <p:cNvSpPr/>
                <p:nvPr/>
              </p:nvSpPr>
              <p:spPr>
                <a:xfrm>
                  <a:off x="2038759"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2656</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4" name="矩形 583"/>
                <p:cNvSpPr/>
                <p:nvPr/>
              </p:nvSpPr>
              <p:spPr>
                <a:xfrm>
                  <a:off x="3318006"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2703</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5" name="文字方塊 584"/>
                <p:cNvSpPr txBox="1"/>
                <p:nvPr/>
              </p:nvSpPr>
              <p:spPr>
                <a:xfrm>
                  <a:off x="2978009" y="460412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86" name="文字方塊 585"/>
                <p:cNvSpPr txBox="1"/>
                <p:nvPr/>
              </p:nvSpPr>
              <p:spPr>
                <a:xfrm rot="5400000">
                  <a:off x="688173" y="4266106"/>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87" name="文字方塊 586"/>
                <p:cNvSpPr txBox="1"/>
                <p:nvPr/>
              </p:nvSpPr>
              <p:spPr>
                <a:xfrm rot="5400000">
                  <a:off x="1070881" y="4254843"/>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88" name="文字方塊 587"/>
                <p:cNvSpPr txBox="1"/>
                <p:nvPr/>
              </p:nvSpPr>
              <p:spPr>
                <a:xfrm rot="5400000">
                  <a:off x="1416526" y="4254843"/>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89" name="文字方塊 588"/>
                <p:cNvSpPr txBox="1"/>
                <p:nvPr/>
              </p:nvSpPr>
              <p:spPr>
                <a:xfrm rot="5400000">
                  <a:off x="1784638" y="4266106"/>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90" name="文字方塊 589"/>
                <p:cNvSpPr txBox="1"/>
                <p:nvPr/>
              </p:nvSpPr>
              <p:spPr>
                <a:xfrm rot="5400000">
                  <a:off x="2155983" y="4246894"/>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91" name="文字方塊 590"/>
                <p:cNvSpPr txBox="1"/>
                <p:nvPr/>
              </p:nvSpPr>
              <p:spPr>
                <a:xfrm rot="5400000">
                  <a:off x="3416356" y="4254843"/>
                  <a:ext cx="239889" cy="323365"/>
                </a:xfrm>
                <a:prstGeom prst="rect">
                  <a:avLst/>
                </a:prstGeom>
                <a:noFill/>
              </p:spPr>
              <p:txBody>
                <a:bodyPr wrap="square" rtlCol="0">
                  <a:spAutoFit/>
                </a:bodyPr>
                <a:lstStyle/>
                <a:p>
                  <a:r>
                    <a:rPr lang="en-US" altLang="zh-TW" sz="1050" dirty="0"/>
                    <a:t>…</a:t>
                  </a:r>
                  <a:endParaRPr lang="zh-TW" altLang="en-US" sz="1050" dirty="0"/>
                </a:p>
              </p:txBody>
            </p:sp>
          </p:grpSp>
          <p:cxnSp>
            <p:nvCxnSpPr>
              <p:cNvPr id="527" name="直線單箭頭接點 526"/>
              <p:cNvCxnSpPr/>
              <p:nvPr/>
            </p:nvCxnSpPr>
            <p:spPr>
              <a:xfrm>
                <a:off x="587132" y="1768641"/>
                <a:ext cx="3092778" cy="0"/>
              </a:xfrm>
              <a:prstGeom prst="straightConnector1">
                <a:avLst/>
              </a:prstGeom>
              <a:ln>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28" name="文字方塊 527"/>
              <p:cNvSpPr txBox="1"/>
              <p:nvPr/>
            </p:nvSpPr>
            <p:spPr>
              <a:xfrm>
                <a:off x="2058471" y="1532718"/>
                <a:ext cx="408735" cy="352896"/>
              </a:xfrm>
              <a:prstGeom prst="rect">
                <a:avLst/>
              </a:prstGeom>
              <a:noFill/>
            </p:spPr>
            <p:txBody>
              <a:bodyPr wrap="square" rtlCol="0">
                <a:spAutoFit/>
              </a:bodyPr>
              <a:lstStyle/>
              <a:p>
                <a:r>
                  <a:rPr lang="en-US" altLang="zh-TW" sz="1000" dirty="0">
                    <a:solidFill>
                      <a:schemeClr val="tx1">
                        <a:lumMod val="75000"/>
                        <a:lumOff val="25000"/>
                      </a:schemeClr>
                    </a:solidFill>
                    <a:latin typeface="Times New Roman" panose="02020603050405020304" pitchFamily="18" charset="0"/>
                    <a:cs typeface="Times New Roman" panose="02020603050405020304" pitchFamily="18" charset="0"/>
                  </a:rPr>
                  <a:t>52</a:t>
                </a:r>
                <a:endParaRPr lang="zh-TW" alt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529" name="直線單箭頭接點 528"/>
              <p:cNvCxnSpPr/>
              <p:nvPr/>
            </p:nvCxnSpPr>
            <p:spPr>
              <a:xfrm>
                <a:off x="467028" y="1873833"/>
                <a:ext cx="0" cy="3038066"/>
              </a:xfrm>
              <a:prstGeom prst="straightConnector1">
                <a:avLst/>
              </a:prstGeom>
              <a:ln>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0" name="文字方塊 529"/>
              <p:cNvSpPr txBox="1"/>
              <p:nvPr/>
            </p:nvSpPr>
            <p:spPr>
              <a:xfrm>
                <a:off x="178134" y="3414576"/>
                <a:ext cx="408735" cy="352896"/>
              </a:xfrm>
              <a:prstGeom prst="rect">
                <a:avLst/>
              </a:prstGeom>
              <a:noFill/>
            </p:spPr>
            <p:txBody>
              <a:bodyPr wrap="square" rtlCol="0">
                <a:spAutoFit/>
              </a:bodyPr>
              <a:lstStyle/>
              <a:p>
                <a:r>
                  <a:rPr lang="en-US" altLang="zh-TW" sz="1000" dirty="0">
                    <a:solidFill>
                      <a:schemeClr val="tx1">
                        <a:lumMod val="75000"/>
                        <a:lumOff val="25000"/>
                      </a:schemeClr>
                    </a:solidFill>
                    <a:latin typeface="Times New Roman" panose="02020603050405020304" pitchFamily="18" charset="0"/>
                    <a:cs typeface="Times New Roman" panose="02020603050405020304" pitchFamily="18" charset="0"/>
                  </a:rPr>
                  <a:t>52</a:t>
                </a:r>
                <a:endParaRPr lang="zh-TW" alt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31" name="文字方塊 530"/>
              <p:cNvSpPr txBox="1"/>
              <p:nvPr/>
            </p:nvSpPr>
            <p:spPr>
              <a:xfrm>
                <a:off x="2555571" y="1914123"/>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2" name="文字方塊 531"/>
              <p:cNvSpPr txBox="1"/>
              <p:nvPr/>
            </p:nvSpPr>
            <p:spPr>
              <a:xfrm>
                <a:off x="2555571" y="2258181"/>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3" name="文字方塊 532"/>
              <p:cNvSpPr txBox="1"/>
              <p:nvPr/>
            </p:nvSpPr>
            <p:spPr>
              <a:xfrm>
                <a:off x="2555571" y="2638517"/>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4" name="文字方塊 533"/>
              <p:cNvSpPr txBox="1"/>
              <p:nvPr/>
            </p:nvSpPr>
            <p:spPr>
              <a:xfrm>
                <a:off x="2555571" y="301885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5" name="文字方塊 534"/>
              <p:cNvSpPr txBox="1"/>
              <p:nvPr/>
            </p:nvSpPr>
            <p:spPr>
              <a:xfrm>
                <a:off x="2555571" y="3399188"/>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6" name="文字方塊 535"/>
              <p:cNvSpPr txBox="1"/>
              <p:nvPr/>
            </p:nvSpPr>
            <p:spPr>
              <a:xfrm>
                <a:off x="2555571" y="460412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7" name="文字方塊 536"/>
              <p:cNvSpPr txBox="1"/>
              <p:nvPr/>
            </p:nvSpPr>
            <p:spPr>
              <a:xfrm rot="5400000">
                <a:off x="688173" y="3857211"/>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38" name="文字方塊 537"/>
              <p:cNvSpPr txBox="1"/>
              <p:nvPr/>
            </p:nvSpPr>
            <p:spPr>
              <a:xfrm rot="5400000">
                <a:off x="1070882" y="3845948"/>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39" name="文字方塊 538"/>
              <p:cNvSpPr txBox="1"/>
              <p:nvPr/>
            </p:nvSpPr>
            <p:spPr>
              <a:xfrm rot="5400000">
                <a:off x="1416526" y="3845948"/>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40" name="文字方塊 539"/>
              <p:cNvSpPr txBox="1"/>
              <p:nvPr/>
            </p:nvSpPr>
            <p:spPr>
              <a:xfrm rot="5400000">
                <a:off x="1784638" y="3857211"/>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41" name="文字方塊 540"/>
              <p:cNvSpPr txBox="1"/>
              <p:nvPr/>
            </p:nvSpPr>
            <p:spPr>
              <a:xfrm rot="5400000">
                <a:off x="2155982" y="3838001"/>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42" name="文字方塊 541"/>
              <p:cNvSpPr txBox="1"/>
              <p:nvPr/>
            </p:nvSpPr>
            <p:spPr>
              <a:xfrm rot="5400000">
                <a:off x="3416356" y="3845948"/>
                <a:ext cx="239889" cy="323365"/>
              </a:xfrm>
              <a:prstGeom prst="rect">
                <a:avLst/>
              </a:prstGeom>
              <a:noFill/>
            </p:spPr>
            <p:txBody>
              <a:bodyPr wrap="square" rtlCol="0">
                <a:spAutoFit/>
              </a:bodyPr>
              <a:lstStyle/>
              <a:p>
                <a:r>
                  <a:rPr lang="en-US" altLang="zh-TW" sz="1050" dirty="0"/>
                  <a:t>…</a:t>
                </a:r>
                <a:endParaRPr lang="zh-TW" altLang="en-US" sz="1050" dirty="0"/>
              </a:p>
            </p:txBody>
          </p:sp>
        </p:grpSp>
        <p:sp>
          <p:nvSpPr>
            <p:cNvPr id="302" name="矩形 301"/>
            <p:cNvSpPr/>
            <p:nvPr/>
          </p:nvSpPr>
          <p:spPr>
            <a:xfrm>
              <a:off x="812253" y="2242914"/>
              <a:ext cx="1161748" cy="1095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303" name="直線單箭頭接點 302"/>
            <p:cNvCxnSpPr/>
            <p:nvPr/>
          </p:nvCxnSpPr>
          <p:spPr>
            <a:xfrm>
              <a:off x="4676695" y="2559631"/>
              <a:ext cx="50509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直線單箭頭接點 303"/>
            <p:cNvCxnSpPr/>
            <p:nvPr/>
          </p:nvCxnSpPr>
          <p:spPr>
            <a:xfrm>
              <a:off x="4683500" y="5515033"/>
              <a:ext cx="505002" cy="80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5" name="文字方塊 304"/>
            <p:cNvSpPr txBox="1"/>
            <p:nvPr/>
          </p:nvSpPr>
          <p:spPr>
            <a:xfrm>
              <a:off x="4761817" y="3797053"/>
              <a:ext cx="578787" cy="480559"/>
            </a:xfrm>
            <a:prstGeom prst="rect">
              <a:avLst/>
            </a:prstGeom>
            <a:noFill/>
          </p:spPr>
          <p:txBody>
            <a:bodyPr vert="eaVert" wrap="square" rtlCol="0">
              <a:spAutoFit/>
            </a:bodyPr>
            <a:lstStyle/>
            <a:p>
              <a:r>
                <a:rPr lang="en-US" altLang="zh-TW" dirty="0">
                  <a:solidFill>
                    <a:srgbClr val="C00000"/>
                  </a:solidFill>
                </a:rPr>
                <a:t>…</a:t>
              </a:r>
              <a:endParaRPr lang="zh-TW" altLang="en-US" dirty="0">
                <a:solidFill>
                  <a:srgbClr val="C00000"/>
                </a:solidFill>
              </a:endParaRPr>
            </a:p>
          </p:txBody>
        </p:sp>
        <p:cxnSp>
          <p:nvCxnSpPr>
            <p:cNvPr id="306" name="直線單箭頭接點 305"/>
            <p:cNvCxnSpPr>
              <a:stCxn id="302" idx="3"/>
            </p:cNvCxnSpPr>
            <p:nvPr/>
          </p:nvCxnSpPr>
          <p:spPr>
            <a:xfrm>
              <a:off x="1974001" y="2790555"/>
              <a:ext cx="2709499" cy="162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直線接點 306"/>
            <p:cNvCxnSpPr/>
            <p:nvPr/>
          </p:nvCxnSpPr>
          <p:spPr>
            <a:xfrm flipH="1">
              <a:off x="4676695" y="2578891"/>
              <a:ext cx="6805" cy="29441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8" name="群組 307"/>
            <p:cNvGrpSpPr/>
            <p:nvPr/>
          </p:nvGrpSpPr>
          <p:grpSpPr>
            <a:xfrm>
              <a:off x="3979686" y="2316179"/>
              <a:ext cx="396252" cy="2207057"/>
              <a:chOff x="4400772" y="1315877"/>
              <a:chExt cx="362275" cy="3423449"/>
            </a:xfrm>
          </p:grpSpPr>
          <p:sp>
            <p:nvSpPr>
              <p:cNvPr id="517" name="矩形 516"/>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8" name="矩形 517"/>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9" name="矩形 518"/>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0" name="矩形 519"/>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1" name="矩形 520"/>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2" name="矩形 521"/>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3" name="矩形 522"/>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4" name="矩形 523"/>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5" name="矩形 524"/>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sp>
          <p:nvSpPr>
            <p:cNvPr id="309" name="矩形 308"/>
            <p:cNvSpPr/>
            <p:nvPr/>
          </p:nvSpPr>
          <p:spPr>
            <a:xfrm>
              <a:off x="5188502" y="1418077"/>
              <a:ext cx="2214875" cy="23349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310" name="群組 309"/>
            <p:cNvGrpSpPr/>
            <p:nvPr/>
          </p:nvGrpSpPr>
          <p:grpSpPr>
            <a:xfrm>
              <a:off x="5282290" y="1687116"/>
              <a:ext cx="396252" cy="1819903"/>
              <a:chOff x="4400772" y="1315877"/>
              <a:chExt cx="362275" cy="3423449"/>
            </a:xfrm>
          </p:grpSpPr>
          <p:sp>
            <p:nvSpPr>
              <p:cNvPr id="508" name="矩形 507"/>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9" name="矩形 508"/>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0" name="矩形 509"/>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1" name="矩形 510"/>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2" name="矩形 511"/>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3" name="矩形 512"/>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4" name="矩形 513"/>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5" name="矩形 514"/>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6" name="矩形 515"/>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11" name="群組 310"/>
            <p:cNvGrpSpPr/>
            <p:nvPr/>
          </p:nvGrpSpPr>
          <p:grpSpPr>
            <a:xfrm>
              <a:off x="5886901" y="1687236"/>
              <a:ext cx="401695" cy="1819903"/>
              <a:chOff x="4400772" y="1315877"/>
              <a:chExt cx="362272" cy="3423449"/>
            </a:xfrm>
          </p:grpSpPr>
          <p:sp>
            <p:nvSpPr>
              <p:cNvPr id="499" name="矩形 498"/>
              <p:cNvSpPr/>
              <p:nvPr/>
            </p:nvSpPr>
            <p:spPr>
              <a:xfrm>
                <a:off x="4401140" y="1315877"/>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0" name="矩形 499"/>
              <p:cNvSpPr/>
              <p:nvPr/>
            </p:nvSpPr>
            <p:spPr>
              <a:xfrm>
                <a:off x="4400772" y="1696638"/>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1" name="矩形 500"/>
              <p:cNvSpPr/>
              <p:nvPr/>
            </p:nvSpPr>
            <p:spPr>
              <a:xfrm>
                <a:off x="4400772" y="2076974"/>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2" name="矩形 501"/>
              <p:cNvSpPr/>
              <p:nvPr/>
            </p:nvSpPr>
            <p:spPr>
              <a:xfrm>
                <a:off x="4400772" y="2457310"/>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3" name="矩形 502"/>
              <p:cNvSpPr/>
              <p:nvPr/>
            </p:nvSpPr>
            <p:spPr>
              <a:xfrm>
                <a:off x="4400772" y="2837646"/>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4" name="矩形 503"/>
              <p:cNvSpPr/>
              <p:nvPr/>
            </p:nvSpPr>
            <p:spPr>
              <a:xfrm>
                <a:off x="4400772" y="3217982"/>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5" name="矩形 504"/>
              <p:cNvSpPr/>
              <p:nvPr/>
            </p:nvSpPr>
            <p:spPr>
              <a:xfrm>
                <a:off x="4400772" y="3598318"/>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6" name="矩形 505"/>
              <p:cNvSpPr/>
              <p:nvPr/>
            </p:nvSpPr>
            <p:spPr>
              <a:xfrm>
                <a:off x="4400772" y="3978654"/>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7" name="矩形 506"/>
              <p:cNvSpPr/>
              <p:nvPr/>
            </p:nvSpPr>
            <p:spPr>
              <a:xfrm>
                <a:off x="4400772" y="4358990"/>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12" name="群組 311"/>
            <p:cNvGrpSpPr/>
            <p:nvPr/>
          </p:nvGrpSpPr>
          <p:grpSpPr>
            <a:xfrm>
              <a:off x="5700030" y="1713372"/>
              <a:ext cx="154903" cy="1742115"/>
              <a:chOff x="8276394" y="583185"/>
              <a:chExt cx="241271" cy="3286709"/>
            </a:xfrm>
          </p:grpSpPr>
          <p:sp>
            <p:nvSpPr>
              <p:cNvPr id="490" name="矩形 489"/>
              <p:cNvSpPr/>
              <p:nvPr/>
            </p:nvSpPr>
            <p:spPr>
              <a:xfrm>
                <a:off x="8282183" y="58318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1" name="矩形 490"/>
              <p:cNvSpPr/>
              <p:nvPr/>
            </p:nvSpPr>
            <p:spPr>
              <a:xfrm>
                <a:off x="8282183" y="96896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2" name="矩形 491"/>
              <p:cNvSpPr/>
              <p:nvPr/>
            </p:nvSpPr>
            <p:spPr>
              <a:xfrm>
                <a:off x="8282183" y="135774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3" name="矩形 492"/>
              <p:cNvSpPr/>
              <p:nvPr/>
            </p:nvSpPr>
            <p:spPr>
              <a:xfrm>
                <a:off x="8282183" y="172740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4" name="矩形 493"/>
              <p:cNvSpPr/>
              <p:nvPr/>
            </p:nvSpPr>
            <p:spPr>
              <a:xfrm>
                <a:off x="8282183" y="211495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5" name="矩形 494"/>
              <p:cNvSpPr/>
              <p:nvPr/>
            </p:nvSpPr>
            <p:spPr>
              <a:xfrm>
                <a:off x="8282183" y="249875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6" name="矩形 495"/>
              <p:cNvSpPr/>
              <p:nvPr/>
            </p:nvSpPr>
            <p:spPr>
              <a:xfrm>
                <a:off x="8276394" y="2871998"/>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7" name="矩形 496"/>
              <p:cNvSpPr/>
              <p:nvPr/>
            </p:nvSpPr>
            <p:spPr>
              <a:xfrm>
                <a:off x="8276394" y="326900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8" name="矩形 497"/>
              <p:cNvSpPr/>
              <p:nvPr/>
            </p:nvSpPr>
            <p:spPr>
              <a:xfrm>
                <a:off x="8276394" y="364562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grpSp>
        <p:sp>
          <p:nvSpPr>
            <p:cNvPr id="313" name="矩形 312"/>
            <p:cNvSpPr/>
            <p:nvPr/>
          </p:nvSpPr>
          <p:spPr>
            <a:xfrm>
              <a:off x="7002146" y="1693778"/>
              <a:ext cx="239265" cy="198339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a:t>
              </a:r>
              <a:endParaRPr lang="zh-TW" altLang="en-US" sz="1400" dirty="0">
                <a:solidFill>
                  <a:schemeClr val="tx1"/>
                </a:solidFill>
              </a:endParaRPr>
            </a:p>
          </p:txBody>
        </p:sp>
        <p:grpSp>
          <p:nvGrpSpPr>
            <p:cNvPr id="314" name="群組 313"/>
            <p:cNvGrpSpPr/>
            <p:nvPr/>
          </p:nvGrpSpPr>
          <p:grpSpPr>
            <a:xfrm>
              <a:off x="6307652" y="1780030"/>
              <a:ext cx="675258" cy="1831465"/>
              <a:chOff x="7131563" y="447487"/>
              <a:chExt cx="1049177" cy="3432251"/>
            </a:xfrm>
          </p:grpSpPr>
          <p:grpSp>
            <p:nvGrpSpPr>
              <p:cNvPr id="479" name="群組 478"/>
              <p:cNvGrpSpPr/>
              <p:nvPr/>
            </p:nvGrpSpPr>
            <p:grpSpPr>
              <a:xfrm>
                <a:off x="7131563" y="447487"/>
                <a:ext cx="1049177" cy="3038469"/>
                <a:chOff x="7131563" y="447487"/>
                <a:chExt cx="1395910" cy="3038469"/>
              </a:xfrm>
            </p:grpSpPr>
            <p:cxnSp>
              <p:nvCxnSpPr>
                <p:cNvPr id="481" name="直線接點 480"/>
                <p:cNvCxnSpPr>
                  <a:stCxn id="499" idx="3"/>
                </p:cNvCxnSpPr>
                <p:nvPr/>
              </p:nvCxnSpPr>
              <p:spPr>
                <a:xfrm>
                  <a:off x="7131936" y="447487"/>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直線接點 481"/>
                <p:cNvCxnSpPr>
                  <a:stCxn id="500" idx="3"/>
                </p:cNvCxnSpPr>
                <p:nvPr/>
              </p:nvCxnSpPr>
              <p:spPr>
                <a:xfrm>
                  <a:off x="7131563" y="828248"/>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直線接點 482"/>
                <p:cNvCxnSpPr/>
                <p:nvPr/>
              </p:nvCxnSpPr>
              <p:spPr>
                <a:xfrm>
                  <a:off x="7131936" y="1216414"/>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直線接點 483"/>
                <p:cNvCxnSpPr/>
                <p:nvPr/>
              </p:nvCxnSpPr>
              <p:spPr>
                <a:xfrm>
                  <a:off x="7131563" y="1597175"/>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直線接點 484"/>
                <p:cNvCxnSpPr/>
                <p:nvPr/>
              </p:nvCxnSpPr>
              <p:spPr>
                <a:xfrm>
                  <a:off x="7131936" y="2000466"/>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直線接點 485"/>
                <p:cNvCxnSpPr/>
                <p:nvPr/>
              </p:nvCxnSpPr>
              <p:spPr>
                <a:xfrm>
                  <a:off x="7131563" y="2381227"/>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直線接點 486"/>
                <p:cNvCxnSpPr/>
                <p:nvPr/>
              </p:nvCxnSpPr>
              <p:spPr>
                <a:xfrm>
                  <a:off x="7131563" y="2724701"/>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直線接點 487"/>
                <p:cNvCxnSpPr/>
                <p:nvPr/>
              </p:nvCxnSpPr>
              <p:spPr>
                <a:xfrm>
                  <a:off x="7131563" y="310259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直線接點 488"/>
                <p:cNvCxnSpPr/>
                <p:nvPr/>
              </p:nvCxnSpPr>
              <p:spPr>
                <a:xfrm>
                  <a:off x="7131563" y="348595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0" name="直線接點 479"/>
              <p:cNvCxnSpPr/>
              <p:nvPr/>
            </p:nvCxnSpPr>
            <p:spPr>
              <a:xfrm>
                <a:off x="7945582" y="3879738"/>
                <a:ext cx="235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5" name="文字方塊 314"/>
            <p:cNvSpPr txBox="1"/>
            <p:nvPr/>
          </p:nvSpPr>
          <p:spPr>
            <a:xfrm>
              <a:off x="5678136" y="3485683"/>
              <a:ext cx="1197406" cy="326415"/>
            </a:xfrm>
            <a:prstGeom prst="rect">
              <a:avLst/>
            </a:prstGeom>
            <a:noFill/>
          </p:spPr>
          <p:txBody>
            <a:bodyPr wrap="square" rtlCol="0">
              <a:spAutoFit/>
            </a:bodyPr>
            <a:lstStyle/>
            <a:p>
              <a:pPr algn="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psum</a:t>
              </a:r>
              <a:endParaRPr lang="en-US" altLang="zh-TW" sz="1000" dirty="0">
                <a:latin typeface="Times New Roman" panose="02020603050405020304" pitchFamily="18" charset="0"/>
                <a:cs typeface="Times New Roman" panose="02020603050405020304" pitchFamily="18" charset="0"/>
              </a:endParaRPr>
            </a:p>
          </p:txBody>
        </p:sp>
        <p:sp>
          <p:nvSpPr>
            <p:cNvPr id="316" name="文字方塊 315"/>
            <p:cNvSpPr txBox="1"/>
            <p:nvPr/>
          </p:nvSpPr>
          <p:spPr>
            <a:xfrm>
              <a:off x="7392842" y="2460516"/>
              <a:ext cx="1283414" cy="346816"/>
            </a:xfrm>
            <a:prstGeom prst="rect">
              <a:avLst/>
            </a:prstGeom>
            <a:noFill/>
          </p:spPr>
          <p:txBody>
            <a:bodyPr wrap="square" rtlCol="0">
              <a:spAutoFit/>
            </a:bodyPr>
            <a:lstStyle/>
            <a:p>
              <a:r>
                <a:rPr lang="en-US" altLang="zh-TW" sz="1050" dirty="0">
                  <a:latin typeface="Times New Roman" panose="02020603050405020304" pitchFamily="18" charset="0"/>
                  <a:cs typeface="Times New Roman" panose="02020603050405020304" pitchFamily="18" charset="0"/>
                </a:rPr>
                <a:t>Updated </a:t>
              </a:r>
              <a:r>
                <a:rPr lang="en-US" altLang="zh-TW" sz="1050" dirty="0" err="1">
                  <a:latin typeface="Times New Roman" panose="02020603050405020304" pitchFamily="18" charset="0"/>
                  <a:cs typeface="Times New Roman" panose="02020603050405020304" pitchFamily="18" charset="0"/>
                </a:rPr>
                <a:t>psum</a:t>
              </a:r>
              <a:endParaRPr lang="en-US" altLang="zh-TW" sz="1050" dirty="0">
                <a:latin typeface="Times New Roman" panose="02020603050405020304" pitchFamily="18" charset="0"/>
                <a:cs typeface="Times New Roman" panose="02020603050405020304" pitchFamily="18" charset="0"/>
              </a:endParaRPr>
            </a:p>
          </p:txBody>
        </p:sp>
        <p:cxnSp>
          <p:nvCxnSpPr>
            <p:cNvPr id="317" name="直線單箭頭接點 316"/>
            <p:cNvCxnSpPr/>
            <p:nvPr/>
          </p:nvCxnSpPr>
          <p:spPr>
            <a:xfrm>
              <a:off x="7241411" y="2768293"/>
              <a:ext cx="1447775" cy="10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8" name="文字方塊 317"/>
            <p:cNvSpPr txBox="1"/>
            <p:nvPr/>
          </p:nvSpPr>
          <p:spPr>
            <a:xfrm>
              <a:off x="5186588" y="1378533"/>
              <a:ext cx="658189" cy="346816"/>
            </a:xfrm>
            <a:prstGeom prst="rect">
              <a:avLst/>
            </a:prstGeom>
            <a:noFill/>
          </p:spPr>
          <p:txBody>
            <a:bodyPr wrap="square" rtlCol="0">
              <a:spAutoFit/>
            </a:bodyPr>
            <a:lstStyle/>
            <a:p>
              <a:r>
                <a:rPr lang="en-US" altLang="zh-TW" sz="1050" i="1" dirty="0">
                  <a:latin typeface="Times New Roman" panose="02020603050405020304" pitchFamily="18" charset="0"/>
                  <a:cs typeface="Times New Roman" panose="02020603050405020304" pitchFamily="18" charset="0"/>
                </a:rPr>
                <a:t>PE 1</a:t>
              </a:r>
              <a:endParaRPr lang="zh-TW" altLang="en-US" sz="1050" i="1" dirty="0">
                <a:latin typeface="Times New Roman" panose="02020603050405020304" pitchFamily="18" charset="0"/>
                <a:cs typeface="Times New Roman" panose="02020603050405020304" pitchFamily="18" charset="0"/>
              </a:endParaRPr>
            </a:p>
          </p:txBody>
        </p:sp>
        <p:sp>
          <p:nvSpPr>
            <p:cNvPr id="319" name="文字方塊 318"/>
            <p:cNvSpPr txBox="1"/>
            <p:nvPr/>
          </p:nvSpPr>
          <p:spPr>
            <a:xfrm>
              <a:off x="5791761" y="1455299"/>
              <a:ext cx="1007182" cy="326415"/>
            </a:xfrm>
            <a:prstGeom prst="rect">
              <a:avLst/>
            </a:prstGeom>
            <a:noFill/>
          </p:spPr>
          <p:txBody>
            <a:bodyPr wrap="square" rtlCol="0">
              <a:spAutoFit/>
            </a:bodyPr>
            <a:lstStyle/>
            <a:p>
              <a:r>
                <a:rPr lang="en-US" altLang="zh-TW" sz="1000" dirty="0">
                  <a:solidFill>
                    <a:schemeClr val="accent6">
                      <a:lumMod val="50000"/>
                    </a:schemeClr>
                  </a:solidFill>
                  <a:latin typeface="Times New Roman" panose="02020603050405020304" pitchFamily="18" charset="0"/>
                  <a:cs typeface="Times New Roman" panose="02020603050405020304" pitchFamily="18" charset="0"/>
                </a:rPr>
                <a:t>Kernel 1</a:t>
              </a:r>
              <a:endParaRPr lang="zh-TW" altLang="en-US" sz="1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20" name="矩形 319"/>
            <p:cNvSpPr/>
            <p:nvPr/>
          </p:nvSpPr>
          <p:spPr>
            <a:xfrm>
              <a:off x="5188502" y="4190525"/>
              <a:ext cx="2214875" cy="23349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321" name="群組 320"/>
            <p:cNvGrpSpPr/>
            <p:nvPr/>
          </p:nvGrpSpPr>
          <p:grpSpPr>
            <a:xfrm>
              <a:off x="5282290" y="4459564"/>
              <a:ext cx="396252" cy="1819903"/>
              <a:chOff x="4400772" y="1315877"/>
              <a:chExt cx="362275" cy="3423449"/>
            </a:xfrm>
          </p:grpSpPr>
          <p:sp>
            <p:nvSpPr>
              <p:cNvPr id="470" name="矩形 469"/>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1" name="矩形 470"/>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2" name="矩形 471"/>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3" name="矩形 472"/>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4" name="矩形 473"/>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5" name="矩形 474"/>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6" name="矩形 475"/>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7" name="矩形 476"/>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8" name="矩形 477"/>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22" name="群組 321"/>
            <p:cNvGrpSpPr/>
            <p:nvPr/>
          </p:nvGrpSpPr>
          <p:grpSpPr>
            <a:xfrm>
              <a:off x="5886901" y="4459684"/>
              <a:ext cx="401695" cy="1819903"/>
              <a:chOff x="4400772" y="1315877"/>
              <a:chExt cx="362272" cy="3423449"/>
            </a:xfrm>
          </p:grpSpPr>
          <p:sp>
            <p:nvSpPr>
              <p:cNvPr id="461" name="矩形 460"/>
              <p:cNvSpPr/>
              <p:nvPr/>
            </p:nvSpPr>
            <p:spPr>
              <a:xfrm>
                <a:off x="4401140" y="1315877"/>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2" name="矩形 461"/>
              <p:cNvSpPr/>
              <p:nvPr/>
            </p:nvSpPr>
            <p:spPr>
              <a:xfrm>
                <a:off x="4400772" y="1696638"/>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3" name="矩形 462"/>
              <p:cNvSpPr/>
              <p:nvPr/>
            </p:nvSpPr>
            <p:spPr>
              <a:xfrm>
                <a:off x="4400772" y="2076974"/>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4" name="矩形 463"/>
              <p:cNvSpPr/>
              <p:nvPr/>
            </p:nvSpPr>
            <p:spPr>
              <a:xfrm>
                <a:off x="4400772" y="2457310"/>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5" name="矩形 464"/>
              <p:cNvSpPr/>
              <p:nvPr/>
            </p:nvSpPr>
            <p:spPr>
              <a:xfrm>
                <a:off x="4400772" y="2837646"/>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6" name="矩形 465"/>
              <p:cNvSpPr/>
              <p:nvPr/>
            </p:nvSpPr>
            <p:spPr>
              <a:xfrm>
                <a:off x="4400772" y="3217982"/>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7" name="矩形 466"/>
              <p:cNvSpPr/>
              <p:nvPr/>
            </p:nvSpPr>
            <p:spPr>
              <a:xfrm>
                <a:off x="4400772" y="3598318"/>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8" name="矩形 467"/>
              <p:cNvSpPr/>
              <p:nvPr/>
            </p:nvSpPr>
            <p:spPr>
              <a:xfrm>
                <a:off x="4400772" y="3978654"/>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9" name="矩形 468"/>
              <p:cNvSpPr/>
              <p:nvPr/>
            </p:nvSpPr>
            <p:spPr>
              <a:xfrm>
                <a:off x="4400772" y="4358990"/>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23" name="群組 322"/>
            <p:cNvGrpSpPr/>
            <p:nvPr/>
          </p:nvGrpSpPr>
          <p:grpSpPr>
            <a:xfrm>
              <a:off x="5700030" y="4485820"/>
              <a:ext cx="154903" cy="1742115"/>
              <a:chOff x="8276394" y="583185"/>
              <a:chExt cx="241271" cy="3286709"/>
            </a:xfrm>
          </p:grpSpPr>
          <p:sp>
            <p:nvSpPr>
              <p:cNvPr id="452" name="矩形 451"/>
              <p:cNvSpPr/>
              <p:nvPr/>
            </p:nvSpPr>
            <p:spPr>
              <a:xfrm>
                <a:off x="8282183" y="58318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3" name="矩形 452"/>
              <p:cNvSpPr/>
              <p:nvPr/>
            </p:nvSpPr>
            <p:spPr>
              <a:xfrm>
                <a:off x="8282183" y="96896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4" name="矩形 453"/>
              <p:cNvSpPr/>
              <p:nvPr/>
            </p:nvSpPr>
            <p:spPr>
              <a:xfrm>
                <a:off x="8282183" y="135774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5" name="矩形 454"/>
              <p:cNvSpPr/>
              <p:nvPr/>
            </p:nvSpPr>
            <p:spPr>
              <a:xfrm>
                <a:off x="8282183" y="172740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6" name="矩形 455"/>
              <p:cNvSpPr/>
              <p:nvPr/>
            </p:nvSpPr>
            <p:spPr>
              <a:xfrm>
                <a:off x="8282183" y="211495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7" name="矩形 456"/>
              <p:cNvSpPr/>
              <p:nvPr/>
            </p:nvSpPr>
            <p:spPr>
              <a:xfrm>
                <a:off x="8282183" y="249875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8" name="矩形 457"/>
              <p:cNvSpPr/>
              <p:nvPr/>
            </p:nvSpPr>
            <p:spPr>
              <a:xfrm>
                <a:off x="8276394" y="2871998"/>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9" name="矩形 458"/>
              <p:cNvSpPr/>
              <p:nvPr/>
            </p:nvSpPr>
            <p:spPr>
              <a:xfrm>
                <a:off x="8276394" y="326900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60" name="矩形 459"/>
              <p:cNvSpPr/>
              <p:nvPr/>
            </p:nvSpPr>
            <p:spPr>
              <a:xfrm>
                <a:off x="8276394" y="364562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grpSp>
        <p:sp>
          <p:nvSpPr>
            <p:cNvPr id="324" name="矩形 323"/>
            <p:cNvSpPr/>
            <p:nvPr/>
          </p:nvSpPr>
          <p:spPr>
            <a:xfrm>
              <a:off x="7002146" y="4466226"/>
              <a:ext cx="239265" cy="198339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a:t>
              </a:r>
              <a:endParaRPr lang="zh-TW" altLang="en-US" sz="1400" dirty="0">
                <a:solidFill>
                  <a:schemeClr val="tx1"/>
                </a:solidFill>
              </a:endParaRPr>
            </a:p>
          </p:txBody>
        </p:sp>
        <p:grpSp>
          <p:nvGrpSpPr>
            <p:cNvPr id="325" name="群組 324"/>
            <p:cNvGrpSpPr/>
            <p:nvPr/>
          </p:nvGrpSpPr>
          <p:grpSpPr>
            <a:xfrm>
              <a:off x="6307652" y="4552478"/>
              <a:ext cx="675258" cy="1831465"/>
              <a:chOff x="7131563" y="447487"/>
              <a:chExt cx="1049177" cy="3432251"/>
            </a:xfrm>
          </p:grpSpPr>
          <p:grpSp>
            <p:nvGrpSpPr>
              <p:cNvPr id="441" name="群組 440"/>
              <p:cNvGrpSpPr/>
              <p:nvPr/>
            </p:nvGrpSpPr>
            <p:grpSpPr>
              <a:xfrm>
                <a:off x="7131563" y="447487"/>
                <a:ext cx="1049177" cy="3038469"/>
                <a:chOff x="7131563" y="447487"/>
                <a:chExt cx="1395910" cy="3038469"/>
              </a:xfrm>
            </p:grpSpPr>
            <p:cxnSp>
              <p:nvCxnSpPr>
                <p:cNvPr id="443" name="直線接點 442"/>
                <p:cNvCxnSpPr>
                  <a:stCxn id="461" idx="3"/>
                </p:cNvCxnSpPr>
                <p:nvPr/>
              </p:nvCxnSpPr>
              <p:spPr>
                <a:xfrm>
                  <a:off x="7131936" y="447487"/>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直線接點 443"/>
                <p:cNvCxnSpPr>
                  <a:stCxn id="462" idx="3"/>
                </p:cNvCxnSpPr>
                <p:nvPr/>
              </p:nvCxnSpPr>
              <p:spPr>
                <a:xfrm>
                  <a:off x="7131563" y="828248"/>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直線接點 444"/>
                <p:cNvCxnSpPr/>
                <p:nvPr/>
              </p:nvCxnSpPr>
              <p:spPr>
                <a:xfrm>
                  <a:off x="7131936" y="1216414"/>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直線接點 445"/>
                <p:cNvCxnSpPr/>
                <p:nvPr/>
              </p:nvCxnSpPr>
              <p:spPr>
                <a:xfrm>
                  <a:off x="7131563" y="1597175"/>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線接點 446"/>
                <p:cNvCxnSpPr/>
                <p:nvPr/>
              </p:nvCxnSpPr>
              <p:spPr>
                <a:xfrm>
                  <a:off x="7131936" y="2000466"/>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直線接點 447"/>
                <p:cNvCxnSpPr/>
                <p:nvPr/>
              </p:nvCxnSpPr>
              <p:spPr>
                <a:xfrm>
                  <a:off x="7131563" y="2381227"/>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線接點 448"/>
                <p:cNvCxnSpPr/>
                <p:nvPr/>
              </p:nvCxnSpPr>
              <p:spPr>
                <a:xfrm>
                  <a:off x="7131563" y="2724701"/>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直線接點 449"/>
                <p:cNvCxnSpPr/>
                <p:nvPr/>
              </p:nvCxnSpPr>
              <p:spPr>
                <a:xfrm>
                  <a:off x="7131563" y="310259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直線接點 450"/>
                <p:cNvCxnSpPr/>
                <p:nvPr/>
              </p:nvCxnSpPr>
              <p:spPr>
                <a:xfrm>
                  <a:off x="7131563" y="348595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2" name="直線接點 441"/>
              <p:cNvCxnSpPr/>
              <p:nvPr/>
            </p:nvCxnSpPr>
            <p:spPr>
              <a:xfrm>
                <a:off x="7945582" y="3879738"/>
                <a:ext cx="235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6" name="文字方塊 325"/>
            <p:cNvSpPr txBox="1"/>
            <p:nvPr/>
          </p:nvSpPr>
          <p:spPr>
            <a:xfrm>
              <a:off x="5678136" y="6258131"/>
              <a:ext cx="1197406" cy="326415"/>
            </a:xfrm>
            <a:prstGeom prst="rect">
              <a:avLst/>
            </a:prstGeom>
            <a:noFill/>
          </p:spPr>
          <p:txBody>
            <a:bodyPr wrap="square" rtlCol="0">
              <a:spAutoFit/>
            </a:bodyPr>
            <a:lstStyle/>
            <a:p>
              <a:pPr algn="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psum</a:t>
              </a:r>
              <a:endParaRPr lang="en-US" altLang="zh-TW" sz="1000" dirty="0">
                <a:latin typeface="Times New Roman" panose="02020603050405020304" pitchFamily="18" charset="0"/>
                <a:cs typeface="Times New Roman" panose="02020603050405020304" pitchFamily="18" charset="0"/>
              </a:endParaRPr>
            </a:p>
          </p:txBody>
        </p:sp>
        <p:sp>
          <p:nvSpPr>
            <p:cNvPr id="327" name="文字方塊 326"/>
            <p:cNvSpPr txBox="1"/>
            <p:nvPr/>
          </p:nvSpPr>
          <p:spPr>
            <a:xfrm>
              <a:off x="7376273" y="5232964"/>
              <a:ext cx="1283414" cy="346816"/>
            </a:xfrm>
            <a:prstGeom prst="rect">
              <a:avLst/>
            </a:prstGeom>
            <a:noFill/>
          </p:spPr>
          <p:txBody>
            <a:bodyPr wrap="square" rtlCol="0">
              <a:spAutoFit/>
            </a:bodyPr>
            <a:lstStyle/>
            <a:p>
              <a:r>
                <a:rPr lang="en-US" altLang="zh-TW" sz="1050" dirty="0">
                  <a:latin typeface="Times New Roman" panose="02020603050405020304" pitchFamily="18" charset="0"/>
                  <a:cs typeface="Times New Roman" panose="02020603050405020304" pitchFamily="18" charset="0"/>
                </a:rPr>
                <a:t>Updated </a:t>
              </a:r>
              <a:r>
                <a:rPr lang="en-US" altLang="zh-TW" sz="1050" dirty="0" err="1">
                  <a:latin typeface="Times New Roman" panose="02020603050405020304" pitchFamily="18" charset="0"/>
                  <a:cs typeface="Times New Roman" panose="02020603050405020304" pitchFamily="18" charset="0"/>
                </a:rPr>
                <a:t>psum</a:t>
              </a:r>
              <a:endParaRPr lang="en-US" altLang="zh-TW" sz="1050" dirty="0">
                <a:latin typeface="Times New Roman" panose="02020603050405020304" pitchFamily="18" charset="0"/>
                <a:cs typeface="Times New Roman" panose="02020603050405020304" pitchFamily="18" charset="0"/>
              </a:endParaRPr>
            </a:p>
          </p:txBody>
        </p:sp>
        <p:cxnSp>
          <p:nvCxnSpPr>
            <p:cNvPr id="328" name="直線單箭頭接點 327"/>
            <p:cNvCxnSpPr/>
            <p:nvPr/>
          </p:nvCxnSpPr>
          <p:spPr>
            <a:xfrm>
              <a:off x="7241411" y="5540741"/>
              <a:ext cx="13911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9" name="文字方塊 328"/>
            <p:cNvSpPr txBox="1"/>
            <p:nvPr/>
          </p:nvSpPr>
          <p:spPr>
            <a:xfrm>
              <a:off x="5186588" y="4150982"/>
              <a:ext cx="658189" cy="336616"/>
            </a:xfrm>
            <a:prstGeom prst="rect">
              <a:avLst/>
            </a:prstGeom>
            <a:noFill/>
          </p:spPr>
          <p:txBody>
            <a:bodyPr wrap="square" rtlCol="0">
              <a:spAutoFit/>
            </a:bodyPr>
            <a:lstStyle/>
            <a:p>
              <a:r>
                <a:rPr lang="en-US" altLang="zh-TW" sz="1050" i="1" dirty="0">
                  <a:latin typeface="Times New Roman" panose="02020603050405020304" pitchFamily="18" charset="0"/>
                  <a:cs typeface="Times New Roman" panose="02020603050405020304" pitchFamily="18" charset="0"/>
                </a:rPr>
                <a:t>PE 32</a:t>
              </a:r>
              <a:endParaRPr lang="zh-TW" altLang="en-US" sz="1050" i="1" dirty="0">
                <a:latin typeface="Times New Roman" panose="02020603050405020304" pitchFamily="18" charset="0"/>
                <a:cs typeface="Times New Roman" panose="02020603050405020304" pitchFamily="18" charset="0"/>
              </a:endParaRPr>
            </a:p>
          </p:txBody>
        </p:sp>
        <p:sp>
          <p:nvSpPr>
            <p:cNvPr id="330" name="文字方塊 329"/>
            <p:cNvSpPr txBox="1"/>
            <p:nvPr/>
          </p:nvSpPr>
          <p:spPr>
            <a:xfrm>
              <a:off x="5791761" y="4227746"/>
              <a:ext cx="913003" cy="326415"/>
            </a:xfrm>
            <a:prstGeom prst="rect">
              <a:avLst/>
            </a:prstGeom>
            <a:noFill/>
          </p:spPr>
          <p:txBody>
            <a:bodyPr wrap="square" rtlCol="0">
              <a:spAutoFit/>
            </a:bodyPr>
            <a:lstStyle/>
            <a:p>
              <a:r>
                <a:rPr lang="en-US" altLang="zh-TW" sz="1000" dirty="0">
                  <a:solidFill>
                    <a:schemeClr val="accent4">
                      <a:lumMod val="50000"/>
                    </a:schemeClr>
                  </a:solidFill>
                  <a:latin typeface="Times New Roman" panose="02020603050405020304" pitchFamily="18" charset="0"/>
                  <a:cs typeface="Times New Roman" panose="02020603050405020304" pitchFamily="18" charset="0"/>
                </a:rPr>
                <a:t>Kernel 32</a:t>
              </a:r>
              <a:endParaRPr lang="zh-TW" altLang="en-US" sz="10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31" name="文字方塊 330"/>
            <p:cNvSpPr txBox="1"/>
            <p:nvPr/>
          </p:nvSpPr>
          <p:spPr>
            <a:xfrm>
              <a:off x="6005829" y="3804440"/>
              <a:ext cx="578787" cy="480559"/>
            </a:xfrm>
            <a:prstGeom prst="rect">
              <a:avLst/>
            </a:prstGeom>
            <a:noFill/>
          </p:spPr>
          <p:txBody>
            <a:bodyPr vert="eaVert" wrap="square" rtlCol="0">
              <a:spAutoFit/>
            </a:bodyPr>
            <a:lstStyle/>
            <a:p>
              <a:r>
                <a:rPr lang="en-US" altLang="zh-TW" dirty="0"/>
                <a:t>…</a:t>
              </a:r>
              <a:endParaRPr lang="zh-TW" altLang="en-US" dirty="0"/>
            </a:p>
          </p:txBody>
        </p:sp>
        <p:sp>
          <p:nvSpPr>
            <p:cNvPr id="332" name="文字方塊 331"/>
            <p:cNvSpPr txBox="1"/>
            <p:nvPr/>
          </p:nvSpPr>
          <p:spPr>
            <a:xfrm>
              <a:off x="7857585" y="3819403"/>
              <a:ext cx="578787" cy="480559"/>
            </a:xfrm>
            <a:prstGeom prst="rect">
              <a:avLst/>
            </a:prstGeom>
            <a:noFill/>
          </p:spPr>
          <p:txBody>
            <a:bodyPr vert="eaVert" wrap="square" rtlCol="0">
              <a:spAutoFit/>
            </a:bodyPr>
            <a:lstStyle/>
            <a:p>
              <a:r>
                <a:rPr lang="en-US" altLang="zh-TW" dirty="0"/>
                <a:t>…</a:t>
              </a:r>
              <a:endParaRPr lang="zh-TW" altLang="en-US" dirty="0"/>
            </a:p>
          </p:txBody>
        </p:sp>
        <p:grpSp>
          <p:nvGrpSpPr>
            <p:cNvPr id="333" name="群組 332"/>
            <p:cNvGrpSpPr/>
            <p:nvPr/>
          </p:nvGrpSpPr>
          <p:grpSpPr>
            <a:xfrm>
              <a:off x="8726981" y="910439"/>
              <a:ext cx="3082859" cy="2313832"/>
              <a:chOff x="587132" y="1873833"/>
              <a:chExt cx="2769489" cy="2826179"/>
            </a:xfrm>
          </p:grpSpPr>
          <p:grpSp>
            <p:nvGrpSpPr>
              <p:cNvPr id="394" name="群組 393"/>
              <p:cNvGrpSpPr/>
              <p:nvPr/>
            </p:nvGrpSpPr>
            <p:grpSpPr>
              <a:xfrm>
                <a:off x="587132" y="1873833"/>
                <a:ext cx="2769489" cy="2826179"/>
                <a:chOff x="587132" y="1873833"/>
                <a:chExt cx="2769489" cy="2826179"/>
              </a:xfrm>
            </p:grpSpPr>
            <p:sp>
              <p:nvSpPr>
                <p:cNvPr id="405" name="矩形 404"/>
                <p:cNvSpPr/>
                <p:nvPr/>
              </p:nvSpPr>
              <p:spPr>
                <a:xfrm>
                  <a:off x="587132" y="1873833"/>
                  <a:ext cx="2769489" cy="2826179"/>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406" name="矩形 405"/>
                <p:cNvSpPr/>
                <p:nvPr/>
              </p:nvSpPr>
              <p:spPr>
                <a:xfrm>
                  <a:off x="591143" y="1877844"/>
                  <a:ext cx="361904" cy="3803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07" name="矩形 406"/>
                <p:cNvSpPr/>
                <p:nvPr/>
              </p:nvSpPr>
              <p:spPr>
                <a:xfrm>
                  <a:off x="953047" y="1877844"/>
                  <a:ext cx="361904" cy="380336"/>
                </a:xfrm>
                <a:prstGeom prst="rect">
                  <a:avLst/>
                </a:prstGeom>
                <a:solidFill>
                  <a:schemeClr val="accent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08" name="矩形 407"/>
                <p:cNvSpPr/>
                <p:nvPr/>
              </p:nvSpPr>
              <p:spPr>
                <a:xfrm>
                  <a:off x="1314951"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09" name="矩形 408"/>
                <p:cNvSpPr/>
                <p:nvPr/>
              </p:nvSpPr>
              <p:spPr>
                <a:xfrm>
                  <a:off x="1676855"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0" name="矩形 409"/>
                <p:cNvSpPr/>
                <p:nvPr/>
              </p:nvSpPr>
              <p:spPr>
                <a:xfrm>
                  <a:off x="2038759"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1" name="矩形 410"/>
                <p:cNvSpPr/>
                <p:nvPr/>
              </p:nvSpPr>
              <p:spPr>
                <a:xfrm>
                  <a:off x="591143"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2" name="矩形 411"/>
                <p:cNvSpPr/>
                <p:nvPr/>
              </p:nvSpPr>
              <p:spPr>
                <a:xfrm>
                  <a:off x="953047"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3" name="矩形 412"/>
                <p:cNvSpPr/>
                <p:nvPr/>
              </p:nvSpPr>
              <p:spPr>
                <a:xfrm>
                  <a:off x="1314951"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4" name="矩形 413"/>
                <p:cNvSpPr/>
                <p:nvPr/>
              </p:nvSpPr>
              <p:spPr>
                <a:xfrm>
                  <a:off x="167632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5" name="矩形 414"/>
                <p:cNvSpPr/>
                <p:nvPr/>
              </p:nvSpPr>
              <p:spPr>
                <a:xfrm>
                  <a:off x="203875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6" name="文字方塊 415"/>
                <p:cNvSpPr txBox="1"/>
                <p:nvPr/>
              </p:nvSpPr>
              <p:spPr>
                <a:xfrm>
                  <a:off x="2978009"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17" name="文字方塊 416"/>
                <p:cNvSpPr txBox="1"/>
                <p:nvPr/>
              </p:nvSpPr>
              <p:spPr>
                <a:xfrm>
                  <a:off x="2978009"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18" name="矩形 417"/>
                <p:cNvSpPr/>
                <p:nvPr/>
              </p:nvSpPr>
              <p:spPr>
                <a:xfrm>
                  <a:off x="591143"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9" name="矩形 418"/>
                <p:cNvSpPr/>
                <p:nvPr/>
              </p:nvSpPr>
              <p:spPr>
                <a:xfrm>
                  <a:off x="953047"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0" name="矩形 419"/>
                <p:cNvSpPr/>
                <p:nvPr/>
              </p:nvSpPr>
              <p:spPr>
                <a:xfrm>
                  <a:off x="1314951"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1" name="矩形 420"/>
                <p:cNvSpPr/>
                <p:nvPr/>
              </p:nvSpPr>
              <p:spPr>
                <a:xfrm>
                  <a:off x="167632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2" name="矩形 421"/>
                <p:cNvSpPr/>
                <p:nvPr/>
              </p:nvSpPr>
              <p:spPr>
                <a:xfrm>
                  <a:off x="203875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3" name="文字方塊 422"/>
                <p:cNvSpPr txBox="1"/>
                <p:nvPr/>
              </p:nvSpPr>
              <p:spPr>
                <a:xfrm>
                  <a:off x="2978009"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24" name="矩形 423"/>
                <p:cNvSpPr/>
                <p:nvPr/>
              </p:nvSpPr>
              <p:spPr>
                <a:xfrm>
                  <a:off x="591143"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5" name="矩形 424"/>
                <p:cNvSpPr/>
                <p:nvPr/>
              </p:nvSpPr>
              <p:spPr>
                <a:xfrm>
                  <a:off x="953047"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6" name="矩形 425"/>
                <p:cNvSpPr/>
                <p:nvPr/>
              </p:nvSpPr>
              <p:spPr>
                <a:xfrm>
                  <a:off x="1314951"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7" name="矩形 426"/>
                <p:cNvSpPr/>
                <p:nvPr/>
              </p:nvSpPr>
              <p:spPr>
                <a:xfrm>
                  <a:off x="167632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8" name="矩形 427"/>
                <p:cNvSpPr/>
                <p:nvPr/>
              </p:nvSpPr>
              <p:spPr>
                <a:xfrm>
                  <a:off x="203875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9" name="文字方塊 428"/>
                <p:cNvSpPr txBox="1"/>
                <p:nvPr/>
              </p:nvSpPr>
              <p:spPr>
                <a:xfrm>
                  <a:off x="2978009"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30" name="矩形 429"/>
                <p:cNvSpPr/>
                <p:nvPr/>
              </p:nvSpPr>
              <p:spPr>
                <a:xfrm>
                  <a:off x="591143"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1" name="矩形 430"/>
                <p:cNvSpPr/>
                <p:nvPr/>
              </p:nvSpPr>
              <p:spPr>
                <a:xfrm>
                  <a:off x="953047"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2" name="矩形 431"/>
                <p:cNvSpPr/>
                <p:nvPr/>
              </p:nvSpPr>
              <p:spPr>
                <a:xfrm>
                  <a:off x="1314951"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3" name="矩形 432"/>
                <p:cNvSpPr/>
                <p:nvPr/>
              </p:nvSpPr>
              <p:spPr>
                <a:xfrm>
                  <a:off x="167632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4" name="矩形 433"/>
                <p:cNvSpPr/>
                <p:nvPr/>
              </p:nvSpPr>
              <p:spPr>
                <a:xfrm>
                  <a:off x="203875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5" name="文字方塊 434"/>
                <p:cNvSpPr txBox="1"/>
                <p:nvPr/>
              </p:nvSpPr>
              <p:spPr>
                <a:xfrm>
                  <a:off x="2978009"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36" name="文字方塊 435"/>
                <p:cNvSpPr txBox="1"/>
                <p:nvPr/>
              </p:nvSpPr>
              <p:spPr>
                <a:xfrm rot="5400000">
                  <a:off x="688173"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37" name="文字方塊 436"/>
                <p:cNvSpPr txBox="1"/>
                <p:nvPr/>
              </p:nvSpPr>
              <p:spPr>
                <a:xfrm rot="5400000">
                  <a:off x="1070881"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38" name="文字方塊 437"/>
                <p:cNvSpPr txBox="1"/>
                <p:nvPr/>
              </p:nvSpPr>
              <p:spPr>
                <a:xfrm rot="5400000">
                  <a:off x="1416526"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39" name="文字方塊 438"/>
                <p:cNvSpPr txBox="1"/>
                <p:nvPr/>
              </p:nvSpPr>
              <p:spPr>
                <a:xfrm rot="5400000">
                  <a:off x="1784638"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40" name="文字方塊 439"/>
                <p:cNvSpPr txBox="1"/>
                <p:nvPr/>
              </p:nvSpPr>
              <p:spPr>
                <a:xfrm rot="5400000">
                  <a:off x="2155982" y="4261257"/>
                  <a:ext cx="239890" cy="294640"/>
                </a:xfrm>
                <a:prstGeom prst="rect">
                  <a:avLst/>
                </a:prstGeom>
                <a:noFill/>
              </p:spPr>
              <p:txBody>
                <a:bodyPr wrap="square" rtlCol="0">
                  <a:spAutoFit/>
                </a:bodyPr>
                <a:lstStyle/>
                <a:p>
                  <a:r>
                    <a:rPr lang="en-US" altLang="zh-TW" sz="1050" dirty="0"/>
                    <a:t>…</a:t>
                  </a:r>
                  <a:endParaRPr lang="zh-TW" altLang="en-US" sz="1050" dirty="0"/>
                </a:p>
              </p:txBody>
            </p:sp>
          </p:grpSp>
          <p:sp>
            <p:nvSpPr>
              <p:cNvPr id="395" name="文字方塊 394"/>
              <p:cNvSpPr txBox="1"/>
              <p:nvPr/>
            </p:nvSpPr>
            <p:spPr>
              <a:xfrm>
                <a:off x="2555572"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6" name="文字方塊 395"/>
              <p:cNvSpPr txBox="1"/>
              <p:nvPr/>
            </p:nvSpPr>
            <p:spPr>
              <a:xfrm>
                <a:off x="2555572"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7" name="文字方塊 396"/>
              <p:cNvSpPr txBox="1"/>
              <p:nvPr/>
            </p:nvSpPr>
            <p:spPr>
              <a:xfrm>
                <a:off x="2555572"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8" name="文字方塊 397"/>
              <p:cNvSpPr txBox="1"/>
              <p:nvPr/>
            </p:nvSpPr>
            <p:spPr>
              <a:xfrm>
                <a:off x="2555572"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9" name="文字方塊 398"/>
              <p:cNvSpPr txBox="1"/>
              <p:nvPr/>
            </p:nvSpPr>
            <p:spPr>
              <a:xfrm>
                <a:off x="2555572"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00" name="文字方塊 399"/>
              <p:cNvSpPr txBox="1"/>
              <p:nvPr/>
            </p:nvSpPr>
            <p:spPr>
              <a:xfrm rot="5400000">
                <a:off x="688173"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1" name="文字方塊 400"/>
              <p:cNvSpPr txBox="1"/>
              <p:nvPr/>
            </p:nvSpPr>
            <p:spPr>
              <a:xfrm rot="5400000">
                <a:off x="1070881"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2" name="文字方塊 401"/>
              <p:cNvSpPr txBox="1"/>
              <p:nvPr/>
            </p:nvSpPr>
            <p:spPr>
              <a:xfrm rot="5400000">
                <a:off x="1416526"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3" name="文字方塊 402"/>
              <p:cNvSpPr txBox="1"/>
              <p:nvPr/>
            </p:nvSpPr>
            <p:spPr>
              <a:xfrm rot="5400000">
                <a:off x="1784638"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4" name="文字方塊 403"/>
              <p:cNvSpPr txBox="1"/>
              <p:nvPr/>
            </p:nvSpPr>
            <p:spPr>
              <a:xfrm rot="5400000">
                <a:off x="2155982" y="3852362"/>
                <a:ext cx="239890" cy="294640"/>
              </a:xfrm>
              <a:prstGeom prst="rect">
                <a:avLst/>
              </a:prstGeom>
              <a:noFill/>
            </p:spPr>
            <p:txBody>
              <a:bodyPr wrap="square" rtlCol="0">
                <a:spAutoFit/>
              </a:bodyPr>
              <a:lstStyle/>
              <a:p>
                <a:r>
                  <a:rPr lang="en-US" altLang="zh-TW" sz="1050" dirty="0"/>
                  <a:t>…</a:t>
                </a:r>
                <a:endParaRPr lang="zh-TW" altLang="en-US" sz="1050" dirty="0"/>
              </a:p>
            </p:txBody>
          </p:sp>
        </p:grpSp>
        <p:grpSp>
          <p:nvGrpSpPr>
            <p:cNvPr id="335" name="群組 334"/>
            <p:cNvGrpSpPr/>
            <p:nvPr/>
          </p:nvGrpSpPr>
          <p:grpSpPr>
            <a:xfrm>
              <a:off x="8733754" y="4135789"/>
              <a:ext cx="3082859" cy="2313832"/>
              <a:chOff x="587132" y="1873833"/>
              <a:chExt cx="2769489" cy="2826179"/>
            </a:xfrm>
          </p:grpSpPr>
          <p:grpSp>
            <p:nvGrpSpPr>
              <p:cNvPr id="347" name="群組 346"/>
              <p:cNvGrpSpPr/>
              <p:nvPr/>
            </p:nvGrpSpPr>
            <p:grpSpPr>
              <a:xfrm>
                <a:off x="587132" y="1873833"/>
                <a:ext cx="2769489" cy="2826179"/>
                <a:chOff x="587132" y="1873833"/>
                <a:chExt cx="2769489" cy="2826179"/>
              </a:xfrm>
            </p:grpSpPr>
            <p:sp>
              <p:nvSpPr>
                <p:cNvPr id="358" name="矩形 357"/>
                <p:cNvSpPr/>
                <p:nvPr/>
              </p:nvSpPr>
              <p:spPr>
                <a:xfrm>
                  <a:off x="587132" y="1873833"/>
                  <a:ext cx="2769489" cy="2826179"/>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59" name="矩形 358"/>
                <p:cNvSpPr/>
                <p:nvPr/>
              </p:nvSpPr>
              <p:spPr>
                <a:xfrm>
                  <a:off x="591143" y="1877844"/>
                  <a:ext cx="361904" cy="38033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0" name="矩形 359"/>
                <p:cNvSpPr/>
                <p:nvPr/>
              </p:nvSpPr>
              <p:spPr>
                <a:xfrm>
                  <a:off x="953047" y="1877844"/>
                  <a:ext cx="361904" cy="380336"/>
                </a:xfrm>
                <a:prstGeom prst="rect">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1" name="矩形 360"/>
                <p:cNvSpPr/>
                <p:nvPr/>
              </p:nvSpPr>
              <p:spPr>
                <a:xfrm>
                  <a:off x="1314951"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2" name="矩形 361"/>
                <p:cNvSpPr/>
                <p:nvPr/>
              </p:nvSpPr>
              <p:spPr>
                <a:xfrm>
                  <a:off x="1676855"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3" name="矩形 362"/>
                <p:cNvSpPr/>
                <p:nvPr/>
              </p:nvSpPr>
              <p:spPr>
                <a:xfrm>
                  <a:off x="2038759"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4" name="矩形 363"/>
                <p:cNvSpPr/>
                <p:nvPr/>
              </p:nvSpPr>
              <p:spPr>
                <a:xfrm>
                  <a:off x="591143"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5" name="矩形 364"/>
                <p:cNvSpPr/>
                <p:nvPr/>
              </p:nvSpPr>
              <p:spPr>
                <a:xfrm>
                  <a:off x="953047"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6" name="矩形 365"/>
                <p:cNvSpPr/>
                <p:nvPr/>
              </p:nvSpPr>
              <p:spPr>
                <a:xfrm>
                  <a:off x="1314951"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7" name="矩形 366"/>
                <p:cNvSpPr/>
                <p:nvPr/>
              </p:nvSpPr>
              <p:spPr>
                <a:xfrm>
                  <a:off x="167632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8" name="矩形 367"/>
                <p:cNvSpPr/>
                <p:nvPr/>
              </p:nvSpPr>
              <p:spPr>
                <a:xfrm>
                  <a:off x="203875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9" name="文字方塊 368"/>
                <p:cNvSpPr txBox="1"/>
                <p:nvPr/>
              </p:nvSpPr>
              <p:spPr>
                <a:xfrm>
                  <a:off x="2978009"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70" name="文字方塊 369"/>
                <p:cNvSpPr txBox="1"/>
                <p:nvPr/>
              </p:nvSpPr>
              <p:spPr>
                <a:xfrm>
                  <a:off x="2978009"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71" name="矩形 370"/>
                <p:cNvSpPr/>
                <p:nvPr/>
              </p:nvSpPr>
              <p:spPr>
                <a:xfrm>
                  <a:off x="591143"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2" name="矩形 371"/>
                <p:cNvSpPr/>
                <p:nvPr/>
              </p:nvSpPr>
              <p:spPr>
                <a:xfrm>
                  <a:off x="953047"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3" name="矩形 372"/>
                <p:cNvSpPr/>
                <p:nvPr/>
              </p:nvSpPr>
              <p:spPr>
                <a:xfrm>
                  <a:off x="1314951"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4" name="矩形 373"/>
                <p:cNvSpPr/>
                <p:nvPr/>
              </p:nvSpPr>
              <p:spPr>
                <a:xfrm>
                  <a:off x="167632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5" name="矩形 374"/>
                <p:cNvSpPr/>
                <p:nvPr/>
              </p:nvSpPr>
              <p:spPr>
                <a:xfrm>
                  <a:off x="203875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6" name="文字方塊 375"/>
                <p:cNvSpPr txBox="1"/>
                <p:nvPr/>
              </p:nvSpPr>
              <p:spPr>
                <a:xfrm>
                  <a:off x="2978009"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77" name="矩形 376"/>
                <p:cNvSpPr/>
                <p:nvPr/>
              </p:nvSpPr>
              <p:spPr>
                <a:xfrm>
                  <a:off x="591143"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8" name="矩形 377"/>
                <p:cNvSpPr/>
                <p:nvPr/>
              </p:nvSpPr>
              <p:spPr>
                <a:xfrm>
                  <a:off x="953047"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9" name="矩形 378"/>
                <p:cNvSpPr/>
                <p:nvPr/>
              </p:nvSpPr>
              <p:spPr>
                <a:xfrm>
                  <a:off x="1314951"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0" name="矩形 379"/>
                <p:cNvSpPr/>
                <p:nvPr/>
              </p:nvSpPr>
              <p:spPr>
                <a:xfrm>
                  <a:off x="167632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1" name="矩形 380"/>
                <p:cNvSpPr/>
                <p:nvPr/>
              </p:nvSpPr>
              <p:spPr>
                <a:xfrm>
                  <a:off x="203875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2" name="文字方塊 381"/>
                <p:cNvSpPr txBox="1"/>
                <p:nvPr/>
              </p:nvSpPr>
              <p:spPr>
                <a:xfrm>
                  <a:off x="2978009"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83" name="矩形 382"/>
                <p:cNvSpPr/>
                <p:nvPr/>
              </p:nvSpPr>
              <p:spPr>
                <a:xfrm>
                  <a:off x="591143"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4" name="矩形 383"/>
                <p:cNvSpPr/>
                <p:nvPr/>
              </p:nvSpPr>
              <p:spPr>
                <a:xfrm>
                  <a:off x="953047"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5" name="矩形 384"/>
                <p:cNvSpPr/>
                <p:nvPr/>
              </p:nvSpPr>
              <p:spPr>
                <a:xfrm>
                  <a:off x="1314951"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6" name="矩形 385"/>
                <p:cNvSpPr/>
                <p:nvPr/>
              </p:nvSpPr>
              <p:spPr>
                <a:xfrm>
                  <a:off x="167632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7" name="矩形 386"/>
                <p:cNvSpPr/>
                <p:nvPr/>
              </p:nvSpPr>
              <p:spPr>
                <a:xfrm>
                  <a:off x="203875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8" name="文字方塊 387"/>
                <p:cNvSpPr txBox="1"/>
                <p:nvPr/>
              </p:nvSpPr>
              <p:spPr>
                <a:xfrm>
                  <a:off x="2978009"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89" name="文字方塊 388"/>
                <p:cNvSpPr txBox="1"/>
                <p:nvPr/>
              </p:nvSpPr>
              <p:spPr>
                <a:xfrm rot="5400000">
                  <a:off x="688173"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0" name="文字方塊 389"/>
                <p:cNvSpPr txBox="1"/>
                <p:nvPr/>
              </p:nvSpPr>
              <p:spPr>
                <a:xfrm rot="5400000">
                  <a:off x="1070881"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1" name="文字方塊 390"/>
                <p:cNvSpPr txBox="1"/>
                <p:nvPr/>
              </p:nvSpPr>
              <p:spPr>
                <a:xfrm rot="5400000">
                  <a:off x="1416526"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2" name="文字方塊 391"/>
                <p:cNvSpPr txBox="1"/>
                <p:nvPr/>
              </p:nvSpPr>
              <p:spPr>
                <a:xfrm rot="5400000">
                  <a:off x="1784638"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3" name="文字方塊 392"/>
                <p:cNvSpPr txBox="1"/>
                <p:nvPr/>
              </p:nvSpPr>
              <p:spPr>
                <a:xfrm rot="5400000">
                  <a:off x="2155982" y="4261257"/>
                  <a:ext cx="239890" cy="294640"/>
                </a:xfrm>
                <a:prstGeom prst="rect">
                  <a:avLst/>
                </a:prstGeom>
                <a:noFill/>
              </p:spPr>
              <p:txBody>
                <a:bodyPr wrap="square" rtlCol="0">
                  <a:spAutoFit/>
                </a:bodyPr>
                <a:lstStyle/>
                <a:p>
                  <a:r>
                    <a:rPr lang="en-US" altLang="zh-TW" sz="1050" dirty="0"/>
                    <a:t>…</a:t>
                  </a:r>
                  <a:endParaRPr lang="zh-TW" altLang="en-US" sz="1050" dirty="0"/>
                </a:p>
              </p:txBody>
            </p:sp>
          </p:grpSp>
          <p:sp>
            <p:nvSpPr>
              <p:cNvPr id="348" name="文字方塊 347"/>
              <p:cNvSpPr txBox="1"/>
              <p:nvPr/>
            </p:nvSpPr>
            <p:spPr>
              <a:xfrm>
                <a:off x="2555572"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49" name="文字方塊 348"/>
              <p:cNvSpPr txBox="1"/>
              <p:nvPr/>
            </p:nvSpPr>
            <p:spPr>
              <a:xfrm>
                <a:off x="2555572"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0" name="文字方塊 349"/>
              <p:cNvSpPr txBox="1"/>
              <p:nvPr/>
            </p:nvSpPr>
            <p:spPr>
              <a:xfrm>
                <a:off x="2555572"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1" name="文字方塊 350"/>
              <p:cNvSpPr txBox="1"/>
              <p:nvPr/>
            </p:nvSpPr>
            <p:spPr>
              <a:xfrm>
                <a:off x="2555572"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2" name="文字方塊 351"/>
              <p:cNvSpPr txBox="1"/>
              <p:nvPr/>
            </p:nvSpPr>
            <p:spPr>
              <a:xfrm>
                <a:off x="2555572"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3" name="文字方塊 352"/>
              <p:cNvSpPr txBox="1"/>
              <p:nvPr/>
            </p:nvSpPr>
            <p:spPr>
              <a:xfrm rot="5400000">
                <a:off x="688173"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4" name="文字方塊 353"/>
              <p:cNvSpPr txBox="1"/>
              <p:nvPr/>
            </p:nvSpPr>
            <p:spPr>
              <a:xfrm rot="5400000">
                <a:off x="1070881"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5" name="文字方塊 354"/>
              <p:cNvSpPr txBox="1"/>
              <p:nvPr/>
            </p:nvSpPr>
            <p:spPr>
              <a:xfrm rot="5400000">
                <a:off x="1416526"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6" name="文字方塊 355"/>
              <p:cNvSpPr txBox="1"/>
              <p:nvPr/>
            </p:nvSpPr>
            <p:spPr>
              <a:xfrm rot="5400000">
                <a:off x="1784638"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7" name="文字方塊 356"/>
              <p:cNvSpPr txBox="1"/>
              <p:nvPr/>
            </p:nvSpPr>
            <p:spPr>
              <a:xfrm rot="5400000">
                <a:off x="2155982" y="3852362"/>
                <a:ext cx="239890" cy="294640"/>
              </a:xfrm>
              <a:prstGeom prst="rect">
                <a:avLst/>
              </a:prstGeom>
              <a:noFill/>
            </p:spPr>
            <p:txBody>
              <a:bodyPr wrap="square" rtlCol="0">
                <a:spAutoFit/>
              </a:bodyPr>
              <a:lstStyle/>
              <a:p>
                <a:r>
                  <a:rPr lang="en-US" altLang="zh-TW" sz="1050" dirty="0"/>
                  <a:t>…</a:t>
                </a:r>
                <a:endParaRPr lang="zh-TW" altLang="en-US" sz="1050" dirty="0"/>
              </a:p>
            </p:txBody>
          </p:sp>
        </p:grpSp>
        <p:sp>
          <p:nvSpPr>
            <p:cNvPr id="337" name="文字方塊 336"/>
            <p:cNvSpPr txBox="1"/>
            <p:nvPr/>
          </p:nvSpPr>
          <p:spPr>
            <a:xfrm>
              <a:off x="9512728" y="3362664"/>
              <a:ext cx="578787" cy="480559"/>
            </a:xfrm>
            <a:prstGeom prst="rect">
              <a:avLst/>
            </a:prstGeom>
            <a:noFill/>
          </p:spPr>
          <p:txBody>
            <a:bodyPr vert="eaVert" wrap="square" rtlCol="0">
              <a:spAutoFit/>
            </a:bodyPr>
            <a:lstStyle/>
            <a:p>
              <a:r>
                <a:rPr lang="en-US" altLang="zh-TW" dirty="0"/>
                <a:t>…</a:t>
              </a:r>
              <a:endParaRPr lang="zh-TW" altLang="en-US" dirty="0"/>
            </a:p>
          </p:txBody>
        </p:sp>
        <p:cxnSp>
          <p:nvCxnSpPr>
            <p:cNvPr id="338" name="直線接點 337"/>
            <p:cNvCxnSpPr/>
            <p:nvPr/>
          </p:nvCxnSpPr>
          <p:spPr>
            <a:xfrm>
              <a:off x="4504258" y="277916"/>
              <a:ext cx="15240" cy="62560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9" name="直線接點 338"/>
            <p:cNvCxnSpPr/>
            <p:nvPr/>
          </p:nvCxnSpPr>
          <p:spPr>
            <a:xfrm>
              <a:off x="8227683" y="205740"/>
              <a:ext cx="15537" cy="63777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0" name="文字方塊 339"/>
            <p:cNvSpPr txBox="1"/>
            <p:nvPr/>
          </p:nvSpPr>
          <p:spPr>
            <a:xfrm>
              <a:off x="78728" y="223739"/>
              <a:ext cx="4136831" cy="462267"/>
            </a:xfrm>
            <a:prstGeom prst="rect">
              <a:avLst/>
            </a:prstGeom>
            <a:noFill/>
          </p:spPr>
          <p:txBody>
            <a:bodyPr wrap="square" rtlCol="0">
              <a:spAutoFit/>
            </a:bodyPr>
            <a:lstStyle/>
            <a:p>
              <a:pPr algn="ctr"/>
              <a:r>
                <a:rPr lang="en-US" altLang="zh-TW" sz="1600" b="1" dirty="0">
                  <a:cs typeface="Times New Roman" panose="02020603050405020304" pitchFamily="18" charset="0"/>
                </a:rPr>
                <a:t>Input SRAM Read</a:t>
              </a:r>
              <a:r>
                <a:rPr lang="en-US" altLang="zh-TW" sz="1600" b="1" i="1" dirty="0">
                  <a:cs typeface="Times New Roman" panose="02020603050405020304" pitchFamily="18" charset="0"/>
                </a:rPr>
                <a:t> </a:t>
              </a:r>
              <a:endParaRPr lang="zh-TW" altLang="en-US" sz="1600" b="1" i="1" dirty="0">
                <a:cs typeface="Times New Roman" panose="02020603050405020304" pitchFamily="18" charset="0"/>
              </a:endParaRPr>
            </a:p>
          </p:txBody>
        </p:sp>
        <p:sp>
          <p:nvSpPr>
            <p:cNvPr id="341" name="文字方塊 340"/>
            <p:cNvSpPr txBox="1"/>
            <p:nvPr/>
          </p:nvSpPr>
          <p:spPr>
            <a:xfrm>
              <a:off x="4519497" y="199489"/>
              <a:ext cx="3723723" cy="798462"/>
            </a:xfrm>
            <a:prstGeom prst="rect">
              <a:avLst/>
            </a:prstGeom>
            <a:noFill/>
          </p:spPr>
          <p:txBody>
            <a:bodyPr wrap="square" rtlCol="0">
              <a:spAutoFit/>
            </a:bodyPr>
            <a:lstStyle/>
            <a:p>
              <a:pPr algn="ctr"/>
              <a:r>
                <a:rPr lang="en-US" altLang="zh-TW" sz="1600" b="1" dirty="0">
                  <a:cs typeface="Times New Roman" panose="02020603050405020304" pitchFamily="18" charset="0"/>
                </a:rPr>
                <a:t>PEs</a:t>
              </a:r>
            </a:p>
            <a:p>
              <a:pPr algn="ctr"/>
              <a:r>
                <a:rPr lang="en-US" altLang="zh-TW" sz="1600" b="1" dirty="0">
                  <a:cs typeface="Times New Roman" panose="02020603050405020304" pitchFamily="18" charset="0"/>
                </a:rPr>
                <a:t>(multiply-and-accumulate)</a:t>
              </a:r>
              <a:r>
                <a:rPr lang="en-US" altLang="zh-TW" sz="1600" b="1" i="1" dirty="0">
                  <a:cs typeface="Times New Roman" panose="02020603050405020304" pitchFamily="18" charset="0"/>
                </a:rPr>
                <a:t> </a:t>
              </a:r>
              <a:endParaRPr lang="zh-TW" altLang="en-US" sz="1600" b="1" i="1" dirty="0">
                <a:cs typeface="Times New Roman" panose="02020603050405020304" pitchFamily="18" charset="0"/>
              </a:endParaRPr>
            </a:p>
          </p:txBody>
        </p:sp>
        <p:sp>
          <p:nvSpPr>
            <p:cNvPr id="342" name="文字方塊 341"/>
            <p:cNvSpPr txBox="1"/>
            <p:nvPr/>
          </p:nvSpPr>
          <p:spPr>
            <a:xfrm>
              <a:off x="8107132" y="-66704"/>
              <a:ext cx="3849723" cy="462267"/>
            </a:xfrm>
            <a:prstGeom prst="rect">
              <a:avLst/>
            </a:prstGeom>
            <a:noFill/>
          </p:spPr>
          <p:txBody>
            <a:bodyPr wrap="square" rtlCol="0">
              <a:spAutoFit/>
            </a:bodyPr>
            <a:lstStyle/>
            <a:p>
              <a:pPr algn="ctr"/>
              <a:r>
                <a:rPr lang="en-US" altLang="zh-TW" sz="1600" b="1" dirty="0">
                  <a:cs typeface="Times New Roman" panose="02020603050405020304" pitchFamily="18" charset="0"/>
                </a:rPr>
                <a:t>Output SRAM Write</a:t>
              </a:r>
              <a:endParaRPr lang="zh-TW" altLang="en-US" sz="1600" b="1" i="1" dirty="0">
                <a:cs typeface="Times New Roman" panose="02020603050405020304" pitchFamily="18" charset="0"/>
              </a:endParaRPr>
            </a:p>
          </p:txBody>
        </p:sp>
        <p:cxnSp>
          <p:nvCxnSpPr>
            <p:cNvPr id="343" name="直線單箭頭接點 342"/>
            <p:cNvCxnSpPr/>
            <p:nvPr/>
          </p:nvCxnSpPr>
          <p:spPr>
            <a:xfrm>
              <a:off x="1686888" y="1962743"/>
              <a:ext cx="1569690" cy="6970"/>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4" name="文字方塊 343"/>
            <p:cNvSpPr txBox="1"/>
            <p:nvPr/>
          </p:nvSpPr>
          <p:spPr>
            <a:xfrm>
              <a:off x="964310" y="1748625"/>
              <a:ext cx="934443" cy="367217"/>
            </a:xfrm>
            <a:prstGeom prst="rect">
              <a:avLst/>
            </a:prstGeom>
            <a:noFill/>
          </p:spPr>
          <p:txBody>
            <a:bodyPr wrap="square" rtlCol="0">
              <a:spAutoFit/>
            </a:bodyPr>
            <a:lstStyle/>
            <a:p>
              <a:r>
                <a:rPr lang="en-US" altLang="zh-TW" sz="1200" dirty="0">
                  <a:solidFill>
                    <a:srgbClr val="00B0F0"/>
                  </a:solidFill>
                  <a:latin typeface="Times New Roman" panose="02020603050405020304" pitchFamily="18" charset="0"/>
                  <a:cs typeface="Times New Roman" panose="02020603050405020304" pitchFamily="18" charset="0"/>
                </a:rPr>
                <a:t>sliding</a:t>
              </a:r>
              <a:endParaRPr lang="zh-TW" altLang="en-US" sz="1200" dirty="0">
                <a:solidFill>
                  <a:srgbClr val="00B0F0"/>
                </a:solidFill>
                <a:latin typeface="Times New Roman" panose="02020603050405020304" pitchFamily="18" charset="0"/>
                <a:cs typeface="Times New Roman" panose="02020603050405020304" pitchFamily="18" charset="0"/>
              </a:endParaRPr>
            </a:p>
          </p:txBody>
        </p:sp>
        <p:sp>
          <p:nvSpPr>
            <p:cNvPr id="345" name="矩形 344"/>
            <p:cNvSpPr/>
            <p:nvPr/>
          </p:nvSpPr>
          <p:spPr>
            <a:xfrm>
              <a:off x="9092611" y="850328"/>
              <a:ext cx="500961" cy="429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346" name="矩形 345"/>
            <p:cNvSpPr/>
            <p:nvPr/>
          </p:nvSpPr>
          <p:spPr>
            <a:xfrm>
              <a:off x="9082040" y="4079869"/>
              <a:ext cx="500961" cy="429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sp>
        <p:nvSpPr>
          <p:cNvPr id="592" name="文字方塊 591"/>
          <p:cNvSpPr txBox="1"/>
          <p:nvPr/>
        </p:nvSpPr>
        <p:spPr>
          <a:xfrm>
            <a:off x="7313272" y="1659480"/>
            <a:ext cx="3108925" cy="276999"/>
          </a:xfrm>
          <a:prstGeom prst="rect">
            <a:avLst/>
          </a:prstGeom>
          <a:noFill/>
        </p:spPr>
        <p:txBody>
          <a:bodyPr wrap="square" rtlCol="0">
            <a:spAutoFit/>
          </a:bodyPr>
          <a:lstStyle/>
          <a:p>
            <a:r>
              <a:rPr lang="en-US" altLang="zh-TW" sz="1200" dirty="0">
                <a:cs typeface="Times New Roman" panose="02020603050405020304" pitchFamily="18" charset="0"/>
              </a:rPr>
              <a:t>tile </a:t>
            </a:r>
            <a:r>
              <a:rPr lang="en-US" altLang="zh-TW" sz="1200" i="1" dirty="0" err="1">
                <a:cs typeface="Times New Roman" panose="02020603050405020304" pitchFamily="18" charset="0"/>
              </a:rPr>
              <a:t>i</a:t>
            </a:r>
            <a:r>
              <a:rPr lang="en-US" altLang="zh-TW" sz="1200" dirty="0">
                <a:cs typeface="Times New Roman" panose="02020603050405020304" pitchFamily="18" charset="0"/>
              </a:rPr>
              <a:t>  output in output SRAM for Kernel 1</a:t>
            </a:r>
            <a:r>
              <a:rPr lang="en-US" altLang="zh-TW" sz="1200" i="1" dirty="0">
                <a:cs typeface="Times New Roman" panose="02020603050405020304" pitchFamily="18" charset="0"/>
              </a:rPr>
              <a:t> </a:t>
            </a:r>
            <a:endParaRPr lang="zh-TW" altLang="en-US" sz="1200" i="1" dirty="0">
              <a:cs typeface="Times New Roman" panose="02020603050405020304" pitchFamily="18" charset="0"/>
            </a:endParaRPr>
          </a:p>
        </p:txBody>
      </p:sp>
      <p:sp>
        <p:nvSpPr>
          <p:cNvPr id="593" name="文字方塊 592"/>
          <p:cNvSpPr txBox="1"/>
          <p:nvPr/>
        </p:nvSpPr>
        <p:spPr>
          <a:xfrm>
            <a:off x="7403326" y="3977946"/>
            <a:ext cx="3108925" cy="276999"/>
          </a:xfrm>
          <a:prstGeom prst="rect">
            <a:avLst/>
          </a:prstGeom>
          <a:noFill/>
        </p:spPr>
        <p:txBody>
          <a:bodyPr wrap="square" rtlCol="0">
            <a:spAutoFit/>
          </a:bodyPr>
          <a:lstStyle/>
          <a:p>
            <a:r>
              <a:rPr lang="en-US" altLang="zh-TW" sz="1200" dirty="0">
                <a:cs typeface="Times New Roman" panose="02020603050405020304" pitchFamily="18" charset="0"/>
              </a:rPr>
              <a:t>tile </a:t>
            </a:r>
            <a:r>
              <a:rPr lang="en-US" altLang="zh-TW" sz="1200" i="1" dirty="0" err="1">
                <a:cs typeface="Times New Roman" panose="02020603050405020304" pitchFamily="18" charset="0"/>
              </a:rPr>
              <a:t>i</a:t>
            </a:r>
            <a:r>
              <a:rPr lang="en-US" altLang="zh-TW" sz="1200" dirty="0">
                <a:cs typeface="Times New Roman" panose="02020603050405020304" pitchFamily="18" charset="0"/>
              </a:rPr>
              <a:t>  output in output SRAM for Kernel </a:t>
            </a:r>
            <a:r>
              <a:rPr lang="zh-TW" altLang="en-US" sz="1200" dirty="0">
                <a:cs typeface="Times New Roman" panose="02020603050405020304" pitchFamily="18" charset="0"/>
              </a:rPr>
              <a:t> </a:t>
            </a:r>
            <a:r>
              <a:rPr lang="en-US" altLang="zh-TW" sz="1200" dirty="0">
                <a:cs typeface="Times New Roman" panose="02020603050405020304" pitchFamily="18" charset="0"/>
              </a:rPr>
              <a:t>32</a:t>
            </a:r>
            <a:r>
              <a:rPr lang="en-US" altLang="zh-TW" sz="1200" i="1" dirty="0">
                <a:cs typeface="Times New Roman" panose="02020603050405020304" pitchFamily="18" charset="0"/>
              </a:rPr>
              <a:t> </a:t>
            </a:r>
            <a:endParaRPr lang="zh-TW" altLang="en-US" sz="1200" i="1" dirty="0">
              <a:cs typeface="Times New Roman" panose="02020603050405020304" pitchFamily="18" charset="0"/>
            </a:endParaRPr>
          </a:p>
        </p:txBody>
      </p:sp>
    </p:spTree>
    <p:extLst>
      <p:ext uri="{BB962C8B-B14F-4D97-AF65-F5344CB8AC3E}">
        <p14:creationId xmlns:p14="http://schemas.microsoft.com/office/powerpoint/2010/main" val="44342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0135" y="387621"/>
            <a:ext cx="10212045" cy="1320800"/>
          </a:xfrm>
        </p:spPr>
        <p:txBody>
          <a:bodyPr/>
          <a:lstStyle/>
          <a:p>
            <a:r>
              <a:rPr lang="en-US" altLang="zh-TW" dirty="0"/>
              <a:t>Tile view: Operation within a Tile (2/2)</a:t>
            </a:r>
            <a:br>
              <a:rPr lang="en-US" altLang="zh-TW" dirty="0"/>
            </a:br>
            <a:r>
              <a:rPr lang="en-US" altLang="zh-TW" dirty="0"/>
              <a:t>Revision </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21</a:t>
            </a:fld>
            <a:endParaRPr lang="zh-TW" altLang="en-US"/>
          </a:p>
        </p:txBody>
      </p:sp>
      <p:sp>
        <p:nvSpPr>
          <p:cNvPr id="298" name="文字方塊 297"/>
          <p:cNvSpPr txBox="1"/>
          <p:nvPr/>
        </p:nvSpPr>
        <p:spPr>
          <a:xfrm>
            <a:off x="3106647" y="2116364"/>
            <a:ext cx="1803699" cy="369332"/>
          </a:xfrm>
          <a:prstGeom prst="rect">
            <a:avLst/>
          </a:prstGeom>
          <a:noFill/>
        </p:spPr>
        <p:txBody>
          <a:bodyPr wrap="none" rtlCol="0">
            <a:spAutoFit/>
          </a:bodyPr>
          <a:lstStyle/>
          <a:p>
            <a:r>
              <a:rPr lang="en-US" altLang="zh-TW" dirty="0"/>
              <a:t>Input broadcast</a:t>
            </a:r>
            <a:endParaRPr lang="zh-TW" altLang="en-US" dirty="0"/>
          </a:p>
        </p:txBody>
      </p:sp>
      <p:grpSp>
        <p:nvGrpSpPr>
          <p:cNvPr id="299" name="群組 298"/>
          <p:cNvGrpSpPr/>
          <p:nvPr/>
        </p:nvGrpSpPr>
        <p:grpSpPr>
          <a:xfrm>
            <a:off x="765684" y="1308528"/>
            <a:ext cx="9369888" cy="4871223"/>
            <a:chOff x="60368" y="-66704"/>
            <a:chExt cx="11896487" cy="6651250"/>
          </a:xfrm>
        </p:grpSpPr>
        <p:sp>
          <p:nvSpPr>
            <p:cNvPr id="300" name="文字方塊 299"/>
            <p:cNvSpPr txBox="1"/>
            <p:nvPr/>
          </p:nvSpPr>
          <p:spPr>
            <a:xfrm>
              <a:off x="569016" y="1323136"/>
              <a:ext cx="3140965" cy="420244"/>
            </a:xfrm>
            <a:prstGeom prst="rect">
              <a:avLst/>
            </a:prstGeom>
            <a:noFill/>
          </p:spPr>
          <p:txBody>
            <a:bodyPr wrap="square" rtlCol="0">
              <a:spAutoFit/>
            </a:bodyPr>
            <a:lstStyle/>
            <a:p>
              <a:r>
                <a:rPr lang="en-US" altLang="zh-TW" sz="1400" dirty="0">
                  <a:cs typeface="Times New Roman" panose="02020603050405020304" pitchFamily="18" charset="0"/>
                </a:rPr>
                <a:t>Input tile </a:t>
              </a:r>
              <a:r>
                <a:rPr lang="en-US" altLang="zh-TW" sz="1400" i="1" dirty="0" err="1">
                  <a:cs typeface="Times New Roman" panose="02020603050405020304" pitchFamily="18" charset="0"/>
                </a:rPr>
                <a:t>i</a:t>
              </a:r>
              <a:r>
                <a:rPr lang="en-US" altLang="zh-TW" sz="1400" dirty="0">
                  <a:cs typeface="Times New Roman" panose="02020603050405020304" pitchFamily="18" charset="0"/>
                </a:rPr>
                <a:t> of channel j</a:t>
              </a:r>
              <a:r>
                <a:rPr lang="en-US" altLang="zh-TW" sz="1400" i="1" dirty="0">
                  <a:cs typeface="Times New Roman" panose="02020603050405020304" pitchFamily="18" charset="0"/>
                </a:rPr>
                <a:t> </a:t>
              </a:r>
              <a:endParaRPr lang="zh-TW" altLang="en-US" sz="1400" i="1" dirty="0">
                <a:cs typeface="Times New Roman" panose="02020603050405020304" pitchFamily="18" charset="0"/>
              </a:endParaRPr>
            </a:p>
          </p:txBody>
        </p:sp>
        <p:grpSp>
          <p:nvGrpSpPr>
            <p:cNvPr id="301" name="群組 300"/>
            <p:cNvGrpSpPr/>
            <p:nvPr/>
          </p:nvGrpSpPr>
          <p:grpSpPr>
            <a:xfrm>
              <a:off x="60368" y="1941426"/>
              <a:ext cx="3570078" cy="3192721"/>
              <a:chOff x="178134" y="1532718"/>
              <a:chExt cx="3519849" cy="3451740"/>
            </a:xfrm>
          </p:grpSpPr>
          <p:grpSp>
            <p:nvGrpSpPr>
              <p:cNvPr id="526" name="群組 525"/>
              <p:cNvGrpSpPr/>
              <p:nvPr/>
            </p:nvGrpSpPr>
            <p:grpSpPr>
              <a:xfrm>
                <a:off x="587132" y="1873833"/>
                <a:ext cx="3110851" cy="3110625"/>
                <a:chOff x="587132" y="1873833"/>
                <a:chExt cx="3110851" cy="3110625"/>
              </a:xfrm>
            </p:grpSpPr>
            <p:sp>
              <p:nvSpPr>
                <p:cNvPr id="543" name="矩形 542"/>
                <p:cNvSpPr/>
                <p:nvPr/>
              </p:nvSpPr>
              <p:spPr>
                <a:xfrm>
                  <a:off x="587132" y="1873833"/>
                  <a:ext cx="3103057" cy="3110625"/>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44" name="矩形 543"/>
                <p:cNvSpPr/>
                <p:nvPr/>
              </p:nvSpPr>
              <p:spPr>
                <a:xfrm>
                  <a:off x="591143"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5" name="矩形 544"/>
                <p:cNvSpPr/>
                <p:nvPr/>
              </p:nvSpPr>
              <p:spPr>
                <a:xfrm>
                  <a:off x="953047"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6" name="矩形 545"/>
                <p:cNvSpPr/>
                <p:nvPr/>
              </p:nvSpPr>
              <p:spPr>
                <a:xfrm>
                  <a:off x="1314951"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7" name="矩形 546"/>
                <p:cNvSpPr/>
                <p:nvPr/>
              </p:nvSpPr>
              <p:spPr>
                <a:xfrm>
                  <a:off x="1676855"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8" name="矩形 547"/>
                <p:cNvSpPr/>
                <p:nvPr/>
              </p:nvSpPr>
              <p:spPr>
                <a:xfrm>
                  <a:off x="2038759"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49" name="矩形 548"/>
                <p:cNvSpPr/>
                <p:nvPr/>
              </p:nvSpPr>
              <p:spPr>
                <a:xfrm>
                  <a:off x="3318006" y="187784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0" name="矩形 549"/>
                <p:cNvSpPr/>
                <p:nvPr/>
              </p:nvSpPr>
              <p:spPr>
                <a:xfrm>
                  <a:off x="591143"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1" name="矩形 550"/>
                <p:cNvSpPr/>
                <p:nvPr/>
              </p:nvSpPr>
              <p:spPr>
                <a:xfrm>
                  <a:off x="953047"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2" name="矩形 551"/>
                <p:cNvSpPr/>
                <p:nvPr/>
              </p:nvSpPr>
              <p:spPr>
                <a:xfrm>
                  <a:off x="1314951"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3" name="矩形 552"/>
                <p:cNvSpPr/>
                <p:nvPr/>
              </p:nvSpPr>
              <p:spPr>
                <a:xfrm>
                  <a:off x="1676329"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4" name="矩形 553"/>
                <p:cNvSpPr/>
                <p:nvPr/>
              </p:nvSpPr>
              <p:spPr>
                <a:xfrm>
                  <a:off x="2038759"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5" name="矩形 554"/>
                <p:cNvSpPr/>
                <p:nvPr/>
              </p:nvSpPr>
              <p:spPr>
                <a:xfrm>
                  <a:off x="3318006" y="225818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6" name="文字方塊 555"/>
                <p:cNvSpPr txBox="1"/>
                <p:nvPr/>
              </p:nvSpPr>
              <p:spPr>
                <a:xfrm>
                  <a:off x="2978009" y="1914123"/>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57" name="文字方塊 556"/>
                <p:cNvSpPr txBox="1"/>
                <p:nvPr/>
              </p:nvSpPr>
              <p:spPr>
                <a:xfrm>
                  <a:off x="2978009" y="2258181"/>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58" name="矩形 557"/>
                <p:cNvSpPr/>
                <p:nvPr/>
              </p:nvSpPr>
              <p:spPr>
                <a:xfrm>
                  <a:off x="591143"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59" name="矩形 558"/>
                <p:cNvSpPr/>
                <p:nvPr/>
              </p:nvSpPr>
              <p:spPr>
                <a:xfrm>
                  <a:off x="953047"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0" name="矩形 559"/>
                <p:cNvSpPr/>
                <p:nvPr/>
              </p:nvSpPr>
              <p:spPr>
                <a:xfrm>
                  <a:off x="1314951"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1" name="矩形 560"/>
                <p:cNvSpPr/>
                <p:nvPr/>
              </p:nvSpPr>
              <p:spPr>
                <a:xfrm>
                  <a:off x="1676329"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2" name="矩形 561"/>
                <p:cNvSpPr/>
                <p:nvPr/>
              </p:nvSpPr>
              <p:spPr>
                <a:xfrm>
                  <a:off x="2038759"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3" name="矩形 562"/>
                <p:cNvSpPr/>
                <p:nvPr/>
              </p:nvSpPr>
              <p:spPr>
                <a:xfrm>
                  <a:off x="3318006" y="263851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4" name="文字方塊 563"/>
                <p:cNvSpPr txBox="1"/>
                <p:nvPr/>
              </p:nvSpPr>
              <p:spPr>
                <a:xfrm>
                  <a:off x="2978009" y="2638517"/>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65" name="矩形 564"/>
                <p:cNvSpPr/>
                <p:nvPr/>
              </p:nvSpPr>
              <p:spPr>
                <a:xfrm>
                  <a:off x="591143"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6" name="矩形 565"/>
                <p:cNvSpPr/>
                <p:nvPr/>
              </p:nvSpPr>
              <p:spPr>
                <a:xfrm>
                  <a:off x="953047"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7" name="矩形 566"/>
                <p:cNvSpPr/>
                <p:nvPr/>
              </p:nvSpPr>
              <p:spPr>
                <a:xfrm>
                  <a:off x="1314951"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8" name="矩形 567"/>
                <p:cNvSpPr/>
                <p:nvPr/>
              </p:nvSpPr>
              <p:spPr>
                <a:xfrm>
                  <a:off x="1676329"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159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69" name="矩形 568"/>
                <p:cNvSpPr/>
                <p:nvPr/>
              </p:nvSpPr>
              <p:spPr>
                <a:xfrm>
                  <a:off x="2038759"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160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0" name="矩形 569"/>
                <p:cNvSpPr/>
                <p:nvPr/>
              </p:nvSpPr>
              <p:spPr>
                <a:xfrm>
                  <a:off x="3318006" y="301885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1" name="文字方塊 570"/>
                <p:cNvSpPr txBox="1"/>
                <p:nvPr/>
              </p:nvSpPr>
              <p:spPr>
                <a:xfrm>
                  <a:off x="2978009" y="301885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72" name="矩形 571"/>
                <p:cNvSpPr/>
                <p:nvPr/>
              </p:nvSpPr>
              <p:spPr>
                <a:xfrm>
                  <a:off x="591143"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3" name="矩形 572"/>
                <p:cNvSpPr/>
                <p:nvPr/>
              </p:nvSpPr>
              <p:spPr>
                <a:xfrm>
                  <a:off x="953047"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209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4" name="矩形 573"/>
                <p:cNvSpPr/>
                <p:nvPr/>
              </p:nvSpPr>
              <p:spPr>
                <a:xfrm>
                  <a:off x="1314951"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5" name="矩形 574"/>
                <p:cNvSpPr/>
                <p:nvPr/>
              </p:nvSpPr>
              <p:spPr>
                <a:xfrm>
                  <a:off x="1676329"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6" name="矩形 575"/>
                <p:cNvSpPr/>
                <p:nvPr/>
              </p:nvSpPr>
              <p:spPr>
                <a:xfrm>
                  <a:off x="2038759"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212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7" name="矩形 576"/>
                <p:cNvSpPr/>
                <p:nvPr/>
              </p:nvSpPr>
              <p:spPr>
                <a:xfrm>
                  <a:off x="3318006" y="339918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259</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78" name="文字方塊 577"/>
                <p:cNvSpPr txBox="1"/>
                <p:nvPr/>
              </p:nvSpPr>
              <p:spPr>
                <a:xfrm>
                  <a:off x="2978009" y="3399188"/>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79" name="矩形 578"/>
                <p:cNvSpPr/>
                <p:nvPr/>
              </p:nvSpPr>
              <p:spPr>
                <a:xfrm>
                  <a:off x="591143"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2652</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0" name="矩形 579"/>
                <p:cNvSpPr/>
                <p:nvPr/>
              </p:nvSpPr>
              <p:spPr>
                <a:xfrm>
                  <a:off x="953047"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2653</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1" name="矩形 580"/>
                <p:cNvSpPr/>
                <p:nvPr/>
              </p:nvSpPr>
              <p:spPr>
                <a:xfrm>
                  <a:off x="1314951"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2654</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2" name="矩形 581"/>
                <p:cNvSpPr/>
                <p:nvPr/>
              </p:nvSpPr>
              <p:spPr>
                <a:xfrm>
                  <a:off x="1676329"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2655</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3" name="矩形 582"/>
                <p:cNvSpPr/>
                <p:nvPr/>
              </p:nvSpPr>
              <p:spPr>
                <a:xfrm>
                  <a:off x="2038759"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2656</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4" name="矩形 583"/>
                <p:cNvSpPr/>
                <p:nvPr/>
              </p:nvSpPr>
              <p:spPr>
                <a:xfrm>
                  <a:off x="3318006" y="460412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latin typeface="Times New Roman" panose="02020603050405020304" pitchFamily="18" charset="0"/>
                      <a:cs typeface="Times New Roman" panose="02020603050405020304" pitchFamily="18" charset="0"/>
                    </a:rPr>
                    <a:t>I</a:t>
                  </a:r>
                  <a:r>
                    <a:rPr lang="en-US" altLang="zh-TW" sz="500" baseline="-25000" dirty="0">
                      <a:solidFill>
                        <a:schemeClr val="tx1"/>
                      </a:solidFill>
                      <a:latin typeface="Times New Roman" panose="02020603050405020304" pitchFamily="18" charset="0"/>
                      <a:cs typeface="Times New Roman" panose="02020603050405020304" pitchFamily="18" charset="0"/>
                    </a:rPr>
                    <a:t>2703</a:t>
                  </a:r>
                  <a:endParaRPr lang="zh-TW" altLang="en-US" sz="500" baseline="-25000" dirty="0">
                    <a:solidFill>
                      <a:schemeClr val="tx1"/>
                    </a:solidFill>
                    <a:latin typeface="Times New Roman" panose="02020603050405020304" pitchFamily="18" charset="0"/>
                    <a:cs typeface="Times New Roman" panose="02020603050405020304" pitchFamily="18" charset="0"/>
                  </a:endParaRPr>
                </a:p>
              </p:txBody>
            </p:sp>
            <p:sp>
              <p:nvSpPr>
                <p:cNvPr id="585" name="文字方塊 584"/>
                <p:cNvSpPr txBox="1"/>
                <p:nvPr/>
              </p:nvSpPr>
              <p:spPr>
                <a:xfrm>
                  <a:off x="2978009" y="460412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86" name="文字方塊 585"/>
                <p:cNvSpPr txBox="1"/>
                <p:nvPr/>
              </p:nvSpPr>
              <p:spPr>
                <a:xfrm rot="5400000">
                  <a:off x="688173" y="4266106"/>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87" name="文字方塊 586"/>
                <p:cNvSpPr txBox="1"/>
                <p:nvPr/>
              </p:nvSpPr>
              <p:spPr>
                <a:xfrm rot="5400000">
                  <a:off x="1070881" y="4254843"/>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88" name="文字方塊 587"/>
                <p:cNvSpPr txBox="1"/>
                <p:nvPr/>
              </p:nvSpPr>
              <p:spPr>
                <a:xfrm rot="5400000">
                  <a:off x="1416526" y="4254843"/>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89" name="文字方塊 588"/>
                <p:cNvSpPr txBox="1"/>
                <p:nvPr/>
              </p:nvSpPr>
              <p:spPr>
                <a:xfrm rot="5400000">
                  <a:off x="1784638" y="4266106"/>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90" name="文字方塊 589"/>
                <p:cNvSpPr txBox="1"/>
                <p:nvPr/>
              </p:nvSpPr>
              <p:spPr>
                <a:xfrm rot="5400000">
                  <a:off x="2155983" y="4246894"/>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91" name="文字方塊 590"/>
                <p:cNvSpPr txBox="1"/>
                <p:nvPr/>
              </p:nvSpPr>
              <p:spPr>
                <a:xfrm rot="5400000">
                  <a:off x="3416356" y="4254843"/>
                  <a:ext cx="239889" cy="323365"/>
                </a:xfrm>
                <a:prstGeom prst="rect">
                  <a:avLst/>
                </a:prstGeom>
                <a:noFill/>
              </p:spPr>
              <p:txBody>
                <a:bodyPr wrap="square" rtlCol="0">
                  <a:spAutoFit/>
                </a:bodyPr>
                <a:lstStyle/>
                <a:p>
                  <a:r>
                    <a:rPr lang="en-US" altLang="zh-TW" sz="1050" dirty="0"/>
                    <a:t>…</a:t>
                  </a:r>
                  <a:endParaRPr lang="zh-TW" altLang="en-US" sz="1050" dirty="0"/>
                </a:p>
              </p:txBody>
            </p:sp>
          </p:grpSp>
          <p:cxnSp>
            <p:nvCxnSpPr>
              <p:cNvPr id="527" name="直線單箭頭接點 526"/>
              <p:cNvCxnSpPr/>
              <p:nvPr/>
            </p:nvCxnSpPr>
            <p:spPr>
              <a:xfrm>
                <a:off x="587132" y="1768641"/>
                <a:ext cx="3092778" cy="0"/>
              </a:xfrm>
              <a:prstGeom prst="straightConnector1">
                <a:avLst/>
              </a:prstGeom>
              <a:ln>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28" name="文字方塊 527"/>
              <p:cNvSpPr txBox="1"/>
              <p:nvPr/>
            </p:nvSpPr>
            <p:spPr>
              <a:xfrm>
                <a:off x="2058471" y="1532718"/>
                <a:ext cx="408735" cy="352896"/>
              </a:xfrm>
              <a:prstGeom prst="rect">
                <a:avLst/>
              </a:prstGeom>
              <a:noFill/>
            </p:spPr>
            <p:txBody>
              <a:bodyPr wrap="square" rtlCol="0">
                <a:spAutoFit/>
              </a:bodyPr>
              <a:lstStyle/>
              <a:p>
                <a:r>
                  <a:rPr lang="en-US" altLang="zh-TW" sz="1000" dirty="0">
                    <a:solidFill>
                      <a:schemeClr val="tx1">
                        <a:lumMod val="75000"/>
                        <a:lumOff val="25000"/>
                      </a:schemeClr>
                    </a:solidFill>
                    <a:latin typeface="Times New Roman" panose="02020603050405020304" pitchFamily="18" charset="0"/>
                    <a:cs typeface="Times New Roman" panose="02020603050405020304" pitchFamily="18" charset="0"/>
                  </a:rPr>
                  <a:t>52</a:t>
                </a:r>
                <a:endParaRPr lang="zh-TW" alt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529" name="直線單箭頭接點 528"/>
              <p:cNvCxnSpPr/>
              <p:nvPr/>
            </p:nvCxnSpPr>
            <p:spPr>
              <a:xfrm>
                <a:off x="467028" y="1873833"/>
                <a:ext cx="0" cy="3038066"/>
              </a:xfrm>
              <a:prstGeom prst="straightConnector1">
                <a:avLst/>
              </a:prstGeom>
              <a:ln>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0" name="文字方塊 529"/>
              <p:cNvSpPr txBox="1"/>
              <p:nvPr/>
            </p:nvSpPr>
            <p:spPr>
              <a:xfrm>
                <a:off x="178134" y="3414576"/>
                <a:ext cx="408735" cy="352896"/>
              </a:xfrm>
              <a:prstGeom prst="rect">
                <a:avLst/>
              </a:prstGeom>
              <a:noFill/>
            </p:spPr>
            <p:txBody>
              <a:bodyPr wrap="square" rtlCol="0">
                <a:spAutoFit/>
              </a:bodyPr>
              <a:lstStyle/>
              <a:p>
                <a:r>
                  <a:rPr lang="en-US" altLang="zh-TW" sz="1000" dirty="0">
                    <a:solidFill>
                      <a:schemeClr val="tx1">
                        <a:lumMod val="75000"/>
                        <a:lumOff val="25000"/>
                      </a:schemeClr>
                    </a:solidFill>
                    <a:latin typeface="Times New Roman" panose="02020603050405020304" pitchFamily="18" charset="0"/>
                    <a:cs typeface="Times New Roman" panose="02020603050405020304" pitchFamily="18" charset="0"/>
                  </a:rPr>
                  <a:t>52</a:t>
                </a:r>
                <a:endParaRPr lang="zh-TW" altLang="en-US"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31" name="文字方塊 530"/>
              <p:cNvSpPr txBox="1"/>
              <p:nvPr/>
            </p:nvSpPr>
            <p:spPr>
              <a:xfrm>
                <a:off x="2555571" y="1914123"/>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2" name="文字方塊 531"/>
              <p:cNvSpPr txBox="1"/>
              <p:nvPr/>
            </p:nvSpPr>
            <p:spPr>
              <a:xfrm>
                <a:off x="2555571" y="2258181"/>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3" name="文字方塊 532"/>
              <p:cNvSpPr txBox="1"/>
              <p:nvPr/>
            </p:nvSpPr>
            <p:spPr>
              <a:xfrm>
                <a:off x="2555571" y="2638517"/>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4" name="文字方塊 533"/>
              <p:cNvSpPr txBox="1"/>
              <p:nvPr/>
            </p:nvSpPr>
            <p:spPr>
              <a:xfrm>
                <a:off x="2555571" y="301885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5" name="文字方塊 534"/>
              <p:cNvSpPr txBox="1"/>
              <p:nvPr/>
            </p:nvSpPr>
            <p:spPr>
              <a:xfrm>
                <a:off x="2555571" y="3399188"/>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6" name="文字方塊 535"/>
              <p:cNvSpPr txBox="1"/>
              <p:nvPr/>
            </p:nvSpPr>
            <p:spPr>
              <a:xfrm>
                <a:off x="2555571" y="4604122"/>
                <a:ext cx="239889" cy="374953"/>
              </a:xfrm>
              <a:prstGeom prst="rect">
                <a:avLst/>
              </a:prstGeom>
              <a:noFill/>
            </p:spPr>
            <p:txBody>
              <a:bodyPr wrap="square" rtlCol="0">
                <a:spAutoFit/>
              </a:bodyPr>
              <a:lstStyle/>
              <a:p>
                <a:r>
                  <a:rPr lang="en-US" altLang="zh-TW" sz="1050" dirty="0"/>
                  <a:t>…</a:t>
                </a:r>
                <a:endParaRPr lang="zh-TW" altLang="en-US" sz="1050" dirty="0"/>
              </a:p>
            </p:txBody>
          </p:sp>
          <p:sp>
            <p:nvSpPr>
              <p:cNvPr id="537" name="文字方塊 536"/>
              <p:cNvSpPr txBox="1"/>
              <p:nvPr/>
            </p:nvSpPr>
            <p:spPr>
              <a:xfrm rot="5400000">
                <a:off x="688173" y="3857211"/>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38" name="文字方塊 537"/>
              <p:cNvSpPr txBox="1"/>
              <p:nvPr/>
            </p:nvSpPr>
            <p:spPr>
              <a:xfrm rot="5400000">
                <a:off x="1070882" y="3845948"/>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39" name="文字方塊 538"/>
              <p:cNvSpPr txBox="1"/>
              <p:nvPr/>
            </p:nvSpPr>
            <p:spPr>
              <a:xfrm rot="5400000">
                <a:off x="1416526" y="3845948"/>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40" name="文字方塊 539"/>
              <p:cNvSpPr txBox="1"/>
              <p:nvPr/>
            </p:nvSpPr>
            <p:spPr>
              <a:xfrm rot="5400000">
                <a:off x="1784638" y="3857211"/>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41" name="文字方塊 540"/>
              <p:cNvSpPr txBox="1"/>
              <p:nvPr/>
            </p:nvSpPr>
            <p:spPr>
              <a:xfrm rot="5400000">
                <a:off x="2155982" y="3838001"/>
                <a:ext cx="239889" cy="323365"/>
              </a:xfrm>
              <a:prstGeom prst="rect">
                <a:avLst/>
              </a:prstGeom>
              <a:noFill/>
            </p:spPr>
            <p:txBody>
              <a:bodyPr wrap="square" rtlCol="0">
                <a:spAutoFit/>
              </a:bodyPr>
              <a:lstStyle/>
              <a:p>
                <a:r>
                  <a:rPr lang="en-US" altLang="zh-TW" sz="1050" dirty="0"/>
                  <a:t>…</a:t>
                </a:r>
                <a:endParaRPr lang="zh-TW" altLang="en-US" sz="1050" dirty="0"/>
              </a:p>
            </p:txBody>
          </p:sp>
          <p:sp>
            <p:nvSpPr>
              <p:cNvPr id="542" name="文字方塊 541"/>
              <p:cNvSpPr txBox="1"/>
              <p:nvPr/>
            </p:nvSpPr>
            <p:spPr>
              <a:xfrm rot="5400000">
                <a:off x="3416356" y="3845948"/>
                <a:ext cx="239889" cy="323365"/>
              </a:xfrm>
              <a:prstGeom prst="rect">
                <a:avLst/>
              </a:prstGeom>
              <a:noFill/>
            </p:spPr>
            <p:txBody>
              <a:bodyPr wrap="square" rtlCol="0">
                <a:spAutoFit/>
              </a:bodyPr>
              <a:lstStyle/>
              <a:p>
                <a:r>
                  <a:rPr lang="en-US" altLang="zh-TW" sz="1050" dirty="0"/>
                  <a:t>…</a:t>
                </a:r>
                <a:endParaRPr lang="zh-TW" altLang="en-US" sz="1050" dirty="0"/>
              </a:p>
            </p:txBody>
          </p:sp>
        </p:grpSp>
        <p:sp>
          <p:nvSpPr>
            <p:cNvPr id="302" name="矩形 301"/>
            <p:cNvSpPr/>
            <p:nvPr/>
          </p:nvSpPr>
          <p:spPr>
            <a:xfrm>
              <a:off x="812253" y="2242914"/>
              <a:ext cx="1161748" cy="1095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303" name="直線單箭頭接點 302"/>
            <p:cNvCxnSpPr/>
            <p:nvPr/>
          </p:nvCxnSpPr>
          <p:spPr>
            <a:xfrm>
              <a:off x="4676695" y="2559631"/>
              <a:ext cx="50509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直線單箭頭接點 303"/>
            <p:cNvCxnSpPr/>
            <p:nvPr/>
          </p:nvCxnSpPr>
          <p:spPr>
            <a:xfrm>
              <a:off x="4683500" y="5515033"/>
              <a:ext cx="505002" cy="80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5" name="文字方塊 304"/>
            <p:cNvSpPr txBox="1"/>
            <p:nvPr/>
          </p:nvSpPr>
          <p:spPr>
            <a:xfrm>
              <a:off x="4761817" y="3797053"/>
              <a:ext cx="578787" cy="480559"/>
            </a:xfrm>
            <a:prstGeom prst="rect">
              <a:avLst/>
            </a:prstGeom>
            <a:noFill/>
          </p:spPr>
          <p:txBody>
            <a:bodyPr vert="eaVert" wrap="square" rtlCol="0">
              <a:spAutoFit/>
            </a:bodyPr>
            <a:lstStyle/>
            <a:p>
              <a:r>
                <a:rPr lang="en-US" altLang="zh-TW" dirty="0">
                  <a:solidFill>
                    <a:srgbClr val="C00000"/>
                  </a:solidFill>
                </a:rPr>
                <a:t>…</a:t>
              </a:r>
              <a:endParaRPr lang="zh-TW" altLang="en-US" dirty="0">
                <a:solidFill>
                  <a:srgbClr val="C00000"/>
                </a:solidFill>
              </a:endParaRPr>
            </a:p>
          </p:txBody>
        </p:sp>
        <p:cxnSp>
          <p:nvCxnSpPr>
            <p:cNvPr id="306" name="直線單箭頭接點 305"/>
            <p:cNvCxnSpPr>
              <a:stCxn id="302" idx="3"/>
            </p:cNvCxnSpPr>
            <p:nvPr/>
          </p:nvCxnSpPr>
          <p:spPr>
            <a:xfrm>
              <a:off x="1974001" y="2790555"/>
              <a:ext cx="2709499" cy="162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直線接點 306"/>
            <p:cNvCxnSpPr/>
            <p:nvPr/>
          </p:nvCxnSpPr>
          <p:spPr>
            <a:xfrm flipH="1">
              <a:off x="4676695" y="2578891"/>
              <a:ext cx="6805" cy="29441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8" name="群組 307"/>
            <p:cNvGrpSpPr/>
            <p:nvPr/>
          </p:nvGrpSpPr>
          <p:grpSpPr>
            <a:xfrm>
              <a:off x="3979686" y="2316179"/>
              <a:ext cx="396252" cy="2207057"/>
              <a:chOff x="4400772" y="1315877"/>
              <a:chExt cx="362275" cy="3423449"/>
            </a:xfrm>
          </p:grpSpPr>
          <p:sp>
            <p:nvSpPr>
              <p:cNvPr id="517" name="矩形 516"/>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8" name="矩形 517"/>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9" name="矩形 518"/>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0" name="矩形 519"/>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1" name="矩形 520"/>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2" name="矩形 521"/>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3" name="矩形 522"/>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4" name="矩形 523"/>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25" name="矩形 524"/>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sp>
          <p:nvSpPr>
            <p:cNvPr id="309" name="矩形 308"/>
            <p:cNvSpPr/>
            <p:nvPr/>
          </p:nvSpPr>
          <p:spPr>
            <a:xfrm>
              <a:off x="5188502" y="1418077"/>
              <a:ext cx="2214875" cy="23349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310" name="群組 309"/>
            <p:cNvGrpSpPr/>
            <p:nvPr/>
          </p:nvGrpSpPr>
          <p:grpSpPr>
            <a:xfrm>
              <a:off x="5282290" y="1687116"/>
              <a:ext cx="396252" cy="1819903"/>
              <a:chOff x="4400772" y="1315877"/>
              <a:chExt cx="362275" cy="3423449"/>
            </a:xfrm>
          </p:grpSpPr>
          <p:sp>
            <p:nvSpPr>
              <p:cNvPr id="508" name="矩形 507"/>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9" name="矩形 508"/>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0" name="矩形 509"/>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1" name="矩形 510"/>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2" name="矩形 511"/>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3" name="矩形 512"/>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4" name="矩形 513"/>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5" name="矩形 514"/>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16" name="矩形 515"/>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11" name="群組 310"/>
            <p:cNvGrpSpPr/>
            <p:nvPr/>
          </p:nvGrpSpPr>
          <p:grpSpPr>
            <a:xfrm>
              <a:off x="5886901" y="1687236"/>
              <a:ext cx="401695" cy="1819903"/>
              <a:chOff x="4400772" y="1315877"/>
              <a:chExt cx="362272" cy="3423449"/>
            </a:xfrm>
          </p:grpSpPr>
          <p:sp>
            <p:nvSpPr>
              <p:cNvPr id="499" name="矩形 498"/>
              <p:cNvSpPr/>
              <p:nvPr/>
            </p:nvSpPr>
            <p:spPr>
              <a:xfrm>
                <a:off x="4401140" y="1315877"/>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0" name="矩形 499"/>
              <p:cNvSpPr/>
              <p:nvPr/>
            </p:nvSpPr>
            <p:spPr>
              <a:xfrm>
                <a:off x="4400772" y="1696638"/>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1" name="矩形 500"/>
              <p:cNvSpPr/>
              <p:nvPr/>
            </p:nvSpPr>
            <p:spPr>
              <a:xfrm>
                <a:off x="4400772" y="2076974"/>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2" name="矩形 501"/>
              <p:cNvSpPr/>
              <p:nvPr/>
            </p:nvSpPr>
            <p:spPr>
              <a:xfrm>
                <a:off x="4400772" y="2457310"/>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3" name="矩形 502"/>
              <p:cNvSpPr/>
              <p:nvPr/>
            </p:nvSpPr>
            <p:spPr>
              <a:xfrm>
                <a:off x="4400772" y="2837646"/>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4" name="矩形 503"/>
              <p:cNvSpPr/>
              <p:nvPr/>
            </p:nvSpPr>
            <p:spPr>
              <a:xfrm>
                <a:off x="4400772" y="3217982"/>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5" name="矩形 504"/>
              <p:cNvSpPr/>
              <p:nvPr/>
            </p:nvSpPr>
            <p:spPr>
              <a:xfrm>
                <a:off x="4400772" y="3598318"/>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6" name="矩形 505"/>
              <p:cNvSpPr/>
              <p:nvPr/>
            </p:nvSpPr>
            <p:spPr>
              <a:xfrm>
                <a:off x="4400772" y="3978654"/>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507" name="矩形 506"/>
              <p:cNvSpPr/>
              <p:nvPr/>
            </p:nvSpPr>
            <p:spPr>
              <a:xfrm>
                <a:off x="4400772" y="4358990"/>
                <a:ext cx="361904" cy="3803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12" name="群組 311"/>
            <p:cNvGrpSpPr/>
            <p:nvPr/>
          </p:nvGrpSpPr>
          <p:grpSpPr>
            <a:xfrm>
              <a:off x="5700030" y="1713372"/>
              <a:ext cx="154903" cy="1742115"/>
              <a:chOff x="8276394" y="583185"/>
              <a:chExt cx="241271" cy="3286709"/>
            </a:xfrm>
          </p:grpSpPr>
          <p:sp>
            <p:nvSpPr>
              <p:cNvPr id="490" name="矩形 489"/>
              <p:cNvSpPr/>
              <p:nvPr/>
            </p:nvSpPr>
            <p:spPr>
              <a:xfrm>
                <a:off x="8282183" y="58318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1" name="矩形 490"/>
              <p:cNvSpPr/>
              <p:nvPr/>
            </p:nvSpPr>
            <p:spPr>
              <a:xfrm>
                <a:off x="8282183" y="96896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2" name="矩形 491"/>
              <p:cNvSpPr/>
              <p:nvPr/>
            </p:nvSpPr>
            <p:spPr>
              <a:xfrm>
                <a:off x="8282183" y="135774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3" name="矩形 492"/>
              <p:cNvSpPr/>
              <p:nvPr/>
            </p:nvSpPr>
            <p:spPr>
              <a:xfrm>
                <a:off x="8282183" y="172740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4" name="矩形 493"/>
              <p:cNvSpPr/>
              <p:nvPr/>
            </p:nvSpPr>
            <p:spPr>
              <a:xfrm>
                <a:off x="8282183" y="211495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5" name="矩形 494"/>
              <p:cNvSpPr/>
              <p:nvPr/>
            </p:nvSpPr>
            <p:spPr>
              <a:xfrm>
                <a:off x="8282183" y="249875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6" name="矩形 495"/>
              <p:cNvSpPr/>
              <p:nvPr/>
            </p:nvSpPr>
            <p:spPr>
              <a:xfrm>
                <a:off x="8276394" y="2871998"/>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7" name="矩形 496"/>
              <p:cNvSpPr/>
              <p:nvPr/>
            </p:nvSpPr>
            <p:spPr>
              <a:xfrm>
                <a:off x="8276394" y="326900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98" name="矩形 497"/>
              <p:cNvSpPr/>
              <p:nvPr/>
            </p:nvSpPr>
            <p:spPr>
              <a:xfrm>
                <a:off x="8276394" y="364562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grpSp>
        <p:sp>
          <p:nvSpPr>
            <p:cNvPr id="313" name="矩形 312"/>
            <p:cNvSpPr/>
            <p:nvPr/>
          </p:nvSpPr>
          <p:spPr>
            <a:xfrm>
              <a:off x="7002146" y="1693778"/>
              <a:ext cx="239265" cy="198339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a:t>
              </a:r>
              <a:endParaRPr lang="zh-TW" altLang="en-US" sz="1400" dirty="0">
                <a:solidFill>
                  <a:schemeClr val="tx1"/>
                </a:solidFill>
              </a:endParaRPr>
            </a:p>
          </p:txBody>
        </p:sp>
        <p:grpSp>
          <p:nvGrpSpPr>
            <p:cNvPr id="314" name="群組 313"/>
            <p:cNvGrpSpPr/>
            <p:nvPr/>
          </p:nvGrpSpPr>
          <p:grpSpPr>
            <a:xfrm>
              <a:off x="6307652" y="1780030"/>
              <a:ext cx="675258" cy="1831465"/>
              <a:chOff x="7131563" y="447487"/>
              <a:chExt cx="1049177" cy="3432251"/>
            </a:xfrm>
          </p:grpSpPr>
          <p:grpSp>
            <p:nvGrpSpPr>
              <p:cNvPr id="479" name="群組 478"/>
              <p:cNvGrpSpPr/>
              <p:nvPr/>
            </p:nvGrpSpPr>
            <p:grpSpPr>
              <a:xfrm>
                <a:off x="7131563" y="447487"/>
                <a:ext cx="1049177" cy="3038469"/>
                <a:chOff x="7131563" y="447487"/>
                <a:chExt cx="1395910" cy="3038469"/>
              </a:xfrm>
            </p:grpSpPr>
            <p:cxnSp>
              <p:nvCxnSpPr>
                <p:cNvPr id="481" name="直線接點 480"/>
                <p:cNvCxnSpPr>
                  <a:stCxn id="499" idx="3"/>
                </p:cNvCxnSpPr>
                <p:nvPr/>
              </p:nvCxnSpPr>
              <p:spPr>
                <a:xfrm>
                  <a:off x="7131936" y="447487"/>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直線接點 481"/>
                <p:cNvCxnSpPr>
                  <a:stCxn id="500" idx="3"/>
                </p:cNvCxnSpPr>
                <p:nvPr/>
              </p:nvCxnSpPr>
              <p:spPr>
                <a:xfrm>
                  <a:off x="7131563" y="828248"/>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直線接點 482"/>
                <p:cNvCxnSpPr/>
                <p:nvPr/>
              </p:nvCxnSpPr>
              <p:spPr>
                <a:xfrm>
                  <a:off x="7131936" y="1216414"/>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直線接點 483"/>
                <p:cNvCxnSpPr/>
                <p:nvPr/>
              </p:nvCxnSpPr>
              <p:spPr>
                <a:xfrm>
                  <a:off x="7131563" y="1597175"/>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直線接點 484"/>
                <p:cNvCxnSpPr/>
                <p:nvPr/>
              </p:nvCxnSpPr>
              <p:spPr>
                <a:xfrm>
                  <a:off x="7131936" y="2000466"/>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直線接點 485"/>
                <p:cNvCxnSpPr/>
                <p:nvPr/>
              </p:nvCxnSpPr>
              <p:spPr>
                <a:xfrm>
                  <a:off x="7131563" y="2381227"/>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直線接點 486"/>
                <p:cNvCxnSpPr/>
                <p:nvPr/>
              </p:nvCxnSpPr>
              <p:spPr>
                <a:xfrm>
                  <a:off x="7131563" y="2724701"/>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直線接點 487"/>
                <p:cNvCxnSpPr/>
                <p:nvPr/>
              </p:nvCxnSpPr>
              <p:spPr>
                <a:xfrm>
                  <a:off x="7131563" y="310259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直線接點 488"/>
                <p:cNvCxnSpPr/>
                <p:nvPr/>
              </p:nvCxnSpPr>
              <p:spPr>
                <a:xfrm>
                  <a:off x="7131563" y="348595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0" name="直線接點 479"/>
              <p:cNvCxnSpPr/>
              <p:nvPr/>
            </p:nvCxnSpPr>
            <p:spPr>
              <a:xfrm>
                <a:off x="7945582" y="3879738"/>
                <a:ext cx="235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5" name="文字方塊 314"/>
            <p:cNvSpPr txBox="1"/>
            <p:nvPr/>
          </p:nvSpPr>
          <p:spPr>
            <a:xfrm>
              <a:off x="5678136" y="3485683"/>
              <a:ext cx="1197406" cy="326415"/>
            </a:xfrm>
            <a:prstGeom prst="rect">
              <a:avLst/>
            </a:prstGeom>
            <a:noFill/>
          </p:spPr>
          <p:txBody>
            <a:bodyPr wrap="square" rtlCol="0">
              <a:spAutoFit/>
            </a:bodyPr>
            <a:lstStyle/>
            <a:p>
              <a:pPr algn="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psum</a:t>
              </a:r>
              <a:endParaRPr lang="en-US" altLang="zh-TW" sz="1000" dirty="0">
                <a:latin typeface="Times New Roman" panose="02020603050405020304" pitchFamily="18" charset="0"/>
                <a:cs typeface="Times New Roman" panose="02020603050405020304" pitchFamily="18" charset="0"/>
              </a:endParaRPr>
            </a:p>
          </p:txBody>
        </p:sp>
        <p:sp>
          <p:nvSpPr>
            <p:cNvPr id="316" name="文字方塊 315"/>
            <p:cNvSpPr txBox="1"/>
            <p:nvPr/>
          </p:nvSpPr>
          <p:spPr>
            <a:xfrm>
              <a:off x="7392842" y="2460516"/>
              <a:ext cx="1283414" cy="346816"/>
            </a:xfrm>
            <a:prstGeom prst="rect">
              <a:avLst/>
            </a:prstGeom>
            <a:noFill/>
          </p:spPr>
          <p:txBody>
            <a:bodyPr wrap="square" rtlCol="0">
              <a:spAutoFit/>
            </a:bodyPr>
            <a:lstStyle/>
            <a:p>
              <a:r>
                <a:rPr lang="en-US" altLang="zh-TW" sz="1050" dirty="0">
                  <a:latin typeface="Times New Roman" panose="02020603050405020304" pitchFamily="18" charset="0"/>
                  <a:cs typeface="Times New Roman" panose="02020603050405020304" pitchFamily="18" charset="0"/>
                </a:rPr>
                <a:t>Updated </a:t>
              </a:r>
              <a:r>
                <a:rPr lang="en-US" altLang="zh-TW" sz="1050" dirty="0" err="1">
                  <a:latin typeface="Times New Roman" panose="02020603050405020304" pitchFamily="18" charset="0"/>
                  <a:cs typeface="Times New Roman" panose="02020603050405020304" pitchFamily="18" charset="0"/>
                </a:rPr>
                <a:t>psum</a:t>
              </a:r>
              <a:endParaRPr lang="en-US" altLang="zh-TW" sz="1050" dirty="0">
                <a:latin typeface="Times New Roman" panose="02020603050405020304" pitchFamily="18" charset="0"/>
                <a:cs typeface="Times New Roman" panose="02020603050405020304" pitchFamily="18" charset="0"/>
              </a:endParaRPr>
            </a:p>
          </p:txBody>
        </p:sp>
        <p:cxnSp>
          <p:nvCxnSpPr>
            <p:cNvPr id="317" name="直線單箭頭接點 316"/>
            <p:cNvCxnSpPr/>
            <p:nvPr/>
          </p:nvCxnSpPr>
          <p:spPr>
            <a:xfrm>
              <a:off x="7241411" y="2768293"/>
              <a:ext cx="1447775" cy="10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8" name="文字方塊 317"/>
            <p:cNvSpPr txBox="1"/>
            <p:nvPr/>
          </p:nvSpPr>
          <p:spPr>
            <a:xfrm>
              <a:off x="5186588" y="1378533"/>
              <a:ext cx="658189" cy="346816"/>
            </a:xfrm>
            <a:prstGeom prst="rect">
              <a:avLst/>
            </a:prstGeom>
            <a:noFill/>
          </p:spPr>
          <p:txBody>
            <a:bodyPr wrap="square" rtlCol="0">
              <a:spAutoFit/>
            </a:bodyPr>
            <a:lstStyle/>
            <a:p>
              <a:r>
                <a:rPr lang="en-US" altLang="zh-TW" sz="1050" i="1" dirty="0">
                  <a:latin typeface="Times New Roman" panose="02020603050405020304" pitchFamily="18" charset="0"/>
                  <a:cs typeface="Times New Roman" panose="02020603050405020304" pitchFamily="18" charset="0"/>
                </a:rPr>
                <a:t>PE 1</a:t>
              </a:r>
              <a:endParaRPr lang="zh-TW" altLang="en-US" sz="1050" i="1" dirty="0">
                <a:latin typeface="Times New Roman" panose="02020603050405020304" pitchFamily="18" charset="0"/>
                <a:cs typeface="Times New Roman" panose="02020603050405020304" pitchFamily="18" charset="0"/>
              </a:endParaRPr>
            </a:p>
          </p:txBody>
        </p:sp>
        <p:sp>
          <p:nvSpPr>
            <p:cNvPr id="319" name="文字方塊 318"/>
            <p:cNvSpPr txBox="1"/>
            <p:nvPr/>
          </p:nvSpPr>
          <p:spPr>
            <a:xfrm>
              <a:off x="5791761" y="1455299"/>
              <a:ext cx="1007182" cy="326415"/>
            </a:xfrm>
            <a:prstGeom prst="rect">
              <a:avLst/>
            </a:prstGeom>
            <a:noFill/>
          </p:spPr>
          <p:txBody>
            <a:bodyPr wrap="square" rtlCol="0">
              <a:spAutoFit/>
            </a:bodyPr>
            <a:lstStyle/>
            <a:p>
              <a:r>
                <a:rPr lang="en-US" altLang="zh-TW" sz="1000" dirty="0">
                  <a:solidFill>
                    <a:schemeClr val="accent6">
                      <a:lumMod val="50000"/>
                    </a:schemeClr>
                  </a:solidFill>
                  <a:latin typeface="Times New Roman" panose="02020603050405020304" pitchFamily="18" charset="0"/>
                  <a:cs typeface="Times New Roman" panose="02020603050405020304" pitchFamily="18" charset="0"/>
                </a:rPr>
                <a:t>Kernel 1</a:t>
              </a:r>
              <a:endParaRPr lang="zh-TW" altLang="en-US" sz="1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20" name="矩形 319"/>
            <p:cNvSpPr/>
            <p:nvPr/>
          </p:nvSpPr>
          <p:spPr>
            <a:xfrm>
              <a:off x="5188502" y="4190525"/>
              <a:ext cx="2214875" cy="23349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321" name="群組 320"/>
            <p:cNvGrpSpPr/>
            <p:nvPr/>
          </p:nvGrpSpPr>
          <p:grpSpPr>
            <a:xfrm>
              <a:off x="5282290" y="4459564"/>
              <a:ext cx="396252" cy="1819903"/>
              <a:chOff x="4400772" y="1315877"/>
              <a:chExt cx="362275" cy="3423449"/>
            </a:xfrm>
          </p:grpSpPr>
          <p:sp>
            <p:nvSpPr>
              <p:cNvPr id="470" name="矩形 469"/>
              <p:cNvSpPr/>
              <p:nvPr/>
            </p:nvSpPr>
            <p:spPr>
              <a:xfrm>
                <a:off x="4401143" y="1315877"/>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1" name="矩形 470"/>
              <p:cNvSpPr/>
              <p:nvPr/>
            </p:nvSpPr>
            <p:spPr>
              <a:xfrm>
                <a:off x="4400772" y="169663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2" name="矩形 471"/>
              <p:cNvSpPr/>
              <p:nvPr/>
            </p:nvSpPr>
            <p:spPr>
              <a:xfrm>
                <a:off x="4400772" y="207697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3" name="矩形 472"/>
              <p:cNvSpPr/>
              <p:nvPr/>
            </p:nvSpPr>
            <p:spPr>
              <a:xfrm>
                <a:off x="4400772" y="245731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4" name="矩形 473"/>
              <p:cNvSpPr/>
              <p:nvPr/>
            </p:nvSpPr>
            <p:spPr>
              <a:xfrm>
                <a:off x="4400772" y="2837646"/>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5" name="矩形 474"/>
              <p:cNvSpPr/>
              <p:nvPr/>
            </p:nvSpPr>
            <p:spPr>
              <a:xfrm>
                <a:off x="4400772" y="3217982"/>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55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6" name="矩形 475"/>
              <p:cNvSpPr/>
              <p:nvPr/>
            </p:nvSpPr>
            <p:spPr>
              <a:xfrm>
                <a:off x="4400772" y="3598318"/>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7" name="矩形 476"/>
              <p:cNvSpPr/>
              <p:nvPr/>
            </p:nvSpPr>
            <p:spPr>
              <a:xfrm>
                <a:off x="4400772" y="3978654"/>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78" name="矩形 477"/>
              <p:cNvSpPr/>
              <p:nvPr/>
            </p:nvSpPr>
            <p:spPr>
              <a:xfrm>
                <a:off x="4400772" y="4358990"/>
                <a:ext cx="361904" cy="380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I</a:t>
                </a:r>
                <a:r>
                  <a:rPr lang="en-US" altLang="zh-TW" sz="800" baseline="-25000" dirty="0">
                    <a:solidFill>
                      <a:schemeClr val="tx1"/>
                    </a:solidFill>
                    <a:latin typeface="Times New Roman" panose="02020603050405020304" pitchFamily="18" charset="0"/>
                    <a:cs typeface="Times New Roman" panose="02020603050405020304" pitchFamily="18" charset="0"/>
                  </a:rPr>
                  <a:t>107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22" name="群組 321"/>
            <p:cNvGrpSpPr/>
            <p:nvPr/>
          </p:nvGrpSpPr>
          <p:grpSpPr>
            <a:xfrm>
              <a:off x="5886901" y="4459684"/>
              <a:ext cx="401695" cy="1819903"/>
              <a:chOff x="4400772" y="1315877"/>
              <a:chExt cx="362272" cy="3423449"/>
            </a:xfrm>
          </p:grpSpPr>
          <p:sp>
            <p:nvSpPr>
              <p:cNvPr id="461" name="矩形 460"/>
              <p:cNvSpPr/>
              <p:nvPr/>
            </p:nvSpPr>
            <p:spPr>
              <a:xfrm>
                <a:off x="4401140" y="1315877"/>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2" name="矩形 461"/>
              <p:cNvSpPr/>
              <p:nvPr/>
            </p:nvSpPr>
            <p:spPr>
              <a:xfrm>
                <a:off x="4400772" y="1696638"/>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3" name="矩形 462"/>
              <p:cNvSpPr/>
              <p:nvPr/>
            </p:nvSpPr>
            <p:spPr>
              <a:xfrm>
                <a:off x="4400772" y="2076974"/>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4" name="矩形 463"/>
              <p:cNvSpPr/>
              <p:nvPr/>
            </p:nvSpPr>
            <p:spPr>
              <a:xfrm>
                <a:off x="4400772" y="2457310"/>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5" name="矩形 464"/>
              <p:cNvSpPr/>
              <p:nvPr/>
            </p:nvSpPr>
            <p:spPr>
              <a:xfrm>
                <a:off x="4400772" y="2837646"/>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6" name="矩形 465"/>
              <p:cNvSpPr/>
              <p:nvPr/>
            </p:nvSpPr>
            <p:spPr>
              <a:xfrm>
                <a:off x="4400772" y="3217982"/>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5</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7" name="矩形 466"/>
              <p:cNvSpPr/>
              <p:nvPr/>
            </p:nvSpPr>
            <p:spPr>
              <a:xfrm>
                <a:off x="4400772" y="3598318"/>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6</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8" name="矩形 467"/>
              <p:cNvSpPr/>
              <p:nvPr/>
            </p:nvSpPr>
            <p:spPr>
              <a:xfrm>
                <a:off x="4400772" y="3978654"/>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7</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69" name="矩形 468"/>
              <p:cNvSpPr/>
              <p:nvPr/>
            </p:nvSpPr>
            <p:spPr>
              <a:xfrm>
                <a:off x="4400772" y="4358990"/>
                <a:ext cx="361904" cy="3803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W</a:t>
                </a:r>
                <a:r>
                  <a:rPr lang="en-US" altLang="zh-TW" sz="800" baseline="-25000" dirty="0">
                    <a:solidFill>
                      <a:schemeClr val="tx1"/>
                    </a:solidFill>
                    <a:latin typeface="Times New Roman" panose="02020603050405020304" pitchFamily="18" charset="0"/>
                    <a:cs typeface="Times New Roman" panose="02020603050405020304" pitchFamily="18" charset="0"/>
                  </a:rPr>
                  <a:t>8</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23" name="群組 322"/>
            <p:cNvGrpSpPr/>
            <p:nvPr/>
          </p:nvGrpSpPr>
          <p:grpSpPr>
            <a:xfrm>
              <a:off x="5700030" y="4485820"/>
              <a:ext cx="154903" cy="1742115"/>
              <a:chOff x="8276394" y="583185"/>
              <a:chExt cx="241271" cy="3286709"/>
            </a:xfrm>
          </p:grpSpPr>
          <p:sp>
            <p:nvSpPr>
              <p:cNvPr id="452" name="矩形 451"/>
              <p:cNvSpPr/>
              <p:nvPr/>
            </p:nvSpPr>
            <p:spPr>
              <a:xfrm>
                <a:off x="8282183" y="58318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3" name="矩形 452"/>
              <p:cNvSpPr/>
              <p:nvPr/>
            </p:nvSpPr>
            <p:spPr>
              <a:xfrm>
                <a:off x="8282183" y="96896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4" name="矩形 453"/>
              <p:cNvSpPr/>
              <p:nvPr/>
            </p:nvSpPr>
            <p:spPr>
              <a:xfrm>
                <a:off x="8282183" y="135774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5" name="矩形 454"/>
              <p:cNvSpPr/>
              <p:nvPr/>
            </p:nvSpPr>
            <p:spPr>
              <a:xfrm>
                <a:off x="8282183" y="172740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6" name="矩形 455"/>
              <p:cNvSpPr/>
              <p:nvPr/>
            </p:nvSpPr>
            <p:spPr>
              <a:xfrm>
                <a:off x="8282183" y="2114959"/>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7" name="矩形 456"/>
              <p:cNvSpPr/>
              <p:nvPr/>
            </p:nvSpPr>
            <p:spPr>
              <a:xfrm>
                <a:off x="8282183" y="249875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8" name="矩形 457"/>
              <p:cNvSpPr/>
              <p:nvPr/>
            </p:nvSpPr>
            <p:spPr>
              <a:xfrm>
                <a:off x="8276394" y="2871998"/>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59" name="矩形 458"/>
              <p:cNvSpPr/>
              <p:nvPr/>
            </p:nvSpPr>
            <p:spPr>
              <a:xfrm>
                <a:off x="8276394" y="3269007"/>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sp>
            <p:nvSpPr>
              <p:cNvPr id="460" name="矩形 459"/>
              <p:cNvSpPr/>
              <p:nvPr/>
            </p:nvSpPr>
            <p:spPr>
              <a:xfrm>
                <a:off x="8276394" y="3645625"/>
                <a:ext cx="235482" cy="224269"/>
              </a:xfrm>
              <a:prstGeom prst="rect">
                <a:avLst/>
              </a:prstGeom>
              <a:solidFill>
                <a:schemeClr val="bg1">
                  <a:lumMod val="95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200" dirty="0">
                    <a:solidFill>
                      <a:schemeClr val="tx1"/>
                    </a:solidFill>
                  </a:rPr>
                  <a:t>x</a:t>
                </a:r>
                <a:endParaRPr lang="zh-TW" altLang="en-US" sz="1200" dirty="0">
                  <a:solidFill>
                    <a:schemeClr val="tx1"/>
                  </a:solidFill>
                </a:endParaRPr>
              </a:p>
            </p:txBody>
          </p:sp>
        </p:grpSp>
        <p:sp>
          <p:nvSpPr>
            <p:cNvPr id="324" name="矩形 323"/>
            <p:cNvSpPr/>
            <p:nvPr/>
          </p:nvSpPr>
          <p:spPr>
            <a:xfrm>
              <a:off x="7002146" y="4466226"/>
              <a:ext cx="239265" cy="198339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a:t>
              </a:r>
              <a:endParaRPr lang="zh-TW" altLang="en-US" sz="1400" dirty="0">
                <a:solidFill>
                  <a:schemeClr val="tx1"/>
                </a:solidFill>
              </a:endParaRPr>
            </a:p>
          </p:txBody>
        </p:sp>
        <p:grpSp>
          <p:nvGrpSpPr>
            <p:cNvPr id="325" name="群組 324"/>
            <p:cNvGrpSpPr/>
            <p:nvPr/>
          </p:nvGrpSpPr>
          <p:grpSpPr>
            <a:xfrm>
              <a:off x="6307652" y="4552478"/>
              <a:ext cx="675258" cy="1831465"/>
              <a:chOff x="7131563" y="447487"/>
              <a:chExt cx="1049177" cy="3432251"/>
            </a:xfrm>
          </p:grpSpPr>
          <p:grpSp>
            <p:nvGrpSpPr>
              <p:cNvPr id="441" name="群組 440"/>
              <p:cNvGrpSpPr/>
              <p:nvPr/>
            </p:nvGrpSpPr>
            <p:grpSpPr>
              <a:xfrm>
                <a:off x="7131563" y="447487"/>
                <a:ext cx="1049177" cy="3038469"/>
                <a:chOff x="7131563" y="447487"/>
                <a:chExt cx="1395910" cy="3038469"/>
              </a:xfrm>
            </p:grpSpPr>
            <p:cxnSp>
              <p:nvCxnSpPr>
                <p:cNvPr id="443" name="直線接點 442"/>
                <p:cNvCxnSpPr>
                  <a:stCxn id="461" idx="3"/>
                </p:cNvCxnSpPr>
                <p:nvPr/>
              </p:nvCxnSpPr>
              <p:spPr>
                <a:xfrm>
                  <a:off x="7131936" y="447487"/>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直線接點 443"/>
                <p:cNvCxnSpPr>
                  <a:stCxn id="462" idx="3"/>
                </p:cNvCxnSpPr>
                <p:nvPr/>
              </p:nvCxnSpPr>
              <p:spPr>
                <a:xfrm>
                  <a:off x="7131563" y="828248"/>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直線接點 444"/>
                <p:cNvCxnSpPr/>
                <p:nvPr/>
              </p:nvCxnSpPr>
              <p:spPr>
                <a:xfrm>
                  <a:off x="7131936" y="1216414"/>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直線接點 445"/>
                <p:cNvCxnSpPr/>
                <p:nvPr/>
              </p:nvCxnSpPr>
              <p:spPr>
                <a:xfrm>
                  <a:off x="7131563" y="1597175"/>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線接點 446"/>
                <p:cNvCxnSpPr/>
                <p:nvPr/>
              </p:nvCxnSpPr>
              <p:spPr>
                <a:xfrm>
                  <a:off x="7131936" y="2000466"/>
                  <a:ext cx="1395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直線接點 447"/>
                <p:cNvCxnSpPr/>
                <p:nvPr/>
              </p:nvCxnSpPr>
              <p:spPr>
                <a:xfrm>
                  <a:off x="7131563" y="2381227"/>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線接點 448"/>
                <p:cNvCxnSpPr/>
                <p:nvPr/>
              </p:nvCxnSpPr>
              <p:spPr>
                <a:xfrm>
                  <a:off x="7131563" y="2724701"/>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直線接點 449"/>
                <p:cNvCxnSpPr/>
                <p:nvPr/>
              </p:nvCxnSpPr>
              <p:spPr>
                <a:xfrm>
                  <a:off x="7131563" y="310259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直線接點 450"/>
                <p:cNvCxnSpPr/>
                <p:nvPr/>
              </p:nvCxnSpPr>
              <p:spPr>
                <a:xfrm>
                  <a:off x="7131563" y="3485956"/>
                  <a:ext cx="13959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2" name="直線接點 441"/>
              <p:cNvCxnSpPr/>
              <p:nvPr/>
            </p:nvCxnSpPr>
            <p:spPr>
              <a:xfrm>
                <a:off x="7945582" y="3879738"/>
                <a:ext cx="2351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6" name="文字方塊 325"/>
            <p:cNvSpPr txBox="1"/>
            <p:nvPr/>
          </p:nvSpPr>
          <p:spPr>
            <a:xfrm>
              <a:off x="5678136" y="6258131"/>
              <a:ext cx="1197406" cy="326415"/>
            </a:xfrm>
            <a:prstGeom prst="rect">
              <a:avLst/>
            </a:prstGeom>
            <a:noFill/>
          </p:spPr>
          <p:txBody>
            <a:bodyPr wrap="square" rtlCol="0">
              <a:spAutoFit/>
            </a:bodyPr>
            <a:lstStyle/>
            <a:p>
              <a:pPr algn="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psum</a:t>
              </a:r>
              <a:endParaRPr lang="en-US" altLang="zh-TW" sz="1000" dirty="0">
                <a:latin typeface="Times New Roman" panose="02020603050405020304" pitchFamily="18" charset="0"/>
                <a:cs typeface="Times New Roman" panose="02020603050405020304" pitchFamily="18" charset="0"/>
              </a:endParaRPr>
            </a:p>
          </p:txBody>
        </p:sp>
        <p:sp>
          <p:nvSpPr>
            <p:cNvPr id="327" name="文字方塊 326"/>
            <p:cNvSpPr txBox="1"/>
            <p:nvPr/>
          </p:nvSpPr>
          <p:spPr>
            <a:xfrm>
              <a:off x="7376273" y="5232964"/>
              <a:ext cx="1283414" cy="346816"/>
            </a:xfrm>
            <a:prstGeom prst="rect">
              <a:avLst/>
            </a:prstGeom>
            <a:noFill/>
          </p:spPr>
          <p:txBody>
            <a:bodyPr wrap="square" rtlCol="0">
              <a:spAutoFit/>
            </a:bodyPr>
            <a:lstStyle/>
            <a:p>
              <a:r>
                <a:rPr lang="en-US" altLang="zh-TW" sz="1050" dirty="0">
                  <a:latin typeface="Times New Roman" panose="02020603050405020304" pitchFamily="18" charset="0"/>
                  <a:cs typeface="Times New Roman" panose="02020603050405020304" pitchFamily="18" charset="0"/>
                </a:rPr>
                <a:t>Updated </a:t>
              </a:r>
              <a:r>
                <a:rPr lang="en-US" altLang="zh-TW" sz="1050" dirty="0" err="1">
                  <a:latin typeface="Times New Roman" panose="02020603050405020304" pitchFamily="18" charset="0"/>
                  <a:cs typeface="Times New Roman" panose="02020603050405020304" pitchFamily="18" charset="0"/>
                </a:rPr>
                <a:t>psum</a:t>
              </a:r>
              <a:endParaRPr lang="en-US" altLang="zh-TW" sz="1050" dirty="0">
                <a:latin typeface="Times New Roman" panose="02020603050405020304" pitchFamily="18" charset="0"/>
                <a:cs typeface="Times New Roman" panose="02020603050405020304" pitchFamily="18" charset="0"/>
              </a:endParaRPr>
            </a:p>
          </p:txBody>
        </p:sp>
        <p:cxnSp>
          <p:nvCxnSpPr>
            <p:cNvPr id="328" name="直線單箭頭接點 327"/>
            <p:cNvCxnSpPr/>
            <p:nvPr/>
          </p:nvCxnSpPr>
          <p:spPr>
            <a:xfrm>
              <a:off x="7241411" y="5540741"/>
              <a:ext cx="13911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9" name="文字方塊 328"/>
            <p:cNvSpPr txBox="1"/>
            <p:nvPr/>
          </p:nvSpPr>
          <p:spPr>
            <a:xfrm>
              <a:off x="5186588" y="4150982"/>
              <a:ext cx="658189" cy="336616"/>
            </a:xfrm>
            <a:prstGeom prst="rect">
              <a:avLst/>
            </a:prstGeom>
            <a:noFill/>
          </p:spPr>
          <p:txBody>
            <a:bodyPr wrap="square" rtlCol="0">
              <a:spAutoFit/>
            </a:bodyPr>
            <a:lstStyle/>
            <a:p>
              <a:r>
                <a:rPr lang="en-US" altLang="zh-TW" sz="1050" i="1" dirty="0">
                  <a:latin typeface="Times New Roman" panose="02020603050405020304" pitchFamily="18" charset="0"/>
                  <a:cs typeface="Times New Roman" panose="02020603050405020304" pitchFamily="18" charset="0"/>
                </a:rPr>
                <a:t>PE 32</a:t>
              </a:r>
              <a:endParaRPr lang="zh-TW" altLang="en-US" sz="1050" i="1" dirty="0">
                <a:latin typeface="Times New Roman" panose="02020603050405020304" pitchFamily="18" charset="0"/>
                <a:cs typeface="Times New Roman" panose="02020603050405020304" pitchFamily="18" charset="0"/>
              </a:endParaRPr>
            </a:p>
          </p:txBody>
        </p:sp>
        <p:sp>
          <p:nvSpPr>
            <p:cNvPr id="330" name="文字方塊 329"/>
            <p:cNvSpPr txBox="1"/>
            <p:nvPr/>
          </p:nvSpPr>
          <p:spPr>
            <a:xfrm>
              <a:off x="5791761" y="4227746"/>
              <a:ext cx="913003" cy="326415"/>
            </a:xfrm>
            <a:prstGeom prst="rect">
              <a:avLst/>
            </a:prstGeom>
            <a:noFill/>
          </p:spPr>
          <p:txBody>
            <a:bodyPr wrap="square" rtlCol="0">
              <a:spAutoFit/>
            </a:bodyPr>
            <a:lstStyle/>
            <a:p>
              <a:r>
                <a:rPr lang="en-US" altLang="zh-TW" sz="1000" dirty="0">
                  <a:solidFill>
                    <a:schemeClr val="accent4">
                      <a:lumMod val="50000"/>
                    </a:schemeClr>
                  </a:solidFill>
                  <a:latin typeface="Times New Roman" panose="02020603050405020304" pitchFamily="18" charset="0"/>
                  <a:cs typeface="Times New Roman" panose="02020603050405020304" pitchFamily="18" charset="0"/>
                </a:rPr>
                <a:t>Kernel 32</a:t>
              </a:r>
              <a:endParaRPr lang="zh-TW" altLang="en-US" sz="10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31" name="文字方塊 330"/>
            <p:cNvSpPr txBox="1"/>
            <p:nvPr/>
          </p:nvSpPr>
          <p:spPr>
            <a:xfrm>
              <a:off x="6005829" y="3804440"/>
              <a:ext cx="578787" cy="480559"/>
            </a:xfrm>
            <a:prstGeom prst="rect">
              <a:avLst/>
            </a:prstGeom>
            <a:noFill/>
          </p:spPr>
          <p:txBody>
            <a:bodyPr vert="eaVert" wrap="square" rtlCol="0">
              <a:spAutoFit/>
            </a:bodyPr>
            <a:lstStyle/>
            <a:p>
              <a:r>
                <a:rPr lang="en-US" altLang="zh-TW" dirty="0"/>
                <a:t>…</a:t>
              </a:r>
              <a:endParaRPr lang="zh-TW" altLang="en-US" dirty="0"/>
            </a:p>
          </p:txBody>
        </p:sp>
        <p:sp>
          <p:nvSpPr>
            <p:cNvPr id="332" name="文字方塊 331"/>
            <p:cNvSpPr txBox="1"/>
            <p:nvPr/>
          </p:nvSpPr>
          <p:spPr>
            <a:xfrm>
              <a:off x="7857585" y="3819403"/>
              <a:ext cx="578787" cy="480559"/>
            </a:xfrm>
            <a:prstGeom prst="rect">
              <a:avLst/>
            </a:prstGeom>
            <a:noFill/>
          </p:spPr>
          <p:txBody>
            <a:bodyPr vert="eaVert" wrap="square" rtlCol="0">
              <a:spAutoFit/>
            </a:bodyPr>
            <a:lstStyle/>
            <a:p>
              <a:r>
                <a:rPr lang="en-US" altLang="zh-TW" dirty="0"/>
                <a:t>…</a:t>
              </a:r>
              <a:endParaRPr lang="zh-TW" altLang="en-US" dirty="0"/>
            </a:p>
          </p:txBody>
        </p:sp>
        <p:grpSp>
          <p:nvGrpSpPr>
            <p:cNvPr id="333" name="群組 332"/>
            <p:cNvGrpSpPr/>
            <p:nvPr/>
          </p:nvGrpSpPr>
          <p:grpSpPr>
            <a:xfrm>
              <a:off x="8726981" y="910439"/>
              <a:ext cx="3082859" cy="2313832"/>
              <a:chOff x="587132" y="1873833"/>
              <a:chExt cx="2769489" cy="2826179"/>
            </a:xfrm>
          </p:grpSpPr>
          <p:grpSp>
            <p:nvGrpSpPr>
              <p:cNvPr id="394" name="群組 393"/>
              <p:cNvGrpSpPr/>
              <p:nvPr/>
            </p:nvGrpSpPr>
            <p:grpSpPr>
              <a:xfrm>
                <a:off x="587132" y="1873833"/>
                <a:ext cx="2769489" cy="2826179"/>
                <a:chOff x="587132" y="1873833"/>
                <a:chExt cx="2769489" cy="2826179"/>
              </a:xfrm>
            </p:grpSpPr>
            <p:sp>
              <p:nvSpPr>
                <p:cNvPr id="405" name="矩形 404"/>
                <p:cNvSpPr/>
                <p:nvPr/>
              </p:nvSpPr>
              <p:spPr>
                <a:xfrm>
                  <a:off x="587132" y="1873833"/>
                  <a:ext cx="2769489" cy="2826179"/>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406" name="矩形 405"/>
                <p:cNvSpPr/>
                <p:nvPr/>
              </p:nvSpPr>
              <p:spPr>
                <a:xfrm>
                  <a:off x="591143" y="1877844"/>
                  <a:ext cx="361904" cy="3803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07" name="矩形 406"/>
                <p:cNvSpPr/>
                <p:nvPr/>
              </p:nvSpPr>
              <p:spPr>
                <a:xfrm>
                  <a:off x="953047" y="1877844"/>
                  <a:ext cx="361904" cy="380336"/>
                </a:xfrm>
                <a:prstGeom prst="rect">
                  <a:avLst/>
                </a:prstGeom>
                <a:solidFill>
                  <a:schemeClr val="accent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08" name="矩形 407"/>
                <p:cNvSpPr/>
                <p:nvPr/>
              </p:nvSpPr>
              <p:spPr>
                <a:xfrm>
                  <a:off x="1314951"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09" name="矩形 408"/>
                <p:cNvSpPr/>
                <p:nvPr/>
              </p:nvSpPr>
              <p:spPr>
                <a:xfrm>
                  <a:off x="1676855"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0" name="矩形 409"/>
                <p:cNvSpPr/>
                <p:nvPr/>
              </p:nvSpPr>
              <p:spPr>
                <a:xfrm>
                  <a:off x="2038759"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1" name="矩形 410"/>
                <p:cNvSpPr/>
                <p:nvPr/>
              </p:nvSpPr>
              <p:spPr>
                <a:xfrm>
                  <a:off x="591143"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2" name="矩形 411"/>
                <p:cNvSpPr/>
                <p:nvPr/>
              </p:nvSpPr>
              <p:spPr>
                <a:xfrm>
                  <a:off x="953047"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3" name="矩形 412"/>
                <p:cNvSpPr/>
                <p:nvPr/>
              </p:nvSpPr>
              <p:spPr>
                <a:xfrm>
                  <a:off x="1314951"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4" name="矩形 413"/>
                <p:cNvSpPr/>
                <p:nvPr/>
              </p:nvSpPr>
              <p:spPr>
                <a:xfrm>
                  <a:off x="167632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5" name="矩形 414"/>
                <p:cNvSpPr/>
                <p:nvPr/>
              </p:nvSpPr>
              <p:spPr>
                <a:xfrm>
                  <a:off x="203875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6" name="文字方塊 415"/>
                <p:cNvSpPr txBox="1"/>
                <p:nvPr/>
              </p:nvSpPr>
              <p:spPr>
                <a:xfrm>
                  <a:off x="2978009"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17" name="文字方塊 416"/>
                <p:cNvSpPr txBox="1"/>
                <p:nvPr/>
              </p:nvSpPr>
              <p:spPr>
                <a:xfrm>
                  <a:off x="2978009"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18" name="矩形 417"/>
                <p:cNvSpPr/>
                <p:nvPr/>
              </p:nvSpPr>
              <p:spPr>
                <a:xfrm>
                  <a:off x="591143"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19" name="矩形 418"/>
                <p:cNvSpPr/>
                <p:nvPr/>
              </p:nvSpPr>
              <p:spPr>
                <a:xfrm>
                  <a:off x="953047"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0" name="矩形 419"/>
                <p:cNvSpPr/>
                <p:nvPr/>
              </p:nvSpPr>
              <p:spPr>
                <a:xfrm>
                  <a:off x="1314951"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1" name="矩形 420"/>
                <p:cNvSpPr/>
                <p:nvPr/>
              </p:nvSpPr>
              <p:spPr>
                <a:xfrm>
                  <a:off x="167632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2" name="矩形 421"/>
                <p:cNvSpPr/>
                <p:nvPr/>
              </p:nvSpPr>
              <p:spPr>
                <a:xfrm>
                  <a:off x="203875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3" name="文字方塊 422"/>
                <p:cNvSpPr txBox="1"/>
                <p:nvPr/>
              </p:nvSpPr>
              <p:spPr>
                <a:xfrm>
                  <a:off x="2978009"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24" name="矩形 423"/>
                <p:cNvSpPr/>
                <p:nvPr/>
              </p:nvSpPr>
              <p:spPr>
                <a:xfrm>
                  <a:off x="591143"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5" name="矩形 424"/>
                <p:cNvSpPr/>
                <p:nvPr/>
              </p:nvSpPr>
              <p:spPr>
                <a:xfrm>
                  <a:off x="953047"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6" name="矩形 425"/>
                <p:cNvSpPr/>
                <p:nvPr/>
              </p:nvSpPr>
              <p:spPr>
                <a:xfrm>
                  <a:off x="1314951"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7" name="矩形 426"/>
                <p:cNvSpPr/>
                <p:nvPr/>
              </p:nvSpPr>
              <p:spPr>
                <a:xfrm>
                  <a:off x="167632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8" name="矩形 427"/>
                <p:cNvSpPr/>
                <p:nvPr/>
              </p:nvSpPr>
              <p:spPr>
                <a:xfrm>
                  <a:off x="203875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29" name="文字方塊 428"/>
                <p:cNvSpPr txBox="1"/>
                <p:nvPr/>
              </p:nvSpPr>
              <p:spPr>
                <a:xfrm>
                  <a:off x="2978009"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30" name="矩形 429"/>
                <p:cNvSpPr/>
                <p:nvPr/>
              </p:nvSpPr>
              <p:spPr>
                <a:xfrm>
                  <a:off x="591143"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1" name="矩形 430"/>
                <p:cNvSpPr/>
                <p:nvPr/>
              </p:nvSpPr>
              <p:spPr>
                <a:xfrm>
                  <a:off x="953047"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2" name="矩形 431"/>
                <p:cNvSpPr/>
                <p:nvPr/>
              </p:nvSpPr>
              <p:spPr>
                <a:xfrm>
                  <a:off x="1314951"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3" name="矩形 432"/>
                <p:cNvSpPr/>
                <p:nvPr/>
              </p:nvSpPr>
              <p:spPr>
                <a:xfrm>
                  <a:off x="167632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4" name="矩形 433"/>
                <p:cNvSpPr/>
                <p:nvPr/>
              </p:nvSpPr>
              <p:spPr>
                <a:xfrm>
                  <a:off x="203875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435" name="文字方塊 434"/>
                <p:cNvSpPr txBox="1"/>
                <p:nvPr/>
              </p:nvSpPr>
              <p:spPr>
                <a:xfrm>
                  <a:off x="2978009"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36" name="文字方塊 435"/>
                <p:cNvSpPr txBox="1"/>
                <p:nvPr/>
              </p:nvSpPr>
              <p:spPr>
                <a:xfrm rot="5400000">
                  <a:off x="688173"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37" name="文字方塊 436"/>
                <p:cNvSpPr txBox="1"/>
                <p:nvPr/>
              </p:nvSpPr>
              <p:spPr>
                <a:xfrm rot="5400000">
                  <a:off x="1070881"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38" name="文字方塊 437"/>
                <p:cNvSpPr txBox="1"/>
                <p:nvPr/>
              </p:nvSpPr>
              <p:spPr>
                <a:xfrm rot="5400000">
                  <a:off x="1416526"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39" name="文字方塊 438"/>
                <p:cNvSpPr txBox="1"/>
                <p:nvPr/>
              </p:nvSpPr>
              <p:spPr>
                <a:xfrm rot="5400000">
                  <a:off x="1784638"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40" name="文字方塊 439"/>
                <p:cNvSpPr txBox="1"/>
                <p:nvPr/>
              </p:nvSpPr>
              <p:spPr>
                <a:xfrm rot="5400000">
                  <a:off x="2155982" y="4261257"/>
                  <a:ext cx="239890" cy="294640"/>
                </a:xfrm>
                <a:prstGeom prst="rect">
                  <a:avLst/>
                </a:prstGeom>
                <a:noFill/>
              </p:spPr>
              <p:txBody>
                <a:bodyPr wrap="square" rtlCol="0">
                  <a:spAutoFit/>
                </a:bodyPr>
                <a:lstStyle/>
                <a:p>
                  <a:r>
                    <a:rPr lang="en-US" altLang="zh-TW" sz="1050" dirty="0"/>
                    <a:t>…</a:t>
                  </a:r>
                  <a:endParaRPr lang="zh-TW" altLang="en-US" sz="1050" dirty="0"/>
                </a:p>
              </p:txBody>
            </p:sp>
          </p:grpSp>
          <p:sp>
            <p:nvSpPr>
              <p:cNvPr id="395" name="文字方塊 394"/>
              <p:cNvSpPr txBox="1"/>
              <p:nvPr/>
            </p:nvSpPr>
            <p:spPr>
              <a:xfrm>
                <a:off x="2555572"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6" name="文字方塊 395"/>
              <p:cNvSpPr txBox="1"/>
              <p:nvPr/>
            </p:nvSpPr>
            <p:spPr>
              <a:xfrm>
                <a:off x="2555572"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7" name="文字方塊 396"/>
              <p:cNvSpPr txBox="1"/>
              <p:nvPr/>
            </p:nvSpPr>
            <p:spPr>
              <a:xfrm>
                <a:off x="2555572"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8" name="文字方塊 397"/>
              <p:cNvSpPr txBox="1"/>
              <p:nvPr/>
            </p:nvSpPr>
            <p:spPr>
              <a:xfrm>
                <a:off x="2555572"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99" name="文字方塊 398"/>
              <p:cNvSpPr txBox="1"/>
              <p:nvPr/>
            </p:nvSpPr>
            <p:spPr>
              <a:xfrm>
                <a:off x="2555572"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400" name="文字方塊 399"/>
              <p:cNvSpPr txBox="1"/>
              <p:nvPr/>
            </p:nvSpPr>
            <p:spPr>
              <a:xfrm rot="5400000">
                <a:off x="688173"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1" name="文字方塊 400"/>
              <p:cNvSpPr txBox="1"/>
              <p:nvPr/>
            </p:nvSpPr>
            <p:spPr>
              <a:xfrm rot="5400000">
                <a:off x="1070881"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2" name="文字方塊 401"/>
              <p:cNvSpPr txBox="1"/>
              <p:nvPr/>
            </p:nvSpPr>
            <p:spPr>
              <a:xfrm rot="5400000">
                <a:off x="1416526"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3" name="文字方塊 402"/>
              <p:cNvSpPr txBox="1"/>
              <p:nvPr/>
            </p:nvSpPr>
            <p:spPr>
              <a:xfrm rot="5400000">
                <a:off x="1784638"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404" name="文字方塊 403"/>
              <p:cNvSpPr txBox="1"/>
              <p:nvPr/>
            </p:nvSpPr>
            <p:spPr>
              <a:xfrm rot="5400000">
                <a:off x="2155982" y="3852362"/>
                <a:ext cx="239890" cy="294640"/>
              </a:xfrm>
              <a:prstGeom prst="rect">
                <a:avLst/>
              </a:prstGeom>
              <a:noFill/>
            </p:spPr>
            <p:txBody>
              <a:bodyPr wrap="square" rtlCol="0">
                <a:spAutoFit/>
              </a:bodyPr>
              <a:lstStyle/>
              <a:p>
                <a:r>
                  <a:rPr lang="en-US" altLang="zh-TW" sz="1050" dirty="0"/>
                  <a:t>…</a:t>
                </a:r>
                <a:endParaRPr lang="zh-TW" altLang="en-US" sz="1050" dirty="0"/>
              </a:p>
            </p:txBody>
          </p:sp>
        </p:grpSp>
        <p:grpSp>
          <p:nvGrpSpPr>
            <p:cNvPr id="335" name="群組 334"/>
            <p:cNvGrpSpPr/>
            <p:nvPr/>
          </p:nvGrpSpPr>
          <p:grpSpPr>
            <a:xfrm>
              <a:off x="8733754" y="4135789"/>
              <a:ext cx="3082859" cy="2313832"/>
              <a:chOff x="587132" y="1873833"/>
              <a:chExt cx="2769489" cy="2826179"/>
            </a:xfrm>
          </p:grpSpPr>
          <p:grpSp>
            <p:nvGrpSpPr>
              <p:cNvPr id="347" name="群組 346"/>
              <p:cNvGrpSpPr/>
              <p:nvPr/>
            </p:nvGrpSpPr>
            <p:grpSpPr>
              <a:xfrm>
                <a:off x="587132" y="1873833"/>
                <a:ext cx="2769489" cy="2826179"/>
                <a:chOff x="587132" y="1873833"/>
                <a:chExt cx="2769489" cy="2826179"/>
              </a:xfrm>
            </p:grpSpPr>
            <p:sp>
              <p:nvSpPr>
                <p:cNvPr id="358" name="矩形 357"/>
                <p:cNvSpPr/>
                <p:nvPr/>
              </p:nvSpPr>
              <p:spPr>
                <a:xfrm>
                  <a:off x="587132" y="1873833"/>
                  <a:ext cx="2769489" cy="2826179"/>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zh-TW" sz="12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zh-TW" altLang="en-US"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59" name="矩形 358"/>
                <p:cNvSpPr/>
                <p:nvPr/>
              </p:nvSpPr>
              <p:spPr>
                <a:xfrm>
                  <a:off x="591143" y="1877844"/>
                  <a:ext cx="361904" cy="38033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0" name="矩形 359"/>
                <p:cNvSpPr/>
                <p:nvPr/>
              </p:nvSpPr>
              <p:spPr>
                <a:xfrm>
                  <a:off x="953047" y="1877844"/>
                  <a:ext cx="361904" cy="380336"/>
                </a:xfrm>
                <a:prstGeom prst="rect">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1" name="矩形 360"/>
                <p:cNvSpPr/>
                <p:nvPr/>
              </p:nvSpPr>
              <p:spPr>
                <a:xfrm>
                  <a:off x="1314951"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2" name="矩形 361"/>
                <p:cNvSpPr/>
                <p:nvPr/>
              </p:nvSpPr>
              <p:spPr>
                <a:xfrm>
                  <a:off x="1676855"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3" name="矩形 362"/>
                <p:cNvSpPr/>
                <p:nvPr/>
              </p:nvSpPr>
              <p:spPr>
                <a:xfrm>
                  <a:off x="2038759" y="1877844"/>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4" name="矩形 363"/>
                <p:cNvSpPr/>
                <p:nvPr/>
              </p:nvSpPr>
              <p:spPr>
                <a:xfrm>
                  <a:off x="591143"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5" name="矩形 364"/>
                <p:cNvSpPr/>
                <p:nvPr/>
              </p:nvSpPr>
              <p:spPr>
                <a:xfrm>
                  <a:off x="953047"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6" name="矩形 365"/>
                <p:cNvSpPr/>
                <p:nvPr/>
              </p:nvSpPr>
              <p:spPr>
                <a:xfrm>
                  <a:off x="1314951"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7" name="矩形 366"/>
                <p:cNvSpPr/>
                <p:nvPr/>
              </p:nvSpPr>
              <p:spPr>
                <a:xfrm>
                  <a:off x="167632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8" name="矩形 367"/>
                <p:cNvSpPr/>
                <p:nvPr/>
              </p:nvSpPr>
              <p:spPr>
                <a:xfrm>
                  <a:off x="2038759" y="2258180"/>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69" name="文字方塊 368"/>
                <p:cNvSpPr txBox="1"/>
                <p:nvPr/>
              </p:nvSpPr>
              <p:spPr>
                <a:xfrm>
                  <a:off x="2978009"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70" name="文字方塊 369"/>
                <p:cNvSpPr txBox="1"/>
                <p:nvPr/>
              </p:nvSpPr>
              <p:spPr>
                <a:xfrm>
                  <a:off x="2978009"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71" name="矩形 370"/>
                <p:cNvSpPr/>
                <p:nvPr/>
              </p:nvSpPr>
              <p:spPr>
                <a:xfrm>
                  <a:off x="591143"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2" name="矩形 371"/>
                <p:cNvSpPr/>
                <p:nvPr/>
              </p:nvSpPr>
              <p:spPr>
                <a:xfrm>
                  <a:off x="953047"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3" name="矩形 372"/>
                <p:cNvSpPr/>
                <p:nvPr/>
              </p:nvSpPr>
              <p:spPr>
                <a:xfrm>
                  <a:off x="1314951"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4" name="矩形 373"/>
                <p:cNvSpPr/>
                <p:nvPr/>
              </p:nvSpPr>
              <p:spPr>
                <a:xfrm>
                  <a:off x="167632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5" name="矩形 374"/>
                <p:cNvSpPr/>
                <p:nvPr/>
              </p:nvSpPr>
              <p:spPr>
                <a:xfrm>
                  <a:off x="2038759" y="2638516"/>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6" name="文字方塊 375"/>
                <p:cNvSpPr txBox="1"/>
                <p:nvPr/>
              </p:nvSpPr>
              <p:spPr>
                <a:xfrm>
                  <a:off x="2978009"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77" name="矩形 376"/>
                <p:cNvSpPr/>
                <p:nvPr/>
              </p:nvSpPr>
              <p:spPr>
                <a:xfrm>
                  <a:off x="591143"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8" name="矩形 377"/>
                <p:cNvSpPr/>
                <p:nvPr/>
              </p:nvSpPr>
              <p:spPr>
                <a:xfrm>
                  <a:off x="953047"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79" name="矩形 378"/>
                <p:cNvSpPr/>
                <p:nvPr/>
              </p:nvSpPr>
              <p:spPr>
                <a:xfrm>
                  <a:off x="1314951"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0" name="矩形 379"/>
                <p:cNvSpPr/>
                <p:nvPr/>
              </p:nvSpPr>
              <p:spPr>
                <a:xfrm>
                  <a:off x="167632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1" name="矩形 380"/>
                <p:cNvSpPr/>
                <p:nvPr/>
              </p:nvSpPr>
              <p:spPr>
                <a:xfrm>
                  <a:off x="2038759" y="3018852"/>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154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2" name="文字方塊 381"/>
                <p:cNvSpPr txBox="1"/>
                <p:nvPr/>
              </p:nvSpPr>
              <p:spPr>
                <a:xfrm>
                  <a:off x="2978009"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83" name="矩形 382"/>
                <p:cNvSpPr/>
                <p:nvPr/>
              </p:nvSpPr>
              <p:spPr>
                <a:xfrm>
                  <a:off x="591143"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200</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4" name="矩形 383"/>
                <p:cNvSpPr/>
                <p:nvPr/>
              </p:nvSpPr>
              <p:spPr>
                <a:xfrm>
                  <a:off x="953047"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201</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5" name="矩形 384"/>
                <p:cNvSpPr/>
                <p:nvPr/>
              </p:nvSpPr>
              <p:spPr>
                <a:xfrm>
                  <a:off x="1314951"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202</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6" name="矩形 385"/>
                <p:cNvSpPr/>
                <p:nvPr/>
              </p:nvSpPr>
              <p:spPr>
                <a:xfrm>
                  <a:off x="167632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203</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7" name="矩形 386"/>
                <p:cNvSpPr/>
                <p:nvPr/>
              </p:nvSpPr>
              <p:spPr>
                <a:xfrm>
                  <a:off x="2038759" y="3399188"/>
                  <a:ext cx="361904" cy="38033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a:solidFill>
                        <a:schemeClr val="tx1"/>
                      </a:solidFill>
                      <a:latin typeface="Times New Roman" panose="02020603050405020304" pitchFamily="18" charset="0"/>
                      <a:cs typeface="Times New Roman" panose="02020603050405020304" pitchFamily="18" charset="0"/>
                    </a:rPr>
                    <a:t>P</a:t>
                  </a:r>
                  <a:r>
                    <a:rPr lang="en-US" altLang="zh-TW" sz="800" baseline="-25000" dirty="0">
                      <a:solidFill>
                        <a:schemeClr val="tx1"/>
                      </a:solidFill>
                      <a:latin typeface="Times New Roman" panose="02020603050405020304" pitchFamily="18" charset="0"/>
                      <a:cs typeface="Times New Roman" panose="02020603050405020304" pitchFamily="18" charset="0"/>
                    </a:rPr>
                    <a:t>204</a:t>
                  </a:r>
                  <a:endParaRPr lang="zh-TW"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388" name="文字方塊 387"/>
                <p:cNvSpPr txBox="1"/>
                <p:nvPr/>
              </p:nvSpPr>
              <p:spPr>
                <a:xfrm>
                  <a:off x="2978009"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89" name="文字方塊 388"/>
                <p:cNvSpPr txBox="1"/>
                <p:nvPr/>
              </p:nvSpPr>
              <p:spPr>
                <a:xfrm rot="5400000">
                  <a:off x="688173"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0" name="文字方塊 389"/>
                <p:cNvSpPr txBox="1"/>
                <p:nvPr/>
              </p:nvSpPr>
              <p:spPr>
                <a:xfrm rot="5400000">
                  <a:off x="1070881"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1" name="文字方塊 390"/>
                <p:cNvSpPr txBox="1"/>
                <p:nvPr/>
              </p:nvSpPr>
              <p:spPr>
                <a:xfrm rot="5400000">
                  <a:off x="1416526" y="4269206"/>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2" name="文字方塊 391"/>
                <p:cNvSpPr txBox="1"/>
                <p:nvPr/>
              </p:nvSpPr>
              <p:spPr>
                <a:xfrm rot="5400000">
                  <a:off x="1784638" y="4280468"/>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93" name="文字方塊 392"/>
                <p:cNvSpPr txBox="1"/>
                <p:nvPr/>
              </p:nvSpPr>
              <p:spPr>
                <a:xfrm rot="5400000">
                  <a:off x="2155982" y="4261257"/>
                  <a:ext cx="239890" cy="294640"/>
                </a:xfrm>
                <a:prstGeom prst="rect">
                  <a:avLst/>
                </a:prstGeom>
                <a:noFill/>
              </p:spPr>
              <p:txBody>
                <a:bodyPr wrap="square" rtlCol="0">
                  <a:spAutoFit/>
                </a:bodyPr>
                <a:lstStyle/>
                <a:p>
                  <a:r>
                    <a:rPr lang="en-US" altLang="zh-TW" sz="1050" dirty="0"/>
                    <a:t>…</a:t>
                  </a:r>
                  <a:endParaRPr lang="zh-TW" altLang="en-US" sz="1050" dirty="0"/>
                </a:p>
              </p:txBody>
            </p:sp>
          </p:grpSp>
          <p:sp>
            <p:nvSpPr>
              <p:cNvPr id="348" name="文字方塊 347"/>
              <p:cNvSpPr txBox="1"/>
              <p:nvPr/>
            </p:nvSpPr>
            <p:spPr>
              <a:xfrm>
                <a:off x="2555572" y="1914123"/>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49" name="文字方塊 348"/>
              <p:cNvSpPr txBox="1"/>
              <p:nvPr/>
            </p:nvSpPr>
            <p:spPr>
              <a:xfrm>
                <a:off x="2555572" y="2258180"/>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0" name="文字方塊 349"/>
              <p:cNvSpPr txBox="1"/>
              <p:nvPr/>
            </p:nvSpPr>
            <p:spPr>
              <a:xfrm>
                <a:off x="2555572" y="2638517"/>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1" name="文字方塊 350"/>
              <p:cNvSpPr txBox="1"/>
              <p:nvPr/>
            </p:nvSpPr>
            <p:spPr>
              <a:xfrm>
                <a:off x="2555572" y="3018852"/>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2" name="文字方塊 351"/>
              <p:cNvSpPr txBox="1"/>
              <p:nvPr/>
            </p:nvSpPr>
            <p:spPr>
              <a:xfrm>
                <a:off x="2555572" y="3399188"/>
                <a:ext cx="239890" cy="423611"/>
              </a:xfrm>
              <a:prstGeom prst="rect">
                <a:avLst/>
              </a:prstGeom>
              <a:noFill/>
            </p:spPr>
            <p:txBody>
              <a:bodyPr wrap="square" rtlCol="0">
                <a:spAutoFit/>
              </a:bodyPr>
              <a:lstStyle/>
              <a:p>
                <a:r>
                  <a:rPr lang="en-US" altLang="zh-TW" sz="1050" dirty="0"/>
                  <a:t>…</a:t>
                </a:r>
                <a:endParaRPr lang="zh-TW" altLang="en-US" sz="1050" dirty="0"/>
              </a:p>
            </p:txBody>
          </p:sp>
          <p:sp>
            <p:nvSpPr>
              <p:cNvPr id="353" name="文字方塊 352"/>
              <p:cNvSpPr txBox="1"/>
              <p:nvPr/>
            </p:nvSpPr>
            <p:spPr>
              <a:xfrm rot="5400000">
                <a:off x="688173"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4" name="文字方塊 353"/>
              <p:cNvSpPr txBox="1"/>
              <p:nvPr/>
            </p:nvSpPr>
            <p:spPr>
              <a:xfrm rot="5400000">
                <a:off x="1070881"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5" name="文字方塊 354"/>
              <p:cNvSpPr txBox="1"/>
              <p:nvPr/>
            </p:nvSpPr>
            <p:spPr>
              <a:xfrm rot="5400000">
                <a:off x="1416526" y="3860311"/>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6" name="文字方塊 355"/>
              <p:cNvSpPr txBox="1"/>
              <p:nvPr/>
            </p:nvSpPr>
            <p:spPr>
              <a:xfrm rot="5400000">
                <a:off x="1784638" y="3871574"/>
                <a:ext cx="239890" cy="294640"/>
              </a:xfrm>
              <a:prstGeom prst="rect">
                <a:avLst/>
              </a:prstGeom>
              <a:noFill/>
            </p:spPr>
            <p:txBody>
              <a:bodyPr wrap="square" rtlCol="0">
                <a:spAutoFit/>
              </a:bodyPr>
              <a:lstStyle/>
              <a:p>
                <a:r>
                  <a:rPr lang="en-US" altLang="zh-TW" sz="1050" dirty="0"/>
                  <a:t>…</a:t>
                </a:r>
                <a:endParaRPr lang="zh-TW" altLang="en-US" sz="1050" dirty="0"/>
              </a:p>
            </p:txBody>
          </p:sp>
          <p:sp>
            <p:nvSpPr>
              <p:cNvPr id="357" name="文字方塊 356"/>
              <p:cNvSpPr txBox="1"/>
              <p:nvPr/>
            </p:nvSpPr>
            <p:spPr>
              <a:xfrm rot="5400000">
                <a:off x="2155982" y="3852362"/>
                <a:ext cx="239890" cy="294640"/>
              </a:xfrm>
              <a:prstGeom prst="rect">
                <a:avLst/>
              </a:prstGeom>
              <a:noFill/>
            </p:spPr>
            <p:txBody>
              <a:bodyPr wrap="square" rtlCol="0">
                <a:spAutoFit/>
              </a:bodyPr>
              <a:lstStyle/>
              <a:p>
                <a:r>
                  <a:rPr lang="en-US" altLang="zh-TW" sz="1050" dirty="0"/>
                  <a:t>…</a:t>
                </a:r>
                <a:endParaRPr lang="zh-TW" altLang="en-US" sz="1050" dirty="0"/>
              </a:p>
            </p:txBody>
          </p:sp>
        </p:grpSp>
        <p:sp>
          <p:nvSpPr>
            <p:cNvPr id="337" name="文字方塊 336"/>
            <p:cNvSpPr txBox="1"/>
            <p:nvPr/>
          </p:nvSpPr>
          <p:spPr>
            <a:xfrm>
              <a:off x="9512728" y="3362664"/>
              <a:ext cx="578787" cy="480559"/>
            </a:xfrm>
            <a:prstGeom prst="rect">
              <a:avLst/>
            </a:prstGeom>
            <a:noFill/>
          </p:spPr>
          <p:txBody>
            <a:bodyPr vert="eaVert" wrap="square" rtlCol="0">
              <a:spAutoFit/>
            </a:bodyPr>
            <a:lstStyle/>
            <a:p>
              <a:r>
                <a:rPr lang="en-US" altLang="zh-TW" dirty="0"/>
                <a:t>…</a:t>
              </a:r>
              <a:endParaRPr lang="zh-TW" altLang="en-US" dirty="0"/>
            </a:p>
          </p:txBody>
        </p:sp>
        <p:cxnSp>
          <p:nvCxnSpPr>
            <p:cNvPr id="338" name="直線接點 337"/>
            <p:cNvCxnSpPr/>
            <p:nvPr/>
          </p:nvCxnSpPr>
          <p:spPr>
            <a:xfrm>
              <a:off x="4504258" y="277916"/>
              <a:ext cx="15240" cy="62560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9" name="直線接點 338"/>
            <p:cNvCxnSpPr/>
            <p:nvPr/>
          </p:nvCxnSpPr>
          <p:spPr>
            <a:xfrm>
              <a:off x="8227683" y="205740"/>
              <a:ext cx="15537" cy="63777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0" name="文字方塊 339"/>
            <p:cNvSpPr txBox="1"/>
            <p:nvPr/>
          </p:nvSpPr>
          <p:spPr>
            <a:xfrm>
              <a:off x="78728" y="223739"/>
              <a:ext cx="4136831" cy="462267"/>
            </a:xfrm>
            <a:prstGeom prst="rect">
              <a:avLst/>
            </a:prstGeom>
            <a:noFill/>
          </p:spPr>
          <p:txBody>
            <a:bodyPr wrap="square" rtlCol="0">
              <a:spAutoFit/>
            </a:bodyPr>
            <a:lstStyle/>
            <a:p>
              <a:pPr algn="ctr"/>
              <a:r>
                <a:rPr lang="en-US" altLang="zh-TW" sz="1600" b="1" dirty="0">
                  <a:cs typeface="Times New Roman" panose="02020603050405020304" pitchFamily="18" charset="0"/>
                </a:rPr>
                <a:t>Input SRAM Read</a:t>
              </a:r>
              <a:r>
                <a:rPr lang="en-US" altLang="zh-TW" sz="1600" b="1" i="1" dirty="0">
                  <a:cs typeface="Times New Roman" panose="02020603050405020304" pitchFamily="18" charset="0"/>
                </a:rPr>
                <a:t> </a:t>
              </a:r>
              <a:endParaRPr lang="zh-TW" altLang="en-US" sz="1600" b="1" i="1" dirty="0">
                <a:cs typeface="Times New Roman" panose="02020603050405020304" pitchFamily="18" charset="0"/>
              </a:endParaRPr>
            </a:p>
          </p:txBody>
        </p:sp>
        <p:sp>
          <p:nvSpPr>
            <p:cNvPr id="341" name="文字方塊 340"/>
            <p:cNvSpPr txBox="1"/>
            <p:nvPr/>
          </p:nvSpPr>
          <p:spPr>
            <a:xfrm>
              <a:off x="4519497" y="199489"/>
              <a:ext cx="3723723" cy="798462"/>
            </a:xfrm>
            <a:prstGeom prst="rect">
              <a:avLst/>
            </a:prstGeom>
            <a:noFill/>
          </p:spPr>
          <p:txBody>
            <a:bodyPr wrap="square" rtlCol="0">
              <a:spAutoFit/>
            </a:bodyPr>
            <a:lstStyle/>
            <a:p>
              <a:pPr algn="ctr"/>
              <a:r>
                <a:rPr lang="en-US" altLang="zh-TW" sz="1600" b="1" dirty="0">
                  <a:cs typeface="Times New Roman" panose="02020603050405020304" pitchFamily="18" charset="0"/>
                </a:rPr>
                <a:t>PEs</a:t>
              </a:r>
            </a:p>
            <a:p>
              <a:pPr algn="ctr"/>
              <a:r>
                <a:rPr lang="en-US" altLang="zh-TW" sz="1600" b="1" dirty="0">
                  <a:cs typeface="Times New Roman" panose="02020603050405020304" pitchFamily="18" charset="0"/>
                </a:rPr>
                <a:t>(multiply-and-accumulate)</a:t>
              </a:r>
              <a:r>
                <a:rPr lang="en-US" altLang="zh-TW" sz="1600" b="1" i="1" dirty="0">
                  <a:cs typeface="Times New Roman" panose="02020603050405020304" pitchFamily="18" charset="0"/>
                </a:rPr>
                <a:t> </a:t>
              </a:r>
              <a:endParaRPr lang="zh-TW" altLang="en-US" sz="1600" b="1" i="1" dirty="0">
                <a:cs typeface="Times New Roman" panose="02020603050405020304" pitchFamily="18" charset="0"/>
              </a:endParaRPr>
            </a:p>
          </p:txBody>
        </p:sp>
        <p:sp>
          <p:nvSpPr>
            <p:cNvPr id="342" name="文字方塊 341"/>
            <p:cNvSpPr txBox="1"/>
            <p:nvPr/>
          </p:nvSpPr>
          <p:spPr>
            <a:xfrm>
              <a:off x="8107132" y="-66704"/>
              <a:ext cx="3849723" cy="462267"/>
            </a:xfrm>
            <a:prstGeom prst="rect">
              <a:avLst/>
            </a:prstGeom>
            <a:noFill/>
          </p:spPr>
          <p:txBody>
            <a:bodyPr wrap="square" rtlCol="0">
              <a:spAutoFit/>
            </a:bodyPr>
            <a:lstStyle/>
            <a:p>
              <a:pPr algn="ctr"/>
              <a:r>
                <a:rPr lang="en-US" altLang="zh-TW" sz="1600" b="1" dirty="0">
                  <a:cs typeface="Times New Roman" panose="02020603050405020304" pitchFamily="18" charset="0"/>
                </a:rPr>
                <a:t>Output SRAM Write</a:t>
              </a:r>
              <a:endParaRPr lang="zh-TW" altLang="en-US" sz="1600" b="1" i="1" dirty="0">
                <a:cs typeface="Times New Roman" panose="02020603050405020304" pitchFamily="18" charset="0"/>
              </a:endParaRPr>
            </a:p>
          </p:txBody>
        </p:sp>
        <p:cxnSp>
          <p:nvCxnSpPr>
            <p:cNvPr id="343" name="直線單箭頭接點 342"/>
            <p:cNvCxnSpPr/>
            <p:nvPr/>
          </p:nvCxnSpPr>
          <p:spPr>
            <a:xfrm>
              <a:off x="1686888" y="1962743"/>
              <a:ext cx="1569690" cy="6970"/>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4" name="文字方塊 343"/>
            <p:cNvSpPr txBox="1"/>
            <p:nvPr/>
          </p:nvSpPr>
          <p:spPr>
            <a:xfrm>
              <a:off x="964310" y="1748625"/>
              <a:ext cx="934443" cy="367217"/>
            </a:xfrm>
            <a:prstGeom prst="rect">
              <a:avLst/>
            </a:prstGeom>
            <a:noFill/>
          </p:spPr>
          <p:txBody>
            <a:bodyPr wrap="square" rtlCol="0">
              <a:spAutoFit/>
            </a:bodyPr>
            <a:lstStyle/>
            <a:p>
              <a:r>
                <a:rPr lang="en-US" altLang="zh-TW" sz="1200" dirty="0">
                  <a:solidFill>
                    <a:srgbClr val="00B0F0"/>
                  </a:solidFill>
                  <a:latin typeface="Times New Roman" panose="02020603050405020304" pitchFamily="18" charset="0"/>
                  <a:cs typeface="Times New Roman" panose="02020603050405020304" pitchFamily="18" charset="0"/>
                </a:rPr>
                <a:t>sliding</a:t>
              </a:r>
              <a:endParaRPr lang="zh-TW" altLang="en-US" sz="1200" dirty="0">
                <a:solidFill>
                  <a:srgbClr val="00B0F0"/>
                </a:solidFill>
                <a:latin typeface="Times New Roman" panose="02020603050405020304" pitchFamily="18" charset="0"/>
                <a:cs typeface="Times New Roman" panose="02020603050405020304" pitchFamily="18" charset="0"/>
              </a:endParaRPr>
            </a:p>
          </p:txBody>
        </p:sp>
        <p:sp>
          <p:nvSpPr>
            <p:cNvPr id="345" name="矩形 344"/>
            <p:cNvSpPr/>
            <p:nvPr/>
          </p:nvSpPr>
          <p:spPr>
            <a:xfrm>
              <a:off x="9092611" y="850328"/>
              <a:ext cx="500961" cy="429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346" name="矩形 345"/>
            <p:cNvSpPr/>
            <p:nvPr/>
          </p:nvSpPr>
          <p:spPr>
            <a:xfrm>
              <a:off x="9082040" y="4079869"/>
              <a:ext cx="500961" cy="4297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sp>
        <p:nvSpPr>
          <p:cNvPr id="592" name="文字方塊 591"/>
          <p:cNvSpPr txBox="1"/>
          <p:nvPr/>
        </p:nvSpPr>
        <p:spPr>
          <a:xfrm>
            <a:off x="7313272" y="1659480"/>
            <a:ext cx="3108925" cy="276999"/>
          </a:xfrm>
          <a:prstGeom prst="rect">
            <a:avLst/>
          </a:prstGeom>
          <a:noFill/>
        </p:spPr>
        <p:txBody>
          <a:bodyPr wrap="square" rtlCol="0">
            <a:spAutoFit/>
          </a:bodyPr>
          <a:lstStyle/>
          <a:p>
            <a:r>
              <a:rPr lang="en-US" altLang="zh-TW" sz="1200" dirty="0">
                <a:cs typeface="Times New Roman" panose="02020603050405020304" pitchFamily="18" charset="0"/>
              </a:rPr>
              <a:t>tile </a:t>
            </a:r>
            <a:r>
              <a:rPr lang="en-US" altLang="zh-TW" sz="1200" i="1" dirty="0" err="1">
                <a:cs typeface="Times New Roman" panose="02020603050405020304" pitchFamily="18" charset="0"/>
              </a:rPr>
              <a:t>i</a:t>
            </a:r>
            <a:r>
              <a:rPr lang="en-US" altLang="zh-TW" sz="1200" dirty="0">
                <a:cs typeface="Times New Roman" panose="02020603050405020304" pitchFamily="18" charset="0"/>
              </a:rPr>
              <a:t>  output in output SRAM for Kernel 1</a:t>
            </a:r>
            <a:r>
              <a:rPr lang="en-US" altLang="zh-TW" sz="1200" i="1" dirty="0">
                <a:cs typeface="Times New Roman" panose="02020603050405020304" pitchFamily="18" charset="0"/>
              </a:rPr>
              <a:t> </a:t>
            </a:r>
            <a:endParaRPr lang="zh-TW" altLang="en-US" sz="1200" i="1" dirty="0">
              <a:cs typeface="Times New Roman" panose="02020603050405020304" pitchFamily="18" charset="0"/>
            </a:endParaRPr>
          </a:p>
        </p:txBody>
      </p:sp>
      <p:sp>
        <p:nvSpPr>
          <p:cNvPr id="593" name="文字方塊 592"/>
          <p:cNvSpPr txBox="1"/>
          <p:nvPr/>
        </p:nvSpPr>
        <p:spPr>
          <a:xfrm>
            <a:off x="7403326" y="3977946"/>
            <a:ext cx="3108925" cy="276999"/>
          </a:xfrm>
          <a:prstGeom prst="rect">
            <a:avLst/>
          </a:prstGeom>
          <a:noFill/>
        </p:spPr>
        <p:txBody>
          <a:bodyPr wrap="square" rtlCol="0">
            <a:spAutoFit/>
          </a:bodyPr>
          <a:lstStyle/>
          <a:p>
            <a:r>
              <a:rPr lang="en-US" altLang="zh-TW" sz="1200" dirty="0">
                <a:cs typeface="Times New Roman" panose="02020603050405020304" pitchFamily="18" charset="0"/>
              </a:rPr>
              <a:t>tile </a:t>
            </a:r>
            <a:r>
              <a:rPr lang="en-US" altLang="zh-TW" sz="1200" i="1" dirty="0" err="1">
                <a:cs typeface="Times New Roman" panose="02020603050405020304" pitchFamily="18" charset="0"/>
              </a:rPr>
              <a:t>i</a:t>
            </a:r>
            <a:r>
              <a:rPr lang="en-US" altLang="zh-TW" sz="1200" dirty="0">
                <a:cs typeface="Times New Roman" panose="02020603050405020304" pitchFamily="18" charset="0"/>
              </a:rPr>
              <a:t>  output in output SRAM for Kernel </a:t>
            </a:r>
            <a:r>
              <a:rPr lang="zh-TW" altLang="en-US" sz="1200" dirty="0">
                <a:cs typeface="Times New Roman" panose="02020603050405020304" pitchFamily="18" charset="0"/>
              </a:rPr>
              <a:t> </a:t>
            </a:r>
            <a:r>
              <a:rPr lang="en-US" altLang="zh-TW" sz="1200" dirty="0">
                <a:cs typeface="Times New Roman" panose="02020603050405020304" pitchFamily="18" charset="0"/>
              </a:rPr>
              <a:t>32</a:t>
            </a:r>
            <a:r>
              <a:rPr lang="en-US" altLang="zh-TW" sz="1200" i="1" dirty="0">
                <a:cs typeface="Times New Roman" panose="02020603050405020304" pitchFamily="18" charset="0"/>
              </a:rPr>
              <a:t> </a:t>
            </a:r>
            <a:endParaRPr lang="zh-TW" altLang="en-US" sz="1200" i="1" dirty="0">
              <a:cs typeface="Times New Roman" panose="02020603050405020304" pitchFamily="18" charset="0"/>
            </a:endParaRPr>
          </a:p>
        </p:txBody>
      </p:sp>
      <p:sp>
        <p:nvSpPr>
          <p:cNvPr id="4" name="文字方塊 3"/>
          <p:cNvSpPr txBox="1"/>
          <p:nvPr/>
        </p:nvSpPr>
        <p:spPr>
          <a:xfrm>
            <a:off x="399126" y="5104799"/>
            <a:ext cx="9930724" cy="1754326"/>
          </a:xfrm>
          <a:prstGeom prst="rect">
            <a:avLst/>
          </a:prstGeom>
          <a:noFill/>
        </p:spPr>
        <p:txBody>
          <a:bodyPr wrap="square" rtlCol="0">
            <a:spAutoFit/>
          </a:bodyPr>
          <a:lstStyle/>
          <a:p>
            <a:r>
              <a:rPr lang="en-US" altLang="zh-TW" dirty="0"/>
              <a:t>This move has fetched</a:t>
            </a:r>
          </a:p>
          <a:p>
            <a:r>
              <a:rPr lang="en-US" altLang="zh-TW" dirty="0"/>
              <a:t>2/3 of the same pixels again.</a:t>
            </a:r>
          </a:p>
          <a:p>
            <a:r>
              <a:rPr lang="en-US" altLang="zh-TW" dirty="0"/>
              <a:t>This increases the on-chip SRAM accesses. </a:t>
            </a:r>
          </a:p>
          <a:p>
            <a:r>
              <a:rPr lang="en-US" altLang="zh-TW" dirty="0"/>
              <a:t>Remedy: See if the following possible. </a:t>
            </a:r>
          </a:p>
          <a:p>
            <a:r>
              <a:rPr lang="en-US" altLang="zh-TW" dirty="0"/>
              <a:t>Add 9 FFs btw input SRAM and PEs, and MUX the FFs output to the PE. Weights remain.</a:t>
            </a:r>
          </a:p>
          <a:p>
            <a:r>
              <a:rPr lang="en-US" altLang="zh-TW" dirty="0"/>
              <a:t>This time only fetches the required new pixels, I</a:t>
            </a:r>
            <a:r>
              <a:rPr lang="en-US" altLang="zh-TW" baseline="-25000" dirty="0"/>
              <a:t>3</a:t>
            </a:r>
            <a:r>
              <a:rPr lang="en-US" altLang="zh-TW" dirty="0"/>
              <a:t>, I</a:t>
            </a:r>
            <a:r>
              <a:rPr lang="en-US" altLang="zh-TW" baseline="-25000" dirty="0"/>
              <a:t>55</a:t>
            </a:r>
            <a:r>
              <a:rPr lang="en-US" altLang="zh-TW" dirty="0"/>
              <a:t>, I</a:t>
            </a:r>
            <a:r>
              <a:rPr lang="en-US" altLang="zh-TW" baseline="-25000" dirty="0"/>
              <a:t>107.</a:t>
            </a:r>
            <a:endParaRPr lang="zh-TW" altLang="en-US" baseline="-25000" dirty="0"/>
          </a:p>
        </p:txBody>
      </p:sp>
      <p:cxnSp>
        <p:nvCxnSpPr>
          <p:cNvPr id="6" name="直線單箭頭接點 5"/>
          <p:cNvCxnSpPr/>
          <p:nvPr/>
        </p:nvCxnSpPr>
        <p:spPr>
          <a:xfrm flipH="1" flipV="1">
            <a:off x="4084342" y="4792452"/>
            <a:ext cx="2560292" cy="1654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207125" y="2797400"/>
            <a:ext cx="625492" cy="369332"/>
          </a:xfrm>
          <a:prstGeom prst="rect">
            <a:avLst/>
          </a:prstGeom>
          <a:noFill/>
        </p:spPr>
        <p:txBody>
          <a:bodyPr wrap="none" rtlCol="0">
            <a:spAutoFit/>
          </a:bodyPr>
          <a:lstStyle/>
          <a:p>
            <a:r>
              <a:rPr lang="en-US" altLang="zh-TW" dirty="0"/>
              <a:t>MUX</a:t>
            </a:r>
            <a:endParaRPr lang="zh-TW" altLang="en-US" dirty="0"/>
          </a:p>
        </p:txBody>
      </p:sp>
    </p:spTree>
    <p:extLst>
      <p:ext uri="{BB962C8B-B14F-4D97-AF65-F5344CB8AC3E}">
        <p14:creationId xmlns:p14="http://schemas.microsoft.com/office/powerpoint/2010/main" val="139605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Optimization of Data Streaming From SRAM</a:t>
            </a:r>
            <a:endParaRPr lang="zh-TW" altLang="en-US" dirty="0"/>
          </a:p>
        </p:txBody>
      </p:sp>
      <p:sp>
        <p:nvSpPr>
          <p:cNvPr id="3" name="內容版面配置區 2"/>
          <p:cNvSpPr>
            <a:spLocks noGrp="1"/>
          </p:cNvSpPr>
          <p:nvPr>
            <p:ph idx="1"/>
          </p:nvPr>
        </p:nvSpPr>
        <p:spPr>
          <a:xfrm>
            <a:off x="792538" y="1945808"/>
            <a:ext cx="8596668" cy="3880773"/>
          </a:xfrm>
        </p:spPr>
        <p:txBody>
          <a:bodyPr/>
          <a:lstStyle/>
          <a:p>
            <a:r>
              <a:rPr lang="en-US" altLang="zh-TW" dirty="0" smtClean="0"/>
              <a:t>A scheme to reduce 2/3 fetches of data from SRAM</a:t>
            </a:r>
          </a:p>
          <a:p>
            <a:r>
              <a:rPr lang="en-US" altLang="zh-TW" dirty="0" smtClean="0"/>
              <a:t>New column data D2 are loaded into the FFs that release D0 for S=1</a:t>
            </a:r>
          </a:p>
          <a:p>
            <a:endParaRPr lang="zh-TW" altLang="en-US" dirty="0"/>
          </a:p>
        </p:txBody>
      </p:sp>
      <p:grpSp>
        <p:nvGrpSpPr>
          <p:cNvPr id="15" name="群組 14"/>
          <p:cNvGrpSpPr/>
          <p:nvPr/>
        </p:nvGrpSpPr>
        <p:grpSpPr>
          <a:xfrm>
            <a:off x="1889806" y="3063244"/>
            <a:ext cx="640073" cy="2658882"/>
            <a:chOff x="2072684" y="2781776"/>
            <a:chExt cx="640073" cy="2658882"/>
          </a:xfrm>
        </p:grpSpPr>
        <p:sp>
          <p:nvSpPr>
            <p:cNvPr id="4" name="矩形 3"/>
            <p:cNvSpPr/>
            <p:nvPr/>
          </p:nvSpPr>
          <p:spPr>
            <a:xfrm>
              <a:off x="2072684" y="3154683"/>
              <a:ext cx="640073" cy="2285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D1</a:t>
              </a:r>
              <a:endParaRPr lang="zh-TW" altLang="en-US" dirty="0">
                <a:solidFill>
                  <a:schemeClr val="tx1"/>
                </a:solidFill>
              </a:endParaRPr>
            </a:p>
          </p:txBody>
        </p:sp>
        <p:cxnSp>
          <p:nvCxnSpPr>
            <p:cNvPr id="6" name="直線接點 5"/>
            <p:cNvCxnSpPr/>
            <p:nvPr/>
          </p:nvCxnSpPr>
          <p:spPr>
            <a:xfrm>
              <a:off x="2072684" y="3703317"/>
              <a:ext cx="640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2090120" y="3886195"/>
              <a:ext cx="605200" cy="0"/>
            </a:xfrm>
            <a:prstGeom prst="line">
              <a:avLst/>
            </a:prstGeom>
          </p:spPr>
          <p:style>
            <a:lnRef idx="3">
              <a:schemeClr val="dk1"/>
            </a:lnRef>
            <a:fillRef idx="0">
              <a:schemeClr val="dk1"/>
            </a:fillRef>
            <a:effectRef idx="2">
              <a:schemeClr val="dk1"/>
            </a:effectRef>
            <a:fontRef idx="minor">
              <a:schemeClr val="tx1"/>
            </a:fontRef>
          </p:style>
        </p:cxnSp>
        <p:cxnSp>
          <p:nvCxnSpPr>
            <p:cNvPr id="10" name="直線接點 9"/>
            <p:cNvCxnSpPr/>
            <p:nvPr/>
          </p:nvCxnSpPr>
          <p:spPr>
            <a:xfrm>
              <a:off x="2072684" y="4701995"/>
              <a:ext cx="640073" cy="0"/>
            </a:xfrm>
            <a:prstGeom prst="line">
              <a:avLst/>
            </a:prstGeom>
          </p:spPr>
          <p:style>
            <a:lnRef idx="3">
              <a:schemeClr val="dk1"/>
            </a:lnRef>
            <a:fillRef idx="0">
              <a:schemeClr val="dk1"/>
            </a:fillRef>
            <a:effectRef idx="2">
              <a:schemeClr val="dk1"/>
            </a:effectRef>
            <a:fontRef idx="minor">
              <a:schemeClr val="tx1"/>
            </a:fontRef>
          </p:style>
        </p:cxnSp>
        <p:sp>
          <p:nvSpPr>
            <p:cNvPr id="12" name="文字方塊 11"/>
            <p:cNvSpPr txBox="1"/>
            <p:nvPr/>
          </p:nvSpPr>
          <p:spPr>
            <a:xfrm>
              <a:off x="2168940" y="2781776"/>
              <a:ext cx="521297" cy="369332"/>
            </a:xfrm>
            <a:prstGeom prst="rect">
              <a:avLst/>
            </a:prstGeom>
            <a:noFill/>
          </p:spPr>
          <p:txBody>
            <a:bodyPr wrap="none" rtlCol="0">
              <a:spAutoFit/>
            </a:bodyPr>
            <a:lstStyle/>
            <a:p>
              <a:r>
                <a:rPr lang="en-US" altLang="zh-TW" dirty="0" smtClean="0"/>
                <a:t>FFs</a:t>
              </a:r>
              <a:endParaRPr lang="zh-TW" altLang="en-US" dirty="0"/>
            </a:p>
          </p:txBody>
        </p:sp>
        <p:sp>
          <p:nvSpPr>
            <p:cNvPr id="13" name="文字方塊 12"/>
            <p:cNvSpPr txBox="1"/>
            <p:nvPr/>
          </p:nvSpPr>
          <p:spPr>
            <a:xfrm>
              <a:off x="2168940" y="3333985"/>
              <a:ext cx="447558" cy="369332"/>
            </a:xfrm>
            <a:prstGeom prst="rect">
              <a:avLst/>
            </a:prstGeom>
            <a:noFill/>
          </p:spPr>
          <p:txBody>
            <a:bodyPr wrap="none" rtlCol="0">
              <a:spAutoFit/>
            </a:bodyPr>
            <a:lstStyle/>
            <a:p>
              <a:r>
                <a:rPr lang="en-US" altLang="zh-TW" dirty="0" smtClean="0"/>
                <a:t>D0</a:t>
              </a:r>
              <a:endParaRPr lang="zh-TW" altLang="en-US" dirty="0"/>
            </a:p>
          </p:txBody>
        </p:sp>
        <p:sp>
          <p:nvSpPr>
            <p:cNvPr id="14" name="文字方塊 13"/>
            <p:cNvSpPr txBox="1"/>
            <p:nvPr/>
          </p:nvSpPr>
          <p:spPr>
            <a:xfrm>
              <a:off x="2168940" y="4935956"/>
              <a:ext cx="447558" cy="369332"/>
            </a:xfrm>
            <a:prstGeom prst="rect">
              <a:avLst/>
            </a:prstGeom>
            <a:noFill/>
          </p:spPr>
          <p:txBody>
            <a:bodyPr wrap="none" rtlCol="0">
              <a:spAutoFit/>
            </a:bodyPr>
            <a:lstStyle/>
            <a:p>
              <a:r>
                <a:rPr lang="en-US" altLang="zh-TW" dirty="0" smtClean="0"/>
                <a:t>D2</a:t>
              </a:r>
              <a:endParaRPr lang="zh-TW" altLang="en-US" dirty="0"/>
            </a:p>
          </p:txBody>
        </p:sp>
      </p:grpSp>
      <p:grpSp>
        <p:nvGrpSpPr>
          <p:cNvPr id="18" name="群組 17"/>
          <p:cNvGrpSpPr/>
          <p:nvPr/>
        </p:nvGrpSpPr>
        <p:grpSpPr>
          <a:xfrm>
            <a:off x="3535708" y="3063244"/>
            <a:ext cx="640073" cy="2658882"/>
            <a:chOff x="2072684" y="2781776"/>
            <a:chExt cx="640073" cy="2658882"/>
          </a:xfrm>
        </p:grpSpPr>
        <p:sp>
          <p:nvSpPr>
            <p:cNvPr id="19" name="矩形 18"/>
            <p:cNvSpPr/>
            <p:nvPr/>
          </p:nvSpPr>
          <p:spPr>
            <a:xfrm>
              <a:off x="2072684" y="3154683"/>
              <a:ext cx="640073" cy="2285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D0</a:t>
              </a:r>
              <a:endParaRPr lang="zh-TW" altLang="en-US" dirty="0">
                <a:solidFill>
                  <a:schemeClr val="tx1"/>
                </a:solidFill>
              </a:endParaRPr>
            </a:p>
          </p:txBody>
        </p:sp>
        <p:cxnSp>
          <p:nvCxnSpPr>
            <p:cNvPr id="20" name="直線接點 19"/>
            <p:cNvCxnSpPr/>
            <p:nvPr/>
          </p:nvCxnSpPr>
          <p:spPr>
            <a:xfrm>
              <a:off x="2072684" y="3703317"/>
              <a:ext cx="640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2090120" y="3886195"/>
              <a:ext cx="605200" cy="0"/>
            </a:xfrm>
            <a:prstGeom prst="line">
              <a:avLst/>
            </a:prstGeom>
          </p:spPr>
          <p:style>
            <a:lnRef idx="3">
              <a:schemeClr val="dk1"/>
            </a:lnRef>
            <a:fillRef idx="0">
              <a:schemeClr val="dk1"/>
            </a:fillRef>
            <a:effectRef idx="2">
              <a:schemeClr val="dk1"/>
            </a:effectRef>
            <a:fontRef idx="minor">
              <a:schemeClr val="tx1"/>
            </a:fontRef>
          </p:style>
        </p:cxnSp>
        <p:cxnSp>
          <p:nvCxnSpPr>
            <p:cNvPr id="22" name="直線接點 21"/>
            <p:cNvCxnSpPr/>
            <p:nvPr/>
          </p:nvCxnSpPr>
          <p:spPr>
            <a:xfrm>
              <a:off x="2072684" y="4701995"/>
              <a:ext cx="640073" cy="0"/>
            </a:xfrm>
            <a:prstGeom prst="line">
              <a:avLst/>
            </a:prstGeom>
          </p:spPr>
          <p:style>
            <a:lnRef idx="3">
              <a:schemeClr val="dk1"/>
            </a:lnRef>
            <a:fillRef idx="0">
              <a:schemeClr val="dk1"/>
            </a:fillRef>
            <a:effectRef idx="2">
              <a:schemeClr val="dk1"/>
            </a:effectRef>
            <a:fontRef idx="minor">
              <a:schemeClr val="tx1"/>
            </a:fontRef>
          </p:style>
        </p:cxnSp>
        <p:sp>
          <p:nvSpPr>
            <p:cNvPr id="23" name="文字方塊 22"/>
            <p:cNvSpPr txBox="1"/>
            <p:nvPr/>
          </p:nvSpPr>
          <p:spPr>
            <a:xfrm>
              <a:off x="2168940" y="2781776"/>
              <a:ext cx="521297" cy="369332"/>
            </a:xfrm>
            <a:prstGeom prst="rect">
              <a:avLst/>
            </a:prstGeom>
            <a:noFill/>
          </p:spPr>
          <p:txBody>
            <a:bodyPr wrap="none" rtlCol="0">
              <a:spAutoFit/>
            </a:bodyPr>
            <a:lstStyle/>
            <a:p>
              <a:r>
                <a:rPr lang="en-US" altLang="zh-TW" dirty="0" smtClean="0"/>
                <a:t>FFs</a:t>
              </a:r>
              <a:endParaRPr lang="zh-TW" altLang="en-US" dirty="0"/>
            </a:p>
          </p:txBody>
        </p:sp>
        <p:sp>
          <p:nvSpPr>
            <p:cNvPr id="24" name="文字方塊 23"/>
            <p:cNvSpPr txBox="1"/>
            <p:nvPr/>
          </p:nvSpPr>
          <p:spPr>
            <a:xfrm>
              <a:off x="2168940" y="3333985"/>
              <a:ext cx="447558" cy="369332"/>
            </a:xfrm>
            <a:prstGeom prst="rect">
              <a:avLst/>
            </a:prstGeom>
            <a:noFill/>
          </p:spPr>
          <p:txBody>
            <a:bodyPr wrap="none" rtlCol="0">
              <a:spAutoFit/>
            </a:bodyPr>
            <a:lstStyle/>
            <a:p>
              <a:r>
                <a:rPr lang="en-US" altLang="zh-TW" dirty="0" smtClean="0"/>
                <a:t>D2</a:t>
              </a:r>
              <a:endParaRPr lang="zh-TW" altLang="en-US" dirty="0"/>
            </a:p>
          </p:txBody>
        </p:sp>
        <p:sp>
          <p:nvSpPr>
            <p:cNvPr id="25" name="文字方塊 24"/>
            <p:cNvSpPr txBox="1"/>
            <p:nvPr/>
          </p:nvSpPr>
          <p:spPr>
            <a:xfrm>
              <a:off x="2168940" y="4935956"/>
              <a:ext cx="447558" cy="369332"/>
            </a:xfrm>
            <a:prstGeom prst="rect">
              <a:avLst/>
            </a:prstGeom>
            <a:noFill/>
          </p:spPr>
          <p:txBody>
            <a:bodyPr wrap="none" rtlCol="0">
              <a:spAutoFit/>
            </a:bodyPr>
            <a:lstStyle/>
            <a:p>
              <a:r>
                <a:rPr lang="en-US" altLang="zh-TW" dirty="0" smtClean="0"/>
                <a:t>D1</a:t>
              </a:r>
              <a:endParaRPr lang="zh-TW" altLang="en-US" dirty="0"/>
            </a:p>
          </p:txBody>
        </p:sp>
      </p:grpSp>
      <p:cxnSp>
        <p:nvCxnSpPr>
          <p:cNvPr id="27" name="直線單箭頭接點 26"/>
          <p:cNvCxnSpPr/>
          <p:nvPr/>
        </p:nvCxnSpPr>
        <p:spPr>
          <a:xfrm>
            <a:off x="2712757" y="4526268"/>
            <a:ext cx="731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712757" y="5402090"/>
            <a:ext cx="731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815854" y="4069073"/>
            <a:ext cx="914390" cy="91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MUX</a:t>
            </a:r>
            <a:endParaRPr lang="zh-TW" altLang="en-US" dirty="0"/>
          </a:p>
        </p:txBody>
      </p:sp>
      <p:pic>
        <p:nvPicPr>
          <p:cNvPr id="37" name="內容版面配置區 3"/>
          <p:cNvPicPr>
            <a:picLocks noChangeAspect="1"/>
          </p:cNvPicPr>
          <p:nvPr/>
        </p:nvPicPr>
        <p:blipFill>
          <a:blip r:embed="rId2"/>
          <a:stretch>
            <a:fillRect/>
          </a:stretch>
        </p:blipFill>
        <p:spPr>
          <a:xfrm>
            <a:off x="6365497" y="3323985"/>
            <a:ext cx="3142874" cy="2821602"/>
          </a:xfrm>
          <a:prstGeom prst="rect">
            <a:avLst/>
          </a:prstGeom>
        </p:spPr>
      </p:pic>
      <p:sp>
        <p:nvSpPr>
          <p:cNvPr id="38" name="矩形 37"/>
          <p:cNvSpPr/>
          <p:nvPr/>
        </p:nvSpPr>
        <p:spPr>
          <a:xfrm>
            <a:off x="6827512" y="3337561"/>
            <a:ext cx="2285975" cy="1005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8430402" y="3699741"/>
            <a:ext cx="699230" cy="369332"/>
          </a:xfrm>
          <a:prstGeom prst="rect">
            <a:avLst/>
          </a:prstGeom>
          <a:noFill/>
        </p:spPr>
        <p:txBody>
          <a:bodyPr wrap="none" rtlCol="0">
            <a:spAutoFit/>
          </a:bodyPr>
          <a:lstStyle/>
          <a:p>
            <a:r>
              <a:rPr lang="en-US" altLang="zh-TW" dirty="0" smtClean="0"/>
              <a:t>PED0</a:t>
            </a:r>
            <a:endParaRPr lang="zh-TW" altLang="en-US" dirty="0"/>
          </a:p>
        </p:txBody>
      </p:sp>
      <p:sp>
        <p:nvSpPr>
          <p:cNvPr id="40" name="矩形 39"/>
          <p:cNvSpPr/>
          <p:nvPr/>
        </p:nvSpPr>
        <p:spPr>
          <a:xfrm>
            <a:off x="6736073" y="4983463"/>
            <a:ext cx="2468853" cy="843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531287" y="5222069"/>
            <a:ext cx="699230" cy="369332"/>
          </a:xfrm>
          <a:prstGeom prst="rect">
            <a:avLst/>
          </a:prstGeom>
          <a:noFill/>
        </p:spPr>
        <p:txBody>
          <a:bodyPr wrap="none" rtlCol="0">
            <a:spAutoFit/>
          </a:bodyPr>
          <a:lstStyle/>
          <a:p>
            <a:r>
              <a:rPr lang="en-US" altLang="zh-TW" dirty="0" smtClean="0"/>
              <a:t>PED2</a:t>
            </a:r>
            <a:endParaRPr lang="zh-TW" altLang="en-US" dirty="0"/>
          </a:p>
        </p:txBody>
      </p:sp>
      <p:cxnSp>
        <p:nvCxnSpPr>
          <p:cNvPr id="43" name="直線單箭頭接點 42"/>
          <p:cNvCxnSpPr>
            <a:stCxn id="19" idx="3"/>
          </p:cNvCxnSpPr>
          <p:nvPr/>
        </p:nvCxnSpPr>
        <p:spPr>
          <a:xfrm flipV="1">
            <a:off x="4175781" y="4579138"/>
            <a:ext cx="54863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31" idx="3"/>
          </p:cNvCxnSpPr>
          <p:nvPr/>
        </p:nvCxnSpPr>
        <p:spPr>
          <a:xfrm flipV="1">
            <a:off x="5730244" y="4037013"/>
            <a:ext cx="1097268" cy="48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3145168" y="2697488"/>
            <a:ext cx="285438" cy="947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a:xfrm>
            <a:off x="9204926" y="1910575"/>
            <a:ext cx="1554463" cy="1152669"/>
            <a:chOff x="7924780" y="2128787"/>
            <a:chExt cx="1554463" cy="1152669"/>
          </a:xfrm>
        </p:grpSpPr>
        <p:sp>
          <p:nvSpPr>
            <p:cNvPr id="50" name="文字方塊 49"/>
            <p:cNvSpPr txBox="1"/>
            <p:nvPr/>
          </p:nvSpPr>
          <p:spPr>
            <a:xfrm>
              <a:off x="7924780" y="2128787"/>
              <a:ext cx="1554463" cy="276999"/>
            </a:xfrm>
            <a:prstGeom prst="rect">
              <a:avLst/>
            </a:prstGeom>
            <a:noFill/>
          </p:spPr>
          <p:txBody>
            <a:bodyPr wrap="square" rtlCol="0">
              <a:spAutoFit/>
            </a:bodyPr>
            <a:lstStyle/>
            <a:p>
              <a:r>
                <a:rPr lang="en-US" altLang="zh-TW" sz="1200" dirty="0" smtClean="0"/>
                <a:t>  D0    D1     D2</a:t>
              </a:r>
              <a:endParaRPr lang="zh-TW" altLang="en-US" sz="1200" dirty="0"/>
            </a:p>
          </p:txBody>
        </p:sp>
        <p:sp>
          <p:nvSpPr>
            <p:cNvPr id="51" name="矩形 50"/>
            <p:cNvSpPr/>
            <p:nvPr/>
          </p:nvSpPr>
          <p:spPr>
            <a:xfrm>
              <a:off x="8013185" y="2420321"/>
              <a:ext cx="1100301" cy="86113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52" name="直線接點 51"/>
            <p:cNvCxnSpPr/>
            <p:nvPr/>
          </p:nvCxnSpPr>
          <p:spPr>
            <a:xfrm>
              <a:off x="8381975" y="2420321"/>
              <a:ext cx="0" cy="86113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8747731" y="2420321"/>
              <a:ext cx="0" cy="86113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8013185" y="2677716"/>
              <a:ext cx="11003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8013185" y="2971805"/>
              <a:ext cx="1100301"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6" name="文字方塊 55"/>
          <p:cNvSpPr txBox="1"/>
          <p:nvPr/>
        </p:nvSpPr>
        <p:spPr>
          <a:xfrm>
            <a:off x="8098452" y="1568336"/>
            <a:ext cx="3490058" cy="369332"/>
          </a:xfrm>
          <a:prstGeom prst="rect">
            <a:avLst/>
          </a:prstGeom>
          <a:noFill/>
        </p:spPr>
        <p:txBody>
          <a:bodyPr wrap="none" rtlCol="0">
            <a:spAutoFit/>
          </a:bodyPr>
          <a:lstStyle/>
          <a:p>
            <a:r>
              <a:rPr lang="en-US" altLang="zh-TW" dirty="0" smtClean="0"/>
              <a:t>Convolution block: Column data</a:t>
            </a:r>
            <a:endParaRPr lang="zh-TW" altLang="en-US" dirty="0"/>
          </a:p>
        </p:txBody>
      </p:sp>
      <p:sp>
        <p:nvSpPr>
          <p:cNvPr id="57" name="文字方塊 56"/>
          <p:cNvSpPr txBox="1"/>
          <p:nvPr/>
        </p:nvSpPr>
        <p:spPr>
          <a:xfrm>
            <a:off x="5565711" y="6136494"/>
            <a:ext cx="3588483" cy="369332"/>
          </a:xfrm>
          <a:prstGeom prst="rect">
            <a:avLst/>
          </a:prstGeom>
          <a:noFill/>
        </p:spPr>
        <p:txBody>
          <a:bodyPr wrap="none" rtlCol="0">
            <a:spAutoFit/>
          </a:bodyPr>
          <a:lstStyle/>
          <a:p>
            <a:r>
              <a:rPr lang="en-US" altLang="zh-TW" dirty="0" smtClean="0"/>
              <a:t>Weights remain at their position </a:t>
            </a:r>
            <a:endParaRPr lang="zh-TW" altLang="en-US" dirty="0"/>
          </a:p>
        </p:txBody>
      </p:sp>
      <p:sp>
        <p:nvSpPr>
          <p:cNvPr id="58" name="文字方塊 57"/>
          <p:cNvSpPr txBox="1"/>
          <p:nvPr/>
        </p:nvSpPr>
        <p:spPr>
          <a:xfrm>
            <a:off x="9113487" y="3652234"/>
            <a:ext cx="2613216" cy="369332"/>
          </a:xfrm>
          <a:prstGeom prst="rect">
            <a:avLst/>
          </a:prstGeom>
          <a:noFill/>
        </p:spPr>
        <p:txBody>
          <a:bodyPr wrap="none" rtlCol="0">
            <a:spAutoFit/>
          </a:bodyPr>
          <a:lstStyle/>
          <a:p>
            <a:r>
              <a:rPr lang="en-US" altLang="zh-TW" dirty="0" smtClean="0"/>
              <a:t>Allocated to process D0</a:t>
            </a:r>
            <a:endParaRPr lang="zh-TW" altLang="en-US" dirty="0"/>
          </a:p>
        </p:txBody>
      </p:sp>
    </p:spTree>
    <p:extLst>
      <p:ext uri="{BB962C8B-B14F-4D97-AF65-F5344CB8AC3E}">
        <p14:creationId xmlns:p14="http://schemas.microsoft.com/office/powerpoint/2010/main" val="47331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9167665" cy="1320800"/>
          </a:xfrm>
        </p:spPr>
        <p:txBody>
          <a:bodyPr/>
          <a:lstStyle/>
          <a:p>
            <a:r>
              <a:rPr lang="en-US" altLang="zh-TW" dirty="0"/>
              <a:t>Global view: Per-filter Based Computation In a tile 1/5</a:t>
            </a:r>
            <a:endParaRPr lang="zh-TW" altLang="en-US" dirty="0"/>
          </a:p>
        </p:txBody>
      </p:sp>
      <p:sp>
        <p:nvSpPr>
          <p:cNvPr id="3" name="內容版面配置區 2"/>
          <p:cNvSpPr>
            <a:spLocks noGrp="1"/>
          </p:cNvSpPr>
          <p:nvPr>
            <p:ph idx="1"/>
          </p:nvPr>
        </p:nvSpPr>
        <p:spPr/>
        <p:txBody>
          <a:bodyPr>
            <a:normAutofit/>
          </a:bodyPr>
          <a:lstStyle/>
          <a:p>
            <a:r>
              <a:rPr lang="en-US" altLang="zh-TW" sz="2000" dirty="0"/>
              <a:t>3x3 kernel</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23</a:t>
            </a:fld>
            <a:endParaRPr lang="zh-TW" altLang="en-US"/>
          </a:p>
        </p:txBody>
      </p:sp>
      <p:pic>
        <p:nvPicPr>
          <p:cNvPr id="5" name="圖片 4"/>
          <p:cNvPicPr>
            <a:picLocks noChangeAspect="1"/>
          </p:cNvPicPr>
          <p:nvPr/>
        </p:nvPicPr>
        <p:blipFill>
          <a:blip r:embed="rId2"/>
          <a:stretch>
            <a:fillRect/>
          </a:stretch>
        </p:blipFill>
        <p:spPr>
          <a:xfrm>
            <a:off x="1690777" y="1825625"/>
            <a:ext cx="9966727" cy="4832507"/>
          </a:xfrm>
          <a:prstGeom prst="rect">
            <a:avLst/>
          </a:prstGeom>
        </p:spPr>
      </p:pic>
    </p:spTree>
    <p:extLst>
      <p:ext uri="{BB962C8B-B14F-4D97-AF65-F5344CB8AC3E}">
        <p14:creationId xmlns:p14="http://schemas.microsoft.com/office/powerpoint/2010/main" val="32078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8984787" cy="1320800"/>
          </a:xfrm>
        </p:spPr>
        <p:txBody>
          <a:bodyPr/>
          <a:lstStyle/>
          <a:p>
            <a:r>
              <a:rPr lang="en-US" altLang="zh-TW" dirty="0"/>
              <a:t>Global view: Per-filter Based Computation in the same tile 2/5</a:t>
            </a:r>
            <a:endParaRPr lang="zh-TW" altLang="en-US" dirty="0"/>
          </a:p>
        </p:txBody>
      </p:sp>
      <p:sp>
        <p:nvSpPr>
          <p:cNvPr id="3" name="內容版面配置區 2"/>
          <p:cNvSpPr>
            <a:spLocks noGrp="1"/>
          </p:cNvSpPr>
          <p:nvPr>
            <p:ph idx="1"/>
          </p:nvPr>
        </p:nvSpPr>
        <p:spPr/>
        <p:txBody>
          <a:bodyPr>
            <a:normAutofit/>
          </a:bodyPr>
          <a:lstStyle/>
          <a:p>
            <a:r>
              <a:rPr lang="en-US" altLang="zh-TW" sz="2000" dirty="0"/>
              <a:t>3x3 kernel</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24</a:t>
            </a:fld>
            <a:endParaRPr lang="zh-TW" altLang="en-US"/>
          </a:p>
        </p:txBody>
      </p:sp>
      <p:pic>
        <p:nvPicPr>
          <p:cNvPr id="8" name="圖片 7"/>
          <p:cNvPicPr>
            <a:picLocks noChangeAspect="1"/>
          </p:cNvPicPr>
          <p:nvPr/>
        </p:nvPicPr>
        <p:blipFill>
          <a:blip r:embed="rId2"/>
          <a:stretch>
            <a:fillRect/>
          </a:stretch>
        </p:blipFill>
        <p:spPr>
          <a:xfrm>
            <a:off x="1483744" y="1832039"/>
            <a:ext cx="10173760" cy="4831258"/>
          </a:xfrm>
          <a:prstGeom prst="rect">
            <a:avLst/>
          </a:prstGeom>
        </p:spPr>
      </p:pic>
    </p:spTree>
    <p:extLst>
      <p:ext uri="{BB962C8B-B14F-4D97-AF65-F5344CB8AC3E}">
        <p14:creationId xmlns:p14="http://schemas.microsoft.com/office/powerpoint/2010/main" val="237023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Global view: Per-filter Based Computation in the same tile 3/5</a:t>
            </a:r>
            <a:br>
              <a:rPr lang="en-US" altLang="zh-TW" dirty="0"/>
            </a:br>
            <a:endParaRPr lang="zh-TW" altLang="en-US" dirty="0"/>
          </a:p>
        </p:txBody>
      </p:sp>
      <p:sp>
        <p:nvSpPr>
          <p:cNvPr id="3" name="內容版面配置區 2"/>
          <p:cNvSpPr>
            <a:spLocks noGrp="1"/>
          </p:cNvSpPr>
          <p:nvPr>
            <p:ph idx="1"/>
          </p:nvPr>
        </p:nvSpPr>
        <p:spPr>
          <a:xfrm>
            <a:off x="609660" y="1691659"/>
            <a:ext cx="8596668" cy="3880773"/>
          </a:xfrm>
        </p:spPr>
        <p:txBody>
          <a:bodyPr>
            <a:normAutofit/>
          </a:bodyPr>
          <a:lstStyle/>
          <a:p>
            <a:r>
              <a:rPr lang="en-US" altLang="zh-TW" sz="2000" dirty="0"/>
              <a:t>3x3 kernel</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25</a:t>
            </a:fld>
            <a:endParaRPr lang="zh-TW" altLang="en-US"/>
          </a:p>
        </p:txBody>
      </p:sp>
      <p:pic>
        <p:nvPicPr>
          <p:cNvPr id="6" name="圖片 5"/>
          <p:cNvPicPr>
            <a:picLocks noChangeAspect="1"/>
          </p:cNvPicPr>
          <p:nvPr/>
        </p:nvPicPr>
        <p:blipFill>
          <a:blip r:embed="rId2"/>
          <a:stretch>
            <a:fillRect/>
          </a:stretch>
        </p:blipFill>
        <p:spPr>
          <a:xfrm>
            <a:off x="1341172" y="1783098"/>
            <a:ext cx="10173759" cy="4831258"/>
          </a:xfrm>
          <a:prstGeom prst="rect">
            <a:avLst/>
          </a:prstGeom>
        </p:spPr>
      </p:pic>
    </p:spTree>
    <p:extLst>
      <p:ext uri="{BB962C8B-B14F-4D97-AF65-F5344CB8AC3E}">
        <p14:creationId xmlns:p14="http://schemas.microsoft.com/office/powerpoint/2010/main" val="13439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609600"/>
            <a:ext cx="8984787" cy="1320800"/>
          </a:xfrm>
        </p:spPr>
        <p:txBody>
          <a:bodyPr/>
          <a:lstStyle/>
          <a:p>
            <a:r>
              <a:rPr lang="en-US" altLang="zh-TW" dirty="0"/>
              <a:t>Global view: Per-filter Based Computation in the same tile 4/5</a:t>
            </a:r>
            <a:endParaRPr lang="zh-TW" altLang="en-US" dirty="0"/>
          </a:p>
        </p:txBody>
      </p:sp>
      <p:sp>
        <p:nvSpPr>
          <p:cNvPr id="3" name="內容版面配置區 2"/>
          <p:cNvSpPr>
            <a:spLocks noGrp="1"/>
          </p:cNvSpPr>
          <p:nvPr>
            <p:ph idx="1"/>
          </p:nvPr>
        </p:nvSpPr>
        <p:spPr/>
        <p:txBody>
          <a:bodyPr>
            <a:normAutofit/>
          </a:bodyPr>
          <a:lstStyle/>
          <a:p>
            <a:r>
              <a:rPr lang="en-US" altLang="zh-TW" sz="2000" dirty="0"/>
              <a:t>3x3 kernel</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26</a:t>
            </a:fld>
            <a:endParaRPr lang="zh-TW" altLang="en-US"/>
          </a:p>
        </p:txBody>
      </p:sp>
      <p:pic>
        <p:nvPicPr>
          <p:cNvPr id="6" name="圖片 5"/>
          <p:cNvPicPr>
            <a:picLocks noChangeAspect="1"/>
          </p:cNvPicPr>
          <p:nvPr/>
        </p:nvPicPr>
        <p:blipFill>
          <a:blip r:embed="rId2"/>
          <a:stretch>
            <a:fillRect/>
          </a:stretch>
        </p:blipFill>
        <p:spPr>
          <a:xfrm>
            <a:off x="1481795" y="1827140"/>
            <a:ext cx="10175709" cy="4832183"/>
          </a:xfrm>
          <a:prstGeom prst="rect">
            <a:avLst/>
          </a:prstGeom>
        </p:spPr>
      </p:pic>
    </p:spTree>
    <p:extLst>
      <p:ext uri="{BB962C8B-B14F-4D97-AF65-F5344CB8AC3E}">
        <p14:creationId xmlns:p14="http://schemas.microsoft.com/office/powerpoint/2010/main" val="1955347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altLang="zh-TW" sz="2000" dirty="0"/>
              <a:t>3x3 kernel</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27</a:t>
            </a:fld>
            <a:endParaRPr lang="zh-TW" altLang="en-US"/>
          </a:p>
        </p:txBody>
      </p:sp>
      <p:pic>
        <p:nvPicPr>
          <p:cNvPr id="6" name="圖片 5"/>
          <p:cNvPicPr>
            <a:picLocks noChangeAspect="1"/>
          </p:cNvPicPr>
          <p:nvPr/>
        </p:nvPicPr>
        <p:blipFill>
          <a:blip r:embed="rId2"/>
          <a:stretch>
            <a:fillRect/>
          </a:stretch>
        </p:blipFill>
        <p:spPr>
          <a:xfrm>
            <a:off x="1432611" y="1686225"/>
            <a:ext cx="10170057" cy="4829500"/>
          </a:xfrm>
          <a:prstGeom prst="rect">
            <a:avLst/>
          </a:prstGeom>
        </p:spPr>
      </p:pic>
      <p:sp>
        <p:nvSpPr>
          <p:cNvPr id="8" name="標題 1"/>
          <p:cNvSpPr>
            <a:spLocks noGrp="1"/>
          </p:cNvSpPr>
          <p:nvPr>
            <p:ph type="title"/>
          </p:nvPr>
        </p:nvSpPr>
        <p:spPr>
          <a:xfrm>
            <a:off x="648539" y="591036"/>
            <a:ext cx="9013582" cy="1320800"/>
          </a:xfrm>
        </p:spPr>
        <p:txBody>
          <a:bodyPr/>
          <a:lstStyle/>
          <a:p>
            <a:r>
              <a:rPr lang="en-US" altLang="zh-TW" dirty="0"/>
              <a:t>Global view: Per-filter Based Computation change channel 5/5</a:t>
            </a:r>
            <a:endParaRPr lang="zh-TW" altLang="en-US" dirty="0"/>
          </a:p>
        </p:txBody>
      </p:sp>
      <p:sp>
        <p:nvSpPr>
          <p:cNvPr id="9" name="文字方塊 8"/>
          <p:cNvSpPr txBox="1"/>
          <p:nvPr/>
        </p:nvSpPr>
        <p:spPr>
          <a:xfrm>
            <a:off x="5090171" y="5074902"/>
            <a:ext cx="1343638" cy="369332"/>
          </a:xfrm>
          <a:prstGeom prst="rect">
            <a:avLst/>
          </a:prstGeom>
          <a:noFill/>
        </p:spPr>
        <p:txBody>
          <a:bodyPr wrap="none" rtlCol="0">
            <a:spAutoFit/>
          </a:bodyPr>
          <a:lstStyle/>
          <a:p>
            <a:r>
              <a:rPr lang="en-US" altLang="zh-TW" dirty="0"/>
              <a:t>Same input</a:t>
            </a:r>
            <a:endParaRPr lang="zh-TW" altLang="en-US" dirty="0"/>
          </a:p>
        </p:txBody>
      </p:sp>
      <p:sp>
        <p:nvSpPr>
          <p:cNvPr id="10" name="文字方塊 9"/>
          <p:cNvSpPr txBox="1"/>
          <p:nvPr/>
        </p:nvSpPr>
        <p:spPr>
          <a:xfrm>
            <a:off x="4220129" y="6250087"/>
            <a:ext cx="2634054" cy="369332"/>
          </a:xfrm>
          <a:prstGeom prst="rect">
            <a:avLst/>
          </a:prstGeom>
          <a:noFill/>
        </p:spPr>
        <p:txBody>
          <a:bodyPr wrap="none" rtlCol="0">
            <a:spAutoFit/>
          </a:bodyPr>
          <a:lstStyle/>
          <a:p>
            <a:r>
              <a:rPr lang="en-US" altLang="zh-TW" dirty="0"/>
              <a:t>Change channel kernels</a:t>
            </a:r>
            <a:endParaRPr lang="zh-TW" altLang="en-US" dirty="0"/>
          </a:p>
        </p:txBody>
      </p:sp>
      <p:cxnSp>
        <p:nvCxnSpPr>
          <p:cNvPr id="12" name="直線單箭頭接點 11"/>
          <p:cNvCxnSpPr/>
          <p:nvPr/>
        </p:nvCxnSpPr>
        <p:spPr>
          <a:xfrm flipV="1">
            <a:off x="6356344" y="3337561"/>
            <a:ext cx="745485" cy="1737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6370317" y="4526268"/>
            <a:ext cx="731512" cy="548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6402063" y="5074902"/>
            <a:ext cx="699766" cy="760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0" idx="3"/>
          </p:cNvCxnSpPr>
          <p:nvPr/>
        </p:nvCxnSpPr>
        <p:spPr>
          <a:xfrm flipV="1">
            <a:off x="6854183" y="5872267"/>
            <a:ext cx="1253475" cy="56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5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Project – part A: </a:t>
            </a:r>
            <a:br>
              <a:rPr lang="en-US" altLang="zh-TW" dirty="0"/>
            </a:br>
            <a:r>
              <a:rPr lang="en-US" altLang="zh-TW" dirty="0"/>
              <a:t>					Intelligent Data Fetcher (1/3)</a:t>
            </a:r>
            <a:endParaRPr lang="zh-TW" altLang="en-US" dirty="0"/>
          </a:p>
        </p:txBody>
      </p:sp>
      <p:sp>
        <p:nvSpPr>
          <p:cNvPr id="3" name="內容版面配置區 2"/>
          <p:cNvSpPr>
            <a:spLocks noGrp="1"/>
          </p:cNvSpPr>
          <p:nvPr>
            <p:ph idx="1"/>
          </p:nvPr>
        </p:nvSpPr>
        <p:spPr>
          <a:xfrm>
            <a:off x="680173" y="1783098"/>
            <a:ext cx="8596668" cy="4754828"/>
          </a:xfrm>
        </p:spPr>
        <p:txBody>
          <a:bodyPr>
            <a:normAutofit/>
          </a:bodyPr>
          <a:lstStyle/>
          <a:p>
            <a:r>
              <a:rPr lang="en-US" altLang="zh-TW" sz="1600" dirty="0"/>
              <a:t>Problem statement:</a:t>
            </a:r>
            <a:r>
              <a:rPr lang="zh-TW" altLang="en-US" sz="1600" dirty="0"/>
              <a:t> </a:t>
            </a:r>
            <a:r>
              <a:rPr lang="en-US" altLang="zh-TW" sz="1600" dirty="0"/>
              <a:t>Propose a SRAM memory system and intelligent data fetcher design that can effectively prepare and align data to the PEs.</a:t>
            </a:r>
          </a:p>
          <a:p>
            <a:r>
              <a:rPr lang="en-US" altLang="zh-TW" sz="1600" dirty="0"/>
              <a:t>At the beginning we will provide you the DRAM model of Verilog and </a:t>
            </a:r>
            <a:r>
              <a:rPr lang="en-US" altLang="zh-TW" sz="1600" dirty="0" err="1"/>
              <a:t>SystemC</a:t>
            </a:r>
            <a:r>
              <a:rPr lang="en-US" altLang="zh-TW" sz="1600" dirty="0"/>
              <a:t> code. You need to put the input data and weights we provided into DRAM. </a:t>
            </a:r>
          </a:p>
          <a:p>
            <a:r>
              <a:rPr lang="en-US" altLang="zh-TW" sz="1600" dirty="0"/>
              <a:t>Different framework’s data formats will be placed in memory in different ways. The two most common data formats are NCHW and NHWC, so you need to choose one of the following data formats and your data should be placed like the form below.</a:t>
            </a:r>
          </a:p>
          <a:p>
            <a:endParaRPr lang="en-US" altLang="zh-TW" dirty="0"/>
          </a:p>
          <a:p>
            <a:endParaRPr lang="en-US" altLang="zh-TW" dirty="0"/>
          </a:p>
          <a:p>
            <a:endParaRPr lang="en-US" altLang="zh-TW" dirty="0"/>
          </a:p>
          <a:p>
            <a:endParaRPr lang="en-US" altLang="zh-TW" dirty="0"/>
          </a:p>
        </p:txBody>
      </p:sp>
      <p:pic>
        <p:nvPicPr>
          <p:cNvPr id="4" name="圖片 3">
            <a:extLst>
              <a:ext uri="{FF2B5EF4-FFF2-40B4-BE49-F238E27FC236}">
                <a16:creationId xmlns:a16="http://schemas.microsoft.com/office/drawing/2014/main" id="{8B8CEFA4-827D-46F6-B5B7-EF21A97731CC}"/>
              </a:ext>
            </a:extLst>
          </p:cNvPr>
          <p:cNvPicPr>
            <a:picLocks noChangeAspect="1"/>
          </p:cNvPicPr>
          <p:nvPr/>
        </p:nvPicPr>
        <p:blipFill>
          <a:blip r:embed="rId2"/>
          <a:stretch>
            <a:fillRect/>
          </a:stretch>
        </p:blipFill>
        <p:spPr>
          <a:xfrm>
            <a:off x="376713" y="4508492"/>
            <a:ext cx="4302423" cy="1978583"/>
          </a:xfrm>
          <a:prstGeom prst="rect">
            <a:avLst/>
          </a:prstGeom>
        </p:spPr>
      </p:pic>
      <p:pic>
        <p:nvPicPr>
          <p:cNvPr id="5" name="圖片 4">
            <a:extLst>
              <a:ext uri="{FF2B5EF4-FFF2-40B4-BE49-F238E27FC236}">
                <a16:creationId xmlns:a16="http://schemas.microsoft.com/office/drawing/2014/main" id="{5CCA8FB8-5C43-4C86-8183-7C0F11899F83}"/>
              </a:ext>
            </a:extLst>
          </p:cNvPr>
          <p:cNvPicPr>
            <a:picLocks noChangeAspect="1"/>
          </p:cNvPicPr>
          <p:nvPr/>
        </p:nvPicPr>
        <p:blipFill>
          <a:blip r:embed="rId3"/>
          <a:stretch>
            <a:fillRect/>
          </a:stretch>
        </p:blipFill>
        <p:spPr>
          <a:xfrm>
            <a:off x="4464783" y="4434785"/>
            <a:ext cx="4991100" cy="476250"/>
          </a:xfrm>
          <a:prstGeom prst="rect">
            <a:avLst/>
          </a:prstGeom>
        </p:spPr>
      </p:pic>
      <p:pic>
        <p:nvPicPr>
          <p:cNvPr id="6" name="圖片 5">
            <a:extLst>
              <a:ext uri="{FF2B5EF4-FFF2-40B4-BE49-F238E27FC236}">
                <a16:creationId xmlns:a16="http://schemas.microsoft.com/office/drawing/2014/main" id="{39BF4398-30C3-4891-9C35-71726AA0B008}"/>
              </a:ext>
            </a:extLst>
          </p:cNvPr>
          <p:cNvPicPr>
            <a:picLocks noChangeAspect="1"/>
          </p:cNvPicPr>
          <p:nvPr/>
        </p:nvPicPr>
        <p:blipFill>
          <a:blip r:embed="rId4"/>
          <a:stretch>
            <a:fillRect/>
          </a:stretch>
        </p:blipFill>
        <p:spPr>
          <a:xfrm>
            <a:off x="4466273" y="5181141"/>
            <a:ext cx="4933950" cy="381000"/>
          </a:xfrm>
          <a:prstGeom prst="rect">
            <a:avLst/>
          </a:prstGeom>
        </p:spPr>
      </p:pic>
    </p:spTree>
    <p:extLst>
      <p:ext uri="{BB962C8B-B14F-4D97-AF65-F5344CB8AC3E}">
        <p14:creationId xmlns:p14="http://schemas.microsoft.com/office/powerpoint/2010/main" val="262080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43F55-C1E7-4316-B364-1356A247B762}"/>
              </a:ext>
            </a:extLst>
          </p:cNvPr>
          <p:cNvSpPr>
            <a:spLocks noGrp="1"/>
          </p:cNvSpPr>
          <p:nvPr>
            <p:ph type="title"/>
          </p:nvPr>
        </p:nvSpPr>
        <p:spPr/>
        <p:txBody>
          <a:bodyPr/>
          <a:lstStyle/>
          <a:p>
            <a:r>
              <a:rPr lang="en-US" altLang="zh-TW" dirty="0"/>
              <a:t>Project – part A: </a:t>
            </a:r>
            <a:br>
              <a:rPr lang="en-US" altLang="zh-TW" dirty="0"/>
            </a:br>
            <a:r>
              <a:rPr lang="en-US" altLang="zh-TW" dirty="0"/>
              <a:t>					Intelligent Data Fetcher (2/3)</a:t>
            </a:r>
            <a:endParaRPr lang="zh-TW" altLang="en-US" dirty="0"/>
          </a:p>
        </p:txBody>
      </p:sp>
      <p:sp>
        <p:nvSpPr>
          <p:cNvPr id="3" name="內容版面配置區 2">
            <a:extLst>
              <a:ext uri="{FF2B5EF4-FFF2-40B4-BE49-F238E27FC236}">
                <a16:creationId xmlns:a16="http://schemas.microsoft.com/office/drawing/2014/main" id="{936C676C-B08D-4DC0-B59D-62A2F90F156A}"/>
              </a:ext>
            </a:extLst>
          </p:cNvPr>
          <p:cNvSpPr>
            <a:spLocks noGrp="1"/>
          </p:cNvSpPr>
          <p:nvPr>
            <p:ph idx="1"/>
          </p:nvPr>
        </p:nvSpPr>
        <p:spPr/>
        <p:txBody>
          <a:bodyPr>
            <a:normAutofit/>
          </a:bodyPr>
          <a:lstStyle/>
          <a:p>
            <a:r>
              <a:rPr lang="en-US" altLang="zh-TW" dirty="0"/>
              <a:t>Propose a SRAM memory system. You can analyze which data reuse method is better and evaluate the SRAM size before designing, because this may affect your performance.(ex. Ping-pong Input SRAM, Weight SRAM)</a:t>
            </a:r>
          </a:p>
          <a:p>
            <a:r>
              <a:rPr lang="en-US" altLang="zh-TW" dirty="0"/>
              <a:t>Design an intelligent data fetcher(DMA) which can fetch data from DRAM then stores it into the SRAM in the proper order needed for the PE unit.</a:t>
            </a:r>
          </a:p>
          <a:p>
            <a:r>
              <a:rPr lang="en-US" altLang="zh-TW" dirty="0"/>
              <a:t>Since project part-B and part-C require you to design a PE accelerator, you need to think about a complete process to allow PE to receive data efficiently.</a:t>
            </a:r>
          </a:p>
          <a:p>
            <a:endParaRPr lang="en-US" altLang="zh-TW" dirty="0"/>
          </a:p>
          <a:p>
            <a:endParaRPr lang="en-US" altLang="zh-TW" dirty="0"/>
          </a:p>
          <a:p>
            <a:pPr marL="0" indent="0">
              <a:buNone/>
            </a:pPr>
            <a:endParaRPr lang="zh-TW" altLang="en-US" dirty="0"/>
          </a:p>
          <a:p>
            <a:endParaRPr lang="zh-TW" altLang="en-US" dirty="0"/>
          </a:p>
        </p:txBody>
      </p:sp>
    </p:spTree>
    <p:extLst>
      <p:ext uri="{BB962C8B-B14F-4D97-AF65-F5344CB8AC3E}">
        <p14:creationId xmlns:p14="http://schemas.microsoft.com/office/powerpoint/2010/main" val="115638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標題 1"/>
          <p:cNvSpPr>
            <a:spLocks noGrp="1"/>
          </p:cNvSpPr>
          <p:nvPr>
            <p:ph type="title"/>
          </p:nvPr>
        </p:nvSpPr>
        <p:spPr>
          <a:xfrm>
            <a:off x="4050810" y="156828"/>
            <a:ext cx="5121742" cy="525263"/>
          </a:xfrm>
        </p:spPr>
        <p:txBody>
          <a:bodyPr>
            <a:normAutofit/>
          </a:bodyPr>
          <a:lstStyle/>
          <a:p>
            <a:r>
              <a:rPr lang="en-US" altLang="zh-TW" sz="2400" kern="0" dirty="0">
                <a:solidFill>
                  <a:srgbClr val="333399"/>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Putting into Perspective </a:t>
            </a:r>
            <a:endParaRPr lang="zh-TW" altLang="en-US" sz="24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p:txBody>
      </p:sp>
      <p:grpSp>
        <p:nvGrpSpPr>
          <p:cNvPr id="19" name="群組 18"/>
          <p:cNvGrpSpPr/>
          <p:nvPr/>
        </p:nvGrpSpPr>
        <p:grpSpPr>
          <a:xfrm>
            <a:off x="1432611" y="1143026"/>
            <a:ext cx="9052461" cy="4943336"/>
            <a:chOff x="737905" y="466344"/>
            <a:chExt cx="11123199" cy="5896209"/>
          </a:xfrm>
        </p:grpSpPr>
        <p:sp>
          <p:nvSpPr>
            <p:cNvPr id="20" name="圓角矩形 19"/>
            <p:cNvSpPr/>
            <p:nvPr/>
          </p:nvSpPr>
          <p:spPr bwMode="auto">
            <a:xfrm>
              <a:off x="3524438" y="1420427"/>
              <a:ext cx="3158632" cy="1802166"/>
            </a:xfrm>
            <a:prstGeom prst="roundRect">
              <a:avLst>
                <a:gd name="adj" fmla="val 6084"/>
              </a:avLst>
            </a:prstGeom>
            <a:noFill/>
            <a:ln w="76200" cap="flat" cmpd="sng" algn="ctr">
              <a:solidFill>
                <a:srgbClr val="02A8EB"/>
              </a:solidFill>
              <a:prstDash val="solid"/>
              <a:round/>
              <a:headEnd type="none" w="med" len="med"/>
              <a:tailEnd type="none" w="med" len="med"/>
            </a:ln>
            <a:effectLst/>
          </p:spPr>
          <p:txBody>
            <a:bodyPr vert="horz" wrap="square" lIns="68580" tIns="27000" rIns="68580" bIns="34290" numCol="1" rtlCol="0" anchor="t" anchorCtr="0" compatLnSpc="1">
              <a:prstTxWarp prst="textNoShape">
                <a:avLst/>
              </a:prstTxWarp>
            </a:bodyPr>
            <a:lstStyle/>
            <a:p>
              <a:pPr algn="ctr" eaLnBrk="0" hangingPunct="0">
                <a:defRPr/>
              </a:pPr>
              <a:r>
                <a:rPr lang="en-US" altLang="zh-TW" sz="1350" b="1" dirty="0">
                  <a:ea typeface="新細明體"/>
                </a:rPr>
                <a:t>Weight (Digital)</a:t>
              </a:r>
              <a:endParaRPr lang="en-US" altLang="zh-TW" sz="1350" b="1" dirty="0">
                <a:latin typeface="Calibri"/>
                <a:ea typeface="新細明體"/>
              </a:endParaRPr>
            </a:p>
          </p:txBody>
        </p:sp>
        <p:sp>
          <p:nvSpPr>
            <p:cNvPr id="21" name="圓角矩形 20"/>
            <p:cNvSpPr/>
            <p:nvPr/>
          </p:nvSpPr>
          <p:spPr bwMode="auto">
            <a:xfrm>
              <a:off x="6976772" y="1411549"/>
              <a:ext cx="3161530" cy="1802166"/>
            </a:xfrm>
            <a:prstGeom prst="roundRect">
              <a:avLst>
                <a:gd name="adj" fmla="val 6084"/>
              </a:avLst>
            </a:prstGeom>
            <a:noFill/>
            <a:ln w="76200" cap="flat" cmpd="sng" algn="ctr">
              <a:solidFill>
                <a:srgbClr val="F87543"/>
              </a:solidFill>
              <a:prstDash val="solid"/>
              <a:round/>
              <a:headEnd type="none" w="med" len="med"/>
              <a:tailEnd type="none" w="med" len="med"/>
            </a:ln>
            <a:effectLst/>
          </p:spPr>
          <p:txBody>
            <a:bodyPr vert="horz" wrap="square" lIns="68580" tIns="27000" rIns="68580" bIns="34290" numCol="1" rtlCol="0" anchor="t" anchorCtr="0" compatLnSpc="1">
              <a:prstTxWarp prst="textNoShape">
                <a:avLst/>
              </a:prstTxWarp>
            </a:bodyPr>
            <a:lstStyle/>
            <a:p>
              <a:pPr algn="ctr" eaLnBrk="0" hangingPunct="0">
                <a:defRPr/>
              </a:pPr>
              <a:r>
                <a:rPr lang="en-US" altLang="zh-TW" sz="1350" b="1" dirty="0">
                  <a:ea typeface="新細明體"/>
                </a:rPr>
                <a:t>Weight (Digital)</a:t>
              </a:r>
            </a:p>
          </p:txBody>
        </p:sp>
        <p:sp>
          <p:nvSpPr>
            <p:cNvPr id="22" name="圓角矩形 21"/>
            <p:cNvSpPr/>
            <p:nvPr/>
          </p:nvSpPr>
          <p:spPr bwMode="auto">
            <a:xfrm>
              <a:off x="3533317" y="3515556"/>
              <a:ext cx="3149754" cy="1946952"/>
            </a:xfrm>
            <a:prstGeom prst="roundRect">
              <a:avLst>
                <a:gd name="adj" fmla="val 6084"/>
              </a:avLst>
            </a:prstGeom>
            <a:noFill/>
            <a:ln w="76200" cap="flat" cmpd="sng" algn="ctr">
              <a:solidFill>
                <a:srgbClr val="984807"/>
              </a:solidFill>
              <a:prstDash val="solid"/>
              <a:round/>
              <a:headEnd type="none" w="med" len="med"/>
              <a:tailEnd type="none" w="med" len="med"/>
            </a:ln>
            <a:effectLst/>
          </p:spPr>
          <p:txBody>
            <a:bodyPr vert="horz" wrap="square" lIns="68580" tIns="27000" rIns="68580" bIns="34290" numCol="1" rtlCol="0" anchor="t" anchorCtr="0" compatLnSpc="1">
              <a:prstTxWarp prst="textNoShape">
                <a:avLst/>
              </a:prstTxWarp>
            </a:bodyPr>
            <a:lstStyle/>
            <a:p>
              <a:pPr algn="ctr" defTabSz="685800" eaLnBrk="0" hangingPunct="0">
                <a:defRPr/>
              </a:pPr>
              <a:endParaRPr lang="en-US" altLang="zh-TW" sz="1350" b="1" kern="0" dirty="0">
                <a:latin typeface="Calibri"/>
                <a:ea typeface="新細明體"/>
              </a:endParaRPr>
            </a:p>
            <a:p>
              <a:pPr algn="ctr" defTabSz="685800" eaLnBrk="0" hangingPunct="0">
                <a:defRPr/>
              </a:pPr>
              <a:endParaRPr lang="en-US" altLang="zh-TW" sz="1350" b="1" kern="0" dirty="0">
                <a:latin typeface="Calibri"/>
                <a:ea typeface="新細明體"/>
              </a:endParaRPr>
            </a:p>
            <a:p>
              <a:pPr algn="ctr" defTabSz="685800" eaLnBrk="0" hangingPunct="0">
                <a:defRPr/>
              </a:pPr>
              <a:endParaRPr lang="en-US" altLang="zh-TW" sz="1350" b="1" kern="0" dirty="0">
                <a:latin typeface="Calibri"/>
                <a:ea typeface="新細明體"/>
              </a:endParaRPr>
            </a:p>
            <a:p>
              <a:pPr algn="ctr" defTabSz="685800" eaLnBrk="0" hangingPunct="0">
                <a:defRPr/>
              </a:pPr>
              <a:endParaRPr lang="en-US" altLang="zh-TW" sz="1350" b="1" kern="0" dirty="0">
                <a:latin typeface="Calibri"/>
                <a:ea typeface="新細明體"/>
              </a:endParaRPr>
            </a:p>
            <a:p>
              <a:pPr algn="ctr" defTabSz="685800" eaLnBrk="0" hangingPunct="0">
                <a:defRPr/>
              </a:pPr>
              <a:endParaRPr lang="en-US" altLang="zh-TW" sz="1350" b="1" kern="0" dirty="0">
                <a:latin typeface="Calibri"/>
                <a:ea typeface="新細明體"/>
              </a:endParaRPr>
            </a:p>
            <a:p>
              <a:pPr algn="ctr" defTabSz="685800" eaLnBrk="0" hangingPunct="0">
                <a:defRPr/>
              </a:pPr>
              <a:r>
                <a:rPr lang="en-US" altLang="zh-TW" sz="1350" b="1" kern="0" dirty="0">
                  <a:latin typeface="Calibri"/>
                  <a:ea typeface="新細明體"/>
                </a:rPr>
                <a:t>Weight (Analog)</a:t>
              </a:r>
            </a:p>
          </p:txBody>
        </p:sp>
        <p:sp>
          <p:nvSpPr>
            <p:cNvPr id="23" name="圓角矩形 22"/>
            <p:cNvSpPr/>
            <p:nvPr/>
          </p:nvSpPr>
          <p:spPr bwMode="auto">
            <a:xfrm>
              <a:off x="6985651" y="3506679"/>
              <a:ext cx="3152652" cy="1955829"/>
            </a:xfrm>
            <a:prstGeom prst="roundRect">
              <a:avLst>
                <a:gd name="adj" fmla="val 6084"/>
              </a:avLst>
            </a:prstGeom>
            <a:noFill/>
            <a:ln w="76200" cap="flat" cmpd="sng" algn="ctr">
              <a:solidFill>
                <a:srgbClr val="00B050"/>
              </a:solidFill>
              <a:prstDash val="solid"/>
              <a:round/>
              <a:headEnd type="none" w="med" len="med"/>
              <a:tailEnd type="none" w="med" len="med"/>
            </a:ln>
            <a:effectLst/>
          </p:spPr>
          <p:txBody>
            <a:bodyPr vert="horz" wrap="square" lIns="68580" tIns="27000" rIns="68580" bIns="34290" numCol="1" rtlCol="0" anchor="t" anchorCtr="0" compatLnSpc="1">
              <a:prstTxWarp prst="textNoShape">
                <a:avLst/>
              </a:prstTxWarp>
            </a:bodyPr>
            <a:lstStyle/>
            <a:p>
              <a:pPr algn="ctr" eaLnBrk="0" hangingPunct="0">
                <a:defRPr/>
              </a:pPr>
              <a:endParaRPr lang="en-US" altLang="zh-TW" sz="1350" b="1" dirty="0">
                <a:ea typeface="新細明體"/>
              </a:endParaRPr>
            </a:p>
            <a:p>
              <a:pPr algn="ctr" eaLnBrk="0" hangingPunct="0">
                <a:defRPr/>
              </a:pPr>
              <a:endParaRPr lang="en-US" altLang="zh-TW" sz="1350" b="1" dirty="0">
                <a:ea typeface="新細明體"/>
              </a:endParaRPr>
            </a:p>
            <a:p>
              <a:pPr algn="ctr" eaLnBrk="0" hangingPunct="0">
                <a:defRPr/>
              </a:pPr>
              <a:endParaRPr lang="en-US" altLang="zh-TW" sz="1350" b="1" dirty="0">
                <a:ea typeface="新細明體"/>
              </a:endParaRPr>
            </a:p>
            <a:p>
              <a:pPr algn="ctr" eaLnBrk="0" hangingPunct="0">
                <a:defRPr/>
              </a:pPr>
              <a:endParaRPr lang="en-US" altLang="zh-TW" sz="1350" b="1" dirty="0">
                <a:ea typeface="新細明體"/>
              </a:endParaRPr>
            </a:p>
            <a:p>
              <a:pPr algn="ctr" eaLnBrk="0" hangingPunct="0">
                <a:defRPr/>
              </a:pPr>
              <a:endParaRPr lang="en-US" altLang="zh-TW" sz="1350" b="1" dirty="0">
                <a:ea typeface="新細明體"/>
              </a:endParaRPr>
            </a:p>
            <a:p>
              <a:pPr algn="ctr" eaLnBrk="0" hangingPunct="0">
                <a:defRPr/>
              </a:pPr>
              <a:r>
                <a:rPr lang="en-US" altLang="zh-TW" sz="1350" b="1" dirty="0">
                  <a:ea typeface="新細明體"/>
                </a:rPr>
                <a:t>Weight (Analog)</a:t>
              </a:r>
            </a:p>
          </p:txBody>
        </p:sp>
        <p:sp>
          <p:nvSpPr>
            <p:cNvPr id="24" name="文字方塊 23"/>
            <p:cNvSpPr txBox="1"/>
            <p:nvPr/>
          </p:nvSpPr>
          <p:spPr>
            <a:xfrm>
              <a:off x="3461559" y="1585108"/>
              <a:ext cx="546978" cy="1738301"/>
            </a:xfrm>
            <a:prstGeom prst="rect">
              <a:avLst/>
            </a:prstGeom>
            <a:noFill/>
          </p:spPr>
          <p:txBody>
            <a:bodyPr vert="eaVert" wrap="none" rtlCol="0">
              <a:spAutoFit/>
            </a:bodyPr>
            <a:lstStyle/>
            <a:p>
              <a:r>
                <a:rPr lang="en-US" altLang="zh-TW" sz="1350" b="1" dirty="0"/>
                <a:t>Input (Digital)</a:t>
              </a:r>
              <a:endParaRPr lang="zh-TW" altLang="en-US" sz="1350" b="1" dirty="0"/>
            </a:p>
          </p:txBody>
        </p:sp>
        <p:sp>
          <p:nvSpPr>
            <p:cNvPr id="25" name="文字方塊 24"/>
            <p:cNvSpPr txBox="1"/>
            <p:nvPr/>
          </p:nvSpPr>
          <p:spPr>
            <a:xfrm>
              <a:off x="9563418" y="1555427"/>
              <a:ext cx="546978" cy="1777461"/>
            </a:xfrm>
            <a:prstGeom prst="rect">
              <a:avLst/>
            </a:prstGeom>
            <a:noFill/>
          </p:spPr>
          <p:txBody>
            <a:bodyPr vert="eaVert" wrap="none" rtlCol="0">
              <a:spAutoFit/>
            </a:bodyPr>
            <a:lstStyle/>
            <a:p>
              <a:r>
                <a:rPr lang="en-US" altLang="zh-TW" sz="1350" b="1" dirty="0"/>
                <a:t>Input (Analog)</a:t>
              </a:r>
              <a:endParaRPr lang="zh-TW" altLang="en-US" sz="1350" b="1" dirty="0"/>
            </a:p>
          </p:txBody>
        </p:sp>
        <p:sp>
          <p:nvSpPr>
            <p:cNvPr id="26" name="文字方塊 25"/>
            <p:cNvSpPr txBox="1"/>
            <p:nvPr/>
          </p:nvSpPr>
          <p:spPr>
            <a:xfrm>
              <a:off x="9569781" y="3695714"/>
              <a:ext cx="546978" cy="1777461"/>
            </a:xfrm>
            <a:prstGeom prst="rect">
              <a:avLst/>
            </a:prstGeom>
            <a:noFill/>
          </p:spPr>
          <p:txBody>
            <a:bodyPr vert="eaVert" wrap="none" rtlCol="0">
              <a:spAutoFit/>
            </a:bodyPr>
            <a:lstStyle/>
            <a:p>
              <a:r>
                <a:rPr lang="en-US" altLang="zh-TW" sz="1350" b="1" dirty="0"/>
                <a:t>Input (Analog)</a:t>
              </a:r>
              <a:endParaRPr lang="zh-TW" altLang="en-US" sz="1350" b="1" dirty="0"/>
            </a:p>
          </p:txBody>
        </p:sp>
        <p:sp>
          <p:nvSpPr>
            <p:cNvPr id="27" name="文字方塊 26"/>
            <p:cNvSpPr txBox="1"/>
            <p:nvPr/>
          </p:nvSpPr>
          <p:spPr>
            <a:xfrm>
              <a:off x="3494021" y="3687488"/>
              <a:ext cx="546978" cy="1738301"/>
            </a:xfrm>
            <a:prstGeom prst="rect">
              <a:avLst/>
            </a:prstGeom>
            <a:noFill/>
          </p:spPr>
          <p:txBody>
            <a:bodyPr vert="eaVert" wrap="none" rtlCol="0">
              <a:spAutoFit/>
            </a:bodyPr>
            <a:lstStyle/>
            <a:p>
              <a:r>
                <a:rPr lang="en-US" altLang="zh-TW" sz="1350" b="1" dirty="0"/>
                <a:t>Input (Digital)</a:t>
              </a:r>
              <a:endParaRPr lang="zh-TW" altLang="en-US" sz="1350" b="1" dirty="0"/>
            </a:p>
          </p:txBody>
        </p:sp>
        <p:pic>
          <p:nvPicPr>
            <p:cNvPr id="28" name="圖片 27"/>
            <p:cNvPicPr>
              <a:picLocks noChangeAspect="1"/>
            </p:cNvPicPr>
            <p:nvPr/>
          </p:nvPicPr>
          <p:blipFill>
            <a:blip r:embed="rId2"/>
            <a:stretch>
              <a:fillRect/>
            </a:stretch>
          </p:blipFill>
          <p:spPr>
            <a:xfrm>
              <a:off x="10857529" y="1937107"/>
              <a:ext cx="785215" cy="618934"/>
            </a:xfrm>
            <a:prstGeom prst="rect">
              <a:avLst/>
            </a:prstGeom>
          </p:spPr>
        </p:pic>
        <p:pic>
          <p:nvPicPr>
            <p:cNvPr id="29" name="圖片 28"/>
            <p:cNvPicPr>
              <a:picLocks noChangeAspect="1"/>
            </p:cNvPicPr>
            <p:nvPr/>
          </p:nvPicPr>
          <p:blipFill>
            <a:blip r:embed="rId3"/>
            <a:stretch>
              <a:fillRect/>
            </a:stretch>
          </p:blipFill>
          <p:spPr>
            <a:xfrm>
              <a:off x="11080256" y="2915515"/>
              <a:ext cx="316259" cy="996696"/>
            </a:xfrm>
            <a:prstGeom prst="rect">
              <a:avLst/>
            </a:prstGeom>
          </p:spPr>
        </p:pic>
        <p:pic>
          <p:nvPicPr>
            <p:cNvPr id="30" name="圖片 29"/>
            <p:cNvPicPr>
              <a:picLocks noChangeAspect="1"/>
            </p:cNvPicPr>
            <p:nvPr/>
          </p:nvPicPr>
          <p:blipFill>
            <a:blip r:embed="rId4"/>
            <a:stretch>
              <a:fillRect/>
            </a:stretch>
          </p:blipFill>
          <p:spPr>
            <a:xfrm>
              <a:off x="10848931" y="4204819"/>
              <a:ext cx="797242" cy="903541"/>
            </a:xfrm>
            <a:prstGeom prst="rect">
              <a:avLst/>
            </a:prstGeom>
          </p:spPr>
        </p:pic>
        <p:sp>
          <p:nvSpPr>
            <p:cNvPr id="31" name="文字方塊 30"/>
            <p:cNvSpPr txBox="1"/>
            <p:nvPr/>
          </p:nvSpPr>
          <p:spPr>
            <a:xfrm>
              <a:off x="10689839" y="1091955"/>
              <a:ext cx="1171265" cy="729781"/>
            </a:xfrm>
            <a:prstGeom prst="rect">
              <a:avLst/>
            </a:prstGeom>
            <a:noFill/>
          </p:spPr>
          <p:txBody>
            <a:bodyPr wrap="none" rtlCol="0">
              <a:spAutoFit/>
            </a:bodyPr>
            <a:lstStyle/>
            <a:p>
              <a:pPr algn="ctr"/>
              <a:r>
                <a:rPr lang="en-US" altLang="zh-TW" sz="1350" b="1" dirty="0"/>
                <a:t>Physical</a:t>
              </a:r>
            </a:p>
            <a:p>
              <a:pPr algn="ctr"/>
              <a:r>
                <a:rPr lang="en-US" altLang="zh-TW" sz="1350" b="1" dirty="0"/>
                <a:t>Data</a:t>
              </a:r>
              <a:endParaRPr lang="zh-TW" altLang="en-US" sz="1350" b="1" dirty="0"/>
            </a:p>
          </p:txBody>
        </p:sp>
        <p:pic>
          <p:nvPicPr>
            <p:cNvPr id="32" name="圖片 31"/>
            <p:cNvPicPr>
              <a:picLocks noChangeAspect="1"/>
            </p:cNvPicPr>
            <p:nvPr/>
          </p:nvPicPr>
          <p:blipFill>
            <a:blip r:embed="rId2"/>
            <a:stretch>
              <a:fillRect/>
            </a:stretch>
          </p:blipFill>
          <p:spPr>
            <a:xfrm>
              <a:off x="905595" y="1801694"/>
              <a:ext cx="785215" cy="618934"/>
            </a:xfrm>
            <a:prstGeom prst="rect">
              <a:avLst/>
            </a:prstGeom>
          </p:spPr>
        </p:pic>
        <p:pic>
          <p:nvPicPr>
            <p:cNvPr id="33" name="圖片 32"/>
            <p:cNvPicPr>
              <a:picLocks noChangeAspect="1"/>
            </p:cNvPicPr>
            <p:nvPr/>
          </p:nvPicPr>
          <p:blipFill>
            <a:blip r:embed="rId3"/>
            <a:stretch>
              <a:fillRect/>
            </a:stretch>
          </p:blipFill>
          <p:spPr>
            <a:xfrm>
              <a:off x="1128322" y="2780102"/>
              <a:ext cx="316259" cy="996696"/>
            </a:xfrm>
            <a:prstGeom prst="rect">
              <a:avLst/>
            </a:prstGeom>
          </p:spPr>
        </p:pic>
        <p:pic>
          <p:nvPicPr>
            <p:cNvPr id="34" name="圖片 33"/>
            <p:cNvPicPr>
              <a:picLocks noChangeAspect="1"/>
            </p:cNvPicPr>
            <p:nvPr/>
          </p:nvPicPr>
          <p:blipFill>
            <a:blip r:embed="rId4"/>
            <a:stretch>
              <a:fillRect/>
            </a:stretch>
          </p:blipFill>
          <p:spPr>
            <a:xfrm>
              <a:off x="896997" y="4069406"/>
              <a:ext cx="797242" cy="903541"/>
            </a:xfrm>
            <a:prstGeom prst="rect">
              <a:avLst/>
            </a:prstGeom>
          </p:spPr>
        </p:pic>
        <p:sp>
          <p:nvSpPr>
            <p:cNvPr id="35" name="文字方塊 34"/>
            <p:cNvSpPr txBox="1"/>
            <p:nvPr/>
          </p:nvSpPr>
          <p:spPr>
            <a:xfrm>
              <a:off x="737905" y="956541"/>
              <a:ext cx="1171265" cy="729781"/>
            </a:xfrm>
            <a:prstGeom prst="rect">
              <a:avLst/>
            </a:prstGeom>
            <a:noFill/>
          </p:spPr>
          <p:txBody>
            <a:bodyPr wrap="none" rtlCol="0">
              <a:spAutoFit/>
            </a:bodyPr>
            <a:lstStyle/>
            <a:p>
              <a:pPr algn="ctr"/>
              <a:r>
                <a:rPr lang="en-US" altLang="zh-TW" sz="1350" b="1" dirty="0"/>
                <a:t>Physical</a:t>
              </a:r>
            </a:p>
            <a:p>
              <a:pPr algn="ctr"/>
              <a:r>
                <a:rPr lang="en-US" altLang="zh-TW" sz="1350" b="1" dirty="0"/>
                <a:t>Data</a:t>
              </a:r>
              <a:endParaRPr lang="zh-TW" altLang="en-US" sz="1350" b="1" dirty="0"/>
            </a:p>
          </p:txBody>
        </p:sp>
        <p:sp>
          <p:nvSpPr>
            <p:cNvPr id="36" name="五邊形 35"/>
            <p:cNvSpPr/>
            <p:nvPr/>
          </p:nvSpPr>
          <p:spPr>
            <a:xfrm flipH="1">
              <a:off x="2171515" y="2880560"/>
              <a:ext cx="827716" cy="825623"/>
            </a:xfrm>
            <a:prstGeom prst="homePlate">
              <a:avLst>
                <a:gd name="adj" fmla="val 23118"/>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1350" dirty="0"/>
                <a:t>ADC</a:t>
              </a:r>
              <a:endParaRPr lang="zh-TW" altLang="en-US" sz="1350" dirty="0"/>
            </a:p>
          </p:txBody>
        </p:sp>
        <p:sp>
          <p:nvSpPr>
            <p:cNvPr id="37" name="向下箭號 36"/>
            <p:cNvSpPr/>
            <p:nvPr/>
          </p:nvSpPr>
          <p:spPr>
            <a:xfrm rot="14184039" flipH="1">
              <a:off x="2975503" y="2315354"/>
              <a:ext cx="541538" cy="363984"/>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sz="1350"/>
            </a:p>
          </p:txBody>
        </p:sp>
        <p:sp>
          <p:nvSpPr>
            <p:cNvPr id="38" name="向下箭號 37"/>
            <p:cNvSpPr/>
            <p:nvPr/>
          </p:nvSpPr>
          <p:spPr>
            <a:xfrm rot="18291773" flipH="1">
              <a:off x="2994737" y="4065736"/>
              <a:ext cx="541538" cy="363984"/>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sz="1350"/>
            </a:p>
          </p:txBody>
        </p:sp>
        <p:sp>
          <p:nvSpPr>
            <p:cNvPr id="39" name="矩形 38"/>
            <p:cNvSpPr/>
            <p:nvPr/>
          </p:nvSpPr>
          <p:spPr>
            <a:xfrm>
              <a:off x="4133088" y="466344"/>
              <a:ext cx="5385816" cy="374904"/>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DRAM/SRAM</a:t>
              </a:r>
              <a:endParaRPr lang="zh-TW" altLang="en-US" sz="1350" dirty="0"/>
            </a:p>
          </p:txBody>
        </p:sp>
        <p:sp>
          <p:nvSpPr>
            <p:cNvPr id="40" name="向下箭號 39"/>
            <p:cNvSpPr/>
            <p:nvPr/>
          </p:nvSpPr>
          <p:spPr>
            <a:xfrm flipH="1">
              <a:off x="4901839" y="958994"/>
              <a:ext cx="541538" cy="363984"/>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sz="1350"/>
            </a:p>
          </p:txBody>
        </p:sp>
        <p:sp>
          <p:nvSpPr>
            <p:cNvPr id="41" name="向下箭號 40"/>
            <p:cNvSpPr/>
            <p:nvPr/>
          </p:nvSpPr>
          <p:spPr>
            <a:xfrm flipH="1">
              <a:off x="8272927" y="937658"/>
              <a:ext cx="541538" cy="363984"/>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sz="1350"/>
            </a:p>
          </p:txBody>
        </p:sp>
        <p:sp>
          <p:nvSpPr>
            <p:cNvPr id="42" name="矩形 41"/>
            <p:cNvSpPr/>
            <p:nvPr/>
          </p:nvSpPr>
          <p:spPr>
            <a:xfrm>
              <a:off x="4211353" y="5987649"/>
              <a:ext cx="5385816" cy="374904"/>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Flash/RRAM</a:t>
              </a:r>
              <a:endParaRPr lang="zh-TW" altLang="en-US" sz="1350" dirty="0"/>
            </a:p>
          </p:txBody>
        </p:sp>
        <p:cxnSp>
          <p:nvCxnSpPr>
            <p:cNvPr id="43" name="直線單箭頭接點 42"/>
            <p:cNvCxnSpPr/>
            <p:nvPr/>
          </p:nvCxnSpPr>
          <p:spPr>
            <a:xfrm flipV="1">
              <a:off x="5230368" y="5477256"/>
              <a:ext cx="0" cy="438912"/>
            </a:xfrm>
            <a:prstGeom prst="straightConnector1">
              <a:avLst/>
            </a:prstGeom>
            <a:ln w="5715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666751" y="5462509"/>
              <a:ext cx="0" cy="438912"/>
            </a:xfrm>
            <a:prstGeom prst="straightConnector1">
              <a:avLst/>
            </a:prstGeom>
            <a:ln w="5715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flipV="1">
              <a:off x="10264878" y="2467898"/>
              <a:ext cx="412570" cy="242956"/>
            </a:xfrm>
            <a:prstGeom prst="straightConnector1">
              <a:avLst/>
            </a:prstGeom>
            <a:ln w="5715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H="1">
              <a:off x="10309123" y="3888660"/>
              <a:ext cx="412570" cy="242956"/>
            </a:xfrm>
            <a:prstGeom prst="straightConnector1">
              <a:avLst/>
            </a:prstGeom>
            <a:ln w="5715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rot="5400000" flipV="1">
              <a:off x="1833323" y="3102765"/>
              <a:ext cx="0" cy="438912"/>
            </a:xfrm>
            <a:prstGeom prst="straightConnector1">
              <a:avLst/>
            </a:prstGeom>
            <a:ln w="5715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094480" y="1801694"/>
              <a:ext cx="2362200" cy="12412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50" dirty="0"/>
                <a:t>Interface</a:t>
              </a:r>
            </a:p>
            <a:p>
              <a:pPr algn="ctr"/>
              <a:endParaRPr lang="en-US" altLang="zh-TW" sz="1350" dirty="0"/>
            </a:p>
            <a:p>
              <a:pPr algn="ctr"/>
              <a:endParaRPr lang="zh-TW" altLang="en-US" sz="1350" dirty="0"/>
            </a:p>
          </p:txBody>
        </p:sp>
        <p:sp>
          <p:nvSpPr>
            <p:cNvPr id="49" name="圓角矩形 48"/>
            <p:cNvSpPr/>
            <p:nvPr/>
          </p:nvSpPr>
          <p:spPr>
            <a:xfrm>
              <a:off x="4857128" y="2288263"/>
              <a:ext cx="1596327" cy="749905"/>
            </a:xfrm>
            <a:prstGeom prst="roundRect">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Digital, Analog MAC</a:t>
              </a:r>
              <a:endParaRPr lang="zh-TW" altLang="en-US" sz="1350" dirty="0"/>
            </a:p>
          </p:txBody>
        </p:sp>
        <p:sp>
          <p:nvSpPr>
            <p:cNvPr id="50" name="矩形 49"/>
            <p:cNvSpPr/>
            <p:nvPr/>
          </p:nvSpPr>
          <p:spPr>
            <a:xfrm>
              <a:off x="7752080" y="1854200"/>
              <a:ext cx="1513840" cy="1143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Interface</a:t>
              </a:r>
            </a:p>
            <a:p>
              <a:endParaRPr lang="en-US" altLang="zh-TW" sz="1350" dirty="0"/>
            </a:p>
            <a:p>
              <a:pPr algn="ctr"/>
              <a:endParaRPr lang="en-US" altLang="zh-TW" sz="1350" dirty="0"/>
            </a:p>
            <a:p>
              <a:pPr algn="ctr"/>
              <a:endParaRPr lang="zh-TW" altLang="en-US" sz="1350" dirty="0"/>
            </a:p>
          </p:txBody>
        </p:sp>
        <p:sp>
          <p:nvSpPr>
            <p:cNvPr id="51" name="圓角矩形 50"/>
            <p:cNvSpPr/>
            <p:nvPr/>
          </p:nvSpPr>
          <p:spPr>
            <a:xfrm>
              <a:off x="7752080" y="2294357"/>
              <a:ext cx="1502040" cy="698091"/>
            </a:xfrm>
            <a:prstGeom prst="roundRect">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Analog MAC</a:t>
              </a:r>
              <a:endParaRPr lang="zh-TW" altLang="en-US" sz="1350" dirty="0"/>
            </a:p>
          </p:txBody>
        </p:sp>
        <p:sp>
          <p:nvSpPr>
            <p:cNvPr id="52" name="圓角矩形 51"/>
            <p:cNvSpPr/>
            <p:nvPr/>
          </p:nvSpPr>
          <p:spPr>
            <a:xfrm>
              <a:off x="7802880" y="3925037"/>
              <a:ext cx="1502040" cy="698091"/>
            </a:xfrm>
            <a:prstGeom prst="roundRect">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Analog MAC</a:t>
              </a:r>
              <a:endParaRPr lang="zh-TW" altLang="en-US" sz="1350" dirty="0"/>
            </a:p>
          </p:txBody>
        </p:sp>
        <p:sp>
          <p:nvSpPr>
            <p:cNvPr id="53" name="矩形 52"/>
            <p:cNvSpPr/>
            <p:nvPr/>
          </p:nvSpPr>
          <p:spPr>
            <a:xfrm>
              <a:off x="4104640" y="3982652"/>
              <a:ext cx="2316480" cy="70110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50" dirty="0"/>
                <a:t>Inter-</a:t>
              </a:r>
            </a:p>
            <a:p>
              <a:r>
                <a:rPr lang="en-US" altLang="zh-TW" sz="1350" dirty="0"/>
                <a:t>face</a:t>
              </a:r>
              <a:endParaRPr lang="zh-TW" altLang="en-US" sz="1350" dirty="0"/>
            </a:p>
          </p:txBody>
        </p:sp>
        <p:sp>
          <p:nvSpPr>
            <p:cNvPr id="54" name="圓角矩形 53"/>
            <p:cNvSpPr/>
            <p:nvPr/>
          </p:nvSpPr>
          <p:spPr>
            <a:xfrm>
              <a:off x="4912360" y="3985997"/>
              <a:ext cx="1502040" cy="698091"/>
            </a:xfrm>
            <a:prstGeom prst="roundRect">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t>Analog MAC</a:t>
              </a:r>
              <a:endParaRPr lang="zh-TW" altLang="en-US" sz="1350" dirty="0"/>
            </a:p>
          </p:txBody>
        </p:sp>
        <p:sp>
          <p:nvSpPr>
            <p:cNvPr id="55" name="向右箭號 54"/>
            <p:cNvSpPr/>
            <p:nvPr/>
          </p:nvSpPr>
          <p:spPr>
            <a:xfrm rot="2239178">
              <a:off x="5916476" y="2801722"/>
              <a:ext cx="1997383" cy="1082040"/>
            </a:xfrm>
            <a:prstGeom prst="stripedRightArrow">
              <a:avLst/>
            </a:prstGeom>
            <a:solidFill>
              <a:srgbClr val="C0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56" name="直線單箭頭接點 55"/>
            <p:cNvCxnSpPr/>
            <p:nvPr/>
          </p:nvCxnSpPr>
          <p:spPr>
            <a:xfrm rot="5400000" flipV="1">
              <a:off x="1418274" y="5298879"/>
              <a:ext cx="0" cy="438912"/>
            </a:xfrm>
            <a:prstGeom prst="straightConnector1">
              <a:avLst/>
            </a:prstGeom>
            <a:ln w="5715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向下箭號 56"/>
            <p:cNvSpPr/>
            <p:nvPr/>
          </p:nvSpPr>
          <p:spPr>
            <a:xfrm rot="16200000" flipH="1">
              <a:off x="1173531" y="5794948"/>
              <a:ext cx="541538" cy="463126"/>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sz="1350"/>
            </a:p>
          </p:txBody>
        </p:sp>
        <p:sp>
          <p:nvSpPr>
            <p:cNvPr id="58" name="文字方塊 57"/>
            <p:cNvSpPr txBox="1"/>
            <p:nvPr/>
          </p:nvSpPr>
          <p:spPr>
            <a:xfrm>
              <a:off x="1653450" y="5330773"/>
              <a:ext cx="1705284" cy="431235"/>
            </a:xfrm>
            <a:prstGeom prst="rect">
              <a:avLst/>
            </a:prstGeom>
            <a:noFill/>
          </p:spPr>
          <p:txBody>
            <a:bodyPr wrap="none" rtlCol="0">
              <a:spAutoFit/>
            </a:bodyPr>
            <a:lstStyle/>
            <a:p>
              <a:r>
                <a:rPr lang="en-US" altLang="zh-TW" sz="1350" dirty="0"/>
                <a:t>Analog signal</a:t>
              </a:r>
              <a:endParaRPr lang="zh-TW" altLang="en-US" sz="1350" dirty="0"/>
            </a:p>
          </p:txBody>
        </p:sp>
        <p:sp>
          <p:nvSpPr>
            <p:cNvPr id="59" name="文字方塊 58"/>
            <p:cNvSpPr txBox="1"/>
            <p:nvPr/>
          </p:nvSpPr>
          <p:spPr>
            <a:xfrm>
              <a:off x="1671379" y="5859691"/>
              <a:ext cx="1546643" cy="431235"/>
            </a:xfrm>
            <a:prstGeom prst="rect">
              <a:avLst/>
            </a:prstGeom>
            <a:noFill/>
          </p:spPr>
          <p:txBody>
            <a:bodyPr wrap="none" rtlCol="0">
              <a:spAutoFit/>
            </a:bodyPr>
            <a:lstStyle/>
            <a:p>
              <a:r>
                <a:rPr lang="en-US" altLang="zh-TW" sz="1350" dirty="0"/>
                <a:t>Digital code</a:t>
              </a:r>
              <a:endParaRPr lang="zh-TW" altLang="en-US" sz="1350" dirty="0"/>
            </a:p>
          </p:txBody>
        </p:sp>
      </p:grpSp>
      <p:sp>
        <p:nvSpPr>
          <p:cNvPr id="2" name="投影片編號版面配置區 1"/>
          <p:cNvSpPr>
            <a:spLocks noGrp="1"/>
          </p:cNvSpPr>
          <p:nvPr>
            <p:ph type="sldNum" sz="quarter" idx="12"/>
          </p:nvPr>
        </p:nvSpPr>
        <p:spPr/>
        <p:txBody>
          <a:bodyPr/>
          <a:lstStyle/>
          <a:p>
            <a:fld id="{562BE430-A2B7-4C12-B799-2F91A4EA107D}" type="slidenum">
              <a:rPr lang="en-US" smtClean="0"/>
              <a:t>3</a:t>
            </a:fld>
            <a:endParaRPr lang="en-US"/>
          </a:p>
        </p:txBody>
      </p:sp>
    </p:spTree>
    <p:extLst>
      <p:ext uri="{BB962C8B-B14F-4D97-AF65-F5344CB8AC3E}">
        <p14:creationId xmlns:p14="http://schemas.microsoft.com/office/powerpoint/2010/main" val="24720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A6E35E-5CCF-40B1-8CD0-9534F77A5853}"/>
              </a:ext>
            </a:extLst>
          </p:cNvPr>
          <p:cNvSpPr>
            <a:spLocks noGrp="1"/>
          </p:cNvSpPr>
          <p:nvPr>
            <p:ph type="title"/>
          </p:nvPr>
        </p:nvSpPr>
        <p:spPr/>
        <p:txBody>
          <a:bodyPr/>
          <a:lstStyle/>
          <a:p>
            <a:r>
              <a:rPr lang="en-US" altLang="zh-TW" dirty="0"/>
              <a:t>Project – part A: </a:t>
            </a:r>
            <a:br>
              <a:rPr lang="en-US" altLang="zh-TW" dirty="0"/>
            </a:br>
            <a:r>
              <a:rPr lang="en-US" altLang="zh-TW" dirty="0"/>
              <a:t>					Intelligent Data Fetcher (3/3)</a:t>
            </a:r>
            <a:endParaRPr lang="zh-TW" altLang="en-US" dirty="0"/>
          </a:p>
        </p:txBody>
      </p:sp>
      <p:sp>
        <p:nvSpPr>
          <p:cNvPr id="3" name="內容版面配置區 2">
            <a:extLst>
              <a:ext uri="{FF2B5EF4-FFF2-40B4-BE49-F238E27FC236}">
                <a16:creationId xmlns:a16="http://schemas.microsoft.com/office/drawing/2014/main" id="{5712B8FE-61D8-4061-8EBC-71A191754F21}"/>
              </a:ext>
            </a:extLst>
          </p:cNvPr>
          <p:cNvSpPr>
            <a:spLocks noGrp="1"/>
          </p:cNvSpPr>
          <p:nvPr>
            <p:ph idx="1"/>
          </p:nvPr>
        </p:nvSpPr>
        <p:spPr>
          <a:xfrm>
            <a:off x="677334" y="2160589"/>
            <a:ext cx="8596668" cy="4560215"/>
          </a:xfrm>
        </p:spPr>
        <p:txBody>
          <a:bodyPr>
            <a:normAutofit lnSpcReduction="10000"/>
          </a:bodyPr>
          <a:lstStyle/>
          <a:p>
            <a:r>
              <a:rPr lang="en-US" altLang="zh-TW" dirty="0"/>
              <a:t>Input image size : 416(height) * 416(width) * 3(channel)</a:t>
            </a:r>
          </a:p>
          <a:p>
            <a:r>
              <a:rPr lang="en-US" altLang="zh-TW" dirty="0"/>
              <a:t>Filter : 16 3(height) * 3(width) * 3(channel)</a:t>
            </a:r>
          </a:p>
          <a:p>
            <a:r>
              <a:rPr lang="en-US" altLang="zh-TW" dirty="0"/>
              <a:t>Padding = 0 , Stride = 1</a:t>
            </a:r>
          </a:p>
          <a:p>
            <a:r>
              <a:rPr lang="en-US" altLang="zh-TW" dirty="0"/>
              <a:t>Size of input SRAM and weight</a:t>
            </a:r>
            <a:r>
              <a:rPr lang="zh-TW" altLang="en-US" dirty="0"/>
              <a:t> </a:t>
            </a:r>
            <a:r>
              <a:rPr lang="en-US" altLang="zh-TW" dirty="0"/>
              <a:t>SRAM :</a:t>
            </a:r>
          </a:p>
          <a:p>
            <a:pPr marL="0" indent="0">
              <a:buNone/>
            </a:pPr>
            <a:r>
              <a:rPr lang="en-US" altLang="zh-TW" dirty="0"/>
              <a:t>	You can decide the SRAM size and how to design it, but you need to explain 	why you want to do this and write it into the report.</a:t>
            </a:r>
          </a:p>
          <a:p>
            <a:r>
              <a:rPr lang="en-US" altLang="zh-TW" dirty="0"/>
              <a:t>DMA : </a:t>
            </a:r>
          </a:p>
          <a:p>
            <a:pPr marL="0" indent="0">
              <a:buNone/>
            </a:pPr>
            <a:r>
              <a:rPr lang="en-US" altLang="zh-TW" dirty="0"/>
              <a:t>	You can use a start signal to tell DMA to start moving data. When all data is 	moved, you need an interrupt signal to inform the CPU that the </a:t>
            </a:r>
            <a:r>
              <a:rPr lang="en-US" altLang="zh-TW" dirty="0" smtClean="0"/>
              <a:t>task</a:t>
            </a:r>
            <a:r>
              <a:rPr lang="en-US" altLang="zh-TW" dirty="0" smtClean="0"/>
              <a:t> </a:t>
            </a:r>
            <a:r>
              <a:rPr lang="en-US" altLang="zh-TW" dirty="0"/>
              <a:t>is 	complete.</a:t>
            </a:r>
          </a:p>
          <a:p>
            <a:pPr marL="0" indent="0">
              <a:buNone/>
            </a:pPr>
            <a:endParaRPr lang="en-US" altLang="zh-TW" dirty="0"/>
          </a:p>
          <a:p>
            <a:r>
              <a:rPr lang="en-US" altLang="zh-TW" dirty="0"/>
              <a:t>Can be designed with RTL or </a:t>
            </a:r>
            <a:r>
              <a:rPr lang="en-US" altLang="zh-TW" dirty="0" err="1"/>
              <a:t>SystemC</a:t>
            </a:r>
            <a:r>
              <a:rPr lang="en-US" altLang="zh-TW" dirty="0"/>
              <a:t> code</a:t>
            </a:r>
          </a:p>
          <a:p>
            <a:r>
              <a:rPr lang="en-US" altLang="zh-TW" dirty="0"/>
              <a:t>Report due in 4 weeks.</a:t>
            </a:r>
          </a:p>
          <a:p>
            <a:pPr marL="0" indent="0">
              <a:buNone/>
            </a:pPr>
            <a:endParaRPr lang="zh-TW" altLang="en-US" dirty="0"/>
          </a:p>
        </p:txBody>
      </p:sp>
    </p:spTree>
    <p:extLst>
      <p:ext uri="{BB962C8B-B14F-4D97-AF65-F5344CB8AC3E}">
        <p14:creationId xmlns:p14="http://schemas.microsoft.com/office/powerpoint/2010/main" val="290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0746" y="290311"/>
            <a:ext cx="9368569" cy="1320800"/>
          </a:xfrm>
        </p:spPr>
        <p:txBody>
          <a:bodyPr/>
          <a:lstStyle/>
          <a:p>
            <a:r>
              <a:rPr lang="en-US" altLang="zh-TW" dirty="0"/>
              <a:t>Kernel View: Oversize Kernel Handling (1/2)</a:t>
            </a:r>
            <a:endParaRPr lang="zh-TW" altLang="en-US" dirty="0"/>
          </a:p>
        </p:txBody>
      </p:sp>
      <p:sp>
        <p:nvSpPr>
          <p:cNvPr id="3" name="內容版面配置區 2"/>
          <p:cNvSpPr>
            <a:spLocks noGrp="1"/>
          </p:cNvSpPr>
          <p:nvPr>
            <p:ph idx="1"/>
          </p:nvPr>
        </p:nvSpPr>
        <p:spPr>
          <a:xfrm>
            <a:off x="821616" y="1345744"/>
            <a:ext cx="8525799" cy="4098456"/>
          </a:xfrm>
        </p:spPr>
        <p:txBody>
          <a:bodyPr>
            <a:normAutofit/>
          </a:bodyPr>
          <a:lstStyle/>
          <a:p>
            <a:r>
              <a:rPr lang="en-US" altLang="zh-TW" sz="2000" dirty="0"/>
              <a:t>Geometric</a:t>
            </a:r>
            <a:r>
              <a:rPr lang="zh-TW" altLang="en-US" sz="2000" dirty="0"/>
              <a:t> </a:t>
            </a:r>
            <a:r>
              <a:rPr lang="en-US" altLang="zh-TW" sz="2000" dirty="0"/>
              <a:t>directly</a:t>
            </a:r>
            <a:r>
              <a:rPr lang="zh-TW" altLang="en-US" sz="2000" dirty="0"/>
              <a:t> </a:t>
            </a:r>
            <a:r>
              <a:rPr lang="en-US" altLang="zh-TW" sz="2000" dirty="0"/>
              <a:t>mapping on 3x3 PEs</a:t>
            </a:r>
          </a:p>
          <a:p>
            <a:r>
              <a:rPr lang="en-US" altLang="zh-TW" sz="2000" dirty="0"/>
              <a:t>Example: 5x5 kernels (filters are colored)</a:t>
            </a:r>
          </a:p>
          <a:p>
            <a:r>
              <a:rPr lang="en-US" altLang="zh-TW" sz="2000" dirty="0"/>
              <a:t>Low PE utilization = 25/36 = 69.4%</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31</a:t>
            </a:fld>
            <a:endParaRPr lang="zh-TW" altLang="en-US"/>
          </a:p>
        </p:txBody>
      </p:sp>
      <p:grpSp>
        <p:nvGrpSpPr>
          <p:cNvPr id="5" name="群組 4"/>
          <p:cNvGrpSpPr/>
          <p:nvPr/>
        </p:nvGrpSpPr>
        <p:grpSpPr>
          <a:xfrm>
            <a:off x="2332298" y="2971805"/>
            <a:ext cx="6598838" cy="3252119"/>
            <a:chOff x="2459431" y="2679880"/>
            <a:chExt cx="5867326" cy="2747532"/>
          </a:xfrm>
        </p:grpSpPr>
        <p:grpSp>
          <p:nvGrpSpPr>
            <p:cNvPr id="45" name="群組 44"/>
            <p:cNvGrpSpPr/>
            <p:nvPr/>
          </p:nvGrpSpPr>
          <p:grpSpPr>
            <a:xfrm>
              <a:off x="2459432" y="2681463"/>
              <a:ext cx="584117" cy="565361"/>
              <a:chOff x="1937084" y="3886199"/>
              <a:chExt cx="778822" cy="753815"/>
            </a:xfrm>
            <a:solidFill>
              <a:srgbClr val="C00000">
                <a:alpha val="50000"/>
              </a:srgbClr>
            </a:solidFill>
          </p:grpSpPr>
          <p:sp>
            <p:nvSpPr>
              <p:cNvPr id="46" name="矩形 4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47" name="矩形 4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48" name="矩形 4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49" name="矩形 4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0" name="矩形 4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1" name="矩形 5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2" name="矩形 5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3" name="矩形 5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4" name="矩形 5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55" name="群組 54"/>
            <p:cNvGrpSpPr/>
            <p:nvPr/>
          </p:nvGrpSpPr>
          <p:grpSpPr>
            <a:xfrm>
              <a:off x="2459435" y="3398939"/>
              <a:ext cx="584117" cy="565361"/>
              <a:chOff x="1937084" y="3886199"/>
              <a:chExt cx="778822" cy="753815"/>
            </a:xfrm>
            <a:solidFill>
              <a:srgbClr val="70AD47">
                <a:lumMod val="20000"/>
                <a:lumOff val="80000"/>
              </a:srgbClr>
            </a:solidFill>
          </p:grpSpPr>
          <p:sp>
            <p:nvSpPr>
              <p:cNvPr id="56" name="矩形 55"/>
              <p:cNvSpPr/>
              <p:nvPr/>
            </p:nvSpPr>
            <p:spPr>
              <a:xfrm>
                <a:off x="193708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7" name="矩形 56"/>
              <p:cNvSpPr/>
              <p:nvPr/>
            </p:nvSpPr>
            <p:spPr>
              <a:xfrm>
                <a:off x="220875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8" name="矩形 57"/>
              <p:cNvSpPr/>
              <p:nvPr/>
            </p:nvSpPr>
            <p:spPr>
              <a:xfrm>
                <a:off x="248042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59" name="矩形 58"/>
              <p:cNvSpPr/>
              <p:nvPr/>
            </p:nvSpPr>
            <p:spPr>
              <a:xfrm>
                <a:off x="1937084"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0" name="矩形 59"/>
              <p:cNvSpPr/>
              <p:nvPr/>
            </p:nvSpPr>
            <p:spPr>
              <a:xfrm>
                <a:off x="2208753"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1" name="矩形 60"/>
              <p:cNvSpPr/>
              <p:nvPr/>
            </p:nvSpPr>
            <p:spPr>
              <a:xfrm>
                <a:off x="2480424"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2" name="矩形 6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3" name="矩形 6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4" name="矩形 6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65" name="群組 64"/>
            <p:cNvGrpSpPr/>
            <p:nvPr/>
          </p:nvGrpSpPr>
          <p:grpSpPr>
            <a:xfrm>
              <a:off x="2459431" y="4858886"/>
              <a:ext cx="584117" cy="565361"/>
              <a:chOff x="1937084" y="3886199"/>
              <a:chExt cx="778822" cy="753815"/>
            </a:xfrm>
            <a:solidFill>
              <a:srgbClr val="70AD47">
                <a:lumMod val="20000"/>
                <a:lumOff val="80000"/>
              </a:srgbClr>
            </a:solidFill>
          </p:grpSpPr>
          <p:sp>
            <p:nvSpPr>
              <p:cNvPr id="66" name="矩形 65"/>
              <p:cNvSpPr/>
              <p:nvPr/>
            </p:nvSpPr>
            <p:spPr>
              <a:xfrm>
                <a:off x="193708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7" name="矩形 66"/>
              <p:cNvSpPr/>
              <p:nvPr/>
            </p:nvSpPr>
            <p:spPr>
              <a:xfrm>
                <a:off x="220875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8" name="矩形 67"/>
              <p:cNvSpPr/>
              <p:nvPr/>
            </p:nvSpPr>
            <p:spPr>
              <a:xfrm>
                <a:off x="248042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9" name="矩形 68"/>
              <p:cNvSpPr/>
              <p:nvPr/>
            </p:nvSpPr>
            <p:spPr>
              <a:xfrm>
                <a:off x="1937084"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0" name="矩形 69"/>
              <p:cNvSpPr/>
              <p:nvPr/>
            </p:nvSpPr>
            <p:spPr>
              <a:xfrm>
                <a:off x="2208753"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1" name="矩形 70"/>
              <p:cNvSpPr/>
              <p:nvPr/>
            </p:nvSpPr>
            <p:spPr>
              <a:xfrm>
                <a:off x="2480424"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2" name="矩形 7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3" name="矩形 7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4" name="矩形 7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75" name="群組 74"/>
            <p:cNvGrpSpPr/>
            <p:nvPr/>
          </p:nvGrpSpPr>
          <p:grpSpPr>
            <a:xfrm>
              <a:off x="3213950" y="2679880"/>
              <a:ext cx="584117" cy="565361"/>
              <a:chOff x="1937084" y="3886199"/>
              <a:chExt cx="778822" cy="753815"/>
            </a:xfrm>
            <a:solidFill>
              <a:srgbClr val="70AD47">
                <a:lumMod val="20000"/>
                <a:lumOff val="80000"/>
              </a:srgbClr>
            </a:solidFill>
          </p:grpSpPr>
          <p:sp>
            <p:nvSpPr>
              <p:cNvPr id="76" name="矩形 75"/>
              <p:cNvSpPr/>
              <p:nvPr/>
            </p:nvSpPr>
            <p:spPr>
              <a:xfrm>
                <a:off x="193708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7" name="矩形 76"/>
              <p:cNvSpPr/>
              <p:nvPr/>
            </p:nvSpPr>
            <p:spPr>
              <a:xfrm>
                <a:off x="220875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8" name="矩形 7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79" name="矩形 78"/>
              <p:cNvSpPr/>
              <p:nvPr/>
            </p:nvSpPr>
            <p:spPr>
              <a:xfrm>
                <a:off x="1937084"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0" name="矩形 79"/>
              <p:cNvSpPr/>
              <p:nvPr/>
            </p:nvSpPr>
            <p:spPr>
              <a:xfrm>
                <a:off x="2208753"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1" name="矩形 8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2" name="矩形 81"/>
              <p:cNvSpPr/>
              <p:nvPr/>
            </p:nvSpPr>
            <p:spPr>
              <a:xfrm>
                <a:off x="1937084" y="4415745"/>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3" name="矩形 82"/>
              <p:cNvSpPr/>
              <p:nvPr/>
            </p:nvSpPr>
            <p:spPr>
              <a:xfrm>
                <a:off x="2208753" y="4415745"/>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4" name="矩形 8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85" name="群組 84"/>
            <p:cNvGrpSpPr/>
            <p:nvPr/>
          </p:nvGrpSpPr>
          <p:grpSpPr>
            <a:xfrm>
              <a:off x="3213950" y="4133660"/>
              <a:ext cx="584117" cy="565361"/>
              <a:chOff x="1937084" y="3886199"/>
              <a:chExt cx="778822" cy="753815"/>
            </a:xfrm>
            <a:solidFill>
              <a:srgbClr val="70AD47">
                <a:lumMod val="20000"/>
                <a:lumOff val="80000"/>
              </a:srgbClr>
            </a:solidFill>
          </p:grpSpPr>
          <p:sp>
            <p:nvSpPr>
              <p:cNvPr id="86" name="矩形 85"/>
              <p:cNvSpPr/>
              <p:nvPr/>
            </p:nvSpPr>
            <p:spPr>
              <a:xfrm>
                <a:off x="193708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7" name="矩形 86"/>
              <p:cNvSpPr/>
              <p:nvPr/>
            </p:nvSpPr>
            <p:spPr>
              <a:xfrm>
                <a:off x="220875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8" name="矩形 8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89" name="矩形 88"/>
              <p:cNvSpPr/>
              <p:nvPr/>
            </p:nvSpPr>
            <p:spPr>
              <a:xfrm>
                <a:off x="1937084"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0" name="矩形 89"/>
              <p:cNvSpPr/>
              <p:nvPr/>
            </p:nvSpPr>
            <p:spPr>
              <a:xfrm>
                <a:off x="2208753"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1" name="矩形 9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2" name="矩形 91"/>
              <p:cNvSpPr/>
              <p:nvPr/>
            </p:nvSpPr>
            <p:spPr>
              <a:xfrm>
                <a:off x="1937084" y="4415745"/>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3" name="矩形 92"/>
              <p:cNvSpPr/>
              <p:nvPr/>
            </p:nvSpPr>
            <p:spPr>
              <a:xfrm>
                <a:off x="2208753" y="4415745"/>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4" name="矩形 9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95" name="群組 94"/>
            <p:cNvGrpSpPr/>
            <p:nvPr/>
          </p:nvGrpSpPr>
          <p:grpSpPr>
            <a:xfrm>
              <a:off x="3213949" y="4857303"/>
              <a:ext cx="584117" cy="565361"/>
              <a:chOff x="1937084" y="3886199"/>
              <a:chExt cx="778822" cy="753815"/>
            </a:xfrm>
            <a:solidFill>
              <a:srgbClr val="70AD47">
                <a:lumMod val="20000"/>
                <a:lumOff val="80000"/>
              </a:srgbClr>
            </a:solidFill>
          </p:grpSpPr>
          <p:sp>
            <p:nvSpPr>
              <p:cNvPr id="96" name="矩形 95"/>
              <p:cNvSpPr/>
              <p:nvPr/>
            </p:nvSpPr>
            <p:spPr>
              <a:xfrm>
                <a:off x="193708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7" name="矩形 96"/>
              <p:cNvSpPr/>
              <p:nvPr/>
            </p:nvSpPr>
            <p:spPr>
              <a:xfrm>
                <a:off x="2208754" y="3886199"/>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8" name="矩形 9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99" name="矩形 98"/>
              <p:cNvSpPr/>
              <p:nvPr/>
            </p:nvSpPr>
            <p:spPr>
              <a:xfrm>
                <a:off x="1937084"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0" name="矩形 99"/>
              <p:cNvSpPr/>
              <p:nvPr/>
            </p:nvSpPr>
            <p:spPr>
              <a:xfrm>
                <a:off x="2208753" y="4149917"/>
                <a:ext cx="235482" cy="224269"/>
              </a:xfrm>
              <a:prstGeom prst="rect">
                <a:avLst/>
              </a:prstGeom>
              <a:solidFill>
                <a:srgbClr val="5B9BD5">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1" name="矩形 10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2" name="矩形 10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3" name="矩形 10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4" name="矩形 10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05" name="群組 104"/>
            <p:cNvGrpSpPr/>
            <p:nvPr/>
          </p:nvGrpSpPr>
          <p:grpSpPr>
            <a:xfrm>
              <a:off x="3973434" y="3397356"/>
              <a:ext cx="584117" cy="565361"/>
              <a:chOff x="1937084" y="3886199"/>
              <a:chExt cx="778822" cy="753815"/>
            </a:xfrm>
            <a:solidFill>
              <a:srgbClr val="70AD47">
                <a:lumMod val="20000"/>
                <a:lumOff val="80000"/>
              </a:srgbClr>
            </a:solidFill>
          </p:grpSpPr>
          <p:sp>
            <p:nvSpPr>
              <p:cNvPr id="106" name="矩形 105"/>
              <p:cNvSpPr/>
              <p:nvPr/>
            </p:nvSpPr>
            <p:spPr>
              <a:xfrm>
                <a:off x="193708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7" name="矩形 106"/>
              <p:cNvSpPr/>
              <p:nvPr/>
            </p:nvSpPr>
            <p:spPr>
              <a:xfrm>
                <a:off x="220875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8" name="矩形 107"/>
              <p:cNvSpPr/>
              <p:nvPr/>
            </p:nvSpPr>
            <p:spPr>
              <a:xfrm>
                <a:off x="248042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09" name="矩形 108"/>
              <p:cNvSpPr/>
              <p:nvPr/>
            </p:nvSpPr>
            <p:spPr>
              <a:xfrm>
                <a:off x="1937084"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0" name="矩形 109"/>
              <p:cNvSpPr/>
              <p:nvPr/>
            </p:nvSpPr>
            <p:spPr>
              <a:xfrm>
                <a:off x="2208753"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1" name="矩形 110"/>
              <p:cNvSpPr/>
              <p:nvPr/>
            </p:nvSpPr>
            <p:spPr>
              <a:xfrm>
                <a:off x="2480424"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2" name="矩形 11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3" name="矩形 11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4" name="矩形 11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15" name="群組 114"/>
            <p:cNvGrpSpPr/>
            <p:nvPr/>
          </p:nvGrpSpPr>
          <p:grpSpPr>
            <a:xfrm>
              <a:off x="3973431" y="4133660"/>
              <a:ext cx="584117" cy="565361"/>
              <a:chOff x="1937084" y="3886199"/>
              <a:chExt cx="778822" cy="753815"/>
            </a:xfrm>
            <a:solidFill>
              <a:srgbClr val="7030A0">
                <a:alpha val="50000"/>
              </a:srgbClr>
            </a:solidFill>
          </p:grpSpPr>
          <p:sp>
            <p:nvSpPr>
              <p:cNvPr id="116" name="矩形 11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7" name="矩形 11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8" name="矩形 11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19" name="矩形 11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0" name="矩形 11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1" name="矩形 12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2" name="矩形 12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3" name="矩形 12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4" name="矩形 12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25" name="群組 124"/>
            <p:cNvGrpSpPr/>
            <p:nvPr/>
          </p:nvGrpSpPr>
          <p:grpSpPr>
            <a:xfrm>
              <a:off x="4727947" y="2683045"/>
              <a:ext cx="584117" cy="565361"/>
              <a:chOff x="1937084" y="3886199"/>
              <a:chExt cx="778822" cy="753815"/>
            </a:xfrm>
            <a:solidFill>
              <a:srgbClr val="70AD47">
                <a:lumMod val="20000"/>
                <a:lumOff val="80000"/>
              </a:srgbClr>
            </a:solidFill>
          </p:grpSpPr>
          <p:sp>
            <p:nvSpPr>
              <p:cNvPr id="126" name="矩形 125"/>
              <p:cNvSpPr/>
              <p:nvPr/>
            </p:nvSpPr>
            <p:spPr>
              <a:xfrm>
                <a:off x="193708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7" name="矩形 126"/>
              <p:cNvSpPr/>
              <p:nvPr/>
            </p:nvSpPr>
            <p:spPr>
              <a:xfrm>
                <a:off x="220875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8" name="矩形 12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29" name="矩形 128"/>
              <p:cNvSpPr/>
              <p:nvPr/>
            </p:nvSpPr>
            <p:spPr>
              <a:xfrm>
                <a:off x="1937084"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0" name="矩形 129"/>
              <p:cNvSpPr/>
              <p:nvPr/>
            </p:nvSpPr>
            <p:spPr>
              <a:xfrm>
                <a:off x="2208753"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1" name="矩形 13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2" name="矩形 131"/>
              <p:cNvSpPr/>
              <p:nvPr/>
            </p:nvSpPr>
            <p:spPr>
              <a:xfrm>
                <a:off x="1937084" y="4415745"/>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3" name="矩形 132"/>
              <p:cNvSpPr/>
              <p:nvPr/>
            </p:nvSpPr>
            <p:spPr>
              <a:xfrm>
                <a:off x="2208753" y="4415745"/>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4" name="矩形 13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35" name="群組 134"/>
            <p:cNvGrpSpPr/>
            <p:nvPr/>
          </p:nvGrpSpPr>
          <p:grpSpPr>
            <a:xfrm>
              <a:off x="4727950" y="3400521"/>
              <a:ext cx="584117" cy="565361"/>
              <a:chOff x="1937084" y="3886199"/>
              <a:chExt cx="778822" cy="753815"/>
            </a:xfrm>
            <a:solidFill>
              <a:srgbClr val="70AD47">
                <a:lumMod val="20000"/>
                <a:lumOff val="80000"/>
              </a:srgbClr>
            </a:solidFill>
          </p:grpSpPr>
          <p:sp>
            <p:nvSpPr>
              <p:cNvPr id="136" name="矩形 135"/>
              <p:cNvSpPr/>
              <p:nvPr/>
            </p:nvSpPr>
            <p:spPr>
              <a:xfrm>
                <a:off x="193708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7" name="矩形 136"/>
              <p:cNvSpPr/>
              <p:nvPr/>
            </p:nvSpPr>
            <p:spPr>
              <a:xfrm>
                <a:off x="2208754" y="3886199"/>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8" name="矩形 13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39" name="矩形 138"/>
              <p:cNvSpPr/>
              <p:nvPr/>
            </p:nvSpPr>
            <p:spPr>
              <a:xfrm>
                <a:off x="1937084"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0" name="矩形 139"/>
              <p:cNvSpPr/>
              <p:nvPr/>
            </p:nvSpPr>
            <p:spPr>
              <a:xfrm>
                <a:off x="2208753" y="4149917"/>
                <a:ext cx="235482" cy="224269"/>
              </a:xfrm>
              <a:prstGeom prst="rect">
                <a:avLst/>
              </a:prstGeom>
              <a:solidFill>
                <a:srgbClr val="ED7D31">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1" name="矩形 14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2" name="矩形 14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3" name="矩形 14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4" name="矩形 14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45" name="群組 144"/>
            <p:cNvGrpSpPr/>
            <p:nvPr/>
          </p:nvGrpSpPr>
          <p:grpSpPr>
            <a:xfrm>
              <a:off x="4727945" y="4860468"/>
              <a:ext cx="584117" cy="565361"/>
              <a:chOff x="1937084" y="3886199"/>
              <a:chExt cx="778822" cy="753815"/>
            </a:xfrm>
            <a:solidFill>
              <a:srgbClr val="70AD47">
                <a:lumMod val="20000"/>
                <a:lumOff val="80000"/>
              </a:srgbClr>
            </a:solidFill>
          </p:grpSpPr>
          <p:sp>
            <p:nvSpPr>
              <p:cNvPr id="146" name="矩形 145"/>
              <p:cNvSpPr/>
              <p:nvPr/>
            </p:nvSpPr>
            <p:spPr>
              <a:xfrm>
                <a:off x="193708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7" name="矩形 146"/>
              <p:cNvSpPr/>
              <p:nvPr/>
            </p:nvSpPr>
            <p:spPr>
              <a:xfrm>
                <a:off x="220875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8" name="矩形 14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49" name="矩形 148"/>
              <p:cNvSpPr/>
              <p:nvPr/>
            </p:nvSpPr>
            <p:spPr>
              <a:xfrm>
                <a:off x="1937084"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0" name="矩形 149"/>
              <p:cNvSpPr/>
              <p:nvPr/>
            </p:nvSpPr>
            <p:spPr>
              <a:xfrm>
                <a:off x="2208753"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1" name="矩形 15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2" name="矩形 15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3" name="矩形 15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4" name="矩形 15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55" name="群組 154"/>
            <p:cNvGrpSpPr/>
            <p:nvPr/>
          </p:nvGrpSpPr>
          <p:grpSpPr>
            <a:xfrm>
              <a:off x="5487425" y="2679880"/>
              <a:ext cx="584117" cy="565361"/>
              <a:chOff x="1937084" y="3886199"/>
              <a:chExt cx="778822" cy="753815"/>
            </a:xfrm>
            <a:solidFill>
              <a:srgbClr val="FFC000">
                <a:lumMod val="40000"/>
                <a:lumOff val="60000"/>
              </a:srgbClr>
            </a:solidFill>
          </p:grpSpPr>
          <p:sp>
            <p:nvSpPr>
              <p:cNvPr id="156" name="矩形 15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7" name="矩形 15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8" name="矩形 15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59" name="矩形 15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0" name="矩形 15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1" name="矩形 16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2" name="矩形 16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3" name="矩形 16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4" name="矩形 16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65" name="群組 164"/>
            <p:cNvGrpSpPr/>
            <p:nvPr/>
          </p:nvGrpSpPr>
          <p:grpSpPr>
            <a:xfrm>
              <a:off x="5487425" y="4133660"/>
              <a:ext cx="584117" cy="565361"/>
              <a:chOff x="1937084" y="3886199"/>
              <a:chExt cx="778822" cy="753815"/>
            </a:xfrm>
            <a:solidFill>
              <a:srgbClr val="4472C4">
                <a:lumMod val="60000"/>
                <a:lumOff val="40000"/>
              </a:srgbClr>
            </a:solidFill>
          </p:grpSpPr>
          <p:sp>
            <p:nvSpPr>
              <p:cNvPr id="166" name="矩形 16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7" name="矩形 16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8" name="矩形 16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69" name="矩形 16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0" name="矩形 16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1" name="矩形 17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2" name="矩形 17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3" name="矩形 17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4" name="矩形 17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75" name="群組 174"/>
            <p:cNvGrpSpPr/>
            <p:nvPr/>
          </p:nvGrpSpPr>
          <p:grpSpPr>
            <a:xfrm>
              <a:off x="5487424" y="4857303"/>
              <a:ext cx="584117" cy="565361"/>
              <a:chOff x="1937084" y="3886199"/>
              <a:chExt cx="778822" cy="753815"/>
            </a:xfrm>
            <a:solidFill>
              <a:srgbClr val="70AD47">
                <a:lumMod val="20000"/>
                <a:lumOff val="80000"/>
              </a:srgbClr>
            </a:solidFill>
          </p:grpSpPr>
          <p:sp>
            <p:nvSpPr>
              <p:cNvPr id="176" name="矩形 175"/>
              <p:cNvSpPr/>
              <p:nvPr/>
            </p:nvSpPr>
            <p:spPr>
              <a:xfrm>
                <a:off x="193708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7" name="矩形 176"/>
              <p:cNvSpPr/>
              <p:nvPr/>
            </p:nvSpPr>
            <p:spPr>
              <a:xfrm>
                <a:off x="220875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8" name="矩形 177"/>
              <p:cNvSpPr/>
              <p:nvPr/>
            </p:nvSpPr>
            <p:spPr>
              <a:xfrm>
                <a:off x="248042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79" name="矩形 178"/>
              <p:cNvSpPr/>
              <p:nvPr/>
            </p:nvSpPr>
            <p:spPr>
              <a:xfrm>
                <a:off x="1937084"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0" name="矩形 179"/>
              <p:cNvSpPr/>
              <p:nvPr/>
            </p:nvSpPr>
            <p:spPr>
              <a:xfrm>
                <a:off x="2208753"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1" name="矩形 180"/>
              <p:cNvSpPr/>
              <p:nvPr/>
            </p:nvSpPr>
            <p:spPr>
              <a:xfrm>
                <a:off x="2480424"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2" name="矩形 18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3" name="矩形 18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4" name="矩形 18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85" name="群組 184"/>
            <p:cNvGrpSpPr/>
            <p:nvPr/>
          </p:nvGrpSpPr>
          <p:grpSpPr>
            <a:xfrm>
              <a:off x="6236983" y="3397356"/>
              <a:ext cx="584117" cy="565361"/>
              <a:chOff x="1937084" y="3886199"/>
              <a:chExt cx="778822" cy="753815"/>
            </a:xfrm>
            <a:solidFill>
              <a:srgbClr val="70AD47">
                <a:lumMod val="20000"/>
                <a:lumOff val="80000"/>
              </a:srgbClr>
            </a:solidFill>
          </p:grpSpPr>
          <p:sp>
            <p:nvSpPr>
              <p:cNvPr id="186" name="矩形 185"/>
              <p:cNvSpPr/>
              <p:nvPr/>
            </p:nvSpPr>
            <p:spPr>
              <a:xfrm>
                <a:off x="193708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7" name="矩形 186"/>
              <p:cNvSpPr/>
              <p:nvPr/>
            </p:nvSpPr>
            <p:spPr>
              <a:xfrm>
                <a:off x="220875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8" name="矩形 18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89" name="矩形 188"/>
              <p:cNvSpPr/>
              <p:nvPr/>
            </p:nvSpPr>
            <p:spPr>
              <a:xfrm>
                <a:off x="1937084"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0" name="矩形 189"/>
              <p:cNvSpPr/>
              <p:nvPr/>
            </p:nvSpPr>
            <p:spPr>
              <a:xfrm>
                <a:off x="2208753"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1" name="矩形 19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2" name="矩形 19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3" name="矩形 19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4" name="矩形 19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195" name="群組 194"/>
            <p:cNvGrpSpPr/>
            <p:nvPr/>
          </p:nvGrpSpPr>
          <p:grpSpPr>
            <a:xfrm>
              <a:off x="6236980" y="4133660"/>
              <a:ext cx="584117" cy="565361"/>
              <a:chOff x="1937084" y="3886199"/>
              <a:chExt cx="778822" cy="753815"/>
            </a:xfrm>
            <a:solidFill>
              <a:srgbClr val="70AD47">
                <a:lumMod val="20000"/>
                <a:lumOff val="80000"/>
              </a:srgbClr>
            </a:solidFill>
          </p:grpSpPr>
          <p:sp>
            <p:nvSpPr>
              <p:cNvPr id="196" name="矩形 195"/>
              <p:cNvSpPr/>
              <p:nvPr/>
            </p:nvSpPr>
            <p:spPr>
              <a:xfrm>
                <a:off x="193708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7" name="矩形 196"/>
              <p:cNvSpPr/>
              <p:nvPr/>
            </p:nvSpPr>
            <p:spPr>
              <a:xfrm>
                <a:off x="220875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8" name="矩形 19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199" name="矩形 198"/>
              <p:cNvSpPr/>
              <p:nvPr/>
            </p:nvSpPr>
            <p:spPr>
              <a:xfrm>
                <a:off x="1937084"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0" name="矩形 199"/>
              <p:cNvSpPr/>
              <p:nvPr/>
            </p:nvSpPr>
            <p:spPr>
              <a:xfrm>
                <a:off x="2208753"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1" name="矩形 20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2" name="矩形 201"/>
              <p:cNvSpPr/>
              <p:nvPr/>
            </p:nvSpPr>
            <p:spPr>
              <a:xfrm>
                <a:off x="1937084" y="4415745"/>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3" name="矩形 202"/>
              <p:cNvSpPr/>
              <p:nvPr/>
            </p:nvSpPr>
            <p:spPr>
              <a:xfrm>
                <a:off x="2208753" y="4415745"/>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4" name="矩形 20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05" name="群組 204"/>
            <p:cNvGrpSpPr/>
            <p:nvPr/>
          </p:nvGrpSpPr>
          <p:grpSpPr>
            <a:xfrm>
              <a:off x="6989187" y="2684628"/>
              <a:ext cx="584117" cy="565361"/>
              <a:chOff x="1937084" y="3886199"/>
              <a:chExt cx="778822" cy="753815"/>
            </a:xfrm>
            <a:solidFill>
              <a:srgbClr val="70AD47">
                <a:lumMod val="40000"/>
                <a:lumOff val="60000"/>
              </a:srgbClr>
            </a:solidFill>
          </p:grpSpPr>
          <p:sp>
            <p:nvSpPr>
              <p:cNvPr id="206" name="矩形 20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7" name="矩形 20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8" name="矩形 20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09" name="矩形 20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0" name="矩形 20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1" name="矩形 21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2" name="矩形 21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3" name="矩形 21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4" name="矩形 21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15" name="群組 214"/>
            <p:cNvGrpSpPr/>
            <p:nvPr/>
          </p:nvGrpSpPr>
          <p:grpSpPr>
            <a:xfrm>
              <a:off x="6989190" y="3402104"/>
              <a:ext cx="584117" cy="565361"/>
              <a:chOff x="1937084" y="3886199"/>
              <a:chExt cx="778822" cy="753815"/>
            </a:xfrm>
            <a:solidFill>
              <a:srgbClr val="70AD47">
                <a:lumMod val="20000"/>
                <a:lumOff val="80000"/>
              </a:srgbClr>
            </a:solidFill>
          </p:grpSpPr>
          <p:sp>
            <p:nvSpPr>
              <p:cNvPr id="216" name="矩形 215"/>
              <p:cNvSpPr/>
              <p:nvPr/>
            </p:nvSpPr>
            <p:spPr>
              <a:xfrm>
                <a:off x="193708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7" name="矩形 216"/>
              <p:cNvSpPr/>
              <p:nvPr/>
            </p:nvSpPr>
            <p:spPr>
              <a:xfrm>
                <a:off x="220875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8" name="矩形 217"/>
              <p:cNvSpPr/>
              <p:nvPr/>
            </p:nvSpPr>
            <p:spPr>
              <a:xfrm>
                <a:off x="248042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19" name="矩形 218"/>
              <p:cNvSpPr/>
              <p:nvPr/>
            </p:nvSpPr>
            <p:spPr>
              <a:xfrm>
                <a:off x="1937084"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0" name="矩形 219"/>
              <p:cNvSpPr/>
              <p:nvPr/>
            </p:nvSpPr>
            <p:spPr>
              <a:xfrm>
                <a:off x="2208753"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1" name="矩形 220"/>
              <p:cNvSpPr/>
              <p:nvPr/>
            </p:nvSpPr>
            <p:spPr>
              <a:xfrm>
                <a:off x="2480424"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2" name="矩形 22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3" name="矩形 22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4" name="矩形 22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25" name="群組 224"/>
            <p:cNvGrpSpPr/>
            <p:nvPr/>
          </p:nvGrpSpPr>
          <p:grpSpPr>
            <a:xfrm>
              <a:off x="6989186" y="4862051"/>
              <a:ext cx="584117" cy="565361"/>
              <a:chOff x="1937084" y="3886199"/>
              <a:chExt cx="778822" cy="753815"/>
            </a:xfrm>
            <a:solidFill>
              <a:srgbClr val="70AD47">
                <a:lumMod val="20000"/>
                <a:lumOff val="80000"/>
              </a:srgbClr>
            </a:solidFill>
          </p:grpSpPr>
          <p:sp>
            <p:nvSpPr>
              <p:cNvPr id="226" name="矩形 225"/>
              <p:cNvSpPr/>
              <p:nvPr/>
            </p:nvSpPr>
            <p:spPr>
              <a:xfrm>
                <a:off x="193708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7" name="矩形 226"/>
              <p:cNvSpPr/>
              <p:nvPr/>
            </p:nvSpPr>
            <p:spPr>
              <a:xfrm>
                <a:off x="220875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8" name="矩形 227"/>
              <p:cNvSpPr/>
              <p:nvPr/>
            </p:nvSpPr>
            <p:spPr>
              <a:xfrm>
                <a:off x="248042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29" name="矩形 228"/>
              <p:cNvSpPr/>
              <p:nvPr/>
            </p:nvSpPr>
            <p:spPr>
              <a:xfrm>
                <a:off x="1937084"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0" name="矩形 229"/>
              <p:cNvSpPr/>
              <p:nvPr/>
            </p:nvSpPr>
            <p:spPr>
              <a:xfrm>
                <a:off x="2208753"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1" name="矩形 230"/>
              <p:cNvSpPr/>
              <p:nvPr/>
            </p:nvSpPr>
            <p:spPr>
              <a:xfrm>
                <a:off x="2480424"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2" name="矩形 23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3" name="矩形 23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4" name="矩形 23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35" name="群組 234"/>
            <p:cNvGrpSpPr/>
            <p:nvPr/>
          </p:nvGrpSpPr>
          <p:grpSpPr>
            <a:xfrm>
              <a:off x="7742638" y="2684628"/>
              <a:ext cx="584117" cy="565361"/>
              <a:chOff x="1937084" y="3886199"/>
              <a:chExt cx="778822" cy="753815"/>
            </a:xfrm>
            <a:solidFill>
              <a:srgbClr val="70AD47">
                <a:lumMod val="20000"/>
                <a:lumOff val="80000"/>
              </a:srgbClr>
            </a:solidFill>
          </p:grpSpPr>
          <p:sp>
            <p:nvSpPr>
              <p:cNvPr id="236" name="矩形 235"/>
              <p:cNvSpPr/>
              <p:nvPr/>
            </p:nvSpPr>
            <p:spPr>
              <a:xfrm>
                <a:off x="193708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7" name="矩形 236"/>
              <p:cNvSpPr/>
              <p:nvPr/>
            </p:nvSpPr>
            <p:spPr>
              <a:xfrm>
                <a:off x="220875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8" name="矩形 23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39" name="矩形 238"/>
              <p:cNvSpPr/>
              <p:nvPr/>
            </p:nvSpPr>
            <p:spPr>
              <a:xfrm>
                <a:off x="1937084"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0" name="矩形 239"/>
              <p:cNvSpPr/>
              <p:nvPr/>
            </p:nvSpPr>
            <p:spPr>
              <a:xfrm>
                <a:off x="2208753"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1" name="矩形 24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2" name="矩形 241"/>
              <p:cNvSpPr/>
              <p:nvPr/>
            </p:nvSpPr>
            <p:spPr>
              <a:xfrm>
                <a:off x="1937084" y="4415745"/>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3" name="矩形 242"/>
              <p:cNvSpPr/>
              <p:nvPr/>
            </p:nvSpPr>
            <p:spPr>
              <a:xfrm>
                <a:off x="2208753" y="4415745"/>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4" name="矩形 24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45" name="群組 244"/>
            <p:cNvGrpSpPr/>
            <p:nvPr/>
          </p:nvGrpSpPr>
          <p:grpSpPr>
            <a:xfrm>
              <a:off x="7742638" y="4138407"/>
              <a:ext cx="584117" cy="565361"/>
              <a:chOff x="1937084" y="3886199"/>
              <a:chExt cx="778822" cy="753815"/>
            </a:xfrm>
            <a:solidFill>
              <a:srgbClr val="70AD47">
                <a:lumMod val="20000"/>
                <a:lumOff val="80000"/>
              </a:srgbClr>
            </a:solidFill>
          </p:grpSpPr>
          <p:sp>
            <p:nvSpPr>
              <p:cNvPr id="246" name="矩形 245"/>
              <p:cNvSpPr/>
              <p:nvPr/>
            </p:nvSpPr>
            <p:spPr>
              <a:xfrm>
                <a:off x="193708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7" name="矩形 246"/>
              <p:cNvSpPr/>
              <p:nvPr/>
            </p:nvSpPr>
            <p:spPr>
              <a:xfrm>
                <a:off x="220875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8" name="矩形 24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49" name="矩形 248"/>
              <p:cNvSpPr/>
              <p:nvPr/>
            </p:nvSpPr>
            <p:spPr>
              <a:xfrm>
                <a:off x="1937084"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0" name="矩形 249"/>
              <p:cNvSpPr/>
              <p:nvPr/>
            </p:nvSpPr>
            <p:spPr>
              <a:xfrm>
                <a:off x="2208753"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1" name="矩形 25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2" name="矩形 251"/>
              <p:cNvSpPr/>
              <p:nvPr/>
            </p:nvSpPr>
            <p:spPr>
              <a:xfrm>
                <a:off x="1937084" y="4415745"/>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3" name="矩形 252"/>
              <p:cNvSpPr/>
              <p:nvPr/>
            </p:nvSpPr>
            <p:spPr>
              <a:xfrm>
                <a:off x="2208753" y="4415745"/>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4" name="矩形 25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55" name="群組 254"/>
            <p:cNvGrpSpPr/>
            <p:nvPr/>
          </p:nvGrpSpPr>
          <p:grpSpPr>
            <a:xfrm>
              <a:off x="7742636" y="4862051"/>
              <a:ext cx="584117" cy="565361"/>
              <a:chOff x="1937084" y="3886199"/>
              <a:chExt cx="778822" cy="753815"/>
            </a:xfrm>
            <a:solidFill>
              <a:srgbClr val="70AD47">
                <a:lumMod val="20000"/>
                <a:lumOff val="80000"/>
              </a:srgbClr>
            </a:solidFill>
          </p:grpSpPr>
          <p:sp>
            <p:nvSpPr>
              <p:cNvPr id="256" name="矩形 255"/>
              <p:cNvSpPr/>
              <p:nvPr/>
            </p:nvSpPr>
            <p:spPr>
              <a:xfrm>
                <a:off x="193708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7" name="矩形 256"/>
              <p:cNvSpPr/>
              <p:nvPr/>
            </p:nvSpPr>
            <p:spPr>
              <a:xfrm>
                <a:off x="2208754" y="3886199"/>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8" name="矩形 25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59" name="矩形 258"/>
              <p:cNvSpPr/>
              <p:nvPr/>
            </p:nvSpPr>
            <p:spPr>
              <a:xfrm>
                <a:off x="1937084"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0" name="矩形 259"/>
              <p:cNvSpPr/>
              <p:nvPr/>
            </p:nvSpPr>
            <p:spPr>
              <a:xfrm>
                <a:off x="2208753" y="4149917"/>
                <a:ext cx="235482" cy="224269"/>
              </a:xfrm>
              <a:prstGeom prst="rect">
                <a:avLst/>
              </a:prstGeom>
              <a:solidFill>
                <a:srgbClr val="E7E6E6">
                  <a:lumMod val="75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1" name="矩形 26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2" name="矩形 26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3" name="矩形 26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4" name="矩形 26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65" name="群組 264"/>
            <p:cNvGrpSpPr/>
            <p:nvPr/>
          </p:nvGrpSpPr>
          <p:grpSpPr>
            <a:xfrm>
              <a:off x="2459431" y="4127330"/>
              <a:ext cx="584117" cy="565361"/>
              <a:chOff x="1937084" y="3886199"/>
              <a:chExt cx="778822" cy="753815"/>
            </a:xfrm>
            <a:solidFill>
              <a:srgbClr val="5B9BD5">
                <a:lumMod val="40000"/>
                <a:lumOff val="60000"/>
              </a:srgbClr>
            </a:solidFill>
          </p:grpSpPr>
          <p:sp>
            <p:nvSpPr>
              <p:cNvPr id="266" name="矩形 26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7" name="矩形 26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8" name="矩形 26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69" name="矩形 26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0" name="矩形 26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1" name="矩形 27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2" name="矩形 27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3" name="矩形 27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4" name="矩形 27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75" name="群組 274"/>
            <p:cNvGrpSpPr/>
            <p:nvPr/>
          </p:nvGrpSpPr>
          <p:grpSpPr>
            <a:xfrm>
              <a:off x="3213953" y="3398939"/>
              <a:ext cx="584117" cy="565361"/>
              <a:chOff x="1937084" y="3886199"/>
              <a:chExt cx="778822" cy="753815"/>
            </a:xfrm>
            <a:solidFill>
              <a:srgbClr val="70AD47">
                <a:lumMod val="20000"/>
                <a:lumOff val="80000"/>
              </a:srgbClr>
            </a:solidFill>
          </p:grpSpPr>
          <p:sp>
            <p:nvSpPr>
              <p:cNvPr id="276" name="矩形 275"/>
              <p:cNvSpPr/>
              <p:nvPr/>
            </p:nvSpPr>
            <p:spPr>
              <a:xfrm>
                <a:off x="193708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7" name="矩形 276"/>
              <p:cNvSpPr/>
              <p:nvPr/>
            </p:nvSpPr>
            <p:spPr>
              <a:xfrm>
                <a:off x="2208754" y="3886199"/>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8" name="矩形 27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79" name="矩形 278"/>
              <p:cNvSpPr/>
              <p:nvPr/>
            </p:nvSpPr>
            <p:spPr>
              <a:xfrm>
                <a:off x="1937084"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0" name="矩形 279"/>
              <p:cNvSpPr/>
              <p:nvPr/>
            </p:nvSpPr>
            <p:spPr>
              <a:xfrm>
                <a:off x="2208753" y="4149917"/>
                <a:ext cx="235482" cy="224269"/>
              </a:xfrm>
              <a:prstGeom prst="rect">
                <a:avLst/>
              </a:prstGeom>
              <a:solidFill>
                <a:srgbClr val="C0000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1" name="矩形 28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2" name="矩形 28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3" name="矩形 28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4" name="矩形 28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85" name="群組 284"/>
            <p:cNvGrpSpPr/>
            <p:nvPr/>
          </p:nvGrpSpPr>
          <p:grpSpPr>
            <a:xfrm>
              <a:off x="3972186" y="2683045"/>
              <a:ext cx="584117" cy="565361"/>
              <a:chOff x="1937084" y="3886199"/>
              <a:chExt cx="778822" cy="753815"/>
            </a:xfrm>
            <a:solidFill>
              <a:srgbClr val="ED7D31">
                <a:lumMod val="40000"/>
                <a:lumOff val="60000"/>
              </a:srgbClr>
            </a:solidFill>
          </p:grpSpPr>
          <p:sp>
            <p:nvSpPr>
              <p:cNvPr id="286" name="矩形 28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7" name="矩形 28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8" name="矩形 28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89" name="矩形 28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0" name="矩形 28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1" name="矩形 29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2" name="矩形 29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3" name="矩形 29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4" name="矩形 29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295" name="群組 294"/>
            <p:cNvGrpSpPr/>
            <p:nvPr/>
          </p:nvGrpSpPr>
          <p:grpSpPr>
            <a:xfrm>
              <a:off x="3968465" y="4852556"/>
              <a:ext cx="584117" cy="565361"/>
              <a:chOff x="1937084" y="3886199"/>
              <a:chExt cx="778822" cy="753815"/>
            </a:xfrm>
            <a:solidFill>
              <a:srgbClr val="70AD47">
                <a:lumMod val="20000"/>
                <a:lumOff val="80000"/>
              </a:srgbClr>
            </a:solidFill>
          </p:grpSpPr>
          <p:sp>
            <p:nvSpPr>
              <p:cNvPr id="296" name="矩形 295"/>
              <p:cNvSpPr/>
              <p:nvPr/>
            </p:nvSpPr>
            <p:spPr>
              <a:xfrm>
                <a:off x="193708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7" name="矩形 296"/>
              <p:cNvSpPr/>
              <p:nvPr/>
            </p:nvSpPr>
            <p:spPr>
              <a:xfrm>
                <a:off x="220875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8" name="矩形 297"/>
              <p:cNvSpPr/>
              <p:nvPr/>
            </p:nvSpPr>
            <p:spPr>
              <a:xfrm>
                <a:off x="248042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299" name="矩形 298"/>
              <p:cNvSpPr/>
              <p:nvPr/>
            </p:nvSpPr>
            <p:spPr>
              <a:xfrm>
                <a:off x="1937084"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0" name="矩形 299"/>
              <p:cNvSpPr/>
              <p:nvPr/>
            </p:nvSpPr>
            <p:spPr>
              <a:xfrm>
                <a:off x="2208753"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1" name="矩形 300"/>
              <p:cNvSpPr/>
              <p:nvPr/>
            </p:nvSpPr>
            <p:spPr>
              <a:xfrm>
                <a:off x="2480424"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2" name="矩形 30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3" name="矩形 30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4" name="矩形 30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305" name="群組 304"/>
            <p:cNvGrpSpPr/>
            <p:nvPr/>
          </p:nvGrpSpPr>
          <p:grpSpPr>
            <a:xfrm>
              <a:off x="4727946" y="4138408"/>
              <a:ext cx="584117" cy="565361"/>
              <a:chOff x="1937084" y="3886199"/>
              <a:chExt cx="778822" cy="753815"/>
            </a:xfrm>
            <a:solidFill>
              <a:srgbClr val="70AD47">
                <a:lumMod val="20000"/>
                <a:lumOff val="80000"/>
              </a:srgbClr>
            </a:solidFill>
          </p:grpSpPr>
          <p:sp>
            <p:nvSpPr>
              <p:cNvPr id="306" name="矩形 305"/>
              <p:cNvSpPr/>
              <p:nvPr/>
            </p:nvSpPr>
            <p:spPr>
              <a:xfrm>
                <a:off x="193708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7" name="矩形 306"/>
              <p:cNvSpPr/>
              <p:nvPr/>
            </p:nvSpPr>
            <p:spPr>
              <a:xfrm>
                <a:off x="2208754" y="3886199"/>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8" name="矩形 30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09" name="矩形 308"/>
              <p:cNvSpPr/>
              <p:nvPr/>
            </p:nvSpPr>
            <p:spPr>
              <a:xfrm>
                <a:off x="1937084"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0" name="矩形 309"/>
              <p:cNvSpPr/>
              <p:nvPr/>
            </p:nvSpPr>
            <p:spPr>
              <a:xfrm>
                <a:off x="2208753" y="4149917"/>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1" name="矩形 31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2" name="矩形 311"/>
              <p:cNvSpPr/>
              <p:nvPr/>
            </p:nvSpPr>
            <p:spPr>
              <a:xfrm>
                <a:off x="1937084" y="4415745"/>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3" name="矩形 312"/>
              <p:cNvSpPr/>
              <p:nvPr/>
            </p:nvSpPr>
            <p:spPr>
              <a:xfrm>
                <a:off x="2208753" y="4415745"/>
                <a:ext cx="235482" cy="224269"/>
              </a:xfrm>
              <a:prstGeom prst="rect">
                <a:avLst/>
              </a:prstGeom>
              <a:solidFill>
                <a:srgbClr val="7030A0">
                  <a:alpha val="5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4" name="矩形 31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315" name="群組 314"/>
            <p:cNvGrpSpPr/>
            <p:nvPr/>
          </p:nvGrpSpPr>
          <p:grpSpPr>
            <a:xfrm>
              <a:off x="5487422" y="3400521"/>
              <a:ext cx="584117" cy="565361"/>
              <a:chOff x="1937084" y="3886199"/>
              <a:chExt cx="778822" cy="753815"/>
            </a:xfrm>
            <a:solidFill>
              <a:srgbClr val="70AD47">
                <a:lumMod val="20000"/>
                <a:lumOff val="80000"/>
              </a:srgbClr>
            </a:solidFill>
          </p:grpSpPr>
          <p:sp>
            <p:nvSpPr>
              <p:cNvPr id="316" name="矩形 315"/>
              <p:cNvSpPr/>
              <p:nvPr/>
            </p:nvSpPr>
            <p:spPr>
              <a:xfrm>
                <a:off x="193708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7" name="矩形 316"/>
              <p:cNvSpPr/>
              <p:nvPr/>
            </p:nvSpPr>
            <p:spPr>
              <a:xfrm>
                <a:off x="220875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8" name="矩形 317"/>
              <p:cNvSpPr/>
              <p:nvPr/>
            </p:nvSpPr>
            <p:spPr>
              <a:xfrm>
                <a:off x="248042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19" name="矩形 318"/>
              <p:cNvSpPr/>
              <p:nvPr/>
            </p:nvSpPr>
            <p:spPr>
              <a:xfrm>
                <a:off x="1937084"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0" name="矩形 319"/>
              <p:cNvSpPr/>
              <p:nvPr/>
            </p:nvSpPr>
            <p:spPr>
              <a:xfrm>
                <a:off x="2208753"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1" name="矩形 320"/>
              <p:cNvSpPr/>
              <p:nvPr/>
            </p:nvSpPr>
            <p:spPr>
              <a:xfrm>
                <a:off x="2480424"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2" name="矩形 32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3" name="矩形 32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4" name="矩形 32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325" name="群組 324"/>
            <p:cNvGrpSpPr/>
            <p:nvPr/>
          </p:nvGrpSpPr>
          <p:grpSpPr>
            <a:xfrm>
              <a:off x="6235730" y="2684628"/>
              <a:ext cx="584117" cy="565361"/>
              <a:chOff x="1937084" y="3886199"/>
              <a:chExt cx="778822" cy="753815"/>
            </a:xfrm>
            <a:solidFill>
              <a:srgbClr val="70AD47">
                <a:lumMod val="20000"/>
                <a:lumOff val="80000"/>
              </a:srgbClr>
            </a:solidFill>
          </p:grpSpPr>
          <p:sp>
            <p:nvSpPr>
              <p:cNvPr id="326" name="矩形 325"/>
              <p:cNvSpPr/>
              <p:nvPr/>
            </p:nvSpPr>
            <p:spPr>
              <a:xfrm>
                <a:off x="193708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7" name="矩形 326"/>
              <p:cNvSpPr/>
              <p:nvPr/>
            </p:nvSpPr>
            <p:spPr>
              <a:xfrm>
                <a:off x="2208754" y="3886199"/>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8" name="矩形 32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29" name="矩形 328"/>
              <p:cNvSpPr/>
              <p:nvPr/>
            </p:nvSpPr>
            <p:spPr>
              <a:xfrm>
                <a:off x="1937084"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0" name="矩形 329"/>
              <p:cNvSpPr/>
              <p:nvPr/>
            </p:nvSpPr>
            <p:spPr>
              <a:xfrm>
                <a:off x="2208753" y="4149917"/>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1" name="矩形 33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2" name="矩形 331"/>
              <p:cNvSpPr/>
              <p:nvPr/>
            </p:nvSpPr>
            <p:spPr>
              <a:xfrm>
                <a:off x="1937084" y="4415745"/>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3" name="矩形 332"/>
              <p:cNvSpPr/>
              <p:nvPr/>
            </p:nvSpPr>
            <p:spPr>
              <a:xfrm>
                <a:off x="2208753" y="4415745"/>
                <a:ext cx="235482" cy="224269"/>
              </a:xfrm>
              <a:prstGeom prst="rect">
                <a:avLst/>
              </a:prstGeom>
              <a:solidFill>
                <a:srgbClr val="FFC000">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4" name="矩形 33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335" name="群組 334"/>
            <p:cNvGrpSpPr/>
            <p:nvPr/>
          </p:nvGrpSpPr>
          <p:grpSpPr>
            <a:xfrm>
              <a:off x="6239625" y="4854138"/>
              <a:ext cx="584117" cy="565361"/>
              <a:chOff x="1937084" y="3886199"/>
              <a:chExt cx="778822" cy="753815"/>
            </a:xfrm>
            <a:solidFill>
              <a:srgbClr val="70AD47">
                <a:lumMod val="20000"/>
                <a:lumOff val="80000"/>
              </a:srgbClr>
            </a:solidFill>
          </p:grpSpPr>
          <p:sp>
            <p:nvSpPr>
              <p:cNvPr id="336" name="矩形 335"/>
              <p:cNvSpPr/>
              <p:nvPr/>
            </p:nvSpPr>
            <p:spPr>
              <a:xfrm>
                <a:off x="193708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7" name="矩形 336"/>
              <p:cNvSpPr/>
              <p:nvPr/>
            </p:nvSpPr>
            <p:spPr>
              <a:xfrm>
                <a:off x="2208754" y="3886199"/>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8" name="矩形 33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39" name="矩形 338"/>
              <p:cNvSpPr/>
              <p:nvPr/>
            </p:nvSpPr>
            <p:spPr>
              <a:xfrm>
                <a:off x="1937084"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0" name="矩形 339"/>
              <p:cNvSpPr/>
              <p:nvPr/>
            </p:nvSpPr>
            <p:spPr>
              <a:xfrm>
                <a:off x="2208753" y="4149917"/>
                <a:ext cx="235482" cy="224269"/>
              </a:xfrm>
              <a:prstGeom prst="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1" name="矩形 34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2" name="矩形 34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3" name="矩形 34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4" name="矩形 34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345" name="群組 344"/>
            <p:cNvGrpSpPr/>
            <p:nvPr/>
          </p:nvGrpSpPr>
          <p:grpSpPr>
            <a:xfrm>
              <a:off x="6989181" y="4135242"/>
              <a:ext cx="584117" cy="565361"/>
              <a:chOff x="1937084" y="3886199"/>
              <a:chExt cx="778822" cy="753815"/>
            </a:xfrm>
            <a:solidFill>
              <a:srgbClr val="E7E6E6">
                <a:lumMod val="75000"/>
              </a:srgbClr>
            </a:solidFill>
          </p:grpSpPr>
          <p:sp>
            <p:nvSpPr>
              <p:cNvPr id="346" name="矩形 345"/>
              <p:cNvSpPr/>
              <p:nvPr/>
            </p:nvSpPr>
            <p:spPr>
              <a:xfrm>
                <a:off x="193708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7" name="矩形 346"/>
              <p:cNvSpPr/>
              <p:nvPr/>
            </p:nvSpPr>
            <p:spPr>
              <a:xfrm>
                <a:off x="220875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8" name="矩形 347"/>
              <p:cNvSpPr/>
              <p:nvPr/>
            </p:nvSpPr>
            <p:spPr>
              <a:xfrm>
                <a:off x="2480424" y="3886199"/>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49" name="矩形 348"/>
              <p:cNvSpPr/>
              <p:nvPr/>
            </p:nvSpPr>
            <p:spPr>
              <a:xfrm>
                <a:off x="193708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0" name="矩形 349"/>
              <p:cNvSpPr/>
              <p:nvPr/>
            </p:nvSpPr>
            <p:spPr>
              <a:xfrm>
                <a:off x="2208753"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1" name="矩形 350"/>
              <p:cNvSpPr/>
              <p:nvPr/>
            </p:nvSpPr>
            <p:spPr>
              <a:xfrm>
                <a:off x="2480424" y="4149917"/>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2" name="矩形 351"/>
              <p:cNvSpPr/>
              <p:nvPr/>
            </p:nvSpPr>
            <p:spPr>
              <a:xfrm>
                <a:off x="1937084"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3" name="矩形 352"/>
              <p:cNvSpPr/>
              <p:nvPr/>
            </p:nvSpPr>
            <p:spPr>
              <a:xfrm>
                <a:off x="2208753" y="441574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4" name="矩形 353"/>
              <p:cNvSpPr/>
              <p:nvPr/>
            </p:nvSpPr>
            <p:spPr>
              <a:xfrm>
                <a:off x="2480422" y="4413635"/>
                <a:ext cx="235482" cy="224269"/>
              </a:xfrm>
              <a:prstGeom prst="rect">
                <a:avLst/>
              </a:prstGeom>
              <a:grp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nvGrpSpPr>
            <p:cNvPr id="355" name="群組 354"/>
            <p:cNvGrpSpPr/>
            <p:nvPr/>
          </p:nvGrpSpPr>
          <p:grpSpPr>
            <a:xfrm>
              <a:off x="7742640" y="3408434"/>
              <a:ext cx="584117" cy="565361"/>
              <a:chOff x="1937084" y="3886199"/>
              <a:chExt cx="778822" cy="753815"/>
            </a:xfrm>
            <a:solidFill>
              <a:srgbClr val="70AD47">
                <a:lumMod val="20000"/>
                <a:lumOff val="80000"/>
              </a:srgbClr>
            </a:solidFill>
          </p:grpSpPr>
          <p:sp>
            <p:nvSpPr>
              <p:cNvPr id="356" name="矩形 355"/>
              <p:cNvSpPr/>
              <p:nvPr/>
            </p:nvSpPr>
            <p:spPr>
              <a:xfrm>
                <a:off x="193708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7" name="矩形 356"/>
              <p:cNvSpPr/>
              <p:nvPr/>
            </p:nvSpPr>
            <p:spPr>
              <a:xfrm>
                <a:off x="2208754" y="3886199"/>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8" name="矩形 357"/>
              <p:cNvSpPr/>
              <p:nvPr/>
            </p:nvSpPr>
            <p:spPr>
              <a:xfrm>
                <a:off x="2480424" y="3886199"/>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59" name="矩形 358"/>
              <p:cNvSpPr/>
              <p:nvPr/>
            </p:nvSpPr>
            <p:spPr>
              <a:xfrm>
                <a:off x="1937084"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0" name="矩形 359"/>
              <p:cNvSpPr/>
              <p:nvPr/>
            </p:nvSpPr>
            <p:spPr>
              <a:xfrm>
                <a:off x="2208753" y="4149917"/>
                <a:ext cx="235482" cy="224269"/>
              </a:xfrm>
              <a:prstGeom prst="rect">
                <a:avLst/>
              </a:prstGeom>
              <a:solidFill>
                <a:srgbClr val="70AD47">
                  <a:lumMod val="40000"/>
                  <a:lumOff val="60000"/>
                </a:srgb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1" name="矩形 360"/>
              <p:cNvSpPr/>
              <p:nvPr/>
            </p:nvSpPr>
            <p:spPr>
              <a:xfrm>
                <a:off x="2480424" y="4149917"/>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2" name="矩形 361"/>
              <p:cNvSpPr/>
              <p:nvPr/>
            </p:nvSpPr>
            <p:spPr>
              <a:xfrm>
                <a:off x="1937084"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3" name="矩形 362"/>
              <p:cNvSpPr/>
              <p:nvPr/>
            </p:nvSpPr>
            <p:spPr>
              <a:xfrm>
                <a:off x="2208753" y="441574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4" name="矩形 363"/>
              <p:cNvSpPr/>
              <p:nvPr/>
            </p:nvSpPr>
            <p:spPr>
              <a:xfrm>
                <a:off x="2480422" y="4413635"/>
                <a:ext cx="235482" cy="224269"/>
              </a:xfrm>
              <a:prstGeom prst="rect">
                <a:avLst/>
              </a:prstGeom>
              <a:solidFill>
                <a:sysClr val="window" lastClr="FFFFFF">
                  <a:lumMod val="95000"/>
                </a:sys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grpSp>
      </p:grpSp>
      <p:sp>
        <p:nvSpPr>
          <p:cNvPr id="365" name="矩形 364"/>
          <p:cNvSpPr/>
          <p:nvPr/>
        </p:nvSpPr>
        <p:spPr>
          <a:xfrm>
            <a:off x="6333938" y="1481181"/>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6" name="矩形 365"/>
          <p:cNvSpPr/>
          <p:nvPr/>
        </p:nvSpPr>
        <p:spPr>
          <a:xfrm>
            <a:off x="6562475" y="1476355"/>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7" name="矩形 366"/>
          <p:cNvSpPr/>
          <p:nvPr/>
        </p:nvSpPr>
        <p:spPr>
          <a:xfrm>
            <a:off x="6796899" y="1481181"/>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8" name="矩形 367"/>
          <p:cNvSpPr/>
          <p:nvPr/>
        </p:nvSpPr>
        <p:spPr>
          <a:xfrm>
            <a:off x="6341221" y="1695481"/>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69" name="矩形 368"/>
          <p:cNvSpPr/>
          <p:nvPr/>
        </p:nvSpPr>
        <p:spPr>
          <a:xfrm>
            <a:off x="6562475" y="1695481"/>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70" name="矩形 369"/>
          <p:cNvSpPr/>
          <p:nvPr/>
        </p:nvSpPr>
        <p:spPr>
          <a:xfrm>
            <a:off x="6796899" y="1703899"/>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71" name="矩形 370"/>
          <p:cNvSpPr/>
          <p:nvPr/>
        </p:nvSpPr>
        <p:spPr>
          <a:xfrm>
            <a:off x="6350737" y="1923915"/>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72" name="矩形 371"/>
          <p:cNvSpPr/>
          <p:nvPr/>
        </p:nvSpPr>
        <p:spPr>
          <a:xfrm>
            <a:off x="6591375" y="1912118"/>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373" name="矩形 372"/>
          <p:cNvSpPr/>
          <p:nvPr/>
        </p:nvSpPr>
        <p:spPr>
          <a:xfrm>
            <a:off x="6796898" y="1922836"/>
            <a:ext cx="198631" cy="199092"/>
          </a:xfrm>
          <a:prstGeom prst="rect">
            <a:avLst/>
          </a:prstGeom>
          <a:solidFill>
            <a:schemeClr val="bg1">
              <a:alpha val="50000"/>
            </a:schemeClr>
          </a:solidFill>
          <a:ln w="12700" cap="flat" cmpd="sng" algn="ctr">
            <a:solidFill>
              <a:srgbClr val="70AD47">
                <a:shade val="50000"/>
              </a:srgbClr>
            </a:solidFill>
            <a:prstDash val="solid"/>
            <a:miter lim="800000"/>
          </a:ln>
          <a:effectLst/>
        </p:spPr>
        <p:txBody>
          <a:bodyPr rtlCol="0" anchor="ctr"/>
          <a:lstStyle/>
          <a:p>
            <a:pPr algn="ctr">
              <a:defRPr/>
            </a:pPr>
            <a:r>
              <a:rPr lang="en-US" altLang="zh-TW" sz="1350" kern="0" dirty="0">
                <a:solidFill>
                  <a:prstClr val="black"/>
                </a:solidFill>
                <a:latin typeface="Calibri" panose="020F0502020204030204"/>
                <a:ea typeface="新細明體" panose="02020500000000000000" pitchFamily="18" charset="-120"/>
              </a:rPr>
              <a:t>x</a:t>
            </a:r>
            <a:endParaRPr lang="zh-TW" altLang="en-US" sz="1350" kern="0" dirty="0">
              <a:solidFill>
                <a:prstClr val="black"/>
              </a:solidFill>
              <a:latin typeface="Calibri" panose="020F0502020204030204"/>
              <a:ea typeface="新細明體" panose="02020500000000000000" pitchFamily="18" charset="-120"/>
            </a:endParaRPr>
          </a:p>
        </p:txBody>
      </p:sp>
      <p:sp>
        <p:nvSpPr>
          <p:cNvPr id="6" name="文字方塊 5"/>
          <p:cNvSpPr txBox="1"/>
          <p:nvPr/>
        </p:nvSpPr>
        <p:spPr>
          <a:xfrm>
            <a:off x="7099291" y="1597830"/>
            <a:ext cx="1579343" cy="369332"/>
          </a:xfrm>
          <a:prstGeom prst="rect">
            <a:avLst/>
          </a:prstGeom>
          <a:noFill/>
        </p:spPr>
        <p:txBody>
          <a:bodyPr wrap="none" rtlCol="0">
            <a:spAutoFit/>
          </a:bodyPr>
          <a:lstStyle/>
          <a:p>
            <a:r>
              <a:rPr lang="en-US" altLang="zh-TW" dirty="0"/>
              <a:t>A 3x3 PE core</a:t>
            </a:r>
            <a:endParaRPr lang="zh-TW" altLang="en-US" dirty="0"/>
          </a:p>
        </p:txBody>
      </p:sp>
      <p:sp>
        <p:nvSpPr>
          <p:cNvPr id="7" name="左大括弧 6"/>
          <p:cNvSpPr/>
          <p:nvPr/>
        </p:nvSpPr>
        <p:spPr>
          <a:xfrm>
            <a:off x="1981245" y="2971805"/>
            <a:ext cx="274317" cy="1282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文字方塊 7"/>
          <p:cNvSpPr txBox="1"/>
          <p:nvPr/>
        </p:nvSpPr>
        <p:spPr>
          <a:xfrm>
            <a:off x="1723873" y="3392986"/>
            <a:ext cx="306494" cy="369332"/>
          </a:xfrm>
          <a:prstGeom prst="rect">
            <a:avLst/>
          </a:prstGeom>
          <a:noFill/>
        </p:spPr>
        <p:txBody>
          <a:bodyPr wrap="none" rtlCol="0">
            <a:spAutoFit/>
          </a:bodyPr>
          <a:lstStyle/>
          <a:p>
            <a:r>
              <a:rPr lang="en-US" altLang="zh-TW" dirty="0"/>
              <a:t>5</a:t>
            </a:r>
            <a:endParaRPr lang="zh-TW" altLang="en-US" dirty="0"/>
          </a:p>
        </p:txBody>
      </p:sp>
      <p:sp>
        <p:nvSpPr>
          <p:cNvPr id="10" name="文字方塊 9"/>
          <p:cNvSpPr txBox="1"/>
          <p:nvPr/>
        </p:nvSpPr>
        <p:spPr>
          <a:xfrm>
            <a:off x="2832816" y="2623981"/>
            <a:ext cx="306494" cy="369332"/>
          </a:xfrm>
          <a:prstGeom prst="rect">
            <a:avLst/>
          </a:prstGeom>
          <a:noFill/>
        </p:spPr>
        <p:txBody>
          <a:bodyPr wrap="none" rtlCol="0">
            <a:spAutoFit/>
          </a:bodyPr>
          <a:lstStyle/>
          <a:p>
            <a:r>
              <a:rPr lang="en-US" altLang="zh-TW" dirty="0"/>
              <a:t>5</a:t>
            </a:r>
            <a:endParaRPr lang="zh-TW" altLang="en-US" dirty="0"/>
          </a:p>
        </p:txBody>
      </p:sp>
    </p:spTree>
    <p:extLst>
      <p:ext uri="{BB962C8B-B14F-4D97-AF65-F5344CB8AC3E}">
        <p14:creationId xmlns:p14="http://schemas.microsoft.com/office/powerpoint/2010/main" val="1881494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4189" y="267566"/>
            <a:ext cx="8596668" cy="1320800"/>
          </a:xfrm>
        </p:spPr>
        <p:txBody>
          <a:bodyPr>
            <a:normAutofit fontScale="90000"/>
          </a:bodyPr>
          <a:lstStyle/>
          <a:p>
            <a:r>
              <a:rPr lang="en-US" altLang="zh-TW" dirty="0"/>
              <a:t>Kernel View: Row-major Order Kernel in Geometric</a:t>
            </a:r>
            <a:r>
              <a:rPr lang="zh-TW" altLang="en-US" dirty="0"/>
              <a:t> </a:t>
            </a:r>
            <a:r>
              <a:rPr lang="en-US" altLang="zh-TW" dirty="0"/>
              <a:t>Mapping, on different PEs  (2/2)</a:t>
            </a:r>
            <a:endParaRPr lang="zh-TW" altLang="en-US"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32</a:t>
            </a:fld>
            <a:endParaRPr lang="zh-TW" altLang="en-US" dirty="0"/>
          </a:p>
        </p:txBody>
      </p:sp>
      <p:pic>
        <p:nvPicPr>
          <p:cNvPr id="3" name="圖片 2"/>
          <p:cNvPicPr>
            <a:picLocks noChangeAspect="1"/>
          </p:cNvPicPr>
          <p:nvPr/>
        </p:nvPicPr>
        <p:blipFill>
          <a:blip r:embed="rId2"/>
          <a:stretch>
            <a:fillRect/>
          </a:stretch>
        </p:blipFill>
        <p:spPr>
          <a:xfrm>
            <a:off x="807852" y="2305324"/>
            <a:ext cx="3968400" cy="1959928"/>
          </a:xfrm>
          <a:prstGeom prst="rect">
            <a:avLst/>
          </a:prstGeom>
        </p:spPr>
      </p:pic>
      <p:pic>
        <p:nvPicPr>
          <p:cNvPr id="6" name="圖片 5"/>
          <p:cNvPicPr>
            <a:picLocks noChangeAspect="1"/>
          </p:cNvPicPr>
          <p:nvPr/>
        </p:nvPicPr>
        <p:blipFill>
          <a:blip r:embed="rId3"/>
          <a:stretch>
            <a:fillRect/>
          </a:stretch>
        </p:blipFill>
        <p:spPr>
          <a:xfrm>
            <a:off x="7725333" y="4380808"/>
            <a:ext cx="1245011" cy="2288761"/>
          </a:xfrm>
          <a:prstGeom prst="rect">
            <a:avLst/>
          </a:prstGeom>
        </p:spPr>
      </p:pic>
      <p:pic>
        <p:nvPicPr>
          <p:cNvPr id="7" name="圖片 6"/>
          <p:cNvPicPr>
            <a:picLocks noChangeAspect="1"/>
          </p:cNvPicPr>
          <p:nvPr/>
        </p:nvPicPr>
        <p:blipFill>
          <a:blip r:embed="rId4"/>
          <a:stretch>
            <a:fillRect/>
          </a:stretch>
        </p:blipFill>
        <p:spPr>
          <a:xfrm>
            <a:off x="824763" y="4709146"/>
            <a:ext cx="3951489" cy="1941029"/>
          </a:xfrm>
          <a:prstGeom prst="rect">
            <a:avLst/>
          </a:prstGeom>
        </p:spPr>
      </p:pic>
      <p:pic>
        <p:nvPicPr>
          <p:cNvPr id="8" name="圖片 7"/>
          <p:cNvPicPr>
            <a:picLocks noChangeAspect="1"/>
          </p:cNvPicPr>
          <p:nvPr/>
        </p:nvPicPr>
        <p:blipFill>
          <a:blip r:embed="rId5"/>
          <a:stretch>
            <a:fillRect/>
          </a:stretch>
        </p:blipFill>
        <p:spPr>
          <a:xfrm>
            <a:off x="5730244" y="2329174"/>
            <a:ext cx="3990178" cy="1953938"/>
          </a:xfrm>
          <a:prstGeom prst="rect">
            <a:avLst/>
          </a:prstGeom>
        </p:spPr>
      </p:pic>
      <p:sp>
        <p:nvSpPr>
          <p:cNvPr id="9" name="文字方塊 8"/>
          <p:cNvSpPr txBox="1"/>
          <p:nvPr/>
        </p:nvSpPr>
        <p:spPr>
          <a:xfrm>
            <a:off x="748318" y="1959842"/>
            <a:ext cx="952500" cy="369332"/>
          </a:xfrm>
          <a:prstGeom prst="rect">
            <a:avLst/>
          </a:prstGeom>
          <a:noFill/>
        </p:spPr>
        <p:txBody>
          <a:bodyPr wrap="square" rtlCol="0">
            <a:spAutoFit/>
          </a:bodyPr>
          <a:lstStyle/>
          <a:p>
            <a:r>
              <a:rPr lang="en-US" altLang="zh-TW" dirty="0"/>
              <a:t>5x5</a:t>
            </a:r>
            <a:endParaRPr lang="zh-TW" altLang="en-US" dirty="0"/>
          </a:p>
        </p:txBody>
      </p:sp>
      <p:sp>
        <p:nvSpPr>
          <p:cNvPr id="11" name="文字方塊 10"/>
          <p:cNvSpPr txBox="1"/>
          <p:nvPr/>
        </p:nvSpPr>
        <p:spPr>
          <a:xfrm>
            <a:off x="751207" y="4426068"/>
            <a:ext cx="952500" cy="369332"/>
          </a:xfrm>
          <a:prstGeom prst="rect">
            <a:avLst/>
          </a:prstGeom>
          <a:noFill/>
        </p:spPr>
        <p:txBody>
          <a:bodyPr wrap="square" rtlCol="0">
            <a:spAutoFit/>
          </a:bodyPr>
          <a:lstStyle/>
          <a:p>
            <a:r>
              <a:rPr lang="en-US" altLang="zh-TW" dirty="0"/>
              <a:t>7x7</a:t>
            </a:r>
            <a:endParaRPr lang="zh-TW" altLang="en-US" dirty="0"/>
          </a:p>
        </p:txBody>
      </p:sp>
      <p:sp>
        <p:nvSpPr>
          <p:cNvPr id="12" name="文字方塊 11"/>
          <p:cNvSpPr txBox="1"/>
          <p:nvPr/>
        </p:nvSpPr>
        <p:spPr>
          <a:xfrm>
            <a:off x="5625983" y="1962205"/>
            <a:ext cx="952500" cy="369332"/>
          </a:xfrm>
          <a:prstGeom prst="rect">
            <a:avLst/>
          </a:prstGeom>
          <a:noFill/>
        </p:spPr>
        <p:txBody>
          <a:bodyPr wrap="square" rtlCol="0">
            <a:spAutoFit/>
          </a:bodyPr>
          <a:lstStyle/>
          <a:p>
            <a:r>
              <a:rPr lang="en-US" altLang="zh-TW" dirty="0"/>
              <a:t>11x11</a:t>
            </a:r>
            <a:endParaRPr lang="zh-TW" altLang="en-US" dirty="0"/>
          </a:p>
        </p:txBody>
      </p:sp>
      <p:sp>
        <p:nvSpPr>
          <p:cNvPr id="5" name="文字方塊 4"/>
          <p:cNvSpPr txBox="1"/>
          <p:nvPr/>
        </p:nvSpPr>
        <p:spPr>
          <a:xfrm>
            <a:off x="6918951" y="1325903"/>
            <a:ext cx="2274982" cy="369332"/>
          </a:xfrm>
          <a:prstGeom prst="rect">
            <a:avLst/>
          </a:prstGeom>
          <a:noFill/>
        </p:spPr>
        <p:txBody>
          <a:bodyPr wrap="none" rtlCol="0">
            <a:spAutoFit/>
          </a:bodyPr>
          <a:lstStyle/>
          <a:p>
            <a:r>
              <a:rPr lang="en-US" altLang="zh-TW" dirty="0"/>
              <a:t>32 PEs, each 9 MACs</a:t>
            </a:r>
            <a:endParaRPr lang="zh-TW" altLang="en-US" dirty="0"/>
          </a:p>
        </p:txBody>
      </p:sp>
      <p:sp>
        <p:nvSpPr>
          <p:cNvPr id="10" name="文字方塊 9"/>
          <p:cNvSpPr txBox="1"/>
          <p:nvPr/>
        </p:nvSpPr>
        <p:spPr>
          <a:xfrm>
            <a:off x="4849808" y="4380808"/>
            <a:ext cx="2903359" cy="2031325"/>
          </a:xfrm>
          <a:prstGeom prst="rect">
            <a:avLst/>
          </a:prstGeom>
          <a:noFill/>
        </p:spPr>
        <p:txBody>
          <a:bodyPr wrap="none" rtlCol="0">
            <a:spAutoFit/>
          </a:bodyPr>
          <a:lstStyle/>
          <a:p>
            <a:r>
              <a:rPr lang="en-US" altLang="zh-TW" dirty="0"/>
              <a:t>Different color</a:t>
            </a:r>
          </a:p>
          <a:p>
            <a:r>
              <a:rPr lang="en-US" altLang="zh-TW" dirty="0"/>
              <a:t>means different kernels</a:t>
            </a:r>
          </a:p>
          <a:p>
            <a:r>
              <a:rPr lang="en-US" altLang="zh-TW" dirty="0"/>
              <a:t>10 kernels at a time</a:t>
            </a:r>
          </a:p>
          <a:p>
            <a:r>
              <a:rPr lang="en-US" altLang="zh-TW" dirty="0"/>
              <a:t>Run from channel 1 to N</a:t>
            </a:r>
          </a:p>
          <a:p>
            <a:r>
              <a:rPr lang="en-US" altLang="zh-TW" dirty="0"/>
              <a:t>for the given kernel. Then</a:t>
            </a:r>
          </a:p>
          <a:p>
            <a:r>
              <a:rPr lang="en-US" altLang="zh-TW" dirty="0"/>
              <a:t>go for another 10 kernels </a:t>
            </a:r>
          </a:p>
          <a:p>
            <a:r>
              <a:rPr lang="en-US" altLang="zh-TW" dirty="0"/>
              <a:t>if any </a:t>
            </a:r>
            <a:endParaRPr lang="zh-TW" altLang="en-US" dirty="0"/>
          </a:p>
        </p:txBody>
      </p:sp>
      <p:cxnSp>
        <p:nvCxnSpPr>
          <p:cNvPr id="14" name="直線單箭頭接點 13"/>
          <p:cNvCxnSpPr/>
          <p:nvPr/>
        </p:nvCxnSpPr>
        <p:spPr>
          <a:xfrm flipH="1" flipV="1">
            <a:off x="4835786" y="3886195"/>
            <a:ext cx="711581" cy="56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347001" y="1847594"/>
            <a:ext cx="841897" cy="369332"/>
          </a:xfrm>
          <a:prstGeom prst="rect">
            <a:avLst/>
          </a:prstGeom>
          <a:noFill/>
        </p:spPr>
        <p:txBody>
          <a:bodyPr wrap="none" rtlCol="0">
            <a:spAutoFit/>
          </a:bodyPr>
          <a:lstStyle/>
          <a:p>
            <a:r>
              <a:rPr lang="en-US" altLang="zh-TW" dirty="0"/>
              <a:t>32 PEs</a:t>
            </a:r>
            <a:endParaRPr lang="zh-TW" altLang="en-US" dirty="0"/>
          </a:p>
        </p:txBody>
      </p:sp>
      <p:sp>
        <p:nvSpPr>
          <p:cNvPr id="15" name="文字方塊 14"/>
          <p:cNvSpPr txBox="1"/>
          <p:nvPr/>
        </p:nvSpPr>
        <p:spPr>
          <a:xfrm>
            <a:off x="6760164" y="1820516"/>
            <a:ext cx="1930337" cy="369332"/>
          </a:xfrm>
          <a:prstGeom prst="rect">
            <a:avLst/>
          </a:prstGeom>
          <a:noFill/>
        </p:spPr>
        <p:txBody>
          <a:bodyPr wrap="none" rtlCol="0">
            <a:spAutoFit/>
          </a:bodyPr>
          <a:lstStyle/>
          <a:p>
            <a:r>
              <a:rPr lang="en-US" altLang="zh-TW" dirty="0"/>
              <a:t>Spatial mapping </a:t>
            </a:r>
            <a:endParaRPr lang="zh-TW" altLang="en-US" dirty="0"/>
          </a:p>
        </p:txBody>
      </p:sp>
    </p:spTree>
    <p:extLst>
      <p:ext uri="{BB962C8B-B14F-4D97-AF65-F5344CB8AC3E}">
        <p14:creationId xmlns:p14="http://schemas.microsoft.com/office/powerpoint/2010/main" val="209333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220" y="453024"/>
            <a:ext cx="8869583" cy="1320800"/>
          </a:xfrm>
        </p:spPr>
        <p:txBody>
          <a:bodyPr>
            <a:normAutofit fontScale="90000"/>
          </a:bodyPr>
          <a:lstStyle/>
          <a:p>
            <a:r>
              <a:rPr lang="en-US" altLang="zh-TW" dirty="0"/>
              <a:t>Kernel View: Row-major Order Kernel Mapping on the Same PE for Oversize Kernel (1/2)</a:t>
            </a:r>
            <a:endParaRPr lang="zh-TW" altLang="en-US" dirty="0"/>
          </a:p>
        </p:txBody>
      </p:sp>
      <p:pic>
        <p:nvPicPr>
          <p:cNvPr id="4" name="圖片 3"/>
          <p:cNvPicPr>
            <a:picLocks noChangeAspect="1"/>
          </p:cNvPicPr>
          <p:nvPr/>
        </p:nvPicPr>
        <p:blipFill>
          <a:blip r:embed="rId2"/>
          <a:stretch>
            <a:fillRect/>
          </a:stretch>
        </p:blipFill>
        <p:spPr>
          <a:xfrm>
            <a:off x="199889" y="1870067"/>
            <a:ext cx="4742778" cy="4198840"/>
          </a:xfrm>
          <a:prstGeom prst="rect">
            <a:avLst/>
          </a:prstGeom>
        </p:spPr>
      </p:pic>
      <p:sp>
        <p:nvSpPr>
          <p:cNvPr id="5" name="矩形 4"/>
          <p:cNvSpPr/>
          <p:nvPr/>
        </p:nvSpPr>
        <p:spPr>
          <a:xfrm>
            <a:off x="1506331" y="2586783"/>
            <a:ext cx="2067028" cy="590382"/>
          </a:xfrm>
          <a:prstGeom prst="rect">
            <a:avLst/>
          </a:prstGeom>
          <a:no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sp>
        <p:nvSpPr>
          <p:cNvPr id="6" name="文字方塊 5"/>
          <p:cNvSpPr txBox="1"/>
          <p:nvPr/>
        </p:nvSpPr>
        <p:spPr>
          <a:xfrm>
            <a:off x="-28110" y="2148854"/>
            <a:ext cx="1732786" cy="584775"/>
          </a:xfrm>
          <a:prstGeom prst="rect">
            <a:avLst/>
          </a:prstGeom>
          <a:noFill/>
        </p:spPr>
        <p:txBody>
          <a:bodyPr wrap="square" rtlCol="0">
            <a:spAutoFit/>
          </a:bodyPr>
          <a:lstStyle/>
          <a:p>
            <a:r>
              <a:rPr lang="en-US" altLang="zh-TW" sz="1600" dirty="0">
                <a:solidFill>
                  <a:srgbClr val="3333CC"/>
                </a:solidFill>
              </a:rPr>
              <a:t>convolute a 5x5 </a:t>
            </a:r>
          </a:p>
          <a:p>
            <a:r>
              <a:rPr lang="en-US" altLang="zh-TW" sz="1600" dirty="0">
                <a:solidFill>
                  <a:srgbClr val="3333CC"/>
                </a:solidFill>
              </a:rPr>
              <a:t>kernel size</a:t>
            </a:r>
            <a:endParaRPr lang="zh-TW" altLang="en-US" sz="1600" dirty="0">
              <a:solidFill>
                <a:srgbClr val="3333CC"/>
              </a:solidFill>
            </a:endParaRPr>
          </a:p>
        </p:txBody>
      </p:sp>
      <p:pic>
        <p:nvPicPr>
          <p:cNvPr id="7" name="圖片 6"/>
          <p:cNvPicPr>
            <a:picLocks noChangeAspect="1"/>
          </p:cNvPicPr>
          <p:nvPr/>
        </p:nvPicPr>
        <p:blipFill>
          <a:blip r:embed="rId3"/>
          <a:stretch>
            <a:fillRect/>
          </a:stretch>
        </p:blipFill>
        <p:spPr>
          <a:xfrm>
            <a:off x="5216860" y="2552611"/>
            <a:ext cx="1871955" cy="3441300"/>
          </a:xfrm>
          <a:prstGeom prst="rect">
            <a:avLst/>
          </a:prstGeom>
        </p:spPr>
      </p:pic>
      <p:sp>
        <p:nvSpPr>
          <p:cNvPr id="11" name="矩形 10"/>
          <p:cNvSpPr/>
          <p:nvPr/>
        </p:nvSpPr>
        <p:spPr>
          <a:xfrm>
            <a:off x="1484275" y="5432520"/>
            <a:ext cx="2129140" cy="6068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1897750" y="6025300"/>
            <a:ext cx="639311" cy="369332"/>
          </a:xfrm>
          <a:prstGeom prst="rect">
            <a:avLst/>
          </a:prstGeom>
          <a:noFill/>
        </p:spPr>
        <p:txBody>
          <a:bodyPr wrap="square" rtlCol="0">
            <a:spAutoFit/>
          </a:bodyPr>
          <a:lstStyle/>
          <a:p>
            <a:r>
              <a:rPr lang="en-US" altLang="zh-TW" dirty="0">
                <a:solidFill>
                  <a:srgbClr val="FF0000"/>
                </a:solidFill>
              </a:rPr>
              <a:t>P</a:t>
            </a:r>
            <a:endParaRPr lang="zh-TW" altLang="en-US" dirty="0">
              <a:solidFill>
                <a:srgbClr val="FF0000"/>
              </a:solidFill>
            </a:endParaRPr>
          </a:p>
        </p:txBody>
      </p:sp>
      <p:sp>
        <p:nvSpPr>
          <p:cNvPr id="13" name="矩形 12"/>
          <p:cNvSpPr/>
          <p:nvPr/>
        </p:nvSpPr>
        <p:spPr>
          <a:xfrm>
            <a:off x="3330011" y="5598060"/>
            <a:ext cx="177389" cy="465392"/>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3235872" y="6025300"/>
            <a:ext cx="639311" cy="369332"/>
          </a:xfrm>
          <a:prstGeom prst="rect">
            <a:avLst/>
          </a:prstGeom>
          <a:noFill/>
        </p:spPr>
        <p:txBody>
          <a:bodyPr wrap="square" rtlCol="0">
            <a:spAutoFit/>
          </a:bodyPr>
          <a:lstStyle/>
          <a:p>
            <a:r>
              <a:rPr lang="en-US" altLang="zh-TW" dirty="0">
                <a:solidFill>
                  <a:srgbClr val="7030A0"/>
                </a:solidFill>
              </a:rPr>
              <a:t>W</a:t>
            </a:r>
            <a:endParaRPr lang="zh-TW" altLang="en-US" dirty="0">
              <a:solidFill>
                <a:srgbClr val="7030A0"/>
              </a:solidFill>
            </a:endParaRPr>
          </a:p>
        </p:txBody>
      </p:sp>
      <p:sp>
        <p:nvSpPr>
          <p:cNvPr id="15" name="文字方塊 14"/>
          <p:cNvSpPr txBox="1"/>
          <p:nvPr/>
        </p:nvSpPr>
        <p:spPr>
          <a:xfrm>
            <a:off x="7503540" y="1929303"/>
            <a:ext cx="4151620" cy="1323439"/>
          </a:xfrm>
          <a:prstGeom prst="rect">
            <a:avLst/>
          </a:prstGeom>
          <a:noFill/>
        </p:spPr>
        <p:txBody>
          <a:bodyPr wrap="square" rtlCol="0">
            <a:spAutoFit/>
          </a:bodyPr>
          <a:lstStyle/>
          <a:p>
            <a:r>
              <a:rPr lang="en-US" altLang="zh-TW" sz="1600" dirty="0"/>
              <a:t>P: needed phases for oversize kernel</a:t>
            </a:r>
          </a:p>
          <a:p>
            <a:r>
              <a:rPr lang="en-US" altLang="zh-TW" sz="1600" dirty="0"/>
              <a:t>W: waste multiplier number for oversize kernel</a:t>
            </a:r>
          </a:p>
          <a:p>
            <a:r>
              <a:rPr lang="en-US" altLang="zh-TW" sz="1600" dirty="0"/>
              <a:t>k: kernel size</a:t>
            </a:r>
          </a:p>
          <a:p>
            <a:endParaRPr lang="zh-TW" altLang="en-US" sz="1600" dirty="0"/>
          </a:p>
        </p:txBody>
      </p:sp>
      <mc:AlternateContent xmlns:mc="http://schemas.openxmlformats.org/markup-compatibility/2006" xmlns:a14="http://schemas.microsoft.com/office/drawing/2010/main">
        <mc:Choice Requires="a14">
          <p:sp>
            <p:nvSpPr>
              <p:cNvPr id="16" name="文字方塊 15"/>
              <p:cNvSpPr txBox="1"/>
              <p:nvPr/>
            </p:nvSpPr>
            <p:spPr>
              <a:xfrm>
                <a:off x="7639644" y="3182244"/>
                <a:ext cx="1707967"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solidFill>
                            <a:prstClr val="black"/>
                          </a:solidFill>
                          <a:latin typeface="Cambria Math" panose="02040503050406030204" pitchFamily="18" charset="0"/>
                        </a:rPr>
                        <m:t>𝑃</m:t>
                      </m:r>
                      <m:r>
                        <a:rPr lang="en-US" altLang="zh-TW" i="1" smtClean="0">
                          <a:solidFill>
                            <a:prstClr val="black"/>
                          </a:solidFill>
                          <a:latin typeface="Cambria Math" panose="02040503050406030204" pitchFamily="18" charset="0"/>
                          <a:ea typeface="Cambria Math" panose="02040503050406030204" pitchFamily="18" charset="0"/>
                        </a:rPr>
                        <m:t>=</m:t>
                      </m:r>
                      <m:r>
                        <m:rPr>
                          <m:sty m:val="p"/>
                        </m:rPr>
                        <a:rPr lang="zh-TW" altLang="en-US" i="0" smtClean="0">
                          <a:solidFill>
                            <a:prstClr val="black"/>
                          </a:solidFill>
                          <a:latin typeface="Cambria Math" panose="02040503050406030204" pitchFamily="18" charset="0"/>
                        </a:rPr>
                        <m:t>ceil</m:t>
                      </m:r>
                      <m:r>
                        <a:rPr lang="en-US" altLang="zh-TW" i="1" smtClean="0">
                          <a:solidFill>
                            <a:prstClr val="black"/>
                          </a:solidFill>
                          <a:latin typeface="Cambria Math" panose="02040503050406030204" pitchFamily="18" charset="0"/>
                        </a:rPr>
                        <m:t>(</m:t>
                      </m:r>
                      <m:f>
                        <m:fPr>
                          <m:ctrlPr>
                            <a:rPr lang="en-US" altLang="zh-TW" i="1" smtClean="0">
                              <a:solidFill>
                                <a:prstClr val="black"/>
                              </a:solidFill>
                              <a:latin typeface="Cambria Math" panose="02040503050406030204" pitchFamily="18" charset="0"/>
                            </a:rPr>
                          </m:ctrlPr>
                        </m:fPr>
                        <m:num>
                          <m:r>
                            <a:rPr lang="en-US" altLang="zh-TW" i="1" smtClean="0">
                              <a:solidFill>
                                <a:prstClr val="black"/>
                              </a:solidFill>
                              <a:latin typeface="Cambria Math" panose="02040503050406030204" pitchFamily="18" charset="0"/>
                            </a:rPr>
                            <m:t>  </m:t>
                          </m:r>
                          <m:r>
                            <a:rPr lang="en-US" altLang="zh-TW" i="1" smtClean="0">
                              <a:solidFill>
                                <a:prstClr val="black"/>
                              </a:solidFill>
                              <a:latin typeface="Cambria Math" panose="02040503050406030204" pitchFamily="18" charset="0"/>
                            </a:rPr>
                            <m:t>𝑘</m:t>
                          </m:r>
                          <m:r>
                            <a:rPr lang="en-US" altLang="zh-TW" i="1">
                              <a:solidFill>
                                <a:prstClr val="black"/>
                              </a:solidFill>
                              <a:latin typeface="Cambria Math" panose="02040503050406030204" pitchFamily="18" charset="0"/>
                              <a:ea typeface="Cambria Math" panose="02040503050406030204" pitchFamily="18" charset="0"/>
                            </a:rPr>
                            <m:t>∙</m:t>
                          </m:r>
                          <m:r>
                            <a:rPr lang="en-US" altLang="zh-TW" i="1" smtClean="0">
                              <a:solidFill>
                                <a:prstClr val="black"/>
                              </a:solidFill>
                              <a:latin typeface="Cambria Math" panose="02040503050406030204" pitchFamily="18" charset="0"/>
                              <a:ea typeface="Cambria Math" panose="02040503050406030204" pitchFamily="18" charset="0"/>
                            </a:rPr>
                            <m:t>𝑘</m:t>
                          </m:r>
                          <m:r>
                            <a:rPr lang="en-US" altLang="zh-TW" i="1" smtClean="0">
                              <a:solidFill>
                                <a:prstClr val="black"/>
                              </a:solidFill>
                              <a:latin typeface="Cambria Math" panose="02040503050406030204" pitchFamily="18" charset="0"/>
                              <a:ea typeface="Cambria Math" panose="02040503050406030204" pitchFamily="18" charset="0"/>
                            </a:rPr>
                            <m:t>  </m:t>
                          </m:r>
                        </m:num>
                        <m:den>
                          <m:r>
                            <a:rPr lang="en-US" altLang="zh-TW" i="1" smtClean="0">
                              <a:solidFill>
                                <a:prstClr val="black"/>
                              </a:solidFill>
                              <a:latin typeface="Cambria Math" panose="02040503050406030204" pitchFamily="18" charset="0"/>
                            </a:rPr>
                            <m:t>9</m:t>
                          </m:r>
                        </m:den>
                      </m:f>
                      <m:r>
                        <a:rPr lang="en-US" altLang="zh-TW" i="1" smtClean="0">
                          <a:solidFill>
                            <a:prstClr val="black"/>
                          </a:solidFill>
                          <a:latin typeface="Cambria Math" panose="02040503050406030204" pitchFamily="18" charset="0"/>
                        </a:rPr>
                        <m:t>)</m:t>
                      </m:r>
                    </m:oMath>
                  </m:oMathPara>
                </a14:m>
                <a:endParaRPr lang="zh-TW" altLang="en-US" dirty="0">
                  <a:solidFill>
                    <a:prstClr val="black"/>
                  </a:solidFill>
                  <a:latin typeface="Calibri" panose="020F0502020204030204"/>
                  <a:ea typeface="新細明體" panose="02020500000000000000" pitchFamily="18" charset="-120"/>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7639644" y="3182244"/>
                <a:ext cx="1707967" cy="525913"/>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7539296" y="3965068"/>
                <a:ext cx="3756092"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solidFill>
                            <a:prstClr val="black"/>
                          </a:solidFill>
                          <a:latin typeface="Cambria Math" panose="02040503050406030204" pitchFamily="18" charset="0"/>
                        </a:rPr>
                        <m:t>𝑊</m:t>
                      </m:r>
                      <m:r>
                        <a:rPr lang="en-US" altLang="zh-TW" b="0" i="1" smtClean="0">
                          <a:solidFill>
                            <a:prstClr val="black"/>
                          </a:solidFill>
                          <a:latin typeface="Cambria Math" panose="02040503050406030204" pitchFamily="18" charset="0"/>
                        </a:rPr>
                        <m:t>=9−</m:t>
                      </m:r>
                      <m:d>
                        <m:dPr>
                          <m:begChr m:val="["/>
                          <m:endChr m:val="]"/>
                          <m:ctrlPr>
                            <a:rPr lang="en-US" altLang="zh-TW" i="1" smtClean="0">
                              <a:solidFill>
                                <a:prstClr val="black"/>
                              </a:solidFill>
                              <a:latin typeface="Cambria Math" panose="02040503050406030204" pitchFamily="18" charset="0"/>
                            </a:rPr>
                          </m:ctrlPr>
                        </m:dPr>
                        <m:e>
                          <m:r>
                            <a:rPr lang="en-US" altLang="zh-TW" b="0" i="1" smtClean="0">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rPr>
                            <m:t>𝑘</m:t>
                          </m:r>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𝑘</m:t>
                          </m:r>
                          <m:r>
                            <a:rPr lang="en-US" altLang="zh-TW" i="1">
                              <a:solidFill>
                                <a:prstClr val="black"/>
                              </a:solidFill>
                              <a:latin typeface="Cambria Math" panose="02040503050406030204" pitchFamily="18" charset="0"/>
                              <a:ea typeface="Cambria Math" panose="02040503050406030204" pitchFamily="18" charset="0"/>
                            </a:rPr>
                            <m:t>−</m:t>
                          </m:r>
                          <m:r>
                            <m:rPr>
                              <m:sty m:val="p"/>
                            </m:rPr>
                            <a:rPr lang="en-US" altLang="zh-TW" i="0">
                              <a:solidFill>
                                <a:prstClr val="black"/>
                              </a:solidFill>
                              <a:latin typeface="Cambria Math" panose="02040503050406030204" pitchFamily="18" charset="0"/>
                            </a:rPr>
                            <m:t>floor</m:t>
                          </m:r>
                          <m:r>
                            <a:rPr lang="en-US" altLang="zh-TW" i="1">
                              <a:solidFill>
                                <a:prstClr val="black"/>
                              </a:solidFill>
                              <a:latin typeface="Cambria Math" panose="02040503050406030204" pitchFamily="18" charset="0"/>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panose="02040503050406030204" pitchFamily="18" charset="0"/>
                                </a:rPr>
                                <m:t>  </m:t>
                              </m:r>
                              <m:r>
                                <a:rPr lang="en-US" altLang="zh-TW" i="1">
                                  <a:solidFill>
                                    <a:prstClr val="black"/>
                                  </a:solidFill>
                                  <a:latin typeface="Cambria Math" panose="02040503050406030204" pitchFamily="18" charset="0"/>
                                </a:rPr>
                                <m:t>𝑘</m:t>
                              </m:r>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𝑘</m:t>
                              </m:r>
                              <m:r>
                                <a:rPr lang="en-US" altLang="zh-TW" i="1">
                                  <a:solidFill>
                                    <a:prstClr val="black"/>
                                  </a:solidFill>
                                  <a:latin typeface="Cambria Math" panose="02040503050406030204" pitchFamily="18" charset="0"/>
                                  <a:ea typeface="Cambria Math" panose="02040503050406030204" pitchFamily="18" charset="0"/>
                                </a:rPr>
                                <m:t>  </m:t>
                              </m:r>
                            </m:num>
                            <m:den>
                              <m:r>
                                <a:rPr lang="en-US" altLang="zh-TW" i="1">
                                  <a:solidFill>
                                    <a:prstClr val="black"/>
                                  </a:solidFill>
                                  <a:latin typeface="Cambria Math" panose="02040503050406030204" pitchFamily="18" charset="0"/>
                                </a:rPr>
                                <m:t>9</m:t>
                              </m:r>
                            </m:den>
                          </m:f>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∙9</m:t>
                          </m:r>
                          <m:r>
                            <m:rPr>
                              <m:nor/>
                            </m:rPr>
                            <a:rPr lang="en-US" altLang="zh-TW" b="0" i="0" smtClean="0">
                              <a:solidFill>
                                <a:prstClr val="black"/>
                              </a:solidFill>
                              <a:latin typeface="Cambria Math" panose="02040503050406030204" pitchFamily="18" charset="0"/>
                              <a:ea typeface="Cambria Math" panose="02040503050406030204" pitchFamily="18" charset="0"/>
                            </a:rPr>
                            <m:t>)</m:t>
                          </m:r>
                        </m:e>
                      </m:d>
                    </m:oMath>
                  </m:oMathPara>
                </a14:m>
                <a:endParaRPr lang="zh-TW" altLang="en-US" dirty="0">
                  <a:solidFill>
                    <a:prstClr val="black"/>
                  </a:solidFill>
                  <a:latin typeface="Calibri" panose="020F0502020204030204"/>
                  <a:ea typeface="新細明體" panose="02020500000000000000" pitchFamily="18" charset="-120"/>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7539296" y="3965068"/>
                <a:ext cx="3756092" cy="616387"/>
              </a:xfrm>
              <a:prstGeom prst="rect">
                <a:avLst/>
              </a:prstGeom>
              <a:blipFill>
                <a:blip r:embed="rId5"/>
                <a:stretch>
                  <a:fillRect/>
                </a:stretch>
              </a:blipFill>
            </p:spPr>
            <p:txBody>
              <a:bodyPr/>
              <a:lstStyle/>
              <a:p>
                <a:r>
                  <a:rPr lang="zh-TW" altLang="en-US">
                    <a:noFill/>
                  </a:rPr>
                  <a:t> </a:t>
                </a:r>
              </a:p>
            </p:txBody>
          </p:sp>
        </mc:Fallback>
      </mc:AlternateContent>
      <p:graphicFrame>
        <p:nvGraphicFramePr>
          <p:cNvPr id="3" name="表格 2"/>
          <p:cNvGraphicFramePr>
            <a:graphicFrameLocks noGrp="1"/>
          </p:cNvGraphicFramePr>
          <p:nvPr/>
        </p:nvGraphicFramePr>
        <p:xfrm>
          <a:off x="7539296" y="4863424"/>
          <a:ext cx="4060929" cy="1219200"/>
        </p:xfrm>
        <a:graphic>
          <a:graphicData uri="http://schemas.openxmlformats.org/drawingml/2006/table">
            <a:tbl>
              <a:tblPr firstRow="1" bandRow="1">
                <a:tableStyleId>{F5AB1C69-6EDB-4FF4-983F-18BD219EF322}</a:tableStyleId>
              </a:tblPr>
              <a:tblGrid>
                <a:gridCol w="1353643">
                  <a:extLst>
                    <a:ext uri="{9D8B030D-6E8A-4147-A177-3AD203B41FA5}">
                      <a16:colId xmlns:a16="http://schemas.microsoft.com/office/drawing/2014/main" val="1277377474"/>
                    </a:ext>
                  </a:extLst>
                </a:gridCol>
                <a:gridCol w="1353643">
                  <a:extLst>
                    <a:ext uri="{9D8B030D-6E8A-4147-A177-3AD203B41FA5}">
                      <a16:colId xmlns:a16="http://schemas.microsoft.com/office/drawing/2014/main" val="4026744831"/>
                    </a:ext>
                  </a:extLst>
                </a:gridCol>
                <a:gridCol w="1353643">
                  <a:extLst>
                    <a:ext uri="{9D8B030D-6E8A-4147-A177-3AD203B41FA5}">
                      <a16:colId xmlns:a16="http://schemas.microsoft.com/office/drawing/2014/main" val="3246485976"/>
                    </a:ext>
                  </a:extLst>
                </a:gridCol>
              </a:tblGrid>
              <a:tr h="293035">
                <a:tc>
                  <a:txBody>
                    <a:bodyPr/>
                    <a:lstStyle/>
                    <a:p>
                      <a:pPr algn="ctr"/>
                      <a:r>
                        <a:rPr lang="en-US" altLang="zh-TW" sz="1400" dirty="0"/>
                        <a:t>Kernel size</a:t>
                      </a:r>
                      <a:endParaRPr lang="zh-TW" altLang="en-US" sz="1400" dirty="0"/>
                    </a:p>
                  </a:txBody>
                  <a:tcPr/>
                </a:tc>
                <a:tc>
                  <a:txBody>
                    <a:bodyPr/>
                    <a:lstStyle/>
                    <a:p>
                      <a:pPr algn="ctr"/>
                      <a:r>
                        <a:rPr lang="en-US" altLang="zh-TW" sz="1400" dirty="0"/>
                        <a:t>P</a:t>
                      </a:r>
                      <a:endParaRPr lang="zh-TW" altLang="en-US" sz="1400" dirty="0"/>
                    </a:p>
                  </a:txBody>
                  <a:tcPr/>
                </a:tc>
                <a:tc>
                  <a:txBody>
                    <a:bodyPr/>
                    <a:lstStyle/>
                    <a:p>
                      <a:pPr algn="ctr"/>
                      <a:r>
                        <a:rPr lang="en-US" altLang="zh-TW" sz="1400" dirty="0"/>
                        <a:t>W</a:t>
                      </a:r>
                      <a:endParaRPr lang="zh-TW" altLang="en-US" sz="1400" dirty="0"/>
                    </a:p>
                  </a:txBody>
                  <a:tcPr/>
                </a:tc>
                <a:extLst>
                  <a:ext uri="{0D108BD9-81ED-4DB2-BD59-A6C34878D82A}">
                    <a16:rowId xmlns:a16="http://schemas.microsoft.com/office/drawing/2014/main" val="4021522447"/>
                  </a:ext>
                </a:extLst>
              </a:tr>
              <a:tr h="293035">
                <a:tc>
                  <a:txBody>
                    <a:bodyPr/>
                    <a:lstStyle/>
                    <a:p>
                      <a:pPr algn="ctr"/>
                      <a:r>
                        <a:rPr lang="en-US" altLang="zh-TW" sz="1400" dirty="0"/>
                        <a:t>5</a:t>
                      </a:r>
                      <a:endParaRPr lang="zh-TW" altLang="en-US" sz="1400" dirty="0"/>
                    </a:p>
                  </a:txBody>
                  <a:tcPr/>
                </a:tc>
                <a:tc>
                  <a:txBody>
                    <a:bodyPr/>
                    <a:lstStyle/>
                    <a:p>
                      <a:pPr algn="ctr"/>
                      <a:r>
                        <a:rPr lang="en-US" altLang="zh-TW" sz="1400" dirty="0"/>
                        <a:t>3</a:t>
                      </a:r>
                      <a:endParaRPr lang="zh-TW" altLang="en-US" sz="1400" dirty="0"/>
                    </a:p>
                  </a:txBody>
                  <a:tcPr/>
                </a:tc>
                <a:tc>
                  <a:txBody>
                    <a:bodyPr/>
                    <a:lstStyle/>
                    <a:p>
                      <a:pPr algn="ctr"/>
                      <a:r>
                        <a:rPr lang="en-US" altLang="zh-TW" sz="1400" dirty="0"/>
                        <a:t>2</a:t>
                      </a:r>
                      <a:endParaRPr lang="zh-TW" altLang="en-US" sz="1400" dirty="0"/>
                    </a:p>
                  </a:txBody>
                  <a:tcPr/>
                </a:tc>
                <a:extLst>
                  <a:ext uri="{0D108BD9-81ED-4DB2-BD59-A6C34878D82A}">
                    <a16:rowId xmlns:a16="http://schemas.microsoft.com/office/drawing/2014/main" val="451243645"/>
                  </a:ext>
                </a:extLst>
              </a:tr>
              <a:tr h="293035">
                <a:tc>
                  <a:txBody>
                    <a:bodyPr/>
                    <a:lstStyle/>
                    <a:p>
                      <a:pPr algn="ctr"/>
                      <a:r>
                        <a:rPr lang="en-US" altLang="zh-TW" sz="1400" dirty="0"/>
                        <a:t>7</a:t>
                      </a:r>
                      <a:endParaRPr lang="zh-TW" altLang="en-US" sz="1400" dirty="0"/>
                    </a:p>
                  </a:txBody>
                  <a:tcPr/>
                </a:tc>
                <a:tc>
                  <a:txBody>
                    <a:bodyPr/>
                    <a:lstStyle/>
                    <a:p>
                      <a:pPr algn="ctr"/>
                      <a:r>
                        <a:rPr lang="en-US" altLang="zh-TW" sz="1400" dirty="0"/>
                        <a:t>6</a:t>
                      </a:r>
                      <a:endParaRPr lang="zh-TW" altLang="en-US" sz="1400" dirty="0"/>
                    </a:p>
                  </a:txBody>
                  <a:tcPr/>
                </a:tc>
                <a:tc>
                  <a:txBody>
                    <a:bodyPr/>
                    <a:lstStyle/>
                    <a:p>
                      <a:pPr algn="ctr"/>
                      <a:r>
                        <a:rPr lang="en-US" altLang="zh-TW" sz="1400" dirty="0"/>
                        <a:t>5</a:t>
                      </a:r>
                      <a:endParaRPr lang="zh-TW" altLang="en-US" sz="1400" dirty="0"/>
                    </a:p>
                  </a:txBody>
                  <a:tcPr/>
                </a:tc>
                <a:extLst>
                  <a:ext uri="{0D108BD9-81ED-4DB2-BD59-A6C34878D82A}">
                    <a16:rowId xmlns:a16="http://schemas.microsoft.com/office/drawing/2014/main" val="3433412734"/>
                  </a:ext>
                </a:extLst>
              </a:tr>
              <a:tr h="293035">
                <a:tc>
                  <a:txBody>
                    <a:bodyPr/>
                    <a:lstStyle/>
                    <a:p>
                      <a:pPr algn="ctr"/>
                      <a:r>
                        <a:rPr lang="en-US" altLang="zh-TW" sz="1400" dirty="0"/>
                        <a:t>11</a:t>
                      </a:r>
                      <a:endParaRPr lang="zh-TW" altLang="en-US" sz="1400" dirty="0"/>
                    </a:p>
                  </a:txBody>
                  <a:tcPr/>
                </a:tc>
                <a:tc>
                  <a:txBody>
                    <a:bodyPr/>
                    <a:lstStyle/>
                    <a:p>
                      <a:pPr algn="ctr"/>
                      <a:r>
                        <a:rPr lang="en-US" altLang="zh-TW" sz="1400" dirty="0"/>
                        <a:t>14</a:t>
                      </a:r>
                      <a:endParaRPr lang="zh-TW" altLang="en-US" sz="1400" dirty="0"/>
                    </a:p>
                  </a:txBody>
                  <a:tcPr/>
                </a:tc>
                <a:tc>
                  <a:txBody>
                    <a:bodyPr/>
                    <a:lstStyle/>
                    <a:p>
                      <a:pPr algn="ctr"/>
                      <a:r>
                        <a:rPr lang="en-US" altLang="zh-TW" sz="1400" dirty="0"/>
                        <a:t>5</a:t>
                      </a:r>
                      <a:endParaRPr lang="zh-TW" altLang="en-US" sz="1400" dirty="0"/>
                    </a:p>
                  </a:txBody>
                  <a:tcPr/>
                </a:tc>
                <a:extLst>
                  <a:ext uri="{0D108BD9-81ED-4DB2-BD59-A6C34878D82A}">
                    <a16:rowId xmlns:a16="http://schemas.microsoft.com/office/drawing/2014/main" val="305350494"/>
                  </a:ext>
                </a:extLst>
              </a:tr>
            </a:tbl>
          </a:graphicData>
        </a:graphic>
      </p:graphicFrame>
      <p:sp>
        <p:nvSpPr>
          <p:cNvPr id="8" name="投影片編號版面配置區 7"/>
          <p:cNvSpPr>
            <a:spLocks noGrp="1"/>
          </p:cNvSpPr>
          <p:nvPr>
            <p:ph type="sldNum" sz="quarter" idx="12"/>
          </p:nvPr>
        </p:nvSpPr>
        <p:spPr/>
        <p:txBody>
          <a:bodyPr/>
          <a:lstStyle/>
          <a:p>
            <a:fld id="{30B9FB4E-3662-49EA-8E59-CEA4D3D01BC4}" type="slidenum">
              <a:rPr lang="zh-TW" altLang="en-US" smtClean="0"/>
              <a:t>33</a:t>
            </a:fld>
            <a:endParaRPr lang="zh-TW" altLang="en-US"/>
          </a:p>
        </p:txBody>
      </p:sp>
      <p:sp>
        <p:nvSpPr>
          <p:cNvPr id="9" name="文字方塊 8"/>
          <p:cNvSpPr txBox="1"/>
          <p:nvPr/>
        </p:nvSpPr>
        <p:spPr>
          <a:xfrm>
            <a:off x="609660" y="6370286"/>
            <a:ext cx="3531736" cy="369332"/>
          </a:xfrm>
          <a:prstGeom prst="rect">
            <a:avLst/>
          </a:prstGeom>
          <a:noFill/>
        </p:spPr>
        <p:txBody>
          <a:bodyPr wrap="none" rtlCol="0">
            <a:spAutoFit/>
          </a:bodyPr>
          <a:lstStyle/>
          <a:p>
            <a:r>
              <a:rPr lang="en-US" altLang="zh-TW" dirty="0"/>
              <a:t>Same input broadcast to all PEs.</a:t>
            </a:r>
            <a:endParaRPr lang="zh-TW" altLang="en-US" dirty="0"/>
          </a:p>
        </p:txBody>
      </p:sp>
      <p:sp>
        <p:nvSpPr>
          <p:cNvPr id="10" name="文字方塊 9"/>
          <p:cNvSpPr txBox="1"/>
          <p:nvPr/>
        </p:nvSpPr>
        <p:spPr>
          <a:xfrm>
            <a:off x="4450098" y="6336905"/>
            <a:ext cx="7625485" cy="369332"/>
          </a:xfrm>
          <a:prstGeom prst="rect">
            <a:avLst/>
          </a:prstGeom>
          <a:noFill/>
        </p:spPr>
        <p:txBody>
          <a:bodyPr wrap="none" rtlCol="0">
            <a:spAutoFit/>
          </a:bodyPr>
          <a:lstStyle/>
          <a:p>
            <a:r>
              <a:rPr lang="en-US" altLang="zh-TW" dirty="0">
                <a:solidFill>
                  <a:srgbClr val="FF0000"/>
                </a:solidFill>
              </a:rPr>
              <a:t>Suggesting that weights are loaded to PEs of the same row-major order.</a:t>
            </a:r>
            <a:endParaRPr lang="zh-TW" altLang="en-US" dirty="0">
              <a:solidFill>
                <a:srgbClr val="FF0000"/>
              </a:solidFill>
            </a:endParaRPr>
          </a:p>
        </p:txBody>
      </p:sp>
    </p:spTree>
    <p:extLst>
      <p:ext uri="{BB962C8B-B14F-4D97-AF65-F5344CB8AC3E}">
        <p14:creationId xmlns:p14="http://schemas.microsoft.com/office/powerpoint/2010/main" val="358935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884" y="414342"/>
            <a:ext cx="8596668" cy="1320800"/>
          </a:xfrm>
        </p:spPr>
        <p:txBody>
          <a:bodyPr>
            <a:normAutofit fontScale="90000"/>
          </a:bodyPr>
          <a:lstStyle/>
          <a:p>
            <a:r>
              <a:rPr lang="en-US" altLang="zh-TW" dirty="0"/>
              <a:t>Kernel Row-major Order Mapping on the same 3x3 PE for Oversize Kernel (kernel + input view)</a:t>
            </a:r>
            <a:endParaRPr lang="zh-TW" altLang="en-US"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34</a:t>
            </a:fld>
            <a:endParaRPr lang="zh-TW" altLang="en-US" dirty="0"/>
          </a:p>
        </p:txBody>
      </p:sp>
      <p:grpSp>
        <p:nvGrpSpPr>
          <p:cNvPr id="3" name="群組 2"/>
          <p:cNvGrpSpPr/>
          <p:nvPr/>
        </p:nvGrpSpPr>
        <p:grpSpPr>
          <a:xfrm>
            <a:off x="426782" y="3110098"/>
            <a:ext cx="10856698" cy="2939420"/>
            <a:chOff x="714375" y="2413630"/>
            <a:chExt cx="10856698" cy="2939420"/>
          </a:xfrm>
        </p:grpSpPr>
        <p:pic>
          <p:nvPicPr>
            <p:cNvPr id="326" name="圖片 325"/>
            <p:cNvPicPr>
              <a:picLocks noChangeAspect="1"/>
            </p:cNvPicPr>
            <p:nvPr/>
          </p:nvPicPr>
          <p:blipFill>
            <a:blip r:embed="rId2"/>
            <a:stretch>
              <a:fillRect/>
            </a:stretch>
          </p:blipFill>
          <p:spPr>
            <a:xfrm>
              <a:off x="714375" y="2413631"/>
              <a:ext cx="3329855" cy="2939419"/>
            </a:xfrm>
            <a:prstGeom prst="rect">
              <a:avLst/>
            </a:prstGeom>
          </p:spPr>
        </p:pic>
        <p:pic>
          <p:nvPicPr>
            <p:cNvPr id="328" name="圖片 327"/>
            <p:cNvPicPr>
              <a:picLocks noChangeAspect="1"/>
            </p:cNvPicPr>
            <p:nvPr/>
          </p:nvPicPr>
          <p:blipFill>
            <a:blip r:embed="rId3"/>
            <a:stretch>
              <a:fillRect/>
            </a:stretch>
          </p:blipFill>
          <p:spPr>
            <a:xfrm>
              <a:off x="4524376" y="2413631"/>
              <a:ext cx="3329854" cy="2939419"/>
            </a:xfrm>
            <a:prstGeom prst="rect">
              <a:avLst/>
            </a:prstGeom>
          </p:spPr>
        </p:pic>
        <p:pic>
          <p:nvPicPr>
            <p:cNvPr id="329" name="圖片 328"/>
            <p:cNvPicPr>
              <a:picLocks noChangeAspect="1"/>
            </p:cNvPicPr>
            <p:nvPr/>
          </p:nvPicPr>
          <p:blipFill>
            <a:blip r:embed="rId4"/>
            <a:stretch>
              <a:fillRect/>
            </a:stretch>
          </p:blipFill>
          <p:spPr>
            <a:xfrm>
              <a:off x="8241466" y="2413630"/>
              <a:ext cx="3329607" cy="2939419"/>
            </a:xfrm>
            <a:prstGeom prst="rect">
              <a:avLst/>
            </a:prstGeom>
          </p:spPr>
        </p:pic>
      </p:grpSp>
      <p:sp>
        <p:nvSpPr>
          <p:cNvPr id="5" name="文字方塊 4"/>
          <p:cNvSpPr txBox="1"/>
          <p:nvPr/>
        </p:nvSpPr>
        <p:spPr>
          <a:xfrm>
            <a:off x="677334" y="1886571"/>
            <a:ext cx="7871065" cy="923330"/>
          </a:xfrm>
          <a:prstGeom prst="rect">
            <a:avLst/>
          </a:prstGeom>
          <a:noFill/>
        </p:spPr>
        <p:txBody>
          <a:bodyPr wrap="none" rtlCol="0">
            <a:spAutoFit/>
          </a:bodyPr>
          <a:lstStyle/>
          <a:p>
            <a:r>
              <a:rPr lang="en-US" altLang="zh-TW" dirty="0"/>
              <a:t>Get 9 tile data in row-major ordering of the kernel and send to all 32 PEs.</a:t>
            </a:r>
          </a:p>
          <a:p>
            <a:r>
              <a:rPr lang="en-US" altLang="zh-TW" dirty="0"/>
              <a:t>PE utilization =  25/27</a:t>
            </a:r>
          </a:p>
          <a:p>
            <a:endParaRPr lang="en-US" altLang="zh-TW" dirty="0"/>
          </a:p>
        </p:txBody>
      </p:sp>
      <p:sp>
        <p:nvSpPr>
          <p:cNvPr id="6" name="文字方塊 5"/>
          <p:cNvSpPr txBox="1"/>
          <p:nvPr/>
        </p:nvSpPr>
        <p:spPr>
          <a:xfrm>
            <a:off x="631467" y="2553762"/>
            <a:ext cx="3332964" cy="646331"/>
          </a:xfrm>
          <a:prstGeom prst="rect">
            <a:avLst/>
          </a:prstGeom>
          <a:noFill/>
        </p:spPr>
        <p:txBody>
          <a:bodyPr wrap="none" rtlCol="0">
            <a:spAutoFit/>
          </a:bodyPr>
          <a:lstStyle/>
          <a:p>
            <a:endParaRPr lang="en-US" altLang="zh-TW" dirty="0"/>
          </a:p>
          <a:p>
            <a:r>
              <a:rPr lang="en-US" altLang="zh-TW" dirty="0"/>
              <a:t> 5x5 kernel example: 1</a:t>
            </a:r>
            <a:r>
              <a:rPr lang="en-US" altLang="zh-TW" baseline="30000" dirty="0"/>
              <a:t>st</a:t>
            </a:r>
            <a:r>
              <a:rPr lang="en-US" altLang="zh-TW" dirty="0"/>
              <a:t> batch</a:t>
            </a:r>
            <a:endParaRPr lang="zh-TW" altLang="en-US" dirty="0"/>
          </a:p>
        </p:txBody>
      </p:sp>
      <p:sp>
        <p:nvSpPr>
          <p:cNvPr id="7" name="文字方塊 6"/>
          <p:cNvSpPr txBox="1"/>
          <p:nvPr/>
        </p:nvSpPr>
        <p:spPr>
          <a:xfrm>
            <a:off x="4389228" y="2463767"/>
            <a:ext cx="3945311" cy="646331"/>
          </a:xfrm>
          <a:prstGeom prst="rect">
            <a:avLst/>
          </a:prstGeom>
          <a:noFill/>
        </p:spPr>
        <p:txBody>
          <a:bodyPr wrap="none" rtlCol="0">
            <a:spAutoFit/>
          </a:bodyPr>
          <a:lstStyle/>
          <a:p>
            <a:r>
              <a:rPr lang="en-US" altLang="zh-TW" dirty="0"/>
              <a:t>2</a:t>
            </a:r>
            <a:r>
              <a:rPr lang="en-US" altLang="zh-TW" baseline="30000" dirty="0"/>
              <a:t>nd</a:t>
            </a:r>
            <a:r>
              <a:rPr lang="en-US" altLang="zh-TW" dirty="0"/>
              <a:t> batch </a:t>
            </a:r>
          </a:p>
          <a:p>
            <a:r>
              <a:rPr lang="en-US" altLang="zh-TW" dirty="0"/>
              <a:t>get the part of weights for 2</a:t>
            </a:r>
            <a:r>
              <a:rPr lang="en-US" altLang="zh-TW" baseline="30000" dirty="0"/>
              <a:t>nd</a:t>
            </a:r>
            <a:r>
              <a:rPr lang="en-US" altLang="zh-TW" dirty="0"/>
              <a:t> batch</a:t>
            </a:r>
            <a:endParaRPr lang="zh-TW" altLang="en-US" dirty="0"/>
          </a:p>
        </p:txBody>
      </p:sp>
      <p:sp>
        <p:nvSpPr>
          <p:cNvPr id="8" name="文字方塊 7"/>
          <p:cNvSpPr txBox="1"/>
          <p:nvPr/>
        </p:nvSpPr>
        <p:spPr>
          <a:xfrm>
            <a:off x="9266164" y="2830761"/>
            <a:ext cx="1170513" cy="369332"/>
          </a:xfrm>
          <a:prstGeom prst="rect">
            <a:avLst/>
          </a:prstGeom>
          <a:noFill/>
        </p:spPr>
        <p:txBody>
          <a:bodyPr wrap="none" rtlCol="0">
            <a:spAutoFit/>
          </a:bodyPr>
          <a:lstStyle/>
          <a:p>
            <a:r>
              <a:rPr lang="en-US" altLang="zh-TW" dirty="0"/>
              <a:t>3</a:t>
            </a:r>
            <a:r>
              <a:rPr lang="en-US" altLang="zh-TW" baseline="30000" dirty="0"/>
              <a:t>rd</a:t>
            </a:r>
            <a:r>
              <a:rPr lang="en-US" altLang="zh-TW" dirty="0"/>
              <a:t> batch </a:t>
            </a:r>
            <a:endParaRPr lang="zh-TW" altLang="en-US" dirty="0"/>
          </a:p>
        </p:txBody>
      </p:sp>
    </p:spTree>
    <p:extLst>
      <p:ext uri="{BB962C8B-B14F-4D97-AF65-F5344CB8AC3E}">
        <p14:creationId xmlns:p14="http://schemas.microsoft.com/office/powerpoint/2010/main" val="3940897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411513"/>
            <a:ext cx="8596668" cy="1320800"/>
          </a:xfrm>
        </p:spPr>
        <p:txBody>
          <a:bodyPr>
            <a:normAutofit fontScale="90000"/>
          </a:bodyPr>
          <a:lstStyle/>
          <a:p>
            <a:r>
              <a:rPr lang="en-US" altLang="zh-TW" dirty="0"/>
              <a:t>Kernel Row-major Order Mapping on the Same PE for Oversize Kernel in Action (1/6)</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35</a:t>
            </a:fld>
            <a:endParaRPr lang="zh-TW" altLang="en-US"/>
          </a:p>
        </p:txBody>
      </p:sp>
      <p:pic>
        <p:nvPicPr>
          <p:cNvPr id="7" name="圖片 6"/>
          <p:cNvPicPr>
            <a:picLocks noChangeAspect="1"/>
          </p:cNvPicPr>
          <p:nvPr/>
        </p:nvPicPr>
        <p:blipFill>
          <a:blip r:embed="rId2"/>
          <a:stretch>
            <a:fillRect/>
          </a:stretch>
        </p:blipFill>
        <p:spPr>
          <a:xfrm>
            <a:off x="1158294" y="1647156"/>
            <a:ext cx="9815660" cy="4661205"/>
          </a:xfrm>
          <a:prstGeom prst="rect">
            <a:avLst/>
          </a:prstGeom>
        </p:spPr>
      </p:pic>
      <p:sp>
        <p:nvSpPr>
          <p:cNvPr id="4" name="文字方塊 3"/>
          <p:cNvSpPr txBox="1"/>
          <p:nvPr/>
        </p:nvSpPr>
        <p:spPr>
          <a:xfrm>
            <a:off x="6923294" y="5846284"/>
            <a:ext cx="1733231" cy="369332"/>
          </a:xfrm>
          <a:prstGeom prst="rect">
            <a:avLst/>
          </a:prstGeom>
          <a:noFill/>
        </p:spPr>
        <p:txBody>
          <a:bodyPr wrap="none" rtlCol="0">
            <a:spAutoFit/>
          </a:bodyPr>
          <a:lstStyle/>
          <a:p>
            <a:r>
              <a:rPr lang="en-US" altLang="zh-TW" dirty="0"/>
              <a:t>A filter on a PE</a:t>
            </a:r>
            <a:endParaRPr lang="zh-TW" altLang="en-US" dirty="0"/>
          </a:p>
        </p:txBody>
      </p:sp>
      <p:sp>
        <p:nvSpPr>
          <p:cNvPr id="5" name="文字方塊 4"/>
          <p:cNvSpPr txBox="1"/>
          <p:nvPr/>
        </p:nvSpPr>
        <p:spPr>
          <a:xfrm>
            <a:off x="4541537" y="4709146"/>
            <a:ext cx="1871025" cy="646331"/>
          </a:xfrm>
          <a:prstGeom prst="rect">
            <a:avLst/>
          </a:prstGeom>
          <a:noFill/>
        </p:spPr>
        <p:txBody>
          <a:bodyPr wrap="none" rtlCol="0">
            <a:spAutoFit/>
          </a:bodyPr>
          <a:lstStyle/>
          <a:p>
            <a:r>
              <a:rPr lang="en-US" altLang="zh-TW" dirty="0"/>
              <a:t>Input broadcast </a:t>
            </a:r>
          </a:p>
          <a:p>
            <a:r>
              <a:rPr lang="en-US" altLang="zh-TW" dirty="0"/>
              <a:t>to all PEs</a:t>
            </a:r>
            <a:endParaRPr lang="zh-TW" altLang="en-US" dirty="0"/>
          </a:p>
        </p:txBody>
      </p:sp>
      <p:sp>
        <p:nvSpPr>
          <p:cNvPr id="6" name="文字方塊 5"/>
          <p:cNvSpPr txBox="1"/>
          <p:nvPr/>
        </p:nvSpPr>
        <p:spPr>
          <a:xfrm>
            <a:off x="6096000" y="1519634"/>
            <a:ext cx="3829895" cy="369332"/>
          </a:xfrm>
          <a:prstGeom prst="rect">
            <a:avLst/>
          </a:prstGeom>
          <a:noFill/>
        </p:spPr>
        <p:txBody>
          <a:bodyPr wrap="none" rtlCol="0">
            <a:spAutoFit/>
          </a:bodyPr>
          <a:lstStyle/>
          <a:p>
            <a:r>
              <a:rPr lang="en-US" altLang="zh-TW" dirty="0"/>
              <a:t>Get the first 9 weights for each PE </a:t>
            </a:r>
            <a:endParaRPr lang="zh-TW" altLang="en-US" dirty="0"/>
          </a:p>
        </p:txBody>
      </p:sp>
    </p:spTree>
    <p:extLst>
      <p:ext uri="{BB962C8B-B14F-4D97-AF65-F5344CB8AC3E}">
        <p14:creationId xmlns:p14="http://schemas.microsoft.com/office/powerpoint/2010/main" val="1838801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374830"/>
            <a:ext cx="8596668" cy="1320800"/>
          </a:xfrm>
        </p:spPr>
        <p:txBody>
          <a:bodyPr/>
          <a:lstStyle/>
          <a:p>
            <a:r>
              <a:rPr lang="en-US" altLang="zh-TW" sz="3200" dirty="0">
                <a:solidFill>
                  <a:srgbClr val="5FCBEF"/>
                </a:solidFill>
              </a:rPr>
              <a:t>Kernel Row-major Order Mapping on the Same PE for Oversize Kernel in Action (2/6)</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36</a:t>
            </a:fld>
            <a:endParaRPr lang="zh-TW" altLang="en-US"/>
          </a:p>
        </p:txBody>
      </p:sp>
      <p:pic>
        <p:nvPicPr>
          <p:cNvPr id="4" name="圖片 3"/>
          <p:cNvPicPr>
            <a:picLocks noChangeAspect="1"/>
          </p:cNvPicPr>
          <p:nvPr/>
        </p:nvPicPr>
        <p:blipFill>
          <a:blip r:embed="rId2"/>
          <a:stretch>
            <a:fillRect/>
          </a:stretch>
        </p:blipFill>
        <p:spPr>
          <a:xfrm>
            <a:off x="1190455" y="1695630"/>
            <a:ext cx="9807034" cy="4657109"/>
          </a:xfrm>
          <a:prstGeom prst="rect">
            <a:avLst/>
          </a:prstGeom>
        </p:spPr>
      </p:pic>
      <p:sp>
        <p:nvSpPr>
          <p:cNvPr id="5" name="文字方塊 4"/>
          <p:cNvSpPr txBox="1"/>
          <p:nvPr/>
        </p:nvSpPr>
        <p:spPr>
          <a:xfrm>
            <a:off x="6004561" y="1510964"/>
            <a:ext cx="3934090" cy="369332"/>
          </a:xfrm>
          <a:prstGeom prst="rect">
            <a:avLst/>
          </a:prstGeom>
          <a:noFill/>
        </p:spPr>
        <p:txBody>
          <a:bodyPr wrap="none" rtlCol="0">
            <a:spAutoFit/>
          </a:bodyPr>
          <a:lstStyle/>
          <a:p>
            <a:r>
              <a:rPr lang="en-US" altLang="zh-TW" dirty="0"/>
              <a:t>Get  the next 9 weights for each PE </a:t>
            </a:r>
            <a:endParaRPr lang="zh-TW" altLang="en-US" dirty="0"/>
          </a:p>
        </p:txBody>
      </p:sp>
    </p:spTree>
    <p:extLst>
      <p:ext uri="{BB962C8B-B14F-4D97-AF65-F5344CB8AC3E}">
        <p14:creationId xmlns:p14="http://schemas.microsoft.com/office/powerpoint/2010/main" val="2023008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30B9FB4E-3662-49EA-8E59-CEA4D3D01BC4}" type="slidenum">
              <a:rPr lang="zh-TW" altLang="en-US" smtClean="0"/>
              <a:t>37</a:t>
            </a:fld>
            <a:endParaRPr lang="zh-TW" altLang="en-US"/>
          </a:p>
        </p:txBody>
      </p:sp>
      <p:pic>
        <p:nvPicPr>
          <p:cNvPr id="4" name="圖片 3"/>
          <p:cNvPicPr>
            <a:picLocks noChangeAspect="1"/>
          </p:cNvPicPr>
          <p:nvPr/>
        </p:nvPicPr>
        <p:blipFill>
          <a:blip r:embed="rId2"/>
          <a:stretch>
            <a:fillRect/>
          </a:stretch>
        </p:blipFill>
        <p:spPr>
          <a:xfrm>
            <a:off x="1188170" y="1690688"/>
            <a:ext cx="9815660" cy="4661205"/>
          </a:xfrm>
          <a:prstGeom prst="rect">
            <a:avLst/>
          </a:prstGeom>
        </p:spPr>
      </p:pic>
      <p:sp>
        <p:nvSpPr>
          <p:cNvPr id="5" name="標題 1"/>
          <p:cNvSpPr txBox="1">
            <a:spLocks/>
          </p:cNvSpPr>
          <p:nvPr/>
        </p:nvSpPr>
        <p:spPr>
          <a:xfrm>
            <a:off x="518221" y="39791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3200" dirty="0">
                <a:solidFill>
                  <a:srgbClr val="5FCBEF"/>
                </a:solidFill>
              </a:rPr>
              <a:t>Kernel Row-major Order Mapping on the Same PE for Oversize Kernel in Action (3/6)</a:t>
            </a:r>
            <a:endParaRPr lang="zh-TW" altLang="en-US" dirty="0"/>
          </a:p>
        </p:txBody>
      </p:sp>
      <p:sp>
        <p:nvSpPr>
          <p:cNvPr id="6" name="文字方塊 5"/>
          <p:cNvSpPr txBox="1"/>
          <p:nvPr/>
        </p:nvSpPr>
        <p:spPr>
          <a:xfrm>
            <a:off x="6187439" y="1506022"/>
            <a:ext cx="3778599" cy="369332"/>
          </a:xfrm>
          <a:prstGeom prst="rect">
            <a:avLst/>
          </a:prstGeom>
          <a:noFill/>
        </p:spPr>
        <p:txBody>
          <a:bodyPr wrap="none" rtlCol="0">
            <a:spAutoFit/>
          </a:bodyPr>
          <a:lstStyle/>
          <a:p>
            <a:r>
              <a:rPr lang="en-US" altLang="zh-TW" dirty="0"/>
              <a:t>Get the last 7 weights for each PE </a:t>
            </a:r>
            <a:endParaRPr lang="zh-TW" altLang="en-US" dirty="0"/>
          </a:p>
        </p:txBody>
      </p:sp>
    </p:spTree>
    <p:extLst>
      <p:ext uri="{BB962C8B-B14F-4D97-AF65-F5344CB8AC3E}">
        <p14:creationId xmlns:p14="http://schemas.microsoft.com/office/powerpoint/2010/main" val="2405306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Kernel Row-major Order Mapping on the Same PE for Oversize Kernel (4/6)</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38</a:t>
            </a:fld>
            <a:endParaRPr lang="zh-TW" altLang="en-US"/>
          </a:p>
        </p:txBody>
      </p:sp>
      <p:pic>
        <p:nvPicPr>
          <p:cNvPr id="5" name="圖片 4"/>
          <p:cNvPicPr>
            <a:picLocks noChangeAspect="1"/>
          </p:cNvPicPr>
          <p:nvPr/>
        </p:nvPicPr>
        <p:blipFill>
          <a:blip r:embed="rId2"/>
          <a:stretch>
            <a:fillRect/>
          </a:stretch>
        </p:blipFill>
        <p:spPr>
          <a:xfrm>
            <a:off x="1341171" y="2169071"/>
            <a:ext cx="9621671" cy="4665202"/>
          </a:xfrm>
          <a:prstGeom prst="rect">
            <a:avLst/>
          </a:prstGeom>
        </p:spPr>
      </p:pic>
      <p:sp>
        <p:nvSpPr>
          <p:cNvPr id="4" name="文字方塊 3"/>
          <p:cNvSpPr txBox="1"/>
          <p:nvPr/>
        </p:nvSpPr>
        <p:spPr>
          <a:xfrm>
            <a:off x="4358659" y="4983463"/>
            <a:ext cx="1720471" cy="923330"/>
          </a:xfrm>
          <a:prstGeom prst="rect">
            <a:avLst/>
          </a:prstGeom>
          <a:noFill/>
        </p:spPr>
        <p:txBody>
          <a:bodyPr wrap="none" rtlCol="0">
            <a:spAutoFit/>
          </a:bodyPr>
          <a:lstStyle/>
          <a:p>
            <a:r>
              <a:rPr lang="en-US" altLang="zh-TW" dirty="0"/>
              <a:t>Let’s move the</a:t>
            </a:r>
          </a:p>
          <a:p>
            <a:r>
              <a:rPr lang="en-US" altLang="zh-TW" dirty="0"/>
              <a:t>box for 1 pixel</a:t>
            </a:r>
          </a:p>
          <a:p>
            <a:r>
              <a:rPr lang="en-US" altLang="zh-TW" dirty="0"/>
              <a:t>Stride = 1</a:t>
            </a:r>
          </a:p>
        </p:txBody>
      </p:sp>
      <p:sp>
        <p:nvSpPr>
          <p:cNvPr id="6" name="文字方塊 5"/>
          <p:cNvSpPr txBox="1"/>
          <p:nvPr/>
        </p:nvSpPr>
        <p:spPr>
          <a:xfrm>
            <a:off x="5913122" y="1810064"/>
            <a:ext cx="4450257" cy="369332"/>
          </a:xfrm>
          <a:prstGeom prst="rect">
            <a:avLst/>
          </a:prstGeom>
          <a:noFill/>
        </p:spPr>
        <p:txBody>
          <a:bodyPr wrap="none" rtlCol="0">
            <a:spAutoFit/>
          </a:bodyPr>
          <a:lstStyle/>
          <a:p>
            <a:r>
              <a:rPr lang="en-US" altLang="zh-TW" dirty="0"/>
              <a:t>Get the first 9 weights for each PE again </a:t>
            </a:r>
            <a:endParaRPr lang="zh-TW" altLang="en-US" dirty="0"/>
          </a:p>
        </p:txBody>
      </p:sp>
    </p:spTree>
    <p:extLst>
      <p:ext uri="{BB962C8B-B14F-4D97-AF65-F5344CB8AC3E}">
        <p14:creationId xmlns:p14="http://schemas.microsoft.com/office/powerpoint/2010/main" val="3102072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221" y="411513"/>
            <a:ext cx="8596668" cy="1320800"/>
          </a:xfrm>
        </p:spPr>
        <p:txBody>
          <a:bodyPr/>
          <a:lstStyle/>
          <a:p>
            <a:r>
              <a:rPr lang="en-US" altLang="zh-TW" dirty="0"/>
              <a:t>Kernel Row-major Order Mapping on the Same PE for Oversize Kernel (5/6)</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39</a:t>
            </a:fld>
            <a:endParaRPr lang="zh-TW" altLang="en-US"/>
          </a:p>
        </p:txBody>
      </p:sp>
      <p:pic>
        <p:nvPicPr>
          <p:cNvPr id="4" name="圖片 3"/>
          <p:cNvPicPr>
            <a:picLocks noChangeAspect="1"/>
          </p:cNvPicPr>
          <p:nvPr/>
        </p:nvPicPr>
        <p:blipFill>
          <a:blip r:embed="rId2"/>
          <a:stretch>
            <a:fillRect/>
          </a:stretch>
        </p:blipFill>
        <p:spPr>
          <a:xfrm>
            <a:off x="1158294" y="2219706"/>
            <a:ext cx="9832913" cy="4669398"/>
          </a:xfrm>
          <a:prstGeom prst="rect">
            <a:avLst/>
          </a:prstGeom>
        </p:spPr>
      </p:pic>
      <p:sp>
        <p:nvSpPr>
          <p:cNvPr id="5" name="文字方塊 4"/>
          <p:cNvSpPr txBox="1"/>
          <p:nvPr/>
        </p:nvSpPr>
        <p:spPr>
          <a:xfrm>
            <a:off x="6035729" y="1777463"/>
            <a:ext cx="4554452" cy="369332"/>
          </a:xfrm>
          <a:prstGeom prst="rect">
            <a:avLst/>
          </a:prstGeom>
          <a:noFill/>
        </p:spPr>
        <p:txBody>
          <a:bodyPr wrap="none" rtlCol="0">
            <a:spAutoFit/>
          </a:bodyPr>
          <a:lstStyle/>
          <a:p>
            <a:r>
              <a:rPr lang="en-US" altLang="zh-TW" dirty="0"/>
              <a:t>Get  the next 9 weights for each PE again </a:t>
            </a:r>
            <a:endParaRPr lang="zh-TW" altLang="en-US" dirty="0"/>
          </a:p>
        </p:txBody>
      </p:sp>
    </p:spTree>
    <p:extLst>
      <p:ext uri="{BB962C8B-B14F-4D97-AF65-F5344CB8AC3E}">
        <p14:creationId xmlns:p14="http://schemas.microsoft.com/office/powerpoint/2010/main" val="390914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群組 121"/>
          <p:cNvGrpSpPr/>
          <p:nvPr/>
        </p:nvGrpSpPr>
        <p:grpSpPr>
          <a:xfrm>
            <a:off x="2126112" y="1691659"/>
            <a:ext cx="7733779" cy="4102166"/>
            <a:chOff x="1150420" y="1617046"/>
            <a:chExt cx="9721121" cy="4356534"/>
          </a:xfrm>
        </p:grpSpPr>
        <p:sp>
          <p:nvSpPr>
            <p:cNvPr id="123" name="圓角矩形 122"/>
            <p:cNvSpPr/>
            <p:nvPr/>
          </p:nvSpPr>
          <p:spPr bwMode="auto">
            <a:xfrm>
              <a:off x="1150420" y="1617046"/>
              <a:ext cx="9721121" cy="4356534"/>
            </a:xfrm>
            <a:prstGeom prst="roundRect">
              <a:avLst/>
            </a:prstGeom>
            <a:solidFill>
              <a:srgbClr val="00B0F0"/>
            </a:solidFill>
            <a:ln w="28575" cap="flat" cmpd="sng" algn="ctr">
              <a:solidFill>
                <a:srgbClr val="00B0F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endParaRPr kumimoji="1" lang="zh-TW" altLang="en-US" sz="1350" kern="0" dirty="0">
                <a:solidFill>
                  <a:srgbClr val="000000"/>
                </a:solidFill>
                <a:latin typeface="Arial" charset="0"/>
                <a:ea typeface="標楷體" pitchFamily="65" charset="-120"/>
              </a:endParaRPr>
            </a:p>
          </p:txBody>
        </p:sp>
        <p:sp>
          <p:nvSpPr>
            <p:cNvPr id="124" name="圓角矩形 123"/>
            <p:cNvSpPr/>
            <p:nvPr/>
          </p:nvSpPr>
          <p:spPr bwMode="auto">
            <a:xfrm>
              <a:off x="1611442" y="2188564"/>
              <a:ext cx="1891789" cy="3417758"/>
            </a:xfrm>
            <a:prstGeom prst="roundRect">
              <a:avLst/>
            </a:prstGeom>
            <a:solidFill>
              <a:srgbClr val="FFFFFF"/>
            </a:solid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kumimoji="1" lang="en-US" altLang="zh-TW" sz="1500" kern="0" dirty="0">
                  <a:solidFill>
                    <a:srgbClr val="000000"/>
                  </a:solidFill>
                  <a:latin typeface="Arial" charset="0"/>
                  <a:ea typeface="標楷體" pitchFamily="65" charset="-120"/>
                </a:rPr>
                <a:t>Memory technologies </a:t>
              </a:r>
            </a:p>
            <a:p>
              <a:pPr algn="ctr" defTabSz="685800" fontAlgn="base">
                <a:spcBef>
                  <a:spcPct val="0"/>
                </a:spcBef>
                <a:spcAft>
                  <a:spcPct val="0"/>
                </a:spcAft>
                <a:defRPr/>
              </a:pPr>
              <a:endParaRPr kumimoji="1" lang="en-US" altLang="zh-TW" sz="1350" kern="0" dirty="0">
                <a:solidFill>
                  <a:srgbClr val="000000"/>
                </a:solidFill>
                <a:latin typeface="Arial" charset="0"/>
                <a:ea typeface="標楷體" pitchFamily="65" charset="-120"/>
              </a:endParaRP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SRAM</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Flash</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Non-volatiles</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DRAM</a:t>
              </a:r>
            </a:p>
            <a:p>
              <a:pPr algn="ctr" defTabSz="685800" fontAlgn="base">
                <a:spcBef>
                  <a:spcPct val="0"/>
                </a:spcBef>
                <a:spcAft>
                  <a:spcPct val="0"/>
                </a:spcAft>
                <a:defRPr/>
              </a:pPr>
              <a:endParaRPr kumimoji="1" lang="en-US" altLang="zh-TW" sz="1350" kern="0" dirty="0">
                <a:solidFill>
                  <a:srgbClr val="000000"/>
                </a:solidFill>
                <a:latin typeface="Arial" charset="0"/>
                <a:ea typeface="標楷體" pitchFamily="65" charset="-120"/>
              </a:endParaRPr>
            </a:p>
          </p:txBody>
        </p:sp>
        <p:sp>
          <p:nvSpPr>
            <p:cNvPr id="125" name="圓角矩形 124"/>
            <p:cNvSpPr/>
            <p:nvPr/>
          </p:nvSpPr>
          <p:spPr bwMode="auto">
            <a:xfrm>
              <a:off x="4137285" y="2188564"/>
              <a:ext cx="3451146" cy="782001"/>
            </a:xfrm>
            <a:prstGeom prst="roundRect">
              <a:avLst/>
            </a:prstGeom>
            <a:solidFill>
              <a:srgbClr val="FFFFFF"/>
            </a:solid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Deep Learning </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System-Level Analysis</a:t>
              </a:r>
              <a:endParaRPr kumimoji="1" lang="zh-TW" altLang="en-US" sz="1350" kern="0" dirty="0">
                <a:solidFill>
                  <a:srgbClr val="000000"/>
                </a:solidFill>
                <a:latin typeface="Arial" charset="0"/>
                <a:ea typeface="標楷體" pitchFamily="65" charset="-120"/>
              </a:endParaRPr>
            </a:p>
          </p:txBody>
        </p:sp>
        <p:sp>
          <p:nvSpPr>
            <p:cNvPr id="126" name="圓角矩形 125"/>
            <p:cNvSpPr/>
            <p:nvPr/>
          </p:nvSpPr>
          <p:spPr bwMode="auto">
            <a:xfrm>
              <a:off x="4178168" y="3336505"/>
              <a:ext cx="3410263" cy="1082813"/>
            </a:xfrm>
            <a:prstGeom prst="roundRect">
              <a:avLst/>
            </a:prstGeom>
            <a:solidFill>
              <a:srgbClr val="FFFFFF"/>
            </a:solid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kumimoji="1" lang="en-US" altLang="zh-TW" sz="1500" kern="0" dirty="0">
                  <a:solidFill>
                    <a:srgbClr val="000000"/>
                  </a:solidFill>
                  <a:latin typeface="Arial" charset="0"/>
                  <a:ea typeface="標楷體" pitchFamily="65" charset="-120"/>
                </a:rPr>
                <a:t>Architecture Exploration</a:t>
              </a:r>
            </a:p>
            <a:p>
              <a:pPr algn="ctr" defTabSz="685800" fontAlgn="base">
                <a:spcBef>
                  <a:spcPct val="0"/>
                </a:spcBef>
                <a:spcAft>
                  <a:spcPct val="0"/>
                </a:spcAft>
                <a:defRPr/>
              </a:pPr>
              <a:endParaRPr kumimoji="1" lang="en-US" altLang="zh-TW" sz="1350" kern="0" dirty="0">
                <a:solidFill>
                  <a:srgbClr val="000000"/>
                </a:solidFill>
                <a:latin typeface="Arial" charset="0"/>
                <a:ea typeface="標楷體" pitchFamily="65" charset="-120"/>
              </a:endParaRPr>
            </a:p>
            <a:p>
              <a:pPr algn="ctr" defTabSz="685800" fontAlgn="base">
                <a:spcBef>
                  <a:spcPct val="0"/>
                </a:spcBef>
                <a:spcAft>
                  <a:spcPct val="0"/>
                </a:spcAft>
                <a:defRPr/>
              </a:pPr>
              <a:endParaRPr kumimoji="1" lang="en-US" altLang="zh-TW" sz="1350" kern="0" dirty="0">
                <a:solidFill>
                  <a:srgbClr val="000000"/>
                </a:solidFill>
                <a:latin typeface="Arial" charset="0"/>
                <a:ea typeface="標楷體" pitchFamily="65" charset="-120"/>
              </a:endParaRP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 </a:t>
              </a:r>
            </a:p>
          </p:txBody>
        </p:sp>
        <p:sp>
          <p:nvSpPr>
            <p:cNvPr id="127" name="圓角矩形 126"/>
            <p:cNvSpPr/>
            <p:nvPr/>
          </p:nvSpPr>
          <p:spPr bwMode="auto">
            <a:xfrm>
              <a:off x="4178168" y="4785258"/>
              <a:ext cx="3572539" cy="854448"/>
            </a:xfrm>
            <a:prstGeom prst="roundRect">
              <a:avLst/>
            </a:prstGeom>
            <a:solidFill>
              <a:srgbClr val="FFFFFF"/>
            </a:solid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kumimoji="1" lang="en-US" altLang="zh-TW" sz="1500" kern="0" dirty="0">
                  <a:solidFill>
                    <a:srgbClr val="000000"/>
                  </a:solidFill>
                  <a:latin typeface="Arial" charset="0"/>
                  <a:ea typeface="標楷體" pitchFamily="65" charset="-120"/>
                </a:rPr>
                <a:t>Implementation</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RTL, FPGA,</a:t>
              </a:r>
              <a:r>
                <a:rPr kumimoji="1" lang="zh-TW" altLang="en-US" sz="1350" kern="0" dirty="0">
                  <a:solidFill>
                    <a:srgbClr val="000000"/>
                  </a:solidFill>
                  <a:latin typeface="Arial" charset="0"/>
                  <a:ea typeface="標楷體" pitchFamily="65" charset="-120"/>
                </a:rPr>
                <a:t> </a:t>
              </a:r>
              <a:r>
                <a:rPr kumimoji="1" lang="en-US" altLang="zh-TW" sz="1350" kern="0" dirty="0">
                  <a:solidFill>
                    <a:srgbClr val="000000"/>
                  </a:solidFill>
                  <a:latin typeface="Arial" charset="0"/>
                  <a:ea typeface="標楷體" pitchFamily="65" charset="-120"/>
                </a:rPr>
                <a:t>Silicon</a:t>
              </a:r>
              <a:endParaRPr kumimoji="1" lang="zh-TW" altLang="en-US" sz="1350" kern="0" dirty="0">
                <a:solidFill>
                  <a:srgbClr val="000000"/>
                </a:solidFill>
                <a:latin typeface="Arial" charset="0"/>
                <a:ea typeface="標楷體" pitchFamily="65" charset="-120"/>
              </a:endParaRPr>
            </a:p>
          </p:txBody>
        </p:sp>
        <p:sp>
          <p:nvSpPr>
            <p:cNvPr id="128" name="圓角矩形 127"/>
            <p:cNvSpPr/>
            <p:nvPr/>
          </p:nvSpPr>
          <p:spPr bwMode="auto">
            <a:xfrm>
              <a:off x="8401752" y="2296559"/>
              <a:ext cx="1918741" cy="3162703"/>
            </a:xfrm>
            <a:prstGeom prst="roundRect">
              <a:avLst/>
            </a:prstGeom>
            <a:solidFill>
              <a:srgbClr val="FFFFFF"/>
            </a:solid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DL applications</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Yolov3,</a:t>
              </a:r>
            </a:p>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GAN…..</a:t>
              </a:r>
              <a:endParaRPr kumimoji="1" lang="zh-TW" altLang="en-US" sz="1350" kern="0" dirty="0">
                <a:solidFill>
                  <a:srgbClr val="000000"/>
                </a:solidFill>
                <a:latin typeface="Arial" charset="0"/>
                <a:ea typeface="標楷體" pitchFamily="65" charset="-120"/>
              </a:endParaRPr>
            </a:p>
          </p:txBody>
        </p:sp>
        <p:sp>
          <p:nvSpPr>
            <p:cNvPr id="129" name="圓角矩形 128"/>
            <p:cNvSpPr/>
            <p:nvPr/>
          </p:nvSpPr>
          <p:spPr bwMode="auto">
            <a:xfrm>
              <a:off x="4247360" y="3670123"/>
              <a:ext cx="3257187" cy="667770"/>
            </a:xfrm>
            <a:prstGeom prst="roundRect">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kumimoji="1" lang="en-US" altLang="zh-TW" sz="1350" kern="0" dirty="0">
                  <a:solidFill>
                    <a:srgbClr val="000000"/>
                  </a:solidFill>
                  <a:latin typeface="Arial" charset="0"/>
                  <a:ea typeface="標楷體" pitchFamily="65" charset="-120"/>
                </a:rPr>
                <a:t>Input type (A or D), data reuse, execution time, energy</a:t>
              </a:r>
              <a:endParaRPr kumimoji="1" lang="zh-TW" altLang="en-US" sz="1350" kern="0" dirty="0">
                <a:solidFill>
                  <a:srgbClr val="00B0F0"/>
                </a:solidFill>
                <a:latin typeface="Arial" charset="0"/>
                <a:ea typeface="標楷體" pitchFamily="65" charset="-120"/>
              </a:endParaRPr>
            </a:p>
          </p:txBody>
        </p:sp>
        <p:cxnSp>
          <p:nvCxnSpPr>
            <p:cNvPr id="130" name="直線單箭頭接點 129"/>
            <p:cNvCxnSpPr/>
            <p:nvPr/>
          </p:nvCxnSpPr>
          <p:spPr bwMode="auto">
            <a:xfrm flipV="1">
              <a:off x="3551608" y="2625841"/>
              <a:ext cx="574094" cy="7495"/>
            </a:xfrm>
            <a:prstGeom prst="straightConnector1">
              <a:avLst/>
            </a:prstGeom>
            <a:noFill/>
            <a:ln w="38100" cap="flat" cmpd="sng" algn="ctr">
              <a:solidFill>
                <a:srgbClr val="333399"/>
              </a:solidFill>
              <a:prstDash val="solid"/>
              <a:headEnd type="none" w="med" len="med"/>
              <a:tailEnd type="triangle"/>
            </a:ln>
            <a:effectLst>
              <a:outerShdw blurRad="40000" dist="23000" dir="5400000" rotWithShape="0">
                <a:srgbClr val="000000">
                  <a:alpha val="35000"/>
                </a:srgbClr>
              </a:outerShdw>
            </a:effectLst>
          </p:spPr>
        </p:cxnSp>
        <p:cxnSp>
          <p:nvCxnSpPr>
            <p:cNvPr id="131" name="直線單箭頭接點 130"/>
            <p:cNvCxnSpPr/>
            <p:nvPr/>
          </p:nvCxnSpPr>
          <p:spPr bwMode="auto">
            <a:xfrm flipV="1">
              <a:off x="3563191" y="5125758"/>
              <a:ext cx="574094" cy="7495"/>
            </a:xfrm>
            <a:prstGeom prst="straightConnector1">
              <a:avLst/>
            </a:prstGeom>
            <a:noFill/>
            <a:ln w="38100" cap="flat" cmpd="sng" algn="ctr">
              <a:solidFill>
                <a:srgbClr val="333399"/>
              </a:solidFill>
              <a:prstDash val="solid"/>
              <a:headEnd type="none" w="med" len="med"/>
              <a:tailEnd type="triangle"/>
            </a:ln>
            <a:effectLst>
              <a:outerShdw blurRad="40000" dist="23000" dir="5400000" rotWithShape="0">
                <a:srgbClr val="000000">
                  <a:alpha val="35000"/>
                </a:srgbClr>
              </a:outerShdw>
            </a:effectLst>
          </p:spPr>
        </p:cxnSp>
        <p:cxnSp>
          <p:nvCxnSpPr>
            <p:cNvPr id="132" name="直線單箭頭接點 131"/>
            <p:cNvCxnSpPr/>
            <p:nvPr/>
          </p:nvCxnSpPr>
          <p:spPr bwMode="auto">
            <a:xfrm flipV="1">
              <a:off x="3551608" y="3864557"/>
              <a:ext cx="574094" cy="7495"/>
            </a:xfrm>
            <a:prstGeom prst="straightConnector1">
              <a:avLst/>
            </a:prstGeom>
            <a:noFill/>
            <a:ln w="38100" cap="flat" cmpd="sng" algn="ctr">
              <a:solidFill>
                <a:srgbClr val="333399"/>
              </a:solidFill>
              <a:prstDash val="solid"/>
              <a:headEnd type="none" w="med" len="med"/>
              <a:tailEnd type="triangle"/>
            </a:ln>
            <a:effectLst>
              <a:outerShdw blurRad="40000" dist="23000" dir="5400000" rotWithShape="0">
                <a:srgbClr val="000000">
                  <a:alpha val="35000"/>
                </a:srgbClr>
              </a:outerShdw>
            </a:effectLst>
          </p:spPr>
        </p:cxnSp>
        <p:cxnSp>
          <p:nvCxnSpPr>
            <p:cNvPr id="133" name="直線接點 132"/>
            <p:cNvCxnSpPr/>
            <p:nvPr/>
          </p:nvCxnSpPr>
          <p:spPr bwMode="auto">
            <a:xfrm flipV="1">
              <a:off x="9361122" y="1851285"/>
              <a:ext cx="0" cy="389745"/>
            </a:xfrm>
            <a:prstGeom prst="line">
              <a:avLst/>
            </a:prstGeom>
            <a:noFill/>
            <a:ln w="38100" cap="flat" cmpd="sng" algn="ctr">
              <a:solidFill>
                <a:srgbClr val="333399"/>
              </a:solidFill>
              <a:prstDash val="solid"/>
              <a:headEnd type="none" w="med" len="med"/>
              <a:tailEnd type="none" w="med" len="med"/>
            </a:ln>
            <a:effectLst>
              <a:outerShdw blurRad="40000" dist="23000" dir="5400000" rotWithShape="0">
                <a:srgbClr val="000000">
                  <a:alpha val="35000"/>
                </a:srgbClr>
              </a:outerShdw>
            </a:effectLst>
          </p:spPr>
        </p:cxnSp>
        <p:cxnSp>
          <p:nvCxnSpPr>
            <p:cNvPr id="134" name="直線接點 133"/>
            <p:cNvCxnSpPr/>
            <p:nvPr/>
          </p:nvCxnSpPr>
          <p:spPr bwMode="auto">
            <a:xfrm flipH="1" flipV="1">
              <a:off x="5842416" y="1851285"/>
              <a:ext cx="3518706" cy="7495"/>
            </a:xfrm>
            <a:prstGeom prst="line">
              <a:avLst/>
            </a:prstGeom>
            <a:noFill/>
            <a:ln w="38100" cap="flat" cmpd="sng" algn="ctr">
              <a:solidFill>
                <a:srgbClr val="333399"/>
              </a:solidFill>
              <a:prstDash val="solid"/>
              <a:headEnd type="none" w="med" len="med"/>
              <a:tailEnd type="none" w="med" len="med"/>
            </a:ln>
            <a:effectLst>
              <a:outerShdw blurRad="40000" dist="23000" dir="5400000" rotWithShape="0">
                <a:srgbClr val="000000">
                  <a:alpha val="35000"/>
                </a:srgbClr>
              </a:outerShdw>
            </a:effectLst>
          </p:spPr>
        </p:cxnSp>
        <p:cxnSp>
          <p:nvCxnSpPr>
            <p:cNvPr id="135" name="直線單箭頭接點 134"/>
            <p:cNvCxnSpPr/>
            <p:nvPr/>
          </p:nvCxnSpPr>
          <p:spPr bwMode="auto">
            <a:xfrm>
              <a:off x="5842416" y="1851285"/>
              <a:ext cx="0" cy="337279"/>
            </a:xfrm>
            <a:prstGeom prst="straightConnector1">
              <a:avLst/>
            </a:prstGeom>
            <a:noFill/>
            <a:ln w="38100" cap="flat" cmpd="sng" algn="ctr">
              <a:solidFill>
                <a:srgbClr val="333399"/>
              </a:solidFill>
              <a:prstDash val="solid"/>
              <a:headEnd type="none" w="med" len="med"/>
              <a:tailEnd type="triangle"/>
            </a:ln>
            <a:effectLst>
              <a:outerShdw blurRad="40000" dist="23000" dir="5400000" rotWithShape="0">
                <a:srgbClr val="000000">
                  <a:alpha val="35000"/>
                </a:srgbClr>
              </a:outerShdw>
            </a:effectLst>
          </p:spPr>
        </p:cxnSp>
        <p:cxnSp>
          <p:nvCxnSpPr>
            <p:cNvPr id="136" name="直線單箭頭接點 135"/>
            <p:cNvCxnSpPr/>
            <p:nvPr/>
          </p:nvCxnSpPr>
          <p:spPr bwMode="auto">
            <a:xfrm>
              <a:off x="5842416" y="2999226"/>
              <a:ext cx="0" cy="337279"/>
            </a:xfrm>
            <a:prstGeom prst="straightConnector1">
              <a:avLst/>
            </a:prstGeom>
            <a:noFill/>
            <a:ln w="38100" cap="flat" cmpd="sng" algn="ctr">
              <a:solidFill>
                <a:srgbClr val="333399"/>
              </a:solidFill>
              <a:prstDash val="solid"/>
              <a:headEnd type="none" w="med" len="med"/>
              <a:tailEnd type="triangle"/>
            </a:ln>
            <a:effectLst>
              <a:outerShdw blurRad="40000" dist="23000" dir="5400000" rotWithShape="0">
                <a:srgbClr val="000000">
                  <a:alpha val="35000"/>
                </a:srgbClr>
              </a:outerShdw>
            </a:effectLst>
          </p:spPr>
        </p:cxnSp>
        <p:cxnSp>
          <p:nvCxnSpPr>
            <p:cNvPr id="137" name="直線單箭頭接點 136"/>
            <p:cNvCxnSpPr/>
            <p:nvPr/>
          </p:nvCxnSpPr>
          <p:spPr bwMode="auto">
            <a:xfrm>
              <a:off x="5878642" y="4447979"/>
              <a:ext cx="0" cy="337279"/>
            </a:xfrm>
            <a:prstGeom prst="straightConnector1">
              <a:avLst/>
            </a:prstGeom>
            <a:noFill/>
            <a:ln w="38100" cap="flat" cmpd="sng" algn="ctr">
              <a:solidFill>
                <a:srgbClr val="333399"/>
              </a:solidFill>
              <a:prstDash val="solid"/>
              <a:headEnd type="none" w="med" len="med"/>
              <a:tailEnd type="triangle"/>
            </a:ln>
            <a:effectLst>
              <a:outerShdw blurRad="40000" dist="23000" dir="5400000" rotWithShape="0">
                <a:srgbClr val="000000">
                  <a:alpha val="35000"/>
                </a:srgbClr>
              </a:outerShdw>
            </a:effectLst>
          </p:spPr>
        </p:cxnSp>
      </p:grpSp>
      <p:sp>
        <p:nvSpPr>
          <p:cNvPr id="138" name="標題 1"/>
          <p:cNvSpPr>
            <a:spLocks noGrp="1"/>
          </p:cNvSpPr>
          <p:nvPr>
            <p:ph type="title"/>
          </p:nvPr>
        </p:nvSpPr>
        <p:spPr>
          <a:xfrm>
            <a:off x="2188435" y="382524"/>
            <a:ext cx="7671456" cy="1371183"/>
          </a:xfrm>
        </p:spPr>
        <p:txBody>
          <a:bodyPr>
            <a:normAutofit/>
          </a:bodyPr>
          <a:lstStyle/>
          <a:p>
            <a:r>
              <a:rPr lang="en-US" altLang="zh-TW"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AI Accelerator Design/Simulation Framework</a:t>
            </a:r>
            <a:endParaRPr lang="zh-TW" altLang="en-US" sz="28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p:txBody>
      </p:sp>
      <p:sp>
        <p:nvSpPr>
          <p:cNvPr id="2" name="投影片編號版面配置區 1"/>
          <p:cNvSpPr>
            <a:spLocks noGrp="1"/>
          </p:cNvSpPr>
          <p:nvPr>
            <p:ph type="sldNum" sz="quarter" idx="12"/>
          </p:nvPr>
        </p:nvSpPr>
        <p:spPr/>
        <p:txBody>
          <a:bodyPr/>
          <a:lstStyle/>
          <a:p>
            <a:fld id="{562BE430-A2B7-4C12-B799-2F91A4EA107D}" type="slidenum">
              <a:rPr lang="en-US" smtClean="0"/>
              <a:t>4</a:t>
            </a:fld>
            <a:endParaRPr lang="en-US"/>
          </a:p>
        </p:txBody>
      </p:sp>
    </p:spTree>
    <p:extLst>
      <p:ext uri="{BB962C8B-B14F-4D97-AF65-F5344CB8AC3E}">
        <p14:creationId xmlns:p14="http://schemas.microsoft.com/office/powerpoint/2010/main" val="1576323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Kernel Row-major Order Mapping on the Same PE for Oversize Kernel (6/6)</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40</a:t>
            </a:fld>
            <a:endParaRPr lang="zh-TW" altLang="en-US"/>
          </a:p>
        </p:txBody>
      </p:sp>
      <p:pic>
        <p:nvPicPr>
          <p:cNvPr id="4" name="圖片 3"/>
          <p:cNvPicPr>
            <a:picLocks noChangeAspect="1"/>
          </p:cNvPicPr>
          <p:nvPr/>
        </p:nvPicPr>
        <p:blipFill>
          <a:blip r:embed="rId2"/>
          <a:stretch>
            <a:fillRect/>
          </a:stretch>
        </p:blipFill>
        <p:spPr>
          <a:xfrm>
            <a:off x="1158294" y="2240293"/>
            <a:ext cx="9832913" cy="4571950"/>
          </a:xfrm>
          <a:prstGeom prst="rect">
            <a:avLst/>
          </a:prstGeom>
        </p:spPr>
      </p:pic>
      <p:sp>
        <p:nvSpPr>
          <p:cNvPr id="5" name="文字方塊 4"/>
          <p:cNvSpPr txBox="1"/>
          <p:nvPr/>
        </p:nvSpPr>
        <p:spPr>
          <a:xfrm>
            <a:off x="5913122" y="1870961"/>
            <a:ext cx="4330032" cy="369332"/>
          </a:xfrm>
          <a:prstGeom prst="rect">
            <a:avLst/>
          </a:prstGeom>
          <a:noFill/>
        </p:spPr>
        <p:txBody>
          <a:bodyPr wrap="none" rtlCol="0">
            <a:spAutoFit/>
          </a:bodyPr>
          <a:lstStyle/>
          <a:p>
            <a:r>
              <a:rPr lang="en-US" altLang="zh-TW" dirty="0"/>
              <a:t>Get the last 7 weights for each PE again</a:t>
            </a:r>
            <a:endParaRPr lang="zh-TW" altLang="en-US" dirty="0"/>
          </a:p>
        </p:txBody>
      </p:sp>
    </p:spTree>
    <p:extLst>
      <p:ext uri="{BB962C8B-B14F-4D97-AF65-F5344CB8AC3E}">
        <p14:creationId xmlns:p14="http://schemas.microsoft.com/office/powerpoint/2010/main" val="1786440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Kernel Row-major Order Mapping on the Same PE for Oversize Kernel</a:t>
            </a:r>
            <a:endParaRPr lang="zh-TW" altLang="en-US" dirty="0"/>
          </a:p>
        </p:txBody>
      </p:sp>
      <p:sp>
        <p:nvSpPr>
          <p:cNvPr id="3" name="內容版面配置區 2"/>
          <p:cNvSpPr>
            <a:spLocks noGrp="1"/>
          </p:cNvSpPr>
          <p:nvPr>
            <p:ph idx="1"/>
          </p:nvPr>
        </p:nvSpPr>
        <p:spPr>
          <a:xfrm>
            <a:off x="673802" y="1965976"/>
            <a:ext cx="8596668" cy="3880773"/>
          </a:xfrm>
        </p:spPr>
        <p:txBody>
          <a:bodyPr/>
          <a:lstStyle/>
          <a:p>
            <a:r>
              <a:rPr lang="en-US" altLang="zh-TW" sz="2400" dirty="0"/>
              <a:t>Observations:</a:t>
            </a:r>
          </a:p>
          <a:p>
            <a:r>
              <a:rPr lang="en-US" altLang="zh-TW" dirty="0"/>
              <a:t>Reload 9 weights when switching to the next batch</a:t>
            </a:r>
          </a:p>
          <a:p>
            <a:r>
              <a:rPr lang="en-US" altLang="zh-TW" dirty="0"/>
              <a:t>Reload weights when striding</a:t>
            </a:r>
          </a:p>
          <a:p>
            <a:r>
              <a:rPr lang="en-US" altLang="zh-TW" dirty="0"/>
              <a:t> </a:t>
            </a:r>
          </a:p>
        </p:txBody>
      </p:sp>
      <p:grpSp>
        <p:nvGrpSpPr>
          <p:cNvPr id="4" name="群組 3"/>
          <p:cNvGrpSpPr/>
          <p:nvPr/>
        </p:nvGrpSpPr>
        <p:grpSpPr>
          <a:xfrm>
            <a:off x="2523982" y="3642773"/>
            <a:ext cx="2664581" cy="1009020"/>
            <a:chOff x="686737" y="2316976"/>
            <a:chExt cx="2664581" cy="1009020"/>
          </a:xfrm>
        </p:grpSpPr>
        <p:sp>
          <p:nvSpPr>
            <p:cNvPr id="5" name="文字方塊 4"/>
            <p:cNvSpPr txBox="1"/>
            <p:nvPr/>
          </p:nvSpPr>
          <p:spPr>
            <a:xfrm>
              <a:off x="686737" y="2900080"/>
              <a:ext cx="612475" cy="369332"/>
            </a:xfrm>
            <a:prstGeom prst="rect">
              <a:avLst/>
            </a:prstGeom>
            <a:noFill/>
          </p:spPr>
          <p:txBody>
            <a:bodyPr wrap="square" rtlCol="0">
              <a:spAutoFit/>
            </a:bodyPr>
            <a:lstStyle/>
            <a:p>
              <a:r>
                <a:rPr lang="en-US" altLang="zh-TW" dirty="0"/>
                <a:t>5x5:</a:t>
              </a:r>
              <a:endParaRPr lang="zh-TW" altLang="en-US" dirty="0"/>
            </a:p>
          </p:txBody>
        </p:sp>
        <p:grpSp>
          <p:nvGrpSpPr>
            <p:cNvPr id="6" name="群組 5"/>
            <p:cNvGrpSpPr/>
            <p:nvPr/>
          </p:nvGrpSpPr>
          <p:grpSpPr>
            <a:xfrm>
              <a:off x="1143932" y="2344423"/>
              <a:ext cx="779214" cy="976746"/>
              <a:chOff x="1143932" y="2344423"/>
              <a:chExt cx="779214" cy="976746"/>
            </a:xfrm>
          </p:grpSpPr>
          <p:sp>
            <p:nvSpPr>
              <p:cNvPr id="15" name="矩形 14"/>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16" name="圖片 15"/>
              <p:cNvPicPr>
                <a:picLocks noChangeAspect="1"/>
              </p:cNvPicPr>
              <p:nvPr/>
            </p:nvPicPr>
            <p:blipFill rotWithShape="1">
              <a:blip r:embed="rId2"/>
              <a:srcRect b="67623"/>
              <a:stretch/>
            </p:blipFill>
            <p:spPr>
              <a:xfrm>
                <a:off x="1343646" y="2710987"/>
                <a:ext cx="538657" cy="567051"/>
              </a:xfrm>
              <a:prstGeom prst="rect">
                <a:avLst/>
              </a:prstGeom>
            </p:spPr>
          </p:pic>
          <p:sp>
            <p:nvSpPr>
              <p:cNvPr id="17" name="文字方塊 16"/>
              <p:cNvSpPr txBox="1"/>
              <p:nvPr/>
            </p:nvSpPr>
            <p:spPr>
              <a:xfrm>
                <a:off x="1143932" y="2344423"/>
                <a:ext cx="779214"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7" name="群組 6"/>
            <p:cNvGrpSpPr/>
            <p:nvPr/>
          </p:nvGrpSpPr>
          <p:grpSpPr>
            <a:xfrm>
              <a:off x="2014657" y="2344423"/>
              <a:ext cx="623934" cy="976746"/>
              <a:chOff x="2014657" y="2344423"/>
              <a:chExt cx="623934" cy="976746"/>
            </a:xfrm>
          </p:grpSpPr>
          <p:sp>
            <p:nvSpPr>
              <p:cNvPr id="12" name="矩形 11"/>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13" name="圖片 12"/>
              <p:cNvPicPr>
                <a:picLocks noChangeAspect="1"/>
              </p:cNvPicPr>
              <p:nvPr/>
            </p:nvPicPr>
            <p:blipFill rotWithShape="1">
              <a:blip r:embed="rId2"/>
              <a:srcRect b="68115"/>
              <a:stretch/>
            </p:blipFill>
            <p:spPr>
              <a:xfrm>
                <a:off x="2049161" y="2710988"/>
                <a:ext cx="538657" cy="558424"/>
              </a:xfrm>
              <a:prstGeom prst="rect">
                <a:avLst/>
              </a:prstGeom>
            </p:spPr>
          </p:pic>
          <p:sp>
            <p:nvSpPr>
              <p:cNvPr id="14" name="文字方塊 13"/>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8" name="群組 7"/>
            <p:cNvGrpSpPr/>
            <p:nvPr/>
          </p:nvGrpSpPr>
          <p:grpSpPr>
            <a:xfrm>
              <a:off x="2743006" y="2316976"/>
              <a:ext cx="608312" cy="1009020"/>
              <a:chOff x="2743006" y="2316976"/>
              <a:chExt cx="608312" cy="1009020"/>
            </a:xfrm>
          </p:grpSpPr>
          <p:sp>
            <p:nvSpPr>
              <p:cNvPr id="9" name="矩形 8"/>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10" name="圖片 9"/>
              <p:cNvPicPr>
                <a:picLocks noChangeAspect="1"/>
              </p:cNvPicPr>
              <p:nvPr/>
            </p:nvPicPr>
            <p:blipFill rotWithShape="1">
              <a:blip r:embed="rId2"/>
              <a:srcRect t="64885"/>
              <a:stretch/>
            </p:blipFill>
            <p:spPr>
              <a:xfrm>
                <a:off x="2768227" y="2710987"/>
                <a:ext cx="538657" cy="615009"/>
              </a:xfrm>
              <a:prstGeom prst="rect">
                <a:avLst/>
              </a:prstGeom>
            </p:spPr>
          </p:pic>
          <p:sp>
            <p:nvSpPr>
              <p:cNvPr id="11" name="文字方塊 10"/>
              <p:cNvSpPr txBox="1"/>
              <p:nvPr/>
            </p:nvSpPr>
            <p:spPr>
              <a:xfrm>
                <a:off x="2743006" y="2316976"/>
                <a:ext cx="608312" cy="369332"/>
              </a:xfrm>
              <a:prstGeom prst="rect">
                <a:avLst/>
              </a:prstGeom>
              <a:noFill/>
            </p:spPr>
            <p:txBody>
              <a:bodyPr wrap="square" rtlCol="0">
                <a:spAutoFit/>
              </a:bodyPr>
              <a:lstStyle/>
              <a:p>
                <a:pPr algn="ctr"/>
                <a:r>
                  <a:rPr lang="en-US" altLang="zh-TW" dirty="0"/>
                  <a:t>B3</a:t>
                </a:r>
                <a:endParaRPr lang="zh-TW" altLang="en-US" dirty="0"/>
              </a:p>
            </p:txBody>
          </p:sp>
        </p:grpSp>
      </p:grpSp>
      <p:sp>
        <p:nvSpPr>
          <p:cNvPr id="18" name="文字方塊 17"/>
          <p:cNvSpPr txBox="1"/>
          <p:nvPr/>
        </p:nvSpPr>
        <p:spPr>
          <a:xfrm>
            <a:off x="1158294" y="4926105"/>
            <a:ext cx="8705268" cy="646331"/>
          </a:xfrm>
          <a:prstGeom prst="rect">
            <a:avLst/>
          </a:prstGeom>
          <a:noFill/>
        </p:spPr>
        <p:txBody>
          <a:bodyPr wrap="none" rtlCol="0">
            <a:spAutoFit/>
          </a:bodyPr>
          <a:lstStyle/>
          <a:p>
            <a:r>
              <a:rPr lang="en-US" altLang="zh-TW" dirty="0"/>
              <a:t>After first batch B1, need to load the next 9 weights for batch B2. This is a read </a:t>
            </a:r>
          </a:p>
          <a:p>
            <a:r>
              <a:rPr lang="en-US" altLang="zh-TW" dirty="0"/>
              <a:t>for weight SRAM. </a:t>
            </a:r>
          </a:p>
        </p:txBody>
      </p:sp>
      <p:grpSp>
        <p:nvGrpSpPr>
          <p:cNvPr id="19" name="群組 18"/>
          <p:cNvGrpSpPr/>
          <p:nvPr/>
        </p:nvGrpSpPr>
        <p:grpSpPr>
          <a:xfrm>
            <a:off x="5602488" y="3587553"/>
            <a:ext cx="2664581" cy="1009020"/>
            <a:chOff x="686737" y="2316976"/>
            <a:chExt cx="2664581" cy="1009020"/>
          </a:xfrm>
        </p:grpSpPr>
        <p:sp>
          <p:nvSpPr>
            <p:cNvPr id="20" name="文字方塊 19"/>
            <p:cNvSpPr txBox="1"/>
            <p:nvPr/>
          </p:nvSpPr>
          <p:spPr>
            <a:xfrm>
              <a:off x="686737" y="2900080"/>
              <a:ext cx="612475" cy="369332"/>
            </a:xfrm>
            <a:prstGeom prst="rect">
              <a:avLst/>
            </a:prstGeom>
            <a:noFill/>
          </p:spPr>
          <p:txBody>
            <a:bodyPr wrap="square" rtlCol="0">
              <a:spAutoFit/>
            </a:bodyPr>
            <a:lstStyle/>
            <a:p>
              <a:r>
                <a:rPr lang="en-US" altLang="zh-TW" dirty="0"/>
                <a:t>5x5:</a:t>
              </a:r>
              <a:endParaRPr lang="zh-TW" altLang="en-US" dirty="0"/>
            </a:p>
          </p:txBody>
        </p:sp>
        <p:grpSp>
          <p:nvGrpSpPr>
            <p:cNvPr id="21" name="群組 20"/>
            <p:cNvGrpSpPr/>
            <p:nvPr/>
          </p:nvGrpSpPr>
          <p:grpSpPr>
            <a:xfrm>
              <a:off x="1143932" y="2344423"/>
              <a:ext cx="779214" cy="976746"/>
              <a:chOff x="1143932" y="2344423"/>
              <a:chExt cx="779214" cy="976746"/>
            </a:xfrm>
          </p:grpSpPr>
          <p:sp>
            <p:nvSpPr>
              <p:cNvPr id="30" name="矩形 29"/>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31" name="圖片 30"/>
              <p:cNvPicPr>
                <a:picLocks noChangeAspect="1"/>
              </p:cNvPicPr>
              <p:nvPr/>
            </p:nvPicPr>
            <p:blipFill rotWithShape="1">
              <a:blip r:embed="rId2"/>
              <a:srcRect b="67623"/>
              <a:stretch/>
            </p:blipFill>
            <p:spPr>
              <a:xfrm>
                <a:off x="1343646" y="2710987"/>
                <a:ext cx="538657" cy="567051"/>
              </a:xfrm>
              <a:prstGeom prst="rect">
                <a:avLst/>
              </a:prstGeom>
            </p:spPr>
          </p:pic>
          <p:sp>
            <p:nvSpPr>
              <p:cNvPr id="32" name="文字方塊 31"/>
              <p:cNvSpPr txBox="1"/>
              <p:nvPr/>
            </p:nvSpPr>
            <p:spPr>
              <a:xfrm>
                <a:off x="1143932" y="2344423"/>
                <a:ext cx="779214"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22" name="群組 21"/>
            <p:cNvGrpSpPr/>
            <p:nvPr/>
          </p:nvGrpSpPr>
          <p:grpSpPr>
            <a:xfrm>
              <a:off x="2014657" y="2344423"/>
              <a:ext cx="623934" cy="976746"/>
              <a:chOff x="2014657" y="2344423"/>
              <a:chExt cx="623934" cy="976746"/>
            </a:xfrm>
          </p:grpSpPr>
          <p:sp>
            <p:nvSpPr>
              <p:cNvPr id="27" name="矩形 26"/>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28" name="圖片 27"/>
              <p:cNvPicPr>
                <a:picLocks noChangeAspect="1"/>
              </p:cNvPicPr>
              <p:nvPr/>
            </p:nvPicPr>
            <p:blipFill rotWithShape="1">
              <a:blip r:embed="rId2"/>
              <a:srcRect b="68115"/>
              <a:stretch/>
            </p:blipFill>
            <p:spPr>
              <a:xfrm>
                <a:off x="2049161" y="2710988"/>
                <a:ext cx="538657" cy="558424"/>
              </a:xfrm>
              <a:prstGeom prst="rect">
                <a:avLst/>
              </a:prstGeom>
            </p:spPr>
          </p:pic>
          <p:sp>
            <p:nvSpPr>
              <p:cNvPr id="29" name="文字方塊 28"/>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23" name="群組 22"/>
            <p:cNvGrpSpPr/>
            <p:nvPr/>
          </p:nvGrpSpPr>
          <p:grpSpPr>
            <a:xfrm>
              <a:off x="2743006" y="2316976"/>
              <a:ext cx="608312" cy="1009020"/>
              <a:chOff x="2743006" y="2316976"/>
              <a:chExt cx="608312" cy="1009020"/>
            </a:xfrm>
          </p:grpSpPr>
          <p:sp>
            <p:nvSpPr>
              <p:cNvPr id="24" name="矩形 23"/>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25" name="圖片 24"/>
              <p:cNvPicPr>
                <a:picLocks noChangeAspect="1"/>
              </p:cNvPicPr>
              <p:nvPr/>
            </p:nvPicPr>
            <p:blipFill rotWithShape="1">
              <a:blip r:embed="rId2"/>
              <a:srcRect t="64885"/>
              <a:stretch/>
            </p:blipFill>
            <p:spPr>
              <a:xfrm>
                <a:off x="2768227" y="2710987"/>
                <a:ext cx="538657" cy="615009"/>
              </a:xfrm>
              <a:prstGeom prst="rect">
                <a:avLst/>
              </a:prstGeom>
            </p:spPr>
          </p:pic>
          <p:sp>
            <p:nvSpPr>
              <p:cNvPr id="26" name="文字方塊 25"/>
              <p:cNvSpPr txBox="1"/>
              <p:nvPr/>
            </p:nvSpPr>
            <p:spPr>
              <a:xfrm>
                <a:off x="2743006" y="2316976"/>
                <a:ext cx="608312" cy="369332"/>
              </a:xfrm>
              <a:prstGeom prst="rect">
                <a:avLst/>
              </a:prstGeom>
              <a:noFill/>
            </p:spPr>
            <p:txBody>
              <a:bodyPr wrap="square" rtlCol="0">
                <a:spAutoFit/>
              </a:bodyPr>
              <a:lstStyle/>
              <a:p>
                <a:pPr algn="ctr"/>
                <a:r>
                  <a:rPr lang="en-US" altLang="zh-TW" dirty="0"/>
                  <a:t>B3</a:t>
                </a:r>
                <a:endParaRPr lang="zh-TW" altLang="en-US" dirty="0"/>
              </a:p>
            </p:txBody>
          </p:sp>
        </p:grpSp>
      </p:grpSp>
      <p:sp>
        <p:nvSpPr>
          <p:cNvPr id="33" name="文字方塊 32"/>
          <p:cNvSpPr txBox="1"/>
          <p:nvPr/>
        </p:nvSpPr>
        <p:spPr>
          <a:xfrm>
            <a:off x="6214963" y="3194740"/>
            <a:ext cx="2005677" cy="369332"/>
          </a:xfrm>
          <a:prstGeom prst="rect">
            <a:avLst/>
          </a:prstGeom>
          <a:noFill/>
        </p:spPr>
        <p:txBody>
          <a:bodyPr wrap="none" rtlCol="0">
            <a:spAutoFit/>
          </a:bodyPr>
          <a:lstStyle/>
          <a:p>
            <a:r>
              <a:rPr lang="en-US" altLang="zh-TW" dirty="0"/>
              <a:t>Next convolution</a:t>
            </a:r>
            <a:endParaRPr lang="zh-TW" altLang="en-US" dirty="0"/>
          </a:p>
        </p:txBody>
      </p:sp>
      <p:cxnSp>
        <p:nvCxnSpPr>
          <p:cNvPr id="35" name="直線單箭頭接點 34"/>
          <p:cNvCxnSpPr/>
          <p:nvPr/>
        </p:nvCxnSpPr>
        <p:spPr>
          <a:xfrm flipH="1">
            <a:off x="3535708" y="2788927"/>
            <a:ext cx="1044543" cy="914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endCxn id="14" idx="0"/>
          </p:cNvCxnSpPr>
          <p:nvPr/>
        </p:nvCxnSpPr>
        <p:spPr>
          <a:xfrm flipH="1">
            <a:off x="4171680" y="2788927"/>
            <a:ext cx="433792" cy="881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4171680" y="3063244"/>
            <a:ext cx="2087717" cy="64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11" idx="0"/>
          </p:cNvCxnSpPr>
          <p:nvPr/>
        </p:nvCxnSpPr>
        <p:spPr>
          <a:xfrm>
            <a:off x="4267220" y="3154683"/>
            <a:ext cx="617187" cy="488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2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圓角矩形 92"/>
          <p:cNvSpPr/>
          <p:nvPr/>
        </p:nvSpPr>
        <p:spPr>
          <a:xfrm>
            <a:off x="2320503" y="5078566"/>
            <a:ext cx="6676847" cy="106524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sp>
        <p:nvSpPr>
          <p:cNvPr id="68" name="圓角矩形 67"/>
          <p:cNvSpPr/>
          <p:nvPr/>
        </p:nvSpPr>
        <p:spPr>
          <a:xfrm>
            <a:off x="2320504" y="3820990"/>
            <a:ext cx="6676847" cy="106524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sp>
        <p:nvSpPr>
          <p:cNvPr id="2" name="標題 1"/>
          <p:cNvSpPr>
            <a:spLocks noGrp="1"/>
          </p:cNvSpPr>
          <p:nvPr>
            <p:ph type="title"/>
          </p:nvPr>
        </p:nvSpPr>
        <p:spPr>
          <a:xfrm>
            <a:off x="629148" y="236287"/>
            <a:ext cx="8596668" cy="1320800"/>
          </a:xfrm>
        </p:spPr>
        <p:txBody>
          <a:bodyPr/>
          <a:lstStyle/>
          <a:p>
            <a:r>
              <a:rPr lang="en-US" altLang="zh-TW" dirty="0"/>
              <a:t>Optimization: Weight Stationary for Oversize Kernel </a:t>
            </a:r>
            <a:endParaRPr lang="zh-TW" altLang="en-US" dirty="0"/>
          </a:p>
        </p:txBody>
      </p:sp>
      <p:sp>
        <p:nvSpPr>
          <p:cNvPr id="3" name="內容版面配置區 2"/>
          <p:cNvSpPr>
            <a:spLocks noGrp="1"/>
          </p:cNvSpPr>
          <p:nvPr>
            <p:ph idx="1"/>
          </p:nvPr>
        </p:nvSpPr>
        <p:spPr>
          <a:xfrm>
            <a:off x="549736" y="1557086"/>
            <a:ext cx="8838067" cy="4666837"/>
          </a:xfrm>
        </p:spPr>
        <p:txBody>
          <a:bodyPr>
            <a:normAutofit/>
          </a:bodyPr>
          <a:lstStyle/>
          <a:p>
            <a:r>
              <a:rPr lang="en-US" altLang="zh-TW" sz="2000" dirty="0"/>
              <a:t>Optimization: Group the same batches in all different </a:t>
            </a:r>
            <a:r>
              <a:rPr lang="en-US" altLang="zh-TW" sz="2000" dirty="0" err="1"/>
              <a:t>conv</a:t>
            </a:r>
            <a:r>
              <a:rPr lang="en-US" altLang="zh-TW" sz="2000" dirty="0"/>
              <a:t> blocks </a:t>
            </a:r>
            <a:r>
              <a:rPr lang="en-US" altLang="zh-TW" sz="2000" dirty="0">
                <a:solidFill>
                  <a:srgbClr val="FF0000"/>
                </a:solidFill>
              </a:rPr>
              <a:t>in a tile together </a:t>
            </a:r>
            <a:r>
              <a:rPr lang="en-US" altLang="zh-TW" sz="2000" dirty="0"/>
              <a:t>   </a:t>
            </a:r>
            <a:endParaRPr lang="zh-TW" altLang="en-US" sz="2000" dirty="0"/>
          </a:p>
        </p:txBody>
      </p:sp>
      <p:sp>
        <p:nvSpPr>
          <p:cNvPr id="4" name="投影片編號版面配置區 3"/>
          <p:cNvSpPr>
            <a:spLocks noGrp="1"/>
          </p:cNvSpPr>
          <p:nvPr>
            <p:ph type="sldNum" sz="quarter" idx="12"/>
          </p:nvPr>
        </p:nvSpPr>
        <p:spPr/>
        <p:txBody>
          <a:bodyPr/>
          <a:lstStyle/>
          <a:p>
            <a:fld id="{30B9FB4E-3662-49EA-8E59-CEA4D3D01BC4}" type="slidenum">
              <a:rPr lang="zh-TW" altLang="en-US" smtClean="0"/>
              <a:t>42</a:t>
            </a:fld>
            <a:endParaRPr lang="zh-TW" altLang="en-US"/>
          </a:p>
        </p:txBody>
      </p:sp>
      <p:sp>
        <p:nvSpPr>
          <p:cNvPr id="18" name="文字方塊 17"/>
          <p:cNvSpPr txBox="1"/>
          <p:nvPr/>
        </p:nvSpPr>
        <p:spPr>
          <a:xfrm>
            <a:off x="876179" y="4173070"/>
            <a:ext cx="1231832" cy="369332"/>
          </a:xfrm>
          <a:prstGeom prst="rect">
            <a:avLst/>
          </a:prstGeom>
          <a:noFill/>
        </p:spPr>
        <p:txBody>
          <a:bodyPr wrap="square" rtlCol="0">
            <a:spAutoFit/>
          </a:bodyPr>
          <a:lstStyle/>
          <a:p>
            <a:r>
              <a:rPr lang="en-US" altLang="zh-TW" dirty="0"/>
              <a:t>Original</a:t>
            </a:r>
            <a:endParaRPr lang="zh-TW" altLang="en-US" dirty="0"/>
          </a:p>
        </p:txBody>
      </p:sp>
      <p:sp>
        <p:nvSpPr>
          <p:cNvPr id="19" name="文字方塊 18"/>
          <p:cNvSpPr txBox="1"/>
          <p:nvPr/>
        </p:nvSpPr>
        <p:spPr>
          <a:xfrm>
            <a:off x="660626" y="5447898"/>
            <a:ext cx="1720498" cy="369332"/>
          </a:xfrm>
          <a:prstGeom prst="rect">
            <a:avLst/>
          </a:prstGeom>
          <a:noFill/>
        </p:spPr>
        <p:txBody>
          <a:bodyPr wrap="square" rtlCol="0">
            <a:spAutoFit/>
          </a:bodyPr>
          <a:lstStyle/>
          <a:p>
            <a:r>
              <a:rPr lang="en-US" altLang="zh-TW" dirty="0"/>
              <a:t>Optimized </a:t>
            </a:r>
            <a:endParaRPr lang="zh-TW" altLang="en-US" dirty="0"/>
          </a:p>
        </p:txBody>
      </p:sp>
      <p:grpSp>
        <p:nvGrpSpPr>
          <p:cNvPr id="20" name="群組 19"/>
          <p:cNvGrpSpPr/>
          <p:nvPr/>
        </p:nvGrpSpPr>
        <p:grpSpPr>
          <a:xfrm>
            <a:off x="2387748" y="3803738"/>
            <a:ext cx="608970" cy="976746"/>
            <a:chOff x="1299212" y="2344423"/>
            <a:chExt cx="608970" cy="976746"/>
          </a:xfrm>
        </p:grpSpPr>
        <p:sp>
          <p:nvSpPr>
            <p:cNvPr id="21" name="矩形 20"/>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22" name="圖片 21"/>
            <p:cNvPicPr>
              <a:picLocks noChangeAspect="1"/>
            </p:cNvPicPr>
            <p:nvPr/>
          </p:nvPicPr>
          <p:blipFill rotWithShape="1">
            <a:blip r:embed="rId2"/>
            <a:srcRect b="67623"/>
            <a:stretch/>
          </p:blipFill>
          <p:spPr>
            <a:xfrm>
              <a:off x="1343646" y="2710987"/>
              <a:ext cx="538657" cy="567051"/>
            </a:xfrm>
            <a:prstGeom prst="rect">
              <a:avLst/>
            </a:prstGeom>
          </p:spPr>
        </p:pic>
        <p:sp>
          <p:nvSpPr>
            <p:cNvPr id="23" name="文字方塊 22"/>
            <p:cNvSpPr txBox="1"/>
            <p:nvPr/>
          </p:nvSpPr>
          <p:spPr>
            <a:xfrm>
              <a:off x="1299212" y="2344423"/>
              <a:ext cx="608312"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24" name="群組 23"/>
          <p:cNvGrpSpPr/>
          <p:nvPr/>
        </p:nvGrpSpPr>
        <p:grpSpPr>
          <a:xfrm>
            <a:off x="3140160" y="3803738"/>
            <a:ext cx="623934" cy="976746"/>
            <a:chOff x="2014657" y="2344423"/>
            <a:chExt cx="623934" cy="976746"/>
          </a:xfrm>
        </p:grpSpPr>
        <p:sp>
          <p:nvSpPr>
            <p:cNvPr id="25" name="矩形 24"/>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26" name="圖片 25"/>
            <p:cNvPicPr>
              <a:picLocks noChangeAspect="1"/>
            </p:cNvPicPr>
            <p:nvPr/>
          </p:nvPicPr>
          <p:blipFill rotWithShape="1">
            <a:blip r:embed="rId2"/>
            <a:srcRect b="68115"/>
            <a:stretch/>
          </p:blipFill>
          <p:spPr>
            <a:xfrm>
              <a:off x="2049161" y="2710988"/>
              <a:ext cx="538657" cy="558424"/>
            </a:xfrm>
            <a:prstGeom prst="rect">
              <a:avLst/>
            </a:prstGeom>
          </p:spPr>
        </p:pic>
        <p:sp>
          <p:nvSpPr>
            <p:cNvPr id="27" name="文字方塊 26"/>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28" name="群組 27"/>
          <p:cNvGrpSpPr/>
          <p:nvPr/>
        </p:nvGrpSpPr>
        <p:grpSpPr>
          <a:xfrm>
            <a:off x="3832901" y="3800970"/>
            <a:ext cx="608312" cy="984341"/>
            <a:chOff x="2744365" y="2341655"/>
            <a:chExt cx="608312" cy="984341"/>
          </a:xfrm>
        </p:grpSpPr>
        <p:sp>
          <p:nvSpPr>
            <p:cNvPr id="29" name="矩形 28"/>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30" name="圖片 29"/>
            <p:cNvPicPr>
              <a:picLocks noChangeAspect="1"/>
            </p:cNvPicPr>
            <p:nvPr/>
          </p:nvPicPr>
          <p:blipFill rotWithShape="1">
            <a:blip r:embed="rId2"/>
            <a:srcRect t="64885"/>
            <a:stretch/>
          </p:blipFill>
          <p:spPr>
            <a:xfrm>
              <a:off x="2768227" y="2710987"/>
              <a:ext cx="538657" cy="615009"/>
            </a:xfrm>
            <a:prstGeom prst="rect">
              <a:avLst/>
            </a:prstGeom>
          </p:spPr>
        </p:pic>
        <p:sp>
          <p:nvSpPr>
            <p:cNvPr id="31" name="文字方塊 30"/>
            <p:cNvSpPr txBox="1"/>
            <p:nvPr/>
          </p:nvSpPr>
          <p:spPr>
            <a:xfrm>
              <a:off x="2744365" y="2341655"/>
              <a:ext cx="608312" cy="369332"/>
            </a:xfrm>
            <a:prstGeom prst="rect">
              <a:avLst/>
            </a:prstGeom>
            <a:noFill/>
          </p:spPr>
          <p:txBody>
            <a:bodyPr wrap="square" rtlCol="0">
              <a:spAutoFit/>
            </a:bodyPr>
            <a:lstStyle/>
            <a:p>
              <a:pPr algn="ctr"/>
              <a:r>
                <a:rPr lang="en-US" altLang="zh-TW" dirty="0"/>
                <a:t>B3</a:t>
              </a:r>
              <a:endParaRPr lang="zh-TW" altLang="en-US" dirty="0"/>
            </a:p>
          </p:txBody>
        </p:sp>
      </p:grpSp>
      <p:grpSp>
        <p:nvGrpSpPr>
          <p:cNvPr id="32" name="群組 31"/>
          <p:cNvGrpSpPr/>
          <p:nvPr/>
        </p:nvGrpSpPr>
        <p:grpSpPr>
          <a:xfrm>
            <a:off x="4605799" y="3808565"/>
            <a:ext cx="608970" cy="976746"/>
            <a:chOff x="1299212" y="2344423"/>
            <a:chExt cx="608970" cy="976746"/>
          </a:xfrm>
        </p:grpSpPr>
        <p:sp>
          <p:nvSpPr>
            <p:cNvPr id="33" name="矩形 32"/>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34" name="圖片 33"/>
            <p:cNvPicPr>
              <a:picLocks noChangeAspect="1"/>
            </p:cNvPicPr>
            <p:nvPr/>
          </p:nvPicPr>
          <p:blipFill rotWithShape="1">
            <a:blip r:embed="rId2"/>
            <a:srcRect b="67623"/>
            <a:stretch/>
          </p:blipFill>
          <p:spPr>
            <a:xfrm>
              <a:off x="1343646" y="2710987"/>
              <a:ext cx="538657" cy="567051"/>
            </a:xfrm>
            <a:prstGeom prst="rect">
              <a:avLst/>
            </a:prstGeom>
          </p:spPr>
        </p:pic>
        <p:sp>
          <p:nvSpPr>
            <p:cNvPr id="35" name="文字方塊 34"/>
            <p:cNvSpPr txBox="1"/>
            <p:nvPr/>
          </p:nvSpPr>
          <p:spPr>
            <a:xfrm>
              <a:off x="1299212" y="2344423"/>
              <a:ext cx="608312"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36" name="群組 35"/>
          <p:cNvGrpSpPr/>
          <p:nvPr/>
        </p:nvGrpSpPr>
        <p:grpSpPr>
          <a:xfrm>
            <a:off x="5321244" y="3808565"/>
            <a:ext cx="623934" cy="976746"/>
            <a:chOff x="2014657" y="2344423"/>
            <a:chExt cx="623934" cy="976746"/>
          </a:xfrm>
        </p:grpSpPr>
        <p:sp>
          <p:nvSpPr>
            <p:cNvPr id="37" name="矩形 36"/>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38" name="圖片 37"/>
            <p:cNvPicPr>
              <a:picLocks noChangeAspect="1"/>
            </p:cNvPicPr>
            <p:nvPr/>
          </p:nvPicPr>
          <p:blipFill rotWithShape="1">
            <a:blip r:embed="rId2"/>
            <a:srcRect b="68115"/>
            <a:stretch/>
          </p:blipFill>
          <p:spPr>
            <a:xfrm>
              <a:off x="2049161" y="2710988"/>
              <a:ext cx="538657" cy="558424"/>
            </a:xfrm>
            <a:prstGeom prst="rect">
              <a:avLst/>
            </a:prstGeom>
          </p:spPr>
        </p:pic>
        <p:sp>
          <p:nvSpPr>
            <p:cNvPr id="39" name="文字方塊 38"/>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40" name="群組 39"/>
          <p:cNvGrpSpPr/>
          <p:nvPr/>
        </p:nvGrpSpPr>
        <p:grpSpPr>
          <a:xfrm>
            <a:off x="6050952" y="3805797"/>
            <a:ext cx="608312" cy="984341"/>
            <a:chOff x="2744365" y="2341655"/>
            <a:chExt cx="608312" cy="984341"/>
          </a:xfrm>
        </p:grpSpPr>
        <p:sp>
          <p:nvSpPr>
            <p:cNvPr id="41" name="矩形 40"/>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42" name="圖片 41"/>
            <p:cNvPicPr>
              <a:picLocks noChangeAspect="1"/>
            </p:cNvPicPr>
            <p:nvPr/>
          </p:nvPicPr>
          <p:blipFill rotWithShape="1">
            <a:blip r:embed="rId2"/>
            <a:srcRect t="64885"/>
            <a:stretch/>
          </p:blipFill>
          <p:spPr>
            <a:xfrm>
              <a:off x="2768227" y="2710987"/>
              <a:ext cx="538657" cy="615009"/>
            </a:xfrm>
            <a:prstGeom prst="rect">
              <a:avLst/>
            </a:prstGeom>
          </p:spPr>
        </p:pic>
        <p:sp>
          <p:nvSpPr>
            <p:cNvPr id="43" name="文字方塊 42"/>
            <p:cNvSpPr txBox="1"/>
            <p:nvPr/>
          </p:nvSpPr>
          <p:spPr>
            <a:xfrm>
              <a:off x="2744365" y="2341655"/>
              <a:ext cx="608312" cy="369332"/>
            </a:xfrm>
            <a:prstGeom prst="rect">
              <a:avLst/>
            </a:prstGeom>
            <a:noFill/>
          </p:spPr>
          <p:txBody>
            <a:bodyPr wrap="square" rtlCol="0">
              <a:spAutoFit/>
            </a:bodyPr>
            <a:lstStyle/>
            <a:p>
              <a:pPr algn="ctr"/>
              <a:r>
                <a:rPr lang="en-US" altLang="zh-TW" dirty="0"/>
                <a:t>B3</a:t>
              </a:r>
              <a:endParaRPr lang="zh-TW" altLang="en-US" dirty="0"/>
            </a:p>
          </p:txBody>
        </p:sp>
      </p:grpSp>
      <p:grpSp>
        <p:nvGrpSpPr>
          <p:cNvPr id="44" name="群組 43"/>
          <p:cNvGrpSpPr/>
          <p:nvPr/>
        </p:nvGrpSpPr>
        <p:grpSpPr>
          <a:xfrm>
            <a:off x="6868284" y="3799137"/>
            <a:ext cx="608970" cy="976746"/>
            <a:chOff x="1299212" y="2344423"/>
            <a:chExt cx="608970" cy="976746"/>
          </a:xfrm>
        </p:grpSpPr>
        <p:sp>
          <p:nvSpPr>
            <p:cNvPr id="45" name="矩形 44"/>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46" name="圖片 45"/>
            <p:cNvPicPr>
              <a:picLocks noChangeAspect="1"/>
            </p:cNvPicPr>
            <p:nvPr/>
          </p:nvPicPr>
          <p:blipFill rotWithShape="1">
            <a:blip r:embed="rId2"/>
            <a:srcRect b="67623"/>
            <a:stretch/>
          </p:blipFill>
          <p:spPr>
            <a:xfrm>
              <a:off x="1343646" y="2710987"/>
              <a:ext cx="538657" cy="567051"/>
            </a:xfrm>
            <a:prstGeom prst="rect">
              <a:avLst/>
            </a:prstGeom>
          </p:spPr>
        </p:pic>
        <p:sp>
          <p:nvSpPr>
            <p:cNvPr id="47" name="文字方塊 46"/>
            <p:cNvSpPr txBox="1"/>
            <p:nvPr/>
          </p:nvSpPr>
          <p:spPr>
            <a:xfrm>
              <a:off x="1299212" y="2344423"/>
              <a:ext cx="608312"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48" name="群組 47"/>
          <p:cNvGrpSpPr/>
          <p:nvPr/>
        </p:nvGrpSpPr>
        <p:grpSpPr>
          <a:xfrm>
            <a:off x="7583729" y="3799137"/>
            <a:ext cx="623934" cy="976746"/>
            <a:chOff x="2014657" y="2344423"/>
            <a:chExt cx="623934" cy="976746"/>
          </a:xfrm>
        </p:grpSpPr>
        <p:sp>
          <p:nvSpPr>
            <p:cNvPr id="49" name="矩形 48"/>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50" name="圖片 49"/>
            <p:cNvPicPr>
              <a:picLocks noChangeAspect="1"/>
            </p:cNvPicPr>
            <p:nvPr/>
          </p:nvPicPr>
          <p:blipFill rotWithShape="1">
            <a:blip r:embed="rId2"/>
            <a:srcRect b="68115"/>
            <a:stretch/>
          </p:blipFill>
          <p:spPr>
            <a:xfrm>
              <a:off x="2049161" y="2710988"/>
              <a:ext cx="538657" cy="558424"/>
            </a:xfrm>
            <a:prstGeom prst="rect">
              <a:avLst/>
            </a:prstGeom>
          </p:spPr>
        </p:pic>
        <p:sp>
          <p:nvSpPr>
            <p:cNvPr id="51" name="文字方塊 50"/>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52" name="群組 51"/>
          <p:cNvGrpSpPr/>
          <p:nvPr/>
        </p:nvGrpSpPr>
        <p:grpSpPr>
          <a:xfrm>
            <a:off x="8313437" y="3796369"/>
            <a:ext cx="608312" cy="984341"/>
            <a:chOff x="2744365" y="2341655"/>
            <a:chExt cx="608312" cy="984341"/>
          </a:xfrm>
        </p:grpSpPr>
        <p:sp>
          <p:nvSpPr>
            <p:cNvPr id="53" name="矩形 52"/>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54" name="圖片 53"/>
            <p:cNvPicPr>
              <a:picLocks noChangeAspect="1"/>
            </p:cNvPicPr>
            <p:nvPr/>
          </p:nvPicPr>
          <p:blipFill rotWithShape="1">
            <a:blip r:embed="rId2"/>
            <a:srcRect t="64885"/>
            <a:stretch/>
          </p:blipFill>
          <p:spPr>
            <a:xfrm>
              <a:off x="2768227" y="2710987"/>
              <a:ext cx="538657" cy="615009"/>
            </a:xfrm>
            <a:prstGeom prst="rect">
              <a:avLst/>
            </a:prstGeom>
          </p:spPr>
        </p:pic>
        <p:sp>
          <p:nvSpPr>
            <p:cNvPr id="55" name="文字方塊 54"/>
            <p:cNvSpPr txBox="1"/>
            <p:nvPr/>
          </p:nvSpPr>
          <p:spPr>
            <a:xfrm>
              <a:off x="2744365" y="2341655"/>
              <a:ext cx="608312" cy="369332"/>
            </a:xfrm>
            <a:prstGeom prst="rect">
              <a:avLst/>
            </a:prstGeom>
            <a:noFill/>
          </p:spPr>
          <p:txBody>
            <a:bodyPr wrap="square" rtlCol="0">
              <a:spAutoFit/>
            </a:bodyPr>
            <a:lstStyle/>
            <a:p>
              <a:pPr algn="ctr"/>
              <a:r>
                <a:rPr lang="en-US" altLang="zh-TW" dirty="0"/>
                <a:t>B3</a:t>
              </a:r>
              <a:endParaRPr lang="zh-TW" altLang="en-US" dirty="0"/>
            </a:p>
          </p:txBody>
        </p:sp>
      </p:grpSp>
      <p:grpSp>
        <p:nvGrpSpPr>
          <p:cNvPr id="56" name="群組 55"/>
          <p:cNvGrpSpPr/>
          <p:nvPr/>
        </p:nvGrpSpPr>
        <p:grpSpPr>
          <a:xfrm>
            <a:off x="2363311" y="5036185"/>
            <a:ext cx="608970" cy="976746"/>
            <a:chOff x="1299212" y="2344423"/>
            <a:chExt cx="608970" cy="976746"/>
          </a:xfrm>
        </p:grpSpPr>
        <p:sp>
          <p:nvSpPr>
            <p:cNvPr id="57" name="矩形 56"/>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58" name="圖片 57"/>
            <p:cNvPicPr>
              <a:picLocks noChangeAspect="1"/>
            </p:cNvPicPr>
            <p:nvPr/>
          </p:nvPicPr>
          <p:blipFill rotWithShape="1">
            <a:blip r:embed="rId2"/>
            <a:srcRect b="67623"/>
            <a:stretch/>
          </p:blipFill>
          <p:spPr>
            <a:xfrm>
              <a:off x="1343646" y="2710987"/>
              <a:ext cx="538657" cy="567051"/>
            </a:xfrm>
            <a:prstGeom prst="rect">
              <a:avLst/>
            </a:prstGeom>
          </p:spPr>
        </p:pic>
        <p:sp>
          <p:nvSpPr>
            <p:cNvPr id="59" name="文字方塊 58"/>
            <p:cNvSpPr txBox="1"/>
            <p:nvPr/>
          </p:nvSpPr>
          <p:spPr>
            <a:xfrm>
              <a:off x="1299212" y="2344423"/>
              <a:ext cx="608312"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60" name="群組 59"/>
          <p:cNvGrpSpPr/>
          <p:nvPr/>
        </p:nvGrpSpPr>
        <p:grpSpPr>
          <a:xfrm>
            <a:off x="3086238" y="5034112"/>
            <a:ext cx="608970" cy="976746"/>
            <a:chOff x="1299212" y="2344423"/>
            <a:chExt cx="608970" cy="976746"/>
          </a:xfrm>
        </p:grpSpPr>
        <p:sp>
          <p:nvSpPr>
            <p:cNvPr id="61" name="矩形 60"/>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62" name="圖片 61"/>
            <p:cNvPicPr>
              <a:picLocks noChangeAspect="1"/>
            </p:cNvPicPr>
            <p:nvPr/>
          </p:nvPicPr>
          <p:blipFill rotWithShape="1">
            <a:blip r:embed="rId2"/>
            <a:srcRect b="67623"/>
            <a:stretch/>
          </p:blipFill>
          <p:spPr>
            <a:xfrm>
              <a:off x="1343646" y="2710987"/>
              <a:ext cx="538657" cy="567051"/>
            </a:xfrm>
            <a:prstGeom prst="rect">
              <a:avLst/>
            </a:prstGeom>
          </p:spPr>
        </p:pic>
        <p:sp>
          <p:nvSpPr>
            <p:cNvPr id="63" name="文字方塊 62"/>
            <p:cNvSpPr txBox="1"/>
            <p:nvPr/>
          </p:nvSpPr>
          <p:spPr>
            <a:xfrm>
              <a:off x="1299212" y="2344423"/>
              <a:ext cx="608312"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64" name="群組 63"/>
          <p:cNvGrpSpPr/>
          <p:nvPr/>
        </p:nvGrpSpPr>
        <p:grpSpPr>
          <a:xfrm>
            <a:off x="3820792" y="5032881"/>
            <a:ext cx="608970" cy="976746"/>
            <a:chOff x="1299212" y="2344423"/>
            <a:chExt cx="608970" cy="976746"/>
          </a:xfrm>
        </p:grpSpPr>
        <p:sp>
          <p:nvSpPr>
            <p:cNvPr id="65" name="矩形 64"/>
            <p:cNvSpPr/>
            <p:nvPr/>
          </p:nvSpPr>
          <p:spPr>
            <a:xfrm>
              <a:off x="1302588" y="2664026"/>
              <a:ext cx="605594" cy="657143"/>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66" name="圖片 65"/>
            <p:cNvPicPr>
              <a:picLocks noChangeAspect="1"/>
            </p:cNvPicPr>
            <p:nvPr/>
          </p:nvPicPr>
          <p:blipFill rotWithShape="1">
            <a:blip r:embed="rId2"/>
            <a:srcRect b="67623"/>
            <a:stretch/>
          </p:blipFill>
          <p:spPr>
            <a:xfrm>
              <a:off x="1343646" y="2710987"/>
              <a:ext cx="538657" cy="567051"/>
            </a:xfrm>
            <a:prstGeom prst="rect">
              <a:avLst/>
            </a:prstGeom>
          </p:spPr>
        </p:pic>
        <p:sp>
          <p:nvSpPr>
            <p:cNvPr id="67" name="文字方塊 66"/>
            <p:cNvSpPr txBox="1"/>
            <p:nvPr/>
          </p:nvSpPr>
          <p:spPr>
            <a:xfrm>
              <a:off x="1299212" y="2344423"/>
              <a:ext cx="608312" cy="369332"/>
            </a:xfrm>
            <a:prstGeom prst="rect">
              <a:avLst/>
            </a:prstGeom>
            <a:noFill/>
          </p:spPr>
          <p:txBody>
            <a:bodyPr wrap="square" rtlCol="0">
              <a:spAutoFit/>
            </a:bodyPr>
            <a:lstStyle/>
            <a:p>
              <a:pPr algn="ctr"/>
              <a:r>
                <a:rPr lang="en-US" altLang="zh-TW" dirty="0"/>
                <a:t>B1</a:t>
              </a:r>
              <a:endParaRPr lang="zh-TW" altLang="en-US" dirty="0"/>
            </a:p>
          </p:txBody>
        </p:sp>
      </p:grpSp>
      <p:grpSp>
        <p:nvGrpSpPr>
          <p:cNvPr id="69" name="群組 68"/>
          <p:cNvGrpSpPr/>
          <p:nvPr/>
        </p:nvGrpSpPr>
        <p:grpSpPr>
          <a:xfrm>
            <a:off x="4607704" y="5027406"/>
            <a:ext cx="623934" cy="976746"/>
            <a:chOff x="2014657" y="2344423"/>
            <a:chExt cx="623934" cy="976746"/>
          </a:xfrm>
        </p:grpSpPr>
        <p:sp>
          <p:nvSpPr>
            <p:cNvPr id="70" name="矩形 69"/>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71" name="圖片 70"/>
            <p:cNvPicPr>
              <a:picLocks noChangeAspect="1"/>
            </p:cNvPicPr>
            <p:nvPr/>
          </p:nvPicPr>
          <p:blipFill rotWithShape="1">
            <a:blip r:embed="rId2"/>
            <a:srcRect b="68115"/>
            <a:stretch/>
          </p:blipFill>
          <p:spPr>
            <a:xfrm>
              <a:off x="2049161" y="2710988"/>
              <a:ext cx="538657" cy="558424"/>
            </a:xfrm>
            <a:prstGeom prst="rect">
              <a:avLst/>
            </a:prstGeom>
          </p:spPr>
        </p:pic>
        <p:sp>
          <p:nvSpPr>
            <p:cNvPr id="72" name="文字方塊 71"/>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73" name="群組 72"/>
          <p:cNvGrpSpPr/>
          <p:nvPr/>
        </p:nvGrpSpPr>
        <p:grpSpPr>
          <a:xfrm>
            <a:off x="5333352" y="5032881"/>
            <a:ext cx="623934" cy="976746"/>
            <a:chOff x="2014657" y="2344423"/>
            <a:chExt cx="623934" cy="976746"/>
          </a:xfrm>
        </p:grpSpPr>
        <p:sp>
          <p:nvSpPr>
            <p:cNvPr id="74" name="矩形 73"/>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75" name="圖片 74"/>
            <p:cNvPicPr>
              <a:picLocks noChangeAspect="1"/>
            </p:cNvPicPr>
            <p:nvPr/>
          </p:nvPicPr>
          <p:blipFill rotWithShape="1">
            <a:blip r:embed="rId2"/>
            <a:srcRect b="68115"/>
            <a:stretch/>
          </p:blipFill>
          <p:spPr>
            <a:xfrm>
              <a:off x="2049161" y="2710988"/>
              <a:ext cx="538657" cy="558424"/>
            </a:xfrm>
            <a:prstGeom prst="rect">
              <a:avLst/>
            </a:prstGeom>
          </p:spPr>
        </p:pic>
        <p:sp>
          <p:nvSpPr>
            <p:cNvPr id="76" name="文字方塊 75"/>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77" name="群組 76"/>
          <p:cNvGrpSpPr/>
          <p:nvPr/>
        </p:nvGrpSpPr>
        <p:grpSpPr>
          <a:xfrm>
            <a:off x="6057976" y="5024000"/>
            <a:ext cx="623934" cy="976746"/>
            <a:chOff x="2014657" y="2344423"/>
            <a:chExt cx="623934" cy="976746"/>
          </a:xfrm>
        </p:grpSpPr>
        <p:sp>
          <p:nvSpPr>
            <p:cNvPr id="78" name="矩形 77"/>
            <p:cNvSpPr/>
            <p:nvPr/>
          </p:nvSpPr>
          <p:spPr>
            <a:xfrm>
              <a:off x="2014657" y="2664026"/>
              <a:ext cx="605594" cy="65714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79" name="圖片 78"/>
            <p:cNvPicPr>
              <a:picLocks noChangeAspect="1"/>
            </p:cNvPicPr>
            <p:nvPr/>
          </p:nvPicPr>
          <p:blipFill rotWithShape="1">
            <a:blip r:embed="rId2"/>
            <a:srcRect b="68115"/>
            <a:stretch/>
          </p:blipFill>
          <p:spPr>
            <a:xfrm>
              <a:off x="2049161" y="2710988"/>
              <a:ext cx="538657" cy="558424"/>
            </a:xfrm>
            <a:prstGeom prst="rect">
              <a:avLst/>
            </a:prstGeom>
          </p:spPr>
        </p:pic>
        <p:sp>
          <p:nvSpPr>
            <p:cNvPr id="80" name="文字方塊 79"/>
            <p:cNvSpPr txBox="1"/>
            <p:nvPr/>
          </p:nvSpPr>
          <p:spPr>
            <a:xfrm>
              <a:off x="2030279" y="2344423"/>
              <a:ext cx="608312" cy="369332"/>
            </a:xfrm>
            <a:prstGeom prst="rect">
              <a:avLst/>
            </a:prstGeom>
            <a:noFill/>
          </p:spPr>
          <p:txBody>
            <a:bodyPr wrap="square" rtlCol="0">
              <a:spAutoFit/>
            </a:bodyPr>
            <a:lstStyle/>
            <a:p>
              <a:pPr algn="ctr"/>
              <a:r>
                <a:rPr lang="en-US" altLang="zh-TW" dirty="0"/>
                <a:t>B2</a:t>
              </a:r>
              <a:endParaRPr lang="zh-TW" altLang="en-US" dirty="0"/>
            </a:p>
          </p:txBody>
        </p:sp>
      </p:grpSp>
      <p:grpSp>
        <p:nvGrpSpPr>
          <p:cNvPr id="81" name="群組 80"/>
          <p:cNvGrpSpPr/>
          <p:nvPr/>
        </p:nvGrpSpPr>
        <p:grpSpPr>
          <a:xfrm>
            <a:off x="6865001" y="5021175"/>
            <a:ext cx="608312" cy="984341"/>
            <a:chOff x="2744365" y="2341655"/>
            <a:chExt cx="608312" cy="984341"/>
          </a:xfrm>
        </p:grpSpPr>
        <p:sp>
          <p:nvSpPr>
            <p:cNvPr id="82" name="矩形 81"/>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83" name="圖片 82"/>
            <p:cNvPicPr>
              <a:picLocks noChangeAspect="1"/>
            </p:cNvPicPr>
            <p:nvPr/>
          </p:nvPicPr>
          <p:blipFill rotWithShape="1">
            <a:blip r:embed="rId2"/>
            <a:srcRect t="64885"/>
            <a:stretch/>
          </p:blipFill>
          <p:spPr>
            <a:xfrm>
              <a:off x="2768227" y="2710987"/>
              <a:ext cx="538657" cy="615009"/>
            </a:xfrm>
            <a:prstGeom prst="rect">
              <a:avLst/>
            </a:prstGeom>
          </p:spPr>
        </p:pic>
        <p:sp>
          <p:nvSpPr>
            <p:cNvPr id="84" name="文字方塊 83"/>
            <p:cNvSpPr txBox="1"/>
            <p:nvPr/>
          </p:nvSpPr>
          <p:spPr>
            <a:xfrm>
              <a:off x="2744365" y="2341655"/>
              <a:ext cx="608312" cy="369332"/>
            </a:xfrm>
            <a:prstGeom prst="rect">
              <a:avLst/>
            </a:prstGeom>
            <a:noFill/>
          </p:spPr>
          <p:txBody>
            <a:bodyPr wrap="square" rtlCol="0">
              <a:spAutoFit/>
            </a:bodyPr>
            <a:lstStyle/>
            <a:p>
              <a:pPr algn="ctr"/>
              <a:r>
                <a:rPr lang="en-US" altLang="zh-TW" dirty="0"/>
                <a:t>B3</a:t>
              </a:r>
              <a:endParaRPr lang="zh-TW" altLang="en-US" dirty="0"/>
            </a:p>
          </p:txBody>
        </p:sp>
      </p:grpSp>
      <p:grpSp>
        <p:nvGrpSpPr>
          <p:cNvPr id="85" name="群組 84"/>
          <p:cNvGrpSpPr/>
          <p:nvPr/>
        </p:nvGrpSpPr>
        <p:grpSpPr>
          <a:xfrm>
            <a:off x="7580697" y="5021175"/>
            <a:ext cx="608312" cy="984341"/>
            <a:chOff x="2744365" y="2341655"/>
            <a:chExt cx="608312" cy="984341"/>
          </a:xfrm>
        </p:grpSpPr>
        <p:sp>
          <p:nvSpPr>
            <p:cNvPr id="86" name="矩形 85"/>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87" name="圖片 86"/>
            <p:cNvPicPr>
              <a:picLocks noChangeAspect="1"/>
            </p:cNvPicPr>
            <p:nvPr/>
          </p:nvPicPr>
          <p:blipFill rotWithShape="1">
            <a:blip r:embed="rId2"/>
            <a:srcRect t="64885"/>
            <a:stretch/>
          </p:blipFill>
          <p:spPr>
            <a:xfrm>
              <a:off x="2768227" y="2710987"/>
              <a:ext cx="538657" cy="615009"/>
            </a:xfrm>
            <a:prstGeom prst="rect">
              <a:avLst/>
            </a:prstGeom>
          </p:spPr>
        </p:pic>
        <p:sp>
          <p:nvSpPr>
            <p:cNvPr id="88" name="文字方塊 87"/>
            <p:cNvSpPr txBox="1"/>
            <p:nvPr/>
          </p:nvSpPr>
          <p:spPr>
            <a:xfrm>
              <a:off x="2744365" y="2341655"/>
              <a:ext cx="608312" cy="369332"/>
            </a:xfrm>
            <a:prstGeom prst="rect">
              <a:avLst/>
            </a:prstGeom>
            <a:noFill/>
          </p:spPr>
          <p:txBody>
            <a:bodyPr wrap="square" rtlCol="0">
              <a:spAutoFit/>
            </a:bodyPr>
            <a:lstStyle/>
            <a:p>
              <a:pPr algn="ctr"/>
              <a:r>
                <a:rPr lang="en-US" altLang="zh-TW" dirty="0"/>
                <a:t>B3</a:t>
              </a:r>
              <a:endParaRPr lang="zh-TW" altLang="en-US" dirty="0"/>
            </a:p>
          </p:txBody>
        </p:sp>
      </p:grpSp>
      <p:grpSp>
        <p:nvGrpSpPr>
          <p:cNvPr id="89" name="群組 88"/>
          <p:cNvGrpSpPr/>
          <p:nvPr/>
        </p:nvGrpSpPr>
        <p:grpSpPr>
          <a:xfrm>
            <a:off x="8313437" y="5021175"/>
            <a:ext cx="608312" cy="984341"/>
            <a:chOff x="2744365" y="2341655"/>
            <a:chExt cx="608312" cy="984341"/>
          </a:xfrm>
        </p:grpSpPr>
        <p:sp>
          <p:nvSpPr>
            <p:cNvPr id="90" name="矩形 89"/>
            <p:cNvSpPr/>
            <p:nvPr/>
          </p:nvSpPr>
          <p:spPr>
            <a:xfrm>
              <a:off x="2745724" y="2661628"/>
              <a:ext cx="605594" cy="657143"/>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Arial" panose="020B0604020202020204" pitchFamily="34" charset="0"/>
                <a:cs typeface="Arial" panose="020B0604020202020204" pitchFamily="34" charset="0"/>
              </a:endParaRPr>
            </a:p>
          </p:txBody>
        </p:sp>
        <p:pic>
          <p:nvPicPr>
            <p:cNvPr id="91" name="圖片 90"/>
            <p:cNvPicPr>
              <a:picLocks noChangeAspect="1"/>
            </p:cNvPicPr>
            <p:nvPr/>
          </p:nvPicPr>
          <p:blipFill rotWithShape="1">
            <a:blip r:embed="rId2"/>
            <a:srcRect t="64885"/>
            <a:stretch/>
          </p:blipFill>
          <p:spPr>
            <a:xfrm>
              <a:off x="2768227" y="2710987"/>
              <a:ext cx="538657" cy="615009"/>
            </a:xfrm>
            <a:prstGeom prst="rect">
              <a:avLst/>
            </a:prstGeom>
          </p:spPr>
        </p:pic>
        <p:sp>
          <p:nvSpPr>
            <p:cNvPr id="92" name="文字方塊 91"/>
            <p:cNvSpPr txBox="1"/>
            <p:nvPr/>
          </p:nvSpPr>
          <p:spPr>
            <a:xfrm>
              <a:off x="2744365" y="2341655"/>
              <a:ext cx="608312" cy="369332"/>
            </a:xfrm>
            <a:prstGeom prst="rect">
              <a:avLst/>
            </a:prstGeom>
            <a:noFill/>
          </p:spPr>
          <p:txBody>
            <a:bodyPr wrap="square" rtlCol="0">
              <a:spAutoFit/>
            </a:bodyPr>
            <a:lstStyle/>
            <a:p>
              <a:pPr algn="ctr"/>
              <a:r>
                <a:rPr lang="en-US" altLang="zh-TW" dirty="0"/>
                <a:t>B3</a:t>
              </a:r>
              <a:endParaRPr lang="zh-TW" altLang="en-US" dirty="0"/>
            </a:p>
          </p:txBody>
        </p:sp>
      </p:grpSp>
      <p:sp>
        <p:nvSpPr>
          <p:cNvPr id="94" name="文字方塊 93"/>
          <p:cNvSpPr txBox="1"/>
          <p:nvPr/>
        </p:nvSpPr>
        <p:spPr>
          <a:xfrm>
            <a:off x="9213320" y="4260247"/>
            <a:ext cx="2309801" cy="369332"/>
          </a:xfrm>
          <a:prstGeom prst="rect">
            <a:avLst/>
          </a:prstGeom>
          <a:noFill/>
        </p:spPr>
        <p:txBody>
          <a:bodyPr wrap="square" rtlCol="0">
            <a:spAutoFit/>
          </a:bodyPr>
          <a:lstStyle/>
          <a:p>
            <a:r>
              <a:rPr lang="en-US" altLang="zh-TW" dirty="0"/>
              <a:t>=&gt;</a:t>
            </a:r>
            <a:r>
              <a:rPr lang="zh-TW" altLang="en-US" dirty="0"/>
              <a:t>  </a:t>
            </a:r>
            <a:r>
              <a:rPr lang="en-US" altLang="zh-TW" dirty="0"/>
              <a:t>3</a:t>
            </a:r>
            <a:r>
              <a:rPr lang="zh-TW" altLang="en-US" dirty="0"/>
              <a:t> * </a:t>
            </a:r>
            <a:r>
              <a:rPr lang="en-US" altLang="zh-TW" dirty="0"/>
              <a:t>3</a:t>
            </a:r>
            <a:r>
              <a:rPr lang="zh-TW" altLang="en-US" dirty="0"/>
              <a:t> </a:t>
            </a:r>
            <a:r>
              <a:rPr lang="en-US" altLang="zh-TW" dirty="0"/>
              <a:t>=</a:t>
            </a:r>
            <a:r>
              <a:rPr lang="zh-TW" altLang="en-US" dirty="0"/>
              <a:t>  </a:t>
            </a:r>
            <a:r>
              <a:rPr lang="en-US" altLang="zh-TW" dirty="0"/>
              <a:t>9</a:t>
            </a:r>
            <a:r>
              <a:rPr lang="zh-TW" altLang="en-US" dirty="0"/>
              <a:t> </a:t>
            </a:r>
            <a:r>
              <a:rPr lang="en-US" altLang="zh-TW" dirty="0"/>
              <a:t>times</a:t>
            </a:r>
            <a:r>
              <a:rPr lang="zh-TW" altLang="en-US" dirty="0"/>
              <a:t> </a:t>
            </a:r>
          </a:p>
        </p:txBody>
      </p:sp>
      <p:sp>
        <p:nvSpPr>
          <p:cNvPr id="95" name="文字方塊 94"/>
          <p:cNvSpPr txBox="1"/>
          <p:nvPr/>
        </p:nvSpPr>
        <p:spPr>
          <a:xfrm>
            <a:off x="9181800" y="5485053"/>
            <a:ext cx="1266334" cy="369332"/>
          </a:xfrm>
          <a:prstGeom prst="rect">
            <a:avLst/>
          </a:prstGeom>
          <a:noFill/>
        </p:spPr>
        <p:txBody>
          <a:bodyPr wrap="square" rtlCol="0">
            <a:spAutoFit/>
          </a:bodyPr>
          <a:lstStyle/>
          <a:p>
            <a:r>
              <a:rPr lang="en-US" altLang="zh-TW" dirty="0"/>
              <a:t>=&gt;</a:t>
            </a:r>
            <a:r>
              <a:rPr lang="zh-TW" altLang="en-US" dirty="0"/>
              <a:t>  </a:t>
            </a:r>
            <a:r>
              <a:rPr lang="en-US" altLang="zh-TW" dirty="0"/>
              <a:t>3</a:t>
            </a:r>
            <a:r>
              <a:rPr lang="zh-TW" altLang="en-US" dirty="0"/>
              <a:t> </a:t>
            </a:r>
            <a:r>
              <a:rPr lang="en-US" altLang="zh-TW" dirty="0"/>
              <a:t>times</a:t>
            </a:r>
            <a:r>
              <a:rPr lang="zh-TW" altLang="en-US" dirty="0"/>
              <a:t> </a:t>
            </a:r>
          </a:p>
        </p:txBody>
      </p:sp>
      <p:sp>
        <p:nvSpPr>
          <p:cNvPr id="96" name="文字方塊 95"/>
          <p:cNvSpPr txBox="1"/>
          <p:nvPr/>
        </p:nvSpPr>
        <p:spPr>
          <a:xfrm>
            <a:off x="4181624" y="2928780"/>
            <a:ext cx="1047082" cy="646331"/>
          </a:xfrm>
          <a:prstGeom prst="rect">
            <a:avLst/>
          </a:prstGeom>
          <a:noFill/>
        </p:spPr>
        <p:txBody>
          <a:bodyPr wrap="none" rtlCol="0">
            <a:spAutoFit/>
          </a:bodyPr>
          <a:lstStyle/>
          <a:p>
            <a:r>
              <a:rPr lang="en-US" altLang="zh-TW" dirty="0"/>
              <a:t>Striding </a:t>
            </a:r>
          </a:p>
          <a:p>
            <a:endParaRPr lang="zh-TW" altLang="en-US" dirty="0"/>
          </a:p>
        </p:txBody>
      </p:sp>
      <p:sp>
        <p:nvSpPr>
          <p:cNvPr id="98" name="文字方塊 97"/>
          <p:cNvSpPr txBox="1"/>
          <p:nvPr/>
        </p:nvSpPr>
        <p:spPr>
          <a:xfrm>
            <a:off x="5460550" y="2712211"/>
            <a:ext cx="5753498" cy="646331"/>
          </a:xfrm>
          <a:prstGeom prst="rect">
            <a:avLst/>
          </a:prstGeom>
          <a:noFill/>
        </p:spPr>
        <p:txBody>
          <a:bodyPr wrap="none" rtlCol="0">
            <a:spAutoFit/>
          </a:bodyPr>
          <a:lstStyle/>
          <a:p>
            <a:endParaRPr lang="en-US" altLang="zh-TW" dirty="0"/>
          </a:p>
          <a:p>
            <a:r>
              <a:rPr lang="en-US" altLang="zh-TW" dirty="0"/>
              <a:t>Bi: batch order (or phase order) for a oversize kernel </a:t>
            </a:r>
            <a:endParaRPr lang="zh-TW" altLang="en-US" dirty="0"/>
          </a:p>
        </p:txBody>
      </p:sp>
      <p:cxnSp>
        <p:nvCxnSpPr>
          <p:cNvPr id="100" name="直線單箭頭接點 99"/>
          <p:cNvCxnSpPr>
            <a:stCxn id="33" idx="2"/>
          </p:cNvCxnSpPr>
          <p:nvPr/>
        </p:nvCxnSpPr>
        <p:spPr>
          <a:xfrm flipH="1">
            <a:off x="3535708" y="4785311"/>
            <a:ext cx="1376264" cy="420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2320503" y="3335452"/>
            <a:ext cx="2188826" cy="1550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文字方塊 102"/>
          <p:cNvSpPr txBox="1"/>
          <p:nvPr/>
        </p:nvSpPr>
        <p:spPr>
          <a:xfrm>
            <a:off x="2640001" y="3374595"/>
            <a:ext cx="1527534" cy="369332"/>
          </a:xfrm>
          <a:prstGeom prst="rect">
            <a:avLst/>
          </a:prstGeom>
          <a:noFill/>
        </p:spPr>
        <p:txBody>
          <a:bodyPr wrap="none" rtlCol="0">
            <a:spAutoFit/>
          </a:bodyPr>
          <a:lstStyle/>
          <a:p>
            <a:r>
              <a:rPr lang="en-US" altLang="zh-TW" dirty="0"/>
              <a:t>A conv. block</a:t>
            </a:r>
            <a:endParaRPr lang="zh-TW" altLang="en-US" dirty="0"/>
          </a:p>
        </p:txBody>
      </p:sp>
      <p:cxnSp>
        <p:nvCxnSpPr>
          <p:cNvPr id="105" name="直線單箭頭接點 104"/>
          <p:cNvCxnSpPr/>
          <p:nvPr/>
        </p:nvCxnSpPr>
        <p:spPr>
          <a:xfrm flipH="1">
            <a:off x="4277802" y="4786685"/>
            <a:ext cx="2767054" cy="349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H="1">
            <a:off x="7193268" y="4629579"/>
            <a:ext cx="2194535" cy="256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474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9148" y="236287"/>
            <a:ext cx="8596668" cy="1320800"/>
          </a:xfrm>
        </p:spPr>
        <p:txBody>
          <a:bodyPr/>
          <a:lstStyle/>
          <a:p>
            <a:r>
              <a:rPr lang="en-US" altLang="zh-TW" dirty="0"/>
              <a:t>Optimization: Weight Stationary for Oversize Kernel </a:t>
            </a:r>
            <a:endParaRPr lang="zh-TW" altLang="en-US" dirty="0"/>
          </a:p>
        </p:txBody>
      </p:sp>
      <p:sp>
        <p:nvSpPr>
          <p:cNvPr id="3" name="內容版面配置區 2"/>
          <p:cNvSpPr>
            <a:spLocks noGrp="1"/>
          </p:cNvSpPr>
          <p:nvPr>
            <p:ph idx="1"/>
          </p:nvPr>
        </p:nvSpPr>
        <p:spPr>
          <a:xfrm>
            <a:off x="508448" y="1600220"/>
            <a:ext cx="8838067" cy="4806582"/>
          </a:xfrm>
        </p:spPr>
        <p:txBody>
          <a:bodyPr>
            <a:normAutofit/>
          </a:bodyPr>
          <a:lstStyle/>
          <a:p>
            <a:r>
              <a:rPr lang="en-US" altLang="zh-TW" sz="2000" dirty="0"/>
              <a:t>Optimization: Group the same batches in all different </a:t>
            </a:r>
            <a:r>
              <a:rPr lang="en-US" altLang="zh-TW" sz="2000" dirty="0" err="1"/>
              <a:t>conv</a:t>
            </a:r>
            <a:r>
              <a:rPr lang="en-US" altLang="zh-TW" sz="2000" dirty="0"/>
              <a:t> blocks </a:t>
            </a:r>
            <a:r>
              <a:rPr lang="en-US" altLang="zh-TW" sz="2000" dirty="0">
                <a:solidFill>
                  <a:srgbClr val="FF0000"/>
                </a:solidFill>
              </a:rPr>
              <a:t>in a tile together </a:t>
            </a:r>
          </a:p>
          <a:p>
            <a:r>
              <a:rPr lang="en-US" altLang="zh-TW" sz="2000" dirty="0"/>
              <a:t>Advantage:  </a:t>
            </a:r>
          </a:p>
          <a:p>
            <a:pPr lvl="1"/>
            <a:r>
              <a:rPr lang="en-US" altLang="zh-TW" sz="1800" dirty="0"/>
              <a:t>1: Address generation for input data becomes easy by using conv. block size as an offset. </a:t>
            </a:r>
          </a:p>
          <a:p>
            <a:pPr lvl="1"/>
            <a:r>
              <a:rPr lang="en-US" altLang="zh-TW" sz="1800" dirty="0"/>
              <a:t>2: </a:t>
            </a:r>
            <a:r>
              <a:rPr lang="en-US" altLang="zh-TW" sz="1800" b="1" dirty="0">
                <a:solidFill>
                  <a:srgbClr val="FF0000"/>
                </a:solidFill>
              </a:rPr>
              <a:t>Avoid weight thrashing </a:t>
            </a:r>
            <a:endParaRPr lang="zh-TW" altLang="en-US" sz="1800" b="1" dirty="0">
              <a:solidFill>
                <a:srgbClr val="FF0000"/>
              </a:solidFill>
            </a:endParaRPr>
          </a:p>
        </p:txBody>
      </p:sp>
    </p:spTree>
    <p:extLst>
      <p:ext uri="{BB962C8B-B14F-4D97-AF65-F5344CB8AC3E}">
        <p14:creationId xmlns:p14="http://schemas.microsoft.com/office/powerpoint/2010/main" val="3791525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5676" y="567581"/>
            <a:ext cx="8596668" cy="1124078"/>
          </a:xfrm>
        </p:spPr>
        <p:txBody>
          <a:bodyPr/>
          <a:lstStyle/>
          <a:p>
            <a:r>
              <a:rPr lang="en-US" altLang="zh-TW" dirty="0"/>
              <a:t>How about 1x1 kernels? The PE is 3x3.</a:t>
            </a:r>
            <a:endParaRPr lang="zh-TW" altLang="en-US" dirty="0"/>
          </a:p>
        </p:txBody>
      </p:sp>
      <p:sp>
        <p:nvSpPr>
          <p:cNvPr id="5" name="投影片編號版面配置區 4"/>
          <p:cNvSpPr>
            <a:spLocks noGrp="1"/>
          </p:cNvSpPr>
          <p:nvPr>
            <p:ph type="sldNum" sz="quarter" idx="12"/>
          </p:nvPr>
        </p:nvSpPr>
        <p:spPr/>
        <p:txBody>
          <a:bodyPr/>
          <a:lstStyle/>
          <a:p>
            <a:fld id="{30B9FB4E-3662-49EA-8E59-CEA4D3D01BC4}" type="slidenum">
              <a:rPr lang="zh-TW" altLang="en-US" smtClean="0"/>
              <a:t>44</a:t>
            </a:fld>
            <a:endParaRPr lang="zh-TW" altLang="en-US"/>
          </a:p>
        </p:txBody>
      </p:sp>
      <p:graphicFrame>
        <p:nvGraphicFramePr>
          <p:cNvPr id="7" name="內容版面配置區 3"/>
          <p:cNvGraphicFramePr>
            <a:graphicFrameLocks/>
          </p:cNvGraphicFramePr>
          <p:nvPr>
            <p:extLst>
              <p:ext uri="{D42A27DB-BD31-4B8C-83A1-F6EECF244321}">
                <p14:modId xmlns:p14="http://schemas.microsoft.com/office/powerpoint/2010/main" val="628881641"/>
              </p:ext>
            </p:extLst>
          </p:nvPr>
        </p:nvGraphicFramePr>
        <p:xfrm>
          <a:off x="701099" y="1730905"/>
          <a:ext cx="9247518" cy="4612217"/>
        </p:xfrm>
        <a:graphic>
          <a:graphicData uri="http://schemas.openxmlformats.org/drawingml/2006/table">
            <a:tbl>
              <a:tblPr firstRow="1" firstCol="1" bandRow="1">
                <a:tableStyleId>{7DF18680-E054-41AD-8BC1-D1AEF772440D}</a:tableStyleId>
              </a:tblPr>
              <a:tblGrid>
                <a:gridCol w="1499411">
                  <a:extLst>
                    <a:ext uri="{9D8B030D-6E8A-4147-A177-3AD203B41FA5}">
                      <a16:colId xmlns:a16="http://schemas.microsoft.com/office/drawing/2014/main" val="696567311"/>
                    </a:ext>
                  </a:extLst>
                </a:gridCol>
                <a:gridCol w="1630668">
                  <a:extLst>
                    <a:ext uri="{9D8B030D-6E8A-4147-A177-3AD203B41FA5}">
                      <a16:colId xmlns:a16="http://schemas.microsoft.com/office/drawing/2014/main" val="343246766"/>
                    </a:ext>
                  </a:extLst>
                </a:gridCol>
                <a:gridCol w="1117667">
                  <a:extLst>
                    <a:ext uri="{9D8B030D-6E8A-4147-A177-3AD203B41FA5}">
                      <a16:colId xmlns:a16="http://schemas.microsoft.com/office/drawing/2014/main" val="3043819790"/>
                    </a:ext>
                  </a:extLst>
                </a:gridCol>
                <a:gridCol w="1640798">
                  <a:extLst>
                    <a:ext uri="{9D8B030D-6E8A-4147-A177-3AD203B41FA5}">
                      <a16:colId xmlns:a16="http://schemas.microsoft.com/office/drawing/2014/main" val="2631921630"/>
                    </a:ext>
                  </a:extLst>
                </a:gridCol>
                <a:gridCol w="1668144">
                  <a:extLst>
                    <a:ext uri="{9D8B030D-6E8A-4147-A177-3AD203B41FA5}">
                      <a16:colId xmlns:a16="http://schemas.microsoft.com/office/drawing/2014/main" val="43867264"/>
                    </a:ext>
                  </a:extLst>
                </a:gridCol>
                <a:gridCol w="1690830">
                  <a:extLst>
                    <a:ext uri="{9D8B030D-6E8A-4147-A177-3AD203B41FA5}">
                      <a16:colId xmlns:a16="http://schemas.microsoft.com/office/drawing/2014/main" val="707501537"/>
                    </a:ext>
                  </a:extLst>
                </a:gridCol>
              </a:tblGrid>
              <a:tr h="213361">
                <a:tc rowSpan="2">
                  <a:txBody>
                    <a:bodyPr/>
                    <a:lstStyle/>
                    <a:p>
                      <a:pPr algn="ctr"/>
                      <a:r>
                        <a:rPr lang="en-US" altLang="zh-TW" sz="1400" i="1" dirty="0"/>
                        <a:t>YOLOv3-tiny</a:t>
                      </a:r>
                      <a:endParaRPr lang="zh-TW" altLang="en-US" sz="1400" i="1" dirty="0"/>
                    </a:p>
                  </a:txBody>
                  <a:tcPr/>
                </a:tc>
                <a:tc gridSpan="3">
                  <a:txBody>
                    <a:bodyPr/>
                    <a:lstStyle/>
                    <a:p>
                      <a:pPr algn="ctr"/>
                      <a:r>
                        <a:rPr lang="en-US" altLang="zh-TW" sz="1400" dirty="0"/>
                        <a:t>Model parameter</a:t>
                      </a:r>
                      <a:endParaRPr lang="zh-TW" altLang="en-US" sz="1400" dirty="0"/>
                    </a:p>
                  </a:txBody>
                  <a:tcPr/>
                </a:tc>
                <a:tc hMerge="1">
                  <a:txBody>
                    <a:bodyPr/>
                    <a:lstStyle/>
                    <a:p>
                      <a:endParaRPr lang="zh-TW" altLang="en-US"/>
                    </a:p>
                  </a:txBody>
                  <a:tcPr/>
                </a:tc>
                <a:tc hMerge="1">
                  <a:txBody>
                    <a:bodyPr/>
                    <a:lstStyle/>
                    <a:p>
                      <a:endParaRPr lang="zh-TW" altLang="en-US"/>
                    </a:p>
                  </a:txBody>
                  <a:tcPr/>
                </a:tc>
                <a:tc rowSpan="2">
                  <a:txBody>
                    <a:bodyPr/>
                    <a:lstStyle/>
                    <a:p>
                      <a:pPr algn="ctr"/>
                      <a:r>
                        <a:rPr lang="en-US" altLang="zh-TW" sz="1400" dirty="0"/>
                        <a:t>Utilization rate of 32 PEs </a:t>
                      </a:r>
                      <a:endParaRPr lang="zh-TW" altLang="en-US" sz="1400" dirty="0"/>
                    </a:p>
                  </a:txBody>
                  <a:tcPr/>
                </a:tc>
                <a:tc rowSpan="2">
                  <a:txBody>
                    <a:bodyPr/>
                    <a:lstStyle/>
                    <a:p>
                      <a:pPr algn="ctr"/>
                      <a:r>
                        <a:rPr lang="en-US" altLang="zh-TW" sz="1400" dirty="0"/>
                        <a:t>Utilization rate of 288</a:t>
                      </a:r>
                      <a:r>
                        <a:rPr lang="en-US" altLang="zh-TW" sz="1400" baseline="0" dirty="0"/>
                        <a:t> </a:t>
                      </a:r>
                      <a:r>
                        <a:rPr lang="en-US" altLang="zh-TW" sz="1400" dirty="0"/>
                        <a:t>multipliers</a:t>
                      </a:r>
                      <a:endParaRPr lang="zh-TW" altLang="en-US" sz="1400" dirty="0"/>
                    </a:p>
                  </a:txBody>
                  <a:tcPr/>
                </a:tc>
                <a:extLst>
                  <a:ext uri="{0D108BD9-81ED-4DB2-BD59-A6C34878D82A}">
                    <a16:rowId xmlns:a16="http://schemas.microsoft.com/office/drawing/2014/main" val="3334446675"/>
                  </a:ext>
                </a:extLst>
              </a:tr>
              <a:tr h="345017">
                <a:tc vMerge="1">
                  <a:txBody>
                    <a:bodyPr/>
                    <a:lstStyle/>
                    <a:p>
                      <a:endParaRPr lang="zh-TW" altLang="en-US"/>
                    </a:p>
                  </a:txBody>
                  <a:tcPr/>
                </a:tc>
                <a:tc>
                  <a:txBody>
                    <a:bodyPr/>
                    <a:lstStyle/>
                    <a:p>
                      <a:pPr algn="ctr"/>
                      <a:r>
                        <a:rPr lang="en-US" altLang="zh-TW" sz="1400" dirty="0"/>
                        <a:t>Input</a:t>
                      </a:r>
                      <a:r>
                        <a:rPr lang="en-US" altLang="zh-TW" sz="1400" baseline="0" dirty="0"/>
                        <a:t> map</a:t>
                      </a:r>
                      <a:endParaRPr lang="zh-TW" altLang="en-US" sz="1400" dirty="0"/>
                    </a:p>
                  </a:txBody>
                  <a:tcPr/>
                </a:tc>
                <a:tc>
                  <a:txBody>
                    <a:bodyPr/>
                    <a:lstStyle/>
                    <a:p>
                      <a:pPr algn="ctr"/>
                      <a:r>
                        <a:rPr lang="en-US" altLang="zh-TW" sz="1400" dirty="0"/>
                        <a:t>Kernel size</a:t>
                      </a:r>
                      <a:endParaRPr lang="zh-TW" altLang="en-US" sz="1400" dirty="0"/>
                    </a:p>
                  </a:txBody>
                  <a:tcPr/>
                </a:tc>
                <a:tc>
                  <a:txBody>
                    <a:bodyPr/>
                    <a:lstStyle/>
                    <a:p>
                      <a:pPr algn="ctr"/>
                      <a:r>
                        <a:rPr lang="en-US" altLang="zh-TW" sz="1400" dirty="0"/>
                        <a:t>Output map</a:t>
                      </a:r>
                      <a:endParaRPr lang="zh-TW" altLang="en-US" sz="1400" dirty="0"/>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13897940"/>
                  </a:ext>
                </a:extLst>
              </a:tr>
              <a:tr h="294349">
                <a:tc>
                  <a:txBody>
                    <a:bodyPr/>
                    <a:lstStyle/>
                    <a:p>
                      <a:pPr algn="ctr"/>
                      <a:r>
                        <a:rPr lang="en-US" altLang="zh-TW" sz="1400" dirty="0"/>
                        <a:t>conv1</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416</a:t>
                      </a:r>
                      <a:r>
                        <a:rPr lang="en-US" altLang="zh-TW" sz="1100" baseline="0" dirty="0"/>
                        <a:t> x 416 x 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416</a:t>
                      </a:r>
                      <a:r>
                        <a:rPr lang="en-US" altLang="zh-TW" sz="1100" baseline="0" dirty="0"/>
                        <a:t> x 416 x 16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50 %</a:t>
                      </a:r>
                      <a:endParaRPr lang="zh-TW" altLang="en-US" sz="1100" dirty="0"/>
                    </a:p>
                  </a:txBody>
                  <a:tcPr/>
                </a:tc>
                <a:tc>
                  <a:txBody>
                    <a:bodyPr/>
                    <a:lstStyle/>
                    <a:p>
                      <a:pPr algn="ctr"/>
                      <a:r>
                        <a:rPr lang="en-US" altLang="zh-TW" sz="1100" dirty="0"/>
                        <a:t>50 %</a:t>
                      </a:r>
                      <a:endParaRPr lang="zh-TW" altLang="en-US" sz="1100" dirty="0"/>
                    </a:p>
                  </a:txBody>
                  <a:tcPr/>
                </a:tc>
                <a:extLst>
                  <a:ext uri="{0D108BD9-81ED-4DB2-BD59-A6C34878D82A}">
                    <a16:rowId xmlns:a16="http://schemas.microsoft.com/office/drawing/2014/main" val="1703564377"/>
                  </a:ext>
                </a:extLst>
              </a:tr>
              <a:tr h="294349">
                <a:tc>
                  <a:txBody>
                    <a:bodyPr/>
                    <a:lstStyle/>
                    <a:p>
                      <a:pPr algn="ctr"/>
                      <a:r>
                        <a:rPr lang="en-US" altLang="zh-TW" sz="1400" dirty="0"/>
                        <a:t>conv2</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208 x 208 x 16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208 x 208 x 32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endParaRPr lang="zh-TW" altLang="en-US" sz="1100" dirty="0"/>
                    </a:p>
                  </a:txBody>
                  <a:tcPr/>
                </a:tc>
                <a:extLst>
                  <a:ext uri="{0D108BD9-81ED-4DB2-BD59-A6C34878D82A}">
                    <a16:rowId xmlns:a16="http://schemas.microsoft.com/office/drawing/2014/main" val="2236035715"/>
                  </a:ext>
                </a:extLst>
              </a:tr>
              <a:tr h="294349">
                <a:tc>
                  <a:txBody>
                    <a:bodyPr/>
                    <a:lstStyle/>
                    <a:p>
                      <a:pPr algn="ctr"/>
                      <a:r>
                        <a:rPr lang="en-US" altLang="zh-TW" sz="1400" dirty="0"/>
                        <a:t>conv3</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104 x 104 x 32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104 x 104 x 64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p>
                  </a:txBody>
                  <a:tcPr/>
                </a:tc>
                <a:extLst>
                  <a:ext uri="{0D108BD9-81ED-4DB2-BD59-A6C34878D82A}">
                    <a16:rowId xmlns:a16="http://schemas.microsoft.com/office/drawing/2014/main" val="3986975974"/>
                  </a:ext>
                </a:extLst>
              </a:tr>
              <a:tr h="294349">
                <a:tc>
                  <a:txBody>
                    <a:bodyPr/>
                    <a:lstStyle/>
                    <a:p>
                      <a:pPr algn="ctr"/>
                      <a:r>
                        <a:rPr lang="en-US" altLang="zh-TW" sz="1400" dirty="0"/>
                        <a:t>conv4</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52 x 52 x 64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52 x 52 x 128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endParaRPr lang="en-US" altLang="zh-TW" sz="1100" baseline="0" dirty="0"/>
                    </a:p>
                  </a:txBody>
                  <a:tcPr/>
                </a:tc>
                <a:extLst>
                  <a:ext uri="{0D108BD9-81ED-4DB2-BD59-A6C34878D82A}">
                    <a16:rowId xmlns:a16="http://schemas.microsoft.com/office/drawing/2014/main" val="2853119716"/>
                  </a:ext>
                </a:extLst>
              </a:tr>
              <a:tr h="294349">
                <a:tc>
                  <a:txBody>
                    <a:bodyPr/>
                    <a:lstStyle/>
                    <a:p>
                      <a:pPr algn="ctr"/>
                      <a:r>
                        <a:rPr lang="en-US" altLang="zh-TW" sz="1400" dirty="0"/>
                        <a:t>conv5</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128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extLst>
                  <a:ext uri="{0D108BD9-81ED-4DB2-BD59-A6C34878D82A}">
                    <a16:rowId xmlns:a16="http://schemas.microsoft.com/office/drawing/2014/main" val="2263533703"/>
                  </a:ext>
                </a:extLst>
              </a:tr>
              <a:tr h="294349">
                <a:tc>
                  <a:txBody>
                    <a:bodyPr/>
                    <a:lstStyle/>
                    <a:p>
                      <a:pPr algn="ctr"/>
                      <a:r>
                        <a:rPr lang="en-US" altLang="zh-TW" sz="1400" dirty="0"/>
                        <a:t>conv6</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extLst>
                  <a:ext uri="{0D108BD9-81ED-4DB2-BD59-A6C34878D82A}">
                    <a16:rowId xmlns:a16="http://schemas.microsoft.com/office/drawing/2014/main" val="1572057170"/>
                  </a:ext>
                </a:extLst>
              </a:tr>
              <a:tr h="294349">
                <a:tc>
                  <a:txBody>
                    <a:bodyPr/>
                    <a:lstStyle/>
                    <a:p>
                      <a:pPr algn="ctr"/>
                      <a:r>
                        <a:rPr lang="en-US" altLang="zh-TW" sz="1400" dirty="0"/>
                        <a:t>conv7</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1024</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extLst>
                  <a:ext uri="{0D108BD9-81ED-4DB2-BD59-A6C34878D82A}">
                    <a16:rowId xmlns:a16="http://schemas.microsoft.com/office/drawing/2014/main" val="2369353503"/>
                  </a:ext>
                </a:extLst>
              </a:tr>
              <a:tr h="294349">
                <a:tc>
                  <a:txBody>
                    <a:bodyPr/>
                    <a:lstStyle/>
                    <a:p>
                      <a:pPr algn="ctr"/>
                      <a:r>
                        <a:rPr lang="en-US" altLang="zh-TW" sz="1400" dirty="0"/>
                        <a:t>conv8</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1024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dirty="0">
                          <a:solidFill>
                            <a:srgbClr val="FF0000"/>
                          </a:solidFill>
                        </a:rPr>
                        <a:t>1</a:t>
                      </a:r>
                      <a:endParaRPr lang="zh-TW" altLang="en-US" sz="11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b="1" baseline="0" dirty="0">
                          <a:solidFill>
                            <a:srgbClr val="FF0000"/>
                          </a:solidFill>
                        </a:rPr>
                        <a:t>11.11 %</a:t>
                      </a:r>
                    </a:p>
                  </a:txBody>
                  <a:tcPr/>
                </a:tc>
                <a:extLst>
                  <a:ext uri="{0D108BD9-81ED-4DB2-BD59-A6C34878D82A}">
                    <a16:rowId xmlns:a16="http://schemas.microsoft.com/office/drawing/2014/main" val="434050843"/>
                  </a:ext>
                </a:extLst>
              </a:tr>
              <a:tr h="294349">
                <a:tc>
                  <a:txBody>
                    <a:bodyPr/>
                    <a:lstStyle/>
                    <a:p>
                      <a:pPr algn="ctr"/>
                      <a:r>
                        <a:rPr lang="en-US" altLang="zh-TW" sz="1400" dirty="0"/>
                        <a:t>conv9</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extLst>
                  <a:ext uri="{0D108BD9-81ED-4DB2-BD59-A6C34878D82A}">
                    <a16:rowId xmlns:a16="http://schemas.microsoft.com/office/drawing/2014/main" val="299585271"/>
                  </a:ext>
                </a:extLst>
              </a:tr>
              <a:tr h="294349">
                <a:tc>
                  <a:txBody>
                    <a:bodyPr/>
                    <a:lstStyle/>
                    <a:p>
                      <a:pPr algn="ctr"/>
                      <a:r>
                        <a:rPr lang="en-US" altLang="zh-TW" sz="1400" dirty="0"/>
                        <a:t>conv10</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dirty="0">
                          <a:solidFill>
                            <a:srgbClr val="FF0000"/>
                          </a:solidFill>
                        </a:rPr>
                        <a:t>1</a:t>
                      </a:r>
                      <a:endParaRPr lang="zh-TW" altLang="en-US" sz="11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255</a:t>
                      </a:r>
                      <a:endParaRPr lang="zh-TW" altLang="en-US" sz="1100" dirty="0"/>
                    </a:p>
                  </a:txBody>
                  <a:tcPr/>
                </a:tc>
                <a:tc>
                  <a:txBody>
                    <a:bodyPr/>
                    <a:lstStyle/>
                    <a:p>
                      <a:pPr algn="ctr"/>
                      <a:r>
                        <a:rPr lang="en-US" altLang="zh-TW" sz="1100" dirty="0"/>
                        <a:t>99.6 %</a:t>
                      </a:r>
                    </a:p>
                  </a:txBody>
                  <a:tcPr/>
                </a:tc>
                <a:tc>
                  <a:txBody>
                    <a:bodyPr/>
                    <a:lstStyle/>
                    <a:p>
                      <a:pPr algn="ctr"/>
                      <a:r>
                        <a:rPr lang="en-US" altLang="zh-TW" sz="1100" b="1" baseline="0" dirty="0">
                          <a:solidFill>
                            <a:srgbClr val="FF0000"/>
                          </a:solidFill>
                        </a:rPr>
                        <a:t>11.07 %</a:t>
                      </a:r>
                    </a:p>
                  </a:txBody>
                  <a:tcPr/>
                </a:tc>
                <a:extLst>
                  <a:ext uri="{0D108BD9-81ED-4DB2-BD59-A6C34878D82A}">
                    <a16:rowId xmlns:a16="http://schemas.microsoft.com/office/drawing/2014/main" val="989275290"/>
                  </a:ext>
                </a:extLst>
              </a:tr>
              <a:tr h="294349">
                <a:tc>
                  <a:txBody>
                    <a:bodyPr/>
                    <a:lstStyle/>
                    <a:p>
                      <a:pPr algn="ctr"/>
                      <a:r>
                        <a:rPr lang="en-US" altLang="zh-TW" sz="1400" dirty="0"/>
                        <a:t>conv11</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dirty="0">
                          <a:solidFill>
                            <a:srgbClr val="FF0000"/>
                          </a:solidFill>
                        </a:rPr>
                        <a:t>1</a:t>
                      </a:r>
                      <a:endParaRPr lang="zh-TW" altLang="en-US" sz="11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128</a:t>
                      </a:r>
                      <a:endParaRPr lang="zh-TW" altLang="en-US" sz="1100" dirty="0"/>
                    </a:p>
                  </a:txBody>
                  <a:tcPr/>
                </a:tc>
                <a:tc>
                  <a:txBody>
                    <a:bodyPr/>
                    <a:lstStyle/>
                    <a:p>
                      <a:pPr algn="ctr"/>
                      <a:r>
                        <a:rPr lang="en-US" altLang="zh-TW" sz="1100" dirty="0"/>
                        <a:t>100 %</a:t>
                      </a:r>
                    </a:p>
                  </a:txBody>
                  <a:tcPr/>
                </a:tc>
                <a:tc>
                  <a:txBody>
                    <a:bodyPr/>
                    <a:lstStyle/>
                    <a:p>
                      <a:pPr algn="ctr"/>
                      <a:r>
                        <a:rPr lang="en-US" altLang="zh-TW" sz="1100" b="1" baseline="0" dirty="0">
                          <a:solidFill>
                            <a:srgbClr val="FF0000"/>
                          </a:solidFill>
                        </a:rPr>
                        <a:t>11.11 %</a:t>
                      </a:r>
                    </a:p>
                  </a:txBody>
                  <a:tcPr/>
                </a:tc>
                <a:extLst>
                  <a:ext uri="{0D108BD9-81ED-4DB2-BD59-A6C34878D82A}">
                    <a16:rowId xmlns:a16="http://schemas.microsoft.com/office/drawing/2014/main" val="1337263876"/>
                  </a:ext>
                </a:extLst>
              </a:tr>
              <a:tr h="294349">
                <a:tc>
                  <a:txBody>
                    <a:bodyPr/>
                    <a:lstStyle/>
                    <a:p>
                      <a:pPr algn="ctr"/>
                      <a:r>
                        <a:rPr lang="en-US" altLang="zh-TW" sz="1400" dirty="0"/>
                        <a:t>conv12</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384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extLst>
                  <a:ext uri="{0D108BD9-81ED-4DB2-BD59-A6C34878D82A}">
                    <a16:rowId xmlns:a16="http://schemas.microsoft.com/office/drawing/2014/main" val="1581270356"/>
                  </a:ext>
                </a:extLst>
              </a:tr>
              <a:tr h="294349">
                <a:tc>
                  <a:txBody>
                    <a:bodyPr/>
                    <a:lstStyle/>
                    <a:p>
                      <a:pPr algn="ctr"/>
                      <a:r>
                        <a:rPr lang="en-US" altLang="zh-TW" sz="1400" dirty="0"/>
                        <a:t>conv13</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dirty="0">
                          <a:solidFill>
                            <a:srgbClr val="FF0000"/>
                          </a:solidFill>
                        </a:rPr>
                        <a:t>1</a:t>
                      </a:r>
                      <a:endParaRPr lang="zh-TW" altLang="en-US" sz="11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255</a:t>
                      </a:r>
                      <a:endParaRPr lang="zh-TW" altLang="en-US" sz="1100" dirty="0"/>
                    </a:p>
                  </a:txBody>
                  <a:tcPr/>
                </a:tc>
                <a:tc>
                  <a:txBody>
                    <a:bodyPr/>
                    <a:lstStyle/>
                    <a:p>
                      <a:pPr algn="ctr"/>
                      <a:r>
                        <a:rPr lang="en-US" altLang="zh-TW" sz="1100" dirty="0"/>
                        <a:t>99.6 %</a:t>
                      </a:r>
                    </a:p>
                  </a:txBody>
                  <a:tcPr/>
                </a:tc>
                <a:tc>
                  <a:txBody>
                    <a:bodyPr/>
                    <a:lstStyle/>
                    <a:p>
                      <a:pPr algn="ctr"/>
                      <a:r>
                        <a:rPr lang="en-US" altLang="zh-TW" sz="1100" b="1" baseline="0" dirty="0">
                          <a:solidFill>
                            <a:srgbClr val="FF0000"/>
                          </a:solidFill>
                        </a:rPr>
                        <a:t>11.07 %</a:t>
                      </a:r>
                    </a:p>
                  </a:txBody>
                  <a:tcPr/>
                </a:tc>
                <a:extLst>
                  <a:ext uri="{0D108BD9-81ED-4DB2-BD59-A6C34878D82A}">
                    <a16:rowId xmlns:a16="http://schemas.microsoft.com/office/drawing/2014/main" val="2703935642"/>
                  </a:ext>
                </a:extLst>
              </a:tr>
            </a:tbl>
          </a:graphicData>
        </a:graphic>
      </p:graphicFrame>
      <p:graphicFrame>
        <p:nvGraphicFramePr>
          <p:cNvPr id="12" name="表格 11"/>
          <p:cNvGraphicFramePr>
            <a:graphicFrameLocks noGrp="1"/>
          </p:cNvGraphicFramePr>
          <p:nvPr/>
        </p:nvGraphicFramePr>
        <p:xfrm>
          <a:off x="7185803" y="6343122"/>
          <a:ext cx="3355675" cy="320036"/>
        </p:xfrm>
        <a:graphic>
          <a:graphicData uri="http://schemas.openxmlformats.org/drawingml/2006/table">
            <a:tbl>
              <a:tblPr firstRow="1" bandRow="1">
                <a:tableStyleId>{7DF18680-E054-41AD-8BC1-D1AEF772440D}</a:tableStyleId>
              </a:tblPr>
              <a:tblGrid>
                <a:gridCol w="1673525">
                  <a:extLst>
                    <a:ext uri="{9D8B030D-6E8A-4147-A177-3AD203B41FA5}">
                      <a16:colId xmlns:a16="http://schemas.microsoft.com/office/drawing/2014/main" val="32232529"/>
                    </a:ext>
                  </a:extLst>
                </a:gridCol>
                <a:gridCol w="1682150">
                  <a:extLst>
                    <a:ext uri="{9D8B030D-6E8A-4147-A177-3AD203B41FA5}">
                      <a16:colId xmlns:a16="http://schemas.microsoft.com/office/drawing/2014/main" val="2180613666"/>
                    </a:ext>
                  </a:extLst>
                </a:gridCol>
              </a:tblGrid>
              <a:tr h="320036">
                <a:tc>
                  <a:txBody>
                    <a:bodyPr/>
                    <a:lstStyle/>
                    <a:p>
                      <a:pPr algn="ctr"/>
                      <a:r>
                        <a:rPr lang="en-US" altLang="zh-TW" sz="1400" dirty="0">
                          <a:solidFill>
                            <a:schemeClr val="bg1"/>
                          </a:solidFill>
                        </a:rPr>
                        <a:t>99.09 %</a:t>
                      </a:r>
                      <a:endParaRPr lang="zh-TW" altLang="en-US" sz="1400" dirty="0">
                        <a:solidFill>
                          <a:schemeClr val="bg1"/>
                        </a:solidFill>
                      </a:endParaRPr>
                    </a:p>
                  </a:txBody>
                  <a:tcPr/>
                </a:tc>
                <a:tc>
                  <a:txBody>
                    <a:bodyPr/>
                    <a:lstStyle/>
                    <a:p>
                      <a:pPr algn="ctr"/>
                      <a:r>
                        <a:rPr lang="en-US" altLang="zh-TW" sz="1400" dirty="0">
                          <a:solidFill>
                            <a:schemeClr val="bg1"/>
                          </a:solidFill>
                        </a:rPr>
                        <a:t>68.8 %</a:t>
                      </a:r>
                      <a:endParaRPr lang="zh-TW" altLang="en-US" sz="1400" dirty="0">
                        <a:solidFill>
                          <a:schemeClr val="bg1"/>
                        </a:solidFill>
                      </a:endParaRPr>
                    </a:p>
                  </a:txBody>
                  <a:tcPr/>
                </a:tc>
                <a:extLst>
                  <a:ext uri="{0D108BD9-81ED-4DB2-BD59-A6C34878D82A}">
                    <a16:rowId xmlns:a16="http://schemas.microsoft.com/office/drawing/2014/main" val="597823235"/>
                  </a:ext>
                </a:extLst>
              </a:tr>
            </a:tbl>
          </a:graphicData>
        </a:graphic>
      </p:graphicFrame>
    </p:spTree>
    <p:extLst>
      <p:ext uri="{BB962C8B-B14F-4D97-AF65-F5344CB8AC3E}">
        <p14:creationId xmlns:p14="http://schemas.microsoft.com/office/powerpoint/2010/main" val="1953620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Optimization for 1x1 Kernel Size </a:t>
            </a:r>
            <a:endParaRPr lang="zh-TW" altLang="en-US" dirty="0"/>
          </a:p>
        </p:txBody>
      </p:sp>
      <p:sp>
        <p:nvSpPr>
          <p:cNvPr id="3" name="內容版面配置區 2"/>
          <p:cNvSpPr>
            <a:spLocks noGrp="1"/>
          </p:cNvSpPr>
          <p:nvPr>
            <p:ph idx="1"/>
          </p:nvPr>
        </p:nvSpPr>
        <p:spPr>
          <a:xfrm>
            <a:off x="452996" y="1582047"/>
            <a:ext cx="11037277" cy="4351338"/>
          </a:xfrm>
        </p:spPr>
        <p:txBody>
          <a:bodyPr>
            <a:normAutofit/>
          </a:bodyPr>
          <a:lstStyle/>
          <a:p>
            <a:r>
              <a:rPr lang="en-US" altLang="zh-TW" sz="2000" dirty="0"/>
              <a:t>When input map size is smaller than 52x52 (input tile size) and kernel size is 1x1, transfer more then </a:t>
            </a:r>
            <a:r>
              <a:rPr lang="en-US" altLang="zh-TW" sz="2000" dirty="0">
                <a:solidFill>
                  <a:srgbClr val="FF0000"/>
                </a:solidFill>
              </a:rPr>
              <a:t>1 input map of different input channels </a:t>
            </a:r>
            <a:r>
              <a:rPr lang="en-US" altLang="zh-TW" sz="2000" dirty="0"/>
              <a:t>to Input SRAM. The convolution of these input maps in the input SRAM would be executed at the same time. Assume Input SRAM size = tile size.</a:t>
            </a:r>
            <a:endParaRPr lang="zh-TW" altLang="en-US" sz="2000" dirty="0"/>
          </a:p>
        </p:txBody>
      </p:sp>
      <p:graphicFrame>
        <p:nvGraphicFramePr>
          <p:cNvPr id="4" name="表格 3"/>
          <p:cNvGraphicFramePr>
            <a:graphicFrameLocks noGrp="1"/>
          </p:cNvGraphicFramePr>
          <p:nvPr>
            <p:extLst>
              <p:ext uri="{D42A27DB-BD31-4B8C-83A1-F6EECF244321}">
                <p14:modId xmlns:p14="http://schemas.microsoft.com/office/powerpoint/2010/main" val="2487211091"/>
              </p:ext>
            </p:extLst>
          </p:nvPr>
        </p:nvGraphicFramePr>
        <p:xfrm>
          <a:off x="901703" y="3639143"/>
          <a:ext cx="7862977" cy="1997015"/>
        </p:xfrm>
        <a:graphic>
          <a:graphicData uri="http://schemas.openxmlformats.org/drawingml/2006/table">
            <a:tbl>
              <a:tblPr firstRow="1" bandRow="1">
                <a:tableStyleId>{5C22544A-7EE6-4342-B048-85BDC9FD1C3A}</a:tableStyleId>
              </a:tblPr>
              <a:tblGrid>
                <a:gridCol w="1489033">
                  <a:extLst>
                    <a:ext uri="{9D8B030D-6E8A-4147-A177-3AD203B41FA5}">
                      <a16:colId xmlns:a16="http://schemas.microsoft.com/office/drawing/2014/main" val="1233221656"/>
                    </a:ext>
                  </a:extLst>
                </a:gridCol>
                <a:gridCol w="1223975">
                  <a:extLst>
                    <a:ext uri="{9D8B030D-6E8A-4147-A177-3AD203B41FA5}">
                      <a16:colId xmlns:a16="http://schemas.microsoft.com/office/drawing/2014/main" val="749999379"/>
                    </a:ext>
                  </a:extLst>
                </a:gridCol>
                <a:gridCol w="1009290">
                  <a:extLst>
                    <a:ext uri="{9D8B030D-6E8A-4147-A177-3AD203B41FA5}">
                      <a16:colId xmlns:a16="http://schemas.microsoft.com/office/drawing/2014/main" val="2880750144"/>
                    </a:ext>
                  </a:extLst>
                </a:gridCol>
                <a:gridCol w="2113472">
                  <a:extLst>
                    <a:ext uri="{9D8B030D-6E8A-4147-A177-3AD203B41FA5}">
                      <a16:colId xmlns:a16="http://schemas.microsoft.com/office/drawing/2014/main" val="719866059"/>
                    </a:ext>
                  </a:extLst>
                </a:gridCol>
                <a:gridCol w="2027207">
                  <a:extLst>
                    <a:ext uri="{9D8B030D-6E8A-4147-A177-3AD203B41FA5}">
                      <a16:colId xmlns:a16="http://schemas.microsoft.com/office/drawing/2014/main" val="918785222"/>
                    </a:ext>
                  </a:extLst>
                </a:gridCol>
              </a:tblGrid>
              <a:tr h="572559">
                <a:tc>
                  <a:txBody>
                    <a:bodyPr/>
                    <a:lstStyle/>
                    <a:p>
                      <a:pPr algn="ctr"/>
                      <a:r>
                        <a:rPr lang="en-US" altLang="zh-TW" sz="1400" dirty="0"/>
                        <a:t>YOLOv3-tiny</a:t>
                      </a:r>
                      <a:endParaRPr lang="zh-TW" altLang="en-US" sz="1400" dirty="0"/>
                    </a:p>
                  </a:txBody>
                  <a:tcPr/>
                </a:tc>
                <a:tc>
                  <a:txBody>
                    <a:bodyPr/>
                    <a:lstStyle/>
                    <a:p>
                      <a:pPr algn="ctr"/>
                      <a:r>
                        <a:rPr lang="en-US" altLang="zh-TW" sz="1400" dirty="0"/>
                        <a:t>Input map</a:t>
                      </a:r>
                      <a:endParaRPr lang="zh-TW" altLang="en-US" sz="1400" dirty="0"/>
                    </a:p>
                  </a:txBody>
                  <a:tcPr/>
                </a:tc>
                <a:tc>
                  <a:txBody>
                    <a:bodyPr/>
                    <a:lstStyle/>
                    <a:p>
                      <a:pPr algn="ctr"/>
                      <a:r>
                        <a:rPr lang="en-US" altLang="zh-TW" sz="1400" dirty="0"/>
                        <a:t>Kernel size</a:t>
                      </a:r>
                      <a:endParaRPr lang="zh-TW" altLang="en-US" sz="1400" dirty="0"/>
                    </a:p>
                  </a:txBody>
                  <a:tcPr/>
                </a:tc>
                <a:tc>
                  <a:txBody>
                    <a:bodyPr/>
                    <a:lstStyle/>
                    <a:p>
                      <a:pPr algn="ctr"/>
                      <a:r>
                        <a:rPr lang="en-US" altLang="zh-TW" sz="1400" dirty="0"/>
                        <a:t>Max input</a:t>
                      </a:r>
                      <a:r>
                        <a:rPr lang="en-US" altLang="zh-TW" sz="1400" baseline="0" dirty="0"/>
                        <a:t> map # that Input SRAM can store</a:t>
                      </a:r>
                      <a:endParaRPr lang="zh-TW" altLang="en-US" sz="1400" dirty="0"/>
                    </a:p>
                  </a:txBody>
                  <a:tcPr/>
                </a:tc>
                <a:tc>
                  <a:txBody>
                    <a:bodyPr/>
                    <a:lstStyle/>
                    <a:p>
                      <a:pPr algn="ctr"/>
                      <a:r>
                        <a:rPr lang="en-US" altLang="zh-TW" sz="1400" dirty="0"/>
                        <a:t>Input map # stored in Input</a:t>
                      </a:r>
                      <a:r>
                        <a:rPr lang="en-US" altLang="zh-TW" sz="1400" baseline="0" dirty="0"/>
                        <a:t> SRAM</a:t>
                      </a:r>
                      <a:endParaRPr lang="zh-TW" altLang="en-US" sz="1400" dirty="0"/>
                    </a:p>
                  </a:txBody>
                  <a:tcPr/>
                </a:tc>
                <a:extLst>
                  <a:ext uri="{0D108BD9-81ED-4DB2-BD59-A6C34878D82A}">
                    <a16:rowId xmlns:a16="http://schemas.microsoft.com/office/drawing/2014/main" val="2315857056"/>
                  </a:ext>
                </a:extLst>
              </a:tr>
              <a:tr h="356114">
                <a:tc>
                  <a:txBody>
                    <a:bodyPr/>
                    <a:lstStyle/>
                    <a:p>
                      <a:pPr algn="ctr"/>
                      <a:r>
                        <a:rPr lang="en-US" altLang="zh-TW" sz="1400" dirty="0"/>
                        <a:t>conv8</a:t>
                      </a:r>
                      <a:endParaRPr lang="zh-TW" altLang="en-US" sz="1400" dirty="0"/>
                    </a:p>
                  </a:txBody>
                  <a:tcPr/>
                </a:tc>
                <a:tc>
                  <a:txBody>
                    <a:bodyPr/>
                    <a:lstStyle/>
                    <a:p>
                      <a:pPr algn="ctr"/>
                      <a:r>
                        <a:rPr lang="en-US" altLang="zh-TW" sz="1400" dirty="0"/>
                        <a:t>13x13</a:t>
                      </a:r>
                      <a:endParaRPr lang="zh-TW" altLang="en-US" sz="1400" dirty="0"/>
                    </a:p>
                  </a:txBody>
                  <a:tcPr/>
                </a:tc>
                <a:tc>
                  <a:txBody>
                    <a:bodyPr/>
                    <a:lstStyle/>
                    <a:p>
                      <a:pPr algn="ctr"/>
                      <a:r>
                        <a:rPr lang="en-US" altLang="zh-TW" sz="1400" dirty="0"/>
                        <a:t>1</a:t>
                      </a:r>
                      <a:endParaRPr lang="zh-TW" altLang="en-US" sz="1400" dirty="0"/>
                    </a:p>
                  </a:txBody>
                  <a:tcPr/>
                </a:tc>
                <a:tc>
                  <a:txBody>
                    <a:bodyPr/>
                    <a:lstStyle/>
                    <a:p>
                      <a:pPr algn="ctr"/>
                      <a:r>
                        <a:rPr lang="en-US" altLang="zh-TW" sz="1400" dirty="0"/>
                        <a:t>16</a:t>
                      </a:r>
                      <a:endParaRPr lang="zh-TW" altLang="en-US" sz="1400" dirty="0"/>
                    </a:p>
                  </a:txBody>
                  <a:tcPr/>
                </a:tc>
                <a:tc>
                  <a:txBody>
                    <a:bodyPr/>
                    <a:lstStyle/>
                    <a:p>
                      <a:pPr algn="ctr"/>
                      <a:r>
                        <a:rPr lang="en-US" altLang="zh-TW" sz="1400" dirty="0"/>
                        <a:t>9</a:t>
                      </a:r>
                      <a:endParaRPr lang="zh-TW" altLang="en-US" sz="1400" dirty="0"/>
                    </a:p>
                  </a:txBody>
                  <a:tcPr/>
                </a:tc>
                <a:extLst>
                  <a:ext uri="{0D108BD9-81ED-4DB2-BD59-A6C34878D82A}">
                    <a16:rowId xmlns:a16="http://schemas.microsoft.com/office/drawing/2014/main" val="794345196"/>
                  </a:ext>
                </a:extLst>
              </a:tr>
              <a:tr h="356114">
                <a:tc>
                  <a:txBody>
                    <a:bodyPr/>
                    <a:lstStyle/>
                    <a:p>
                      <a:pPr algn="ctr"/>
                      <a:r>
                        <a:rPr lang="en-US" altLang="zh-TW" sz="1400" dirty="0"/>
                        <a:t>conv10</a:t>
                      </a:r>
                      <a:endParaRPr lang="zh-TW" altLang="en-US" sz="1400" dirty="0"/>
                    </a:p>
                  </a:txBody>
                  <a:tcPr/>
                </a:tc>
                <a:tc>
                  <a:txBody>
                    <a:bodyPr/>
                    <a:lstStyle/>
                    <a:p>
                      <a:pPr algn="ctr"/>
                      <a:r>
                        <a:rPr lang="en-US" altLang="zh-TW" sz="1400" dirty="0"/>
                        <a:t>13x13</a:t>
                      </a:r>
                      <a:endParaRPr lang="zh-TW" altLang="en-US" sz="1400" dirty="0"/>
                    </a:p>
                  </a:txBody>
                  <a:tcPr/>
                </a:tc>
                <a:tc>
                  <a:txBody>
                    <a:bodyPr/>
                    <a:lstStyle/>
                    <a:p>
                      <a:pPr algn="ctr"/>
                      <a:r>
                        <a:rPr lang="en-US" altLang="zh-TW" sz="1400" dirty="0"/>
                        <a:t>1</a:t>
                      </a:r>
                      <a:endParaRPr lang="zh-TW" altLang="en-US" sz="1400" dirty="0"/>
                    </a:p>
                  </a:txBody>
                  <a:tcPr/>
                </a:tc>
                <a:tc>
                  <a:txBody>
                    <a:bodyPr/>
                    <a:lstStyle/>
                    <a:p>
                      <a:pPr algn="ctr"/>
                      <a:r>
                        <a:rPr lang="en-US" altLang="zh-TW" sz="1400" dirty="0"/>
                        <a:t>16</a:t>
                      </a:r>
                      <a:endParaRPr lang="zh-TW" altLang="en-US" sz="1400" dirty="0"/>
                    </a:p>
                  </a:txBody>
                  <a:tcPr/>
                </a:tc>
                <a:tc>
                  <a:txBody>
                    <a:bodyPr/>
                    <a:lstStyle/>
                    <a:p>
                      <a:pPr algn="ctr"/>
                      <a:r>
                        <a:rPr lang="en-US" altLang="zh-TW" sz="1400" dirty="0"/>
                        <a:t>9</a:t>
                      </a:r>
                      <a:endParaRPr lang="zh-TW" altLang="en-US" sz="1400" dirty="0"/>
                    </a:p>
                  </a:txBody>
                  <a:tcPr/>
                </a:tc>
                <a:extLst>
                  <a:ext uri="{0D108BD9-81ED-4DB2-BD59-A6C34878D82A}">
                    <a16:rowId xmlns:a16="http://schemas.microsoft.com/office/drawing/2014/main" val="2862898598"/>
                  </a:ext>
                </a:extLst>
              </a:tr>
              <a:tr h="356114">
                <a:tc>
                  <a:txBody>
                    <a:bodyPr/>
                    <a:lstStyle/>
                    <a:p>
                      <a:pPr algn="ctr"/>
                      <a:r>
                        <a:rPr lang="en-US" altLang="zh-TW" sz="1400" dirty="0"/>
                        <a:t>conv11</a:t>
                      </a:r>
                      <a:endParaRPr lang="zh-TW" altLang="en-US" sz="1400" dirty="0"/>
                    </a:p>
                  </a:txBody>
                  <a:tcPr/>
                </a:tc>
                <a:tc>
                  <a:txBody>
                    <a:bodyPr/>
                    <a:lstStyle/>
                    <a:p>
                      <a:pPr algn="ctr"/>
                      <a:r>
                        <a:rPr lang="en-US" altLang="zh-TW" sz="1400" dirty="0"/>
                        <a:t>13x13</a:t>
                      </a:r>
                      <a:endParaRPr lang="zh-TW" altLang="en-US" sz="1400" dirty="0"/>
                    </a:p>
                  </a:txBody>
                  <a:tcPr/>
                </a:tc>
                <a:tc>
                  <a:txBody>
                    <a:bodyPr/>
                    <a:lstStyle/>
                    <a:p>
                      <a:pPr algn="ctr"/>
                      <a:r>
                        <a:rPr lang="en-US" altLang="zh-TW" sz="1400" dirty="0"/>
                        <a:t>1</a:t>
                      </a:r>
                      <a:endParaRPr lang="zh-TW" altLang="en-US" sz="1400" dirty="0"/>
                    </a:p>
                  </a:txBody>
                  <a:tcPr/>
                </a:tc>
                <a:tc>
                  <a:txBody>
                    <a:bodyPr/>
                    <a:lstStyle/>
                    <a:p>
                      <a:pPr algn="ctr"/>
                      <a:r>
                        <a:rPr lang="en-US" altLang="zh-TW" sz="1400" dirty="0"/>
                        <a:t>16</a:t>
                      </a:r>
                      <a:endParaRPr lang="zh-TW" altLang="en-US" sz="1400" dirty="0"/>
                    </a:p>
                  </a:txBody>
                  <a:tcPr/>
                </a:tc>
                <a:tc>
                  <a:txBody>
                    <a:bodyPr/>
                    <a:lstStyle/>
                    <a:p>
                      <a:pPr algn="ctr"/>
                      <a:r>
                        <a:rPr lang="en-US" altLang="zh-TW" sz="1400" dirty="0"/>
                        <a:t>9</a:t>
                      </a:r>
                      <a:endParaRPr lang="zh-TW" altLang="en-US" sz="1400" dirty="0"/>
                    </a:p>
                  </a:txBody>
                  <a:tcPr/>
                </a:tc>
                <a:extLst>
                  <a:ext uri="{0D108BD9-81ED-4DB2-BD59-A6C34878D82A}">
                    <a16:rowId xmlns:a16="http://schemas.microsoft.com/office/drawing/2014/main" val="3495262066"/>
                  </a:ext>
                </a:extLst>
              </a:tr>
              <a:tr h="356114">
                <a:tc>
                  <a:txBody>
                    <a:bodyPr/>
                    <a:lstStyle/>
                    <a:p>
                      <a:pPr algn="ctr"/>
                      <a:r>
                        <a:rPr lang="en-US" altLang="zh-TW" sz="1400" dirty="0"/>
                        <a:t>conv13</a:t>
                      </a:r>
                      <a:endParaRPr lang="zh-TW" altLang="en-US" sz="1400" dirty="0"/>
                    </a:p>
                  </a:txBody>
                  <a:tcPr/>
                </a:tc>
                <a:tc>
                  <a:txBody>
                    <a:bodyPr/>
                    <a:lstStyle/>
                    <a:p>
                      <a:pPr algn="ctr"/>
                      <a:r>
                        <a:rPr lang="en-US" altLang="zh-TW" sz="1400" dirty="0"/>
                        <a:t>26x26</a:t>
                      </a:r>
                      <a:endParaRPr lang="zh-TW" altLang="en-US" sz="1400" dirty="0"/>
                    </a:p>
                  </a:txBody>
                  <a:tcPr/>
                </a:tc>
                <a:tc>
                  <a:txBody>
                    <a:bodyPr/>
                    <a:lstStyle/>
                    <a:p>
                      <a:pPr algn="ctr"/>
                      <a:r>
                        <a:rPr lang="en-US" altLang="zh-TW" sz="1400" dirty="0"/>
                        <a:t>1</a:t>
                      </a:r>
                      <a:endParaRPr lang="zh-TW" altLang="en-US" sz="1400" dirty="0"/>
                    </a:p>
                  </a:txBody>
                  <a:tcPr/>
                </a:tc>
                <a:tc>
                  <a:txBody>
                    <a:bodyPr/>
                    <a:lstStyle/>
                    <a:p>
                      <a:pPr algn="ctr"/>
                      <a:r>
                        <a:rPr lang="en-US" altLang="zh-TW" sz="1400" dirty="0"/>
                        <a:t>4</a:t>
                      </a:r>
                      <a:endParaRPr lang="zh-TW" altLang="en-US" sz="1400" dirty="0"/>
                    </a:p>
                  </a:txBody>
                  <a:tcPr/>
                </a:tc>
                <a:tc>
                  <a:txBody>
                    <a:bodyPr/>
                    <a:lstStyle/>
                    <a:p>
                      <a:pPr algn="ctr"/>
                      <a:r>
                        <a:rPr lang="en-US" altLang="zh-TW" sz="1400" dirty="0"/>
                        <a:t>4</a:t>
                      </a:r>
                      <a:endParaRPr lang="zh-TW" altLang="en-US" sz="1400" dirty="0"/>
                    </a:p>
                  </a:txBody>
                  <a:tcPr/>
                </a:tc>
                <a:extLst>
                  <a:ext uri="{0D108BD9-81ED-4DB2-BD59-A6C34878D82A}">
                    <a16:rowId xmlns:a16="http://schemas.microsoft.com/office/drawing/2014/main" val="1704899259"/>
                  </a:ext>
                </a:extLst>
              </a:tr>
            </a:tbl>
          </a:graphicData>
        </a:graphic>
      </p:graphicFrame>
      <p:sp>
        <p:nvSpPr>
          <p:cNvPr id="5" name="投影片編號版面配置區 4"/>
          <p:cNvSpPr>
            <a:spLocks noGrp="1"/>
          </p:cNvSpPr>
          <p:nvPr>
            <p:ph type="sldNum" sz="quarter" idx="12"/>
          </p:nvPr>
        </p:nvSpPr>
        <p:spPr/>
        <p:txBody>
          <a:bodyPr/>
          <a:lstStyle/>
          <a:p>
            <a:fld id="{30B9FB4E-3662-49EA-8E59-CEA4D3D01BC4}" type="slidenum">
              <a:rPr lang="zh-TW" altLang="en-US" smtClean="0"/>
              <a:t>45</a:t>
            </a:fld>
            <a:endParaRPr lang="zh-TW" altLang="en-US"/>
          </a:p>
        </p:txBody>
      </p:sp>
      <p:sp>
        <p:nvSpPr>
          <p:cNvPr id="6" name="文字方塊 5"/>
          <p:cNvSpPr txBox="1"/>
          <p:nvPr/>
        </p:nvSpPr>
        <p:spPr>
          <a:xfrm>
            <a:off x="883977" y="2972585"/>
            <a:ext cx="1059906" cy="369332"/>
          </a:xfrm>
          <a:prstGeom prst="rect">
            <a:avLst/>
          </a:prstGeom>
          <a:noFill/>
        </p:spPr>
        <p:txBody>
          <a:bodyPr wrap="none" rtlCol="0">
            <a:spAutoFit/>
          </a:bodyPr>
          <a:lstStyle/>
          <a:p>
            <a:r>
              <a:rPr lang="en-US" altLang="zh-TW" dirty="0"/>
              <a:t>Example</a:t>
            </a:r>
            <a:endParaRPr lang="zh-TW" altLang="en-US" dirty="0"/>
          </a:p>
        </p:txBody>
      </p:sp>
    </p:spTree>
    <p:extLst>
      <p:ext uri="{BB962C8B-B14F-4D97-AF65-F5344CB8AC3E}">
        <p14:creationId xmlns:p14="http://schemas.microsoft.com/office/powerpoint/2010/main" val="3956097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Optimization for 1x1 Kernel Size (1/4)</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46</a:t>
            </a:fld>
            <a:endParaRPr lang="zh-TW" altLang="en-US"/>
          </a:p>
        </p:txBody>
      </p:sp>
      <p:sp>
        <p:nvSpPr>
          <p:cNvPr id="4" name="文字方塊 3"/>
          <p:cNvSpPr txBox="1"/>
          <p:nvPr/>
        </p:nvSpPr>
        <p:spPr>
          <a:xfrm>
            <a:off x="5909471" y="1893155"/>
            <a:ext cx="2778325" cy="646331"/>
          </a:xfrm>
          <a:prstGeom prst="rect">
            <a:avLst/>
          </a:prstGeom>
          <a:noFill/>
        </p:spPr>
        <p:txBody>
          <a:bodyPr wrap="none" rtlCol="0">
            <a:spAutoFit/>
          </a:bodyPr>
          <a:lstStyle/>
          <a:p>
            <a:r>
              <a:rPr lang="en-US" altLang="zh-TW" dirty="0"/>
              <a:t>Get at max 9 channels of</a:t>
            </a:r>
          </a:p>
          <a:p>
            <a:r>
              <a:rPr lang="en-US" altLang="zh-TW" dirty="0"/>
              <a:t>kernel 1</a:t>
            </a:r>
            <a:r>
              <a:rPr lang="zh-TW" altLang="en-US" dirty="0"/>
              <a:t> </a:t>
            </a:r>
            <a:r>
              <a:rPr lang="en-US" altLang="zh-TW" dirty="0"/>
              <a:t> </a:t>
            </a:r>
            <a:endParaRPr lang="zh-TW" altLang="en-US" dirty="0"/>
          </a:p>
        </p:txBody>
      </p:sp>
      <p:grpSp>
        <p:nvGrpSpPr>
          <p:cNvPr id="6" name="群組 5"/>
          <p:cNvGrpSpPr/>
          <p:nvPr/>
        </p:nvGrpSpPr>
        <p:grpSpPr>
          <a:xfrm>
            <a:off x="677334" y="1783098"/>
            <a:ext cx="9653191" cy="4734801"/>
            <a:chOff x="266850" y="707469"/>
            <a:chExt cx="11925150" cy="5750481"/>
          </a:xfrm>
        </p:grpSpPr>
        <p:grpSp>
          <p:nvGrpSpPr>
            <p:cNvPr id="7" name="群組 6"/>
            <p:cNvGrpSpPr/>
            <p:nvPr/>
          </p:nvGrpSpPr>
          <p:grpSpPr>
            <a:xfrm>
              <a:off x="1855144" y="2066925"/>
              <a:ext cx="1028700" cy="971549"/>
              <a:chOff x="1028700" y="1947861"/>
              <a:chExt cx="1028700" cy="971549"/>
            </a:xfrm>
          </p:grpSpPr>
          <p:sp>
            <p:nvSpPr>
              <p:cNvPr id="898" name="矩形 897"/>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9" name="矩形 898"/>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0" name="矩形 899"/>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1" name="矩形 900"/>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2" name="矩形 901"/>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3" name="矩形 902"/>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4" name="矩形 903"/>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5" name="矩形 904"/>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6" name="矩形 905"/>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7" name="矩形 906"/>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8" name="矩形 907"/>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9" name="矩形 908"/>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0" name="矩形 909"/>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1" name="矩形 910"/>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2" name="矩形 911"/>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3" name="矩形 912"/>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4" name="矩形 913"/>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5" name="矩形 914"/>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6" name="矩形 915"/>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7" name="矩形 916"/>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8" name="矩形 917"/>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9" name="矩形 918"/>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0" name="矩形 919"/>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1" name="矩形 920"/>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2" name="矩形 921"/>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3" name="矩形 922"/>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4" name="矩形 923"/>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5" name="矩形 924"/>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6" name="矩形 925"/>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7" name="矩形 926"/>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8" name="矩形 927"/>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9" name="矩形 928"/>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0" name="矩形 929"/>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1" name="矩形 930"/>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2" name="矩形 931"/>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3" name="矩形 932"/>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8" name="文字方塊 7"/>
            <p:cNvSpPr txBox="1"/>
            <p:nvPr/>
          </p:nvSpPr>
          <p:spPr>
            <a:xfrm>
              <a:off x="904875" y="1095375"/>
              <a:ext cx="2190750" cy="6331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DRAM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9" name="文字方塊 8"/>
            <p:cNvSpPr txBox="1"/>
            <p:nvPr/>
          </p:nvSpPr>
          <p:spPr>
            <a:xfrm>
              <a:off x="3486150" y="1095375"/>
              <a:ext cx="2819400" cy="6331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IR 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Input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1" name="圓角矩形 10"/>
            <p:cNvSpPr/>
            <p:nvPr/>
          </p:nvSpPr>
          <p:spPr>
            <a:xfrm>
              <a:off x="6696075" y="200025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nvGrpSpPr>
            <p:cNvPr id="12" name="群組 11"/>
            <p:cNvGrpSpPr/>
            <p:nvPr/>
          </p:nvGrpSpPr>
          <p:grpSpPr>
            <a:xfrm>
              <a:off x="6848475" y="2214553"/>
              <a:ext cx="514350" cy="485775"/>
              <a:chOff x="3028950" y="2076448"/>
              <a:chExt cx="514350" cy="485775"/>
            </a:xfrm>
            <a:solidFill>
              <a:srgbClr val="ED7D31"/>
            </a:solidFill>
          </p:grpSpPr>
          <p:sp>
            <p:nvSpPr>
              <p:cNvPr id="889" name="矩形 888"/>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0" name="矩形 889"/>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1" name="矩形 890"/>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2" name="矩形 891"/>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3" name="矩形 892"/>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4" name="矩形 893"/>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5" name="矩形 894"/>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6" name="矩形 895"/>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7" name="矩形 896"/>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3" name="文字方塊 12"/>
            <p:cNvSpPr txBox="1"/>
            <p:nvPr/>
          </p:nvSpPr>
          <p:spPr>
            <a:xfrm>
              <a:off x="7429499" y="2246013"/>
              <a:ext cx="257175" cy="558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14" name="群組 13"/>
            <p:cNvGrpSpPr/>
            <p:nvPr/>
          </p:nvGrpSpPr>
          <p:grpSpPr>
            <a:xfrm>
              <a:off x="7848600" y="2214553"/>
              <a:ext cx="514350" cy="485775"/>
              <a:chOff x="3028950" y="2076448"/>
              <a:chExt cx="514350" cy="485775"/>
            </a:xfrm>
            <a:solidFill>
              <a:srgbClr val="70AD47">
                <a:lumMod val="40000"/>
                <a:lumOff val="60000"/>
              </a:srgbClr>
            </a:solidFill>
          </p:grpSpPr>
          <p:sp>
            <p:nvSpPr>
              <p:cNvPr id="880" name="矩形 879"/>
              <p:cNvSpPr/>
              <p:nvPr/>
            </p:nvSpPr>
            <p:spPr>
              <a:xfrm>
                <a:off x="3028950" y="2076449"/>
                <a:ext cx="171450" cy="161925"/>
              </a:xfrm>
              <a:prstGeom prst="rect">
                <a:avLst/>
              </a:prstGeom>
              <a:solidFill>
                <a:srgbClr val="70AD47">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1" name="矩形 880"/>
              <p:cNvSpPr/>
              <p:nvPr/>
            </p:nvSpPr>
            <p:spPr>
              <a:xfrm>
                <a:off x="3200400" y="2076448"/>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2" name="矩形 881"/>
              <p:cNvSpPr/>
              <p:nvPr/>
            </p:nvSpPr>
            <p:spPr>
              <a:xfrm>
                <a:off x="3371850" y="207644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3" name="矩形 882"/>
              <p:cNvSpPr/>
              <p:nvPr/>
            </p:nvSpPr>
            <p:spPr>
              <a:xfrm>
                <a:off x="3028950" y="2238373"/>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4" name="矩形 883"/>
              <p:cNvSpPr/>
              <p:nvPr/>
            </p:nvSpPr>
            <p:spPr>
              <a:xfrm>
                <a:off x="3200400" y="2238373"/>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5" name="矩形 884"/>
              <p:cNvSpPr/>
              <p:nvPr/>
            </p:nvSpPr>
            <p:spPr>
              <a:xfrm>
                <a:off x="3371850" y="2238373"/>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6" name="矩形 885"/>
              <p:cNvSpPr/>
              <p:nvPr/>
            </p:nvSpPr>
            <p:spPr>
              <a:xfrm>
                <a:off x="3028950" y="240029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7" name="矩形 886"/>
              <p:cNvSpPr/>
              <p:nvPr/>
            </p:nvSpPr>
            <p:spPr>
              <a:xfrm>
                <a:off x="3200400" y="2400297"/>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8" name="矩形 887"/>
              <p:cNvSpPr/>
              <p:nvPr/>
            </p:nvSpPr>
            <p:spPr>
              <a:xfrm>
                <a:off x="3371850" y="2400297"/>
                <a:ext cx="171450" cy="161925"/>
              </a:xfrm>
              <a:prstGeom prst="rect">
                <a:avLst/>
              </a:prstGeom>
              <a:solidFill>
                <a:srgbClr val="70AD47">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5" name="文字方塊 14"/>
            <p:cNvSpPr txBox="1"/>
            <p:nvPr/>
          </p:nvSpPr>
          <p:spPr>
            <a:xfrm>
              <a:off x="8524874" y="2246013"/>
              <a:ext cx="257175" cy="446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6" name="矩形 15"/>
            <p:cNvSpPr/>
            <p:nvPr/>
          </p:nvSpPr>
          <p:spPr>
            <a:xfrm>
              <a:off x="8996362" y="2391120"/>
              <a:ext cx="171450" cy="161925"/>
            </a:xfrm>
            <a:prstGeom prst="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 name="文字方塊 16"/>
            <p:cNvSpPr txBox="1"/>
            <p:nvPr/>
          </p:nvSpPr>
          <p:spPr>
            <a:xfrm>
              <a:off x="8667749" y="1919430"/>
              <a:ext cx="915720" cy="5027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18" name="文字方塊 17"/>
            <p:cNvSpPr txBox="1"/>
            <p:nvPr/>
          </p:nvSpPr>
          <p:spPr>
            <a:xfrm>
              <a:off x="9401174" y="2247375"/>
              <a:ext cx="257175" cy="446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9" name="矩形 18"/>
            <p:cNvSpPr/>
            <p:nvPr/>
          </p:nvSpPr>
          <p:spPr>
            <a:xfrm>
              <a:off x="9901236" y="2388935"/>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 name="文字方塊 19"/>
            <p:cNvSpPr txBox="1"/>
            <p:nvPr/>
          </p:nvSpPr>
          <p:spPr>
            <a:xfrm>
              <a:off x="6696075" y="1688402"/>
              <a:ext cx="733424"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1</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21" name="文字方塊 20"/>
            <p:cNvSpPr txBox="1"/>
            <p:nvPr/>
          </p:nvSpPr>
          <p:spPr>
            <a:xfrm>
              <a:off x="7696200" y="1976306"/>
              <a:ext cx="915720" cy="3083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1</a:t>
              </a:r>
            </a:p>
          </p:txBody>
        </p:sp>
        <p:sp>
          <p:nvSpPr>
            <p:cNvPr id="22" name="圓角矩形 21"/>
            <p:cNvSpPr/>
            <p:nvPr/>
          </p:nvSpPr>
          <p:spPr>
            <a:xfrm>
              <a:off x="6696075" y="3343113"/>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 name="文字方塊 22"/>
            <p:cNvSpPr txBox="1"/>
            <p:nvPr/>
          </p:nvSpPr>
          <p:spPr>
            <a:xfrm>
              <a:off x="7429499" y="3588876"/>
              <a:ext cx="257175" cy="558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24" name="群組 23"/>
            <p:cNvGrpSpPr/>
            <p:nvPr/>
          </p:nvGrpSpPr>
          <p:grpSpPr>
            <a:xfrm>
              <a:off x="7848600" y="3557416"/>
              <a:ext cx="514350" cy="485775"/>
              <a:chOff x="3028950" y="2076448"/>
              <a:chExt cx="514350" cy="485775"/>
            </a:xfrm>
            <a:solidFill>
              <a:srgbClr val="FFC000">
                <a:lumMod val="40000"/>
                <a:lumOff val="60000"/>
              </a:srgbClr>
            </a:solidFill>
          </p:grpSpPr>
          <p:sp>
            <p:nvSpPr>
              <p:cNvPr id="871" name="矩形 870"/>
              <p:cNvSpPr/>
              <p:nvPr/>
            </p:nvSpPr>
            <p:spPr>
              <a:xfrm>
                <a:off x="3028950" y="2076449"/>
                <a:ext cx="171450" cy="161925"/>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2" name="矩形 871"/>
              <p:cNvSpPr/>
              <p:nvPr/>
            </p:nvSpPr>
            <p:spPr>
              <a:xfrm>
                <a:off x="3200400" y="2076448"/>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3" name="矩形 872"/>
              <p:cNvSpPr/>
              <p:nvPr/>
            </p:nvSpPr>
            <p:spPr>
              <a:xfrm>
                <a:off x="3371850" y="207644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4" name="矩形 873"/>
              <p:cNvSpPr/>
              <p:nvPr/>
            </p:nvSpPr>
            <p:spPr>
              <a:xfrm>
                <a:off x="3028950" y="2238373"/>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5" name="矩形 874"/>
              <p:cNvSpPr/>
              <p:nvPr/>
            </p:nvSpPr>
            <p:spPr>
              <a:xfrm>
                <a:off x="3200400" y="223837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6" name="矩形 875"/>
              <p:cNvSpPr/>
              <p:nvPr/>
            </p:nvSpPr>
            <p:spPr>
              <a:xfrm>
                <a:off x="3371850" y="223837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7" name="矩形 876"/>
              <p:cNvSpPr/>
              <p:nvPr/>
            </p:nvSpPr>
            <p:spPr>
              <a:xfrm>
                <a:off x="3028950" y="240029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8" name="矩形 877"/>
              <p:cNvSpPr/>
              <p:nvPr/>
            </p:nvSpPr>
            <p:spPr>
              <a:xfrm>
                <a:off x="3200400" y="2400297"/>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9" name="矩形 878"/>
              <p:cNvSpPr/>
              <p:nvPr/>
            </p:nvSpPr>
            <p:spPr>
              <a:xfrm>
                <a:off x="3371850" y="2400297"/>
                <a:ext cx="171450" cy="161925"/>
              </a:xfrm>
              <a:prstGeom prst="rect">
                <a:avLst/>
              </a:prstGeom>
              <a:solidFill>
                <a:srgbClr val="FFC000">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25" name="文字方塊 24"/>
            <p:cNvSpPr txBox="1"/>
            <p:nvPr/>
          </p:nvSpPr>
          <p:spPr>
            <a:xfrm>
              <a:off x="8524874" y="3588876"/>
              <a:ext cx="257175" cy="446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26" name="矩形 25"/>
            <p:cNvSpPr/>
            <p:nvPr/>
          </p:nvSpPr>
          <p:spPr>
            <a:xfrm>
              <a:off x="8996362" y="373398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 name="文字方塊 26"/>
            <p:cNvSpPr txBox="1"/>
            <p:nvPr/>
          </p:nvSpPr>
          <p:spPr>
            <a:xfrm>
              <a:off x="8667749" y="3262293"/>
              <a:ext cx="915720" cy="5027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28" name="文字方塊 27"/>
            <p:cNvSpPr txBox="1"/>
            <p:nvPr/>
          </p:nvSpPr>
          <p:spPr>
            <a:xfrm>
              <a:off x="9401174" y="3590238"/>
              <a:ext cx="257175" cy="446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29" name="矩形 28"/>
            <p:cNvSpPr/>
            <p:nvPr/>
          </p:nvSpPr>
          <p:spPr>
            <a:xfrm>
              <a:off x="9901236" y="373179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 name="文字方塊 29"/>
            <p:cNvSpPr txBox="1"/>
            <p:nvPr/>
          </p:nvSpPr>
          <p:spPr>
            <a:xfrm>
              <a:off x="6691313" y="3063440"/>
              <a:ext cx="738185"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31" name="文字方塊 30"/>
            <p:cNvSpPr txBox="1"/>
            <p:nvPr/>
          </p:nvSpPr>
          <p:spPr>
            <a:xfrm>
              <a:off x="7696200" y="3322709"/>
              <a:ext cx="915720" cy="3083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2</a:t>
              </a:r>
            </a:p>
          </p:txBody>
        </p:sp>
        <p:sp>
          <p:nvSpPr>
            <p:cNvPr id="32" name="圓角矩形 31"/>
            <p:cNvSpPr/>
            <p:nvPr/>
          </p:nvSpPr>
          <p:spPr>
            <a:xfrm>
              <a:off x="6696075" y="495300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 name="文字方塊 32"/>
            <p:cNvSpPr txBox="1"/>
            <p:nvPr/>
          </p:nvSpPr>
          <p:spPr>
            <a:xfrm>
              <a:off x="7429499" y="5198764"/>
              <a:ext cx="257175" cy="558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34" name="群組 33"/>
            <p:cNvGrpSpPr/>
            <p:nvPr/>
          </p:nvGrpSpPr>
          <p:grpSpPr>
            <a:xfrm>
              <a:off x="7848600" y="5167303"/>
              <a:ext cx="514350" cy="485775"/>
              <a:chOff x="3028950" y="2076448"/>
              <a:chExt cx="514350" cy="485775"/>
            </a:xfrm>
            <a:solidFill>
              <a:srgbClr val="44546A">
                <a:lumMod val="20000"/>
                <a:lumOff val="80000"/>
              </a:srgbClr>
            </a:solidFill>
          </p:grpSpPr>
          <p:sp>
            <p:nvSpPr>
              <p:cNvPr id="862" name="矩形 861"/>
              <p:cNvSpPr/>
              <p:nvPr/>
            </p:nvSpPr>
            <p:spPr>
              <a:xfrm>
                <a:off x="3028950" y="2076449"/>
                <a:ext cx="171450" cy="161925"/>
              </a:xfrm>
              <a:prstGeom prst="rect">
                <a:avLst/>
              </a:prstGeom>
              <a:solidFill>
                <a:srgbClr val="44546A">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3" name="矩形 862"/>
              <p:cNvSpPr/>
              <p:nvPr/>
            </p:nvSpPr>
            <p:spPr>
              <a:xfrm>
                <a:off x="3200400" y="2076448"/>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4" name="矩形 863"/>
              <p:cNvSpPr/>
              <p:nvPr/>
            </p:nvSpPr>
            <p:spPr>
              <a:xfrm>
                <a:off x="3371850" y="207644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5" name="矩形 864"/>
              <p:cNvSpPr/>
              <p:nvPr/>
            </p:nvSpPr>
            <p:spPr>
              <a:xfrm>
                <a:off x="3028950" y="2238373"/>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6" name="矩形 865"/>
              <p:cNvSpPr/>
              <p:nvPr/>
            </p:nvSpPr>
            <p:spPr>
              <a:xfrm>
                <a:off x="3200400" y="2238373"/>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7" name="矩形 866"/>
              <p:cNvSpPr/>
              <p:nvPr/>
            </p:nvSpPr>
            <p:spPr>
              <a:xfrm>
                <a:off x="3371850" y="2238373"/>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8" name="矩形 867"/>
              <p:cNvSpPr/>
              <p:nvPr/>
            </p:nvSpPr>
            <p:spPr>
              <a:xfrm>
                <a:off x="3028950" y="240029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9" name="矩形 868"/>
              <p:cNvSpPr/>
              <p:nvPr/>
            </p:nvSpPr>
            <p:spPr>
              <a:xfrm>
                <a:off x="3200400" y="2400297"/>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0" name="矩形 869"/>
              <p:cNvSpPr/>
              <p:nvPr/>
            </p:nvSpPr>
            <p:spPr>
              <a:xfrm>
                <a:off x="3371850" y="2400297"/>
                <a:ext cx="171450" cy="161925"/>
              </a:xfrm>
              <a:prstGeom prst="rect">
                <a:avLst/>
              </a:prstGeom>
              <a:solidFill>
                <a:srgbClr val="44546A">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35" name="文字方塊 34"/>
            <p:cNvSpPr txBox="1"/>
            <p:nvPr/>
          </p:nvSpPr>
          <p:spPr>
            <a:xfrm>
              <a:off x="8524874" y="5198764"/>
              <a:ext cx="257175" cy="446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36" name="矩形 35"/>
            <p:cNvSpPr/>
            <p:nvPr/>
          </p:nvSpPr>
          <p:spPr>
            <a:xfrm>
              <a:off x="8996362" y="5343870"/>
              <a:ext cx="171450" cy="161925"/>
            </a:xfrm>
            <a:prstGeom prst="rect">
              <a:avLst/>
            </a:prstGeom>
            <a:solidFill>
              <a:srgbClr val="5B9BD5"/>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 name="文字方塊 36"/>
            <p:cNvSpPr txBox="1"/>
            <p:nvPr/>
          </p:nvSpPr>
          <p:spPr>
            <a:xfrm>
              <a:off x="8667749" y="4872181"/>
              <a:ext cx="915720" cy="5027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38" name="文字方塊 37"/>
            <p:cNvSpPr txBox="1"/>
            <p:nvPr/>
          </p:nvSpPr>
          <p:spPr>
            <a:xfrm>
              <a:off x="9401174" y="5200125"/>
              <a:ext cx="257175" cy="446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39" name="矩形 38"/>
            <p:cNvSpPr/>
            <p:nvPr/>
          </p:nvSpPr>
          <p:spPr>
            <a:xfrm>
              <a:off x="9901236" y="5341685"/>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 name="文字方塊 39"/>
            <p:cNvSpPr txBox="1"/>
            <p:nvPr/>
          </p:nvSpPr>
          <p:spPr>
            <a:xfrm>
              <a:off x="6691313" y="4670865"/>
              <a:ext cx="842964" cy="3737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32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41" name="文字方塊 40"/>
            <p:cNvSpPr txBox="1"/>
            <p:nvPr/>
          </p:nvSpPr>
          <p:spPr>
            <a:xfrm>
              <a:off x="7696200" y="4938580"/>
              <a:ext cx="915720" cy="3083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32</a:t>
              </a:r>
            </a:p>
          </p:txBody>
        </p:sp>
        <p:sp>
          <p:nvSpPr>
            <p:cNvPr id="42" name="文字方塊 41"/>
            <p:cNvSpPr txBox="1"/>
            <p:nvPr/>
          </p:nvSpPr>
          <p:spPr>
            <a:xfrm rot="5400000">
              <a:off x="8242975" y="4132324"/>
              <a:ext cx="489328" cy="8364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prstClr val="black"/>
                  </a:solidFill>
                  <a:effectLst/>
                  <a:uLnTx/>
                  <a:uFillTx/>
                  <a:latin typeface="Times New Roman"/>
                  <a:ea typeface="標楷體"/>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cxnSp>
          <p:nvCxnSpPr>
            <p:cNvPr id="43" name="直線單箭頭接點 42"/>
            <p:cNvCxnSpPr/>
            <p:nvPr/>
          </p:nvCxnSpPr>
          <p:spPr>
            <a:xfrm flipV="1">
              <a:off x="1799368" y="3076218"/>
              <a:ext cx="1182108" cy="1261207"/>
            </a:xfrm>
            <a:prstGeom prst="straightConnector1">
              <a:avLst/>
            </a:prstGeom>
            <a:noFill/>
            <a:ln w="6350" cap="flat" cmpd="sng" algn="ctr">
              <a:solidFill>
                <a:srgbClr val="5B9BD5"/>
              </a:solidFill>
              <a:prstDash val="solid"/>
              <a:miter lim="800000"/>
              <a:headEnd type="triangle"/>
              <a:tailEnd type="triangle"/>
            </a:ln>
            <a:effectLst/>
          </p:spPr>
        </p:cxnSp>
        <p:sp>
          <p:nvSpPr>
            <p:cNvPr id="44" name="文字方塊 43"/>
            <p:cNvSpPr txBox="1"/>
            <p:nvPr/>
          </p:nvSpPr>
          <p:spPr>
            <a:xfrm>
              <a:off x="266850" y="3607030"/>
              <a:ext cx="180975"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45" name="文字方塊 44"/>
            <p:cNvSpPr txBox="1"/>
            <p:nvPr/>
          </p:nvSpPr>
          <p:spPr>
            <a:xfrm>
              <a:off x="1021034" y="4359715"/>
              <a:ext cx="180975"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46" name="文字方塊 45"/>
            <p:cNvSpPr txBox="1"/>
            <p:nvPr/>
          </p:nvSpPr>
          <p:spPr>
            <a:xfrm>
              <a:off x="2403771" y="3628094"/>
              <a:ext cx="180975"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N</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cxnSp>
          <p:nvCxnSpPr>
            <p:cNvPr id="47" name="直線單箭頭接點 46"/>
            <p:cNvCxnSpPr/>
            <p:nvPr/>
          </p:nvCxnSpPr>
          <p:spPr>
            <a:xfrm flipH="1">
              <a:off x="3664599" y="3398619"/>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48" name="直線單箭頭接點 47"/>
            <p:cNvCxnSpPr/>
            <p:nvPr/>
          </p:nvCxnSpPr>
          <p:spPr>
            <a:xfrm flipH="1">
              <a:off x="3769374" y="4501450"/>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49" name="文字方塊 48"/>
            <p:cNvSpPr txBox="1"/>
            <p:nvPr/>
          </p:nvSpPr>
          <p:spPr>
            <a:xfrm>
              <a:off x="6657976" y="1976306"/>
              <a:ext cx="1055063" cy="3083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50" name="文字方塊 49"/>
            <p:cNvSpPr txBox="1"/>
            <p:nvPr/>
          </p:nvSpPr>
          <p:spPr>
            <a:xfrm>
              <a:off x="6657976" y="3312391"/>
              <a:ext cx="1055063" cy="3083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51" name="文字方塊 50"/>
            <p:cNvSpPr txBox="1"/>
            <p:nvPr/>
          </p:nvSpPr>
          <p:spPr>
            <a:xfrm>
              <a:off x="6653213" y="4929054"/>
              <a:ext cx="1055063" cy="3083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grpSp>
          <p:nvGrpSpPr>
            <p:cNvPr id="52" name="群組 51"/>
            <p:cNvGrpSpPr/>
            <p:nvPr/>
          </p:nvGrpSpPr>
          <p:grpSpPr>
            <a:xfrm>
              <a:off x="1761158" y="2166935"/>
              <a:ext cx="1028700" cy="971549"/>
              <a:chOff x="1028700" y="1947861"/>
              <a:chExt cx="1028700" cy="971549"/>
            </a:xfrm>
          </p:grpSpPr>
          <p:sp>
            <p:nvSpPr>
              <p:cNvPr id="826" name="矩形 825"/>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7" name="矩形 826"/>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8" name="矩形 827"/>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9" name="矩形 828"/>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0" name="矩形 829"/>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1" name="矩形 830"/>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2" name="矩形 831"/>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3" name="矩形 832"/>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4" name="矩形 833"/>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5" name="矩形 834"/>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6" name="矩形 835"/>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7" name="矩形 836"/>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8" name="矩形 837"/>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9" name="矩形 838"/>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0" name="矩形 839"/>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1" name="矩形 840"/>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2" name="矩形 841"/>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3" name="矩形 842"/>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4" name="矩形 843"/>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5" name="矩形 844"/>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6" name="矩形 845"/>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7" name="矩形 846"/>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8" name="矩形 847"/>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9" name="矩形 848"/>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0" name="矩形 849"/>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1" name="矩形 850"/>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2" name="矩形 851"/>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3" name="矩形 852"/>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4" name="矩形 853"/>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5" name="矩形 854"/>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6" name="矩形 855"/>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7" name="矩形 856"/>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8" name="矩形 857"/>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9" name="矩形 858"/>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0" name="矩形 859"/>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1" name="矩形 860"/>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3" name="群組 52"/>
            <p:cNvGrpSpPr/>
            <p:nvPr/>
          </p:nvGrpSpPr>
          <p:grpSpPr>
            <a:xfrm>
              <a:off x="1664644" y="2271007"/>
              <a:ext cx="1028700" cy="971549"/>
              <a:chOff x="1028700" y="1947861"/>
              <a:chExt cx="1028700" cy="971549"/>
            </a:xfrm>
          </p:grpSpPr>
          <p:sp>
            <p:nvSpPr>
              <p:cNvPr id="790" name="矩形 789"/>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1" name="矩形 790"/>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2" name="矩形 791"/>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3" name="矩形 792"/>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4" name="矩形 793"/>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5" name="矩形 794"/>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6" name="矩形 795"/>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7" name="矩形 796"/>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8" name="矩形 797"/>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9" name="矩形 798"/>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0" name="矩形 799"/>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1" name="矩形 800"/>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2" name="矩形 801"/>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3" name="矩形 802"/>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4" name="矩形 803"/>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5" name="矩形 804"/>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6" name="矩形 805"/>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7" name="矩形 806"/>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8" name="矩形 807"/>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9" name="矩形 808"/>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0" name="矩形 809"/>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1" name="矩形 810"/>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2" name="矩形 811"/>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3" name="矩形 812"/>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4" name="矩形 813"/>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5" name="矩形 814"/>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6" name="矩形 815"/>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7" name="矩形 816"/>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8" name="矩形 817"/>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9" name="矩形 818"/>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0" name="矩形 819"/>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1" name="矩形 820"/>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2" name="矩形 821"/>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3" name="矩形 822"/>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4" name="矩形 823"/>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5" name="矩形 824"/>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4" name="群組 53"/>
            <p:cNvGrpSpPr/>
            <p:nvPr/>
          </p:nvGrpSpPr>
          <p:grpSpPr>
            <a:xfrm>
              <a:off x="1559868" y="2371715"/>
              <a:ext cx="1028700" cy="971549"/>
              <a:chOff x="1028700" y="1947861"/>
              <a:chExt cx="1028700" cy="971549"/>
            </a:xfrm>
          </p:grpSpPr>
          <p:sp>
            <p:nvSpPr>
              <p:cNvPr id="754" name="矩形 753"/>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5" name="矩形 754"/>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6" name="矩形 755"/>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7" name="矩形 756"/>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8" name="矩形 757"/>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9" name="矩形 758"/>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0" name="矩形 759"/>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1" name="矩形 760"/>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2" name="矩形 761"/>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3" name="矩形 762"/>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4" name="矩形 763"/>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5" name="矩形 764"/>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6" name="矩形 765"/>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7" name="矩形 766"/>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8" name="矩形 767"/>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9" name="矩形 768"/>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0" name="矩形 769"/>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1" name="矩形 770"/>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2" name="矩形 771"/>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3" name="矩形 772"/>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4" name="矩形 773"/>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5" name="矩形 774"/>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6" name="矩形 775"/>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7" name="矩形 776"/>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8" name="矩形 777"/>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9" name="矩形 778"/>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0" name="矩形 779"/>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1" name="矩形 780"/>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2" name="矩形 781"/>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3" name="矩形 782"/>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4" name="矩形 783"/>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5" name="矩形 784"/>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6" name="矩形 785"/>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7" name="矩形 786"/>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8" name="矩形 787"/>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9" name="矩形 788"/>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5" name="群組 54"/>
            <p:cNvGrpSpPr/>
            <p:nvPr/>
          </p:nvGrpSpPr>
          <p:grpSpPr>
            <a:xfrm>
              <a:off x="1464618" y="2470698"/>
              <a:ext cx="1028700" cy="971549"/>
              <a:chOff x="1028700" y="1947861"/>
              <a:chExt cx="1028700" cy="971549"/>
            </a:xfrm>
            <a:solidFill>
              <a:srgbClr val="70AD47">
                <a:lumMod val="20000"/>
                <a:lumOff val="80000"/>
              </a:srgbClr>
            </a:solidFill>
          </p:grpSpPr>
          <p:sp>
            <p:nvSpPr>
              <p:cNvPr id="718" name="矩形 717"/>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9" name="矩形 718"/>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0" name="矩形 719"/>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1" name="矩形 720"/>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2" name="矩形 721"/>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3" name="矩形 722"/>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4" name="矩形 723"/>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5" name="矩形 724"/>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6" name="矩形 725"/>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7" name="矩形 726"/>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8" name="矩形 727"/>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9" name="矩形 728"/>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0" name="矩形 729"/>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1" name="矩形 730"/>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2" name="矩形 731"/>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3" name="矩形 732"/>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4" name="矩形 733"/>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5" name="矩形 734"/>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6" name="矩形 735"/>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7" name="矩形 736"/>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8" name="矩形 737"/>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9" name="矩形 738"/>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0" name="矩形 739"/>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1" name="矩形 740"/>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2" name="矩形 741"/>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3" name="矩形 742"/>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4" name="矩形 743"/>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5" name="矩形 744"/>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6" name="矩形 745"/>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7" name="矩形 746"/>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8" name="矩形 747"/>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9" name="矩形 748"/>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0" name="矩形 749"/>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1" name="矩形 750"/>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2" name="矩形 751"/>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3" name="矩形 752"/>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6" name="群組 55"/>
            <p:cNvGrpSpPr/>
            <p:nvPr/>
          </p:nvGrpSpPr>
          <p:grpSpPr>
            <a:xfrm>
              <a:off x="1359843" y="2564205"/>
              <a:ext cx="1028700" cy="971549"/>
              <a:chOff x="1028700" y="1947861"/>
              <a:chExt cx="1028700" cy="971549"/>
            </a:xfrm>
            <a:solidFill>
              <a:srgbClr val="FFC000">
                <a:lumMod val="20000"/>
                <a:lumOff val="80000"/>
              </a:srgbClr>
            </a:solidFill>
          </p:grpSpPr>
          <p:sp>
            <p:nvSpPr>
              <p:cNvPr id="682" name="矩形 681"/>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3" name="矩形 682"/>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4" name="矩形 683"/>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5" name="矩形 684"/>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6" name="矩形 685"/>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7" name="矩形 686"/>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8" name="矩形 687"/>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9" name="矩形 688"/>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0" name="矩形 689"/>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1" name="矩形 690"/>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2" name="矩形 691"/>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3" name="矩形 692"/>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4" name="矩形 693"/>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5" name="矩形 694"/>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6" name="矩形 695"/>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7" name="矩形 696"/>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8" name="矩形 697"/>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9" name="矩形 698"/>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0" name="矩形 699"/>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1" name="矩形 700"/>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2" name="矩形 701"/>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3" name="矩形 702"/>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4" name="矩形 703"/>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5" name="矩形 704"/>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6" name="矩形 705"/>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7" name="矩形 706"/>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8" name="矩形 707"/>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9" name="矩形 708"/>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0" name="矩形 709"/>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1" name="矩形 710"/>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2" name="矩形 711"/>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3" name="矩形 712"/>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4" name="矩形 713"/>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5" name="矩形 714"/>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6" name="矩形 715"/>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7" name="矩形 716"/>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7" name="群組 56"/>
            <p:cNvGrpSpPr/>
            <p:nvPr/>
          </p:nvGrpSpPr>
          <p:grpSpPr>
            <a:xfrm>
              <a:off x="1254100" y="2666643"/>
              <a:ext cx="1028700" cy="971549"/>
              <a:chOff x="1028700" y="1947861"/>
              <a:chExt cx="1028700" cy="971549"/>
            </a:xfrm>
            <a:solidFill>
              <a:srgbClr val="ED7D31">
                <a:lumMod val="20000"/>
                <a:lumOff val="80000"/>
              </a:srgbClr>
            </a:solidFill>
          </p:grpSpPr>
          <p:sp>
            <p:nvSpPr>
              <p:cNvPr id="646" name="矩形 645"/>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7" name="矩形 646"/>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8" name="矩形 647"/>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9" name="矩形 648"/>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0" name="矩形 649"/>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1" name="矩形 650"/>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2" name="矩形 651"/>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3" name="矩形 652"/>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4" name="矩形 653"/>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5" name="矩形 654"/>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6" name="矩形 655"/>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7" name="矩形 656"/>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8" name="矩形 657"/>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9" name="矩形 658"/>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0" name="矩形 659"/>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1" name="矩形 660"/>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2" name="矩形 661"/>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3" name="矩形 662"/>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4" name="矩形 663"/>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5" name="矩形 664"/>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6" name="矩形 665"/>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7" name="矩形 666"/>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8" name="矩形 667"/>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9" name="矩形 668"/>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0" name="矩形 669"/>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1" name="矩形 670"/>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2" name="矩形 671"/>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3" name="矩形 672"/>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4" name="矩形 673"/>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5" name="矩形 674"/>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6" name="矩形 675"/>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7" name="矩形 676"/>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8" name="矩形 677"/>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9" name="矩形 678"/>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0" name="矩形 679"/>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1" name="矩形 680"/>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8" name="群組 57"/>
            <p:cNvGrpSpPr/>
            <p:nvPr/>
          </p:nvGrpSpPr>
          <p:grpSpPr>
            <a:xfrm>
              <a:off x="1159818" y="2771438"/>
              <a:ext cx="1028700" cy="971549"/>
              <a:chOff x="1028700" y="1947861"/>
              <a:chExt cx="1028700" cy="971549"/>
            </a:xfrm>
            <a:solidFill>
              <a:srgbClr val="4472C4">
                <a:lumMod val="40000"/>
                <a:lumOff val="60000"/>
              </a:srgbClr>
            </a:solidFill>
          </p:grpSpPr>
          <p:sp>
            <p:nvSpPr>
              <p:cNvPr id="610" name="矩形 609"/>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1" name="矩形 610"/>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2" name="矩形 611"/>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3" name="矩形 612"/>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4" name="矩形 613"/>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5" name="矩形 614"/>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6" name="矩形 615"/>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7" name="矩形 616"/>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8" name="矩形 617"/>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9" name="矩形 618"/>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0" name="矩形 619"/>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1" name="矩形 620"/>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2" name="矩形 621"/>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3" name="矩形 622"/>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4" name="矩形 623"/>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5" name="矩形 624"/>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6" name="矩形 625"/>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7" name="矩形 626"/>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8" name="矩形 627"/>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9" name="矩形 628"/>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0" name="矩形 629"/>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1" name="矩形 630"/>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2" name="矩形 631"/>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3" name="矩形 632"/>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4" name="矩形 633"/>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5" name="矩形 634"/>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6" name="矩形 635"/>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7" name="矩形 636"/>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8" name="矩形 637"/>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9" name="矩形 638"/>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0" name="矩形 639"/>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1" name="矩形 640"/>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2" name="矩形 641"/>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3" name="矩形 642"/>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4" name="矩形 643"/>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5" name="矩形 644"/>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9" name="群組 58"/>
            <p:cNvGrpSpPr/>
            <p:nvPr/>
          </p:nvGrpSpPr>
          <p:grpSpPr>
            <a:xfrm>
              <a:off x="1063897" y="2876459"/>
              <a:ext cx="1028700" cy="971549"/>
              <a:chOff x="1028700" y="1947861"/>
              <a:chExt cx="1028700" cy="971549"/>
            </a:xfrm>
            <a:solidFill>
              <a:srgbClr val="A5A5A5">
                <a:lumMod val="40000"/>
                <a:lumOff val="60000"/>
              </a:srgbClr>
            </a:solidFill>
          </p:grpSpPr>
          <p:sp>
            <p:nvSpPr>
              <p:cNvPr id="574" name="矩形 573"/>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5" name="矩形 574"/>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6" name="矩形 575"/>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7" name="矩形 576"/>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8" name="矩形 577"/>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9" name="矩形 578"/>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0" name="矩形 579"/>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1" name="矩形 580"/>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2" name="矩形 581"/>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3" name="矩形 582"/>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4" name="矩形 583"/>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5" name="矩形 584"/>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6" name="矩形 585"/>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7" name="矩形 586"/>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8" name="矩形 587"/>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9" name="矩形 588"/>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0" name="矩形 589"/>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1" name="矩形 590"/>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2" name="矩形 591"/>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3" name="矩形 592"/>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4" name="矩形 593"/>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5" name="矩形 594"/>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6" name="矩形 595"/>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7" name="矩形 596"/>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8" name="矩形 597"/>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9" name="矩形 598"/>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0" name="矩形 599"/>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1" name="矩形 600"/>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2" name="矩形 601"/>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3" name="矩形 602"/>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4" name="矩形 603"/>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5" name="矩形 604"/>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6" name="矩形 605"/>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7" name="矩形 606"/>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8" name="矩形 607"/>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9" name="矩形 608"/>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0" name="群組 59"/>
            <p:cNvGrpSpPr/>
            <p:nvPr/>
          </p:nvGrpSpPr>
          <p:grpSpPr>
            <a:xfrm>
              <a:off x="968352" y="2982711"/>
              <a:ext cx="1028700" cy="971549"/>
              <a:chOff x="1028700" y="1947861"/>
              <a:chExt cx="1028700" cy="971549"/>
            </a:xfrm>
            <a:solidFill>
              <a:srgbClr val="5B9BD5">
                <a:lumMod val="40000"/>
                <a:lumOff val="60000"/>
              </a:srgbClr>
            </a:solidFill>
          </p:grpSpPr>
          <p:sp>
            <p:nvSpPr>
              <p:cNvPr id="538" name="矩形 537"/>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9" name="矩形 538"/>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0" name="矩形 539"/>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1" name="矩形 540"/>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2" name="矩形 541"/>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3" name="矩形 542"/>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4" name="矩形 543"/>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5" name="矩形 544"/>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6" name="矩形 545"/>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7" name="矩形 546"/>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8" name="矩形 547"/>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9" name="矩形 548"/>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0" name="矩形 549"/>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1" name="矩形 550"/>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2" name="矩形 551"/>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3" name="矩形 552"/>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4" name="矩形 553"/>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5" name="矩形 554"/>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6" name="矩形 555"/>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7" name="矩形 556"/>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8" name="矩形 557"/>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9" name="矩形 558"/>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0" name="矩形 559"/>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1" name="矩形 560"/>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2" name="矩形 561"/>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3" name="矩形 562"/>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4" name="矩形 563"/>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5" name="矩形 564"/>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6" name="矩形 565"/>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7" name="矩形 566"/>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8" name="矩形 567"/>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9" name="矩形 568"/>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0" name="矩形 569"/>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1" name="矩形 570"/>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2" name="矩形 571"/>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3" name="矩形 572"/>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1" name="群組 60"/>
            <p:cNvGrpSpPr/>
            <p:nvPr/>
          </p:nvGrpSpPr>
          <p:grpSpPr>
            <a:xfrm>
              <a:off x="863723" y="3085777"/>
              <a:ext cx="1028700" cy="971549"/>
              <a:chOff x="1028700" y="1947861"/>
              <a:chExt cx="1028700" cy="971549"/>
            </a:xfrm>
            <a:solidFill>
              <a:srgbClr val="70AD47">
                <a:lumMod val="40000"/>
                <a:lumOff val="60000"/>
              </a:srgbClr>
            </a:solidFill>
          </p:grpSpPr>
          <p:sp>
            <p:nvSpPr>
              <p:cNvPr id="502" name="矩形 501"/>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3" name="矩形 502"/>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4" name="矩形 503"/>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5" name="矩形 504"/>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6" name="矩形 505"/>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7" name="矩形 506"/>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8" name="矩形 507"/>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9" name="矩形 508"/>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0" name="矩形 509"/>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1" name="矩形 510"/>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2" name="矩形 511"/>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3" name="矩形 512"/>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4" name="矩形 513"/>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5" name="矩形 514"/>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6" name="矩形 515"/>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7" name="矩形 516"/>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8" name="矩形 517"/>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9" name="矩形 518"/>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0" name="矩形 519"/>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1" name="矩形 520"/>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2" name="矩形 521"/>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3" name="矩形 522"/>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4" name="矩形 523"/>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5" name="矩形 524"/>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6" name="矩形 525"/>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7" name="矩形 526"/>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8" name="矩形 527"/>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9" name="矩形 528"/>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0" name="矩形 529"/>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1" name="矩形 530"/>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2" name="矩形 531"/>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3" name="矩形 532"/>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4" name="矩形 533"/>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5" name="矩形 534"/>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6" name="矩形 535"/>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7" name="矩形 536"/>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2" name="群組 61"/>
            <p:cNvGrpSpPr/>
            <p:nvPr/>
          </p:nvGrpSpPr>
          <p:grpSpPr>
            <a:xfrm>
              <a:off x="768737" y="3181174"/>
              <a:ext cx="1028700" cy="971549"/>
              <a:chOff x="1028700" y="1947861"/>
              <a:chExt cx="1028700" cy="971549"/>
            </a:xfrm>
            <a:solidFill>
              <a:srgbClr val="FFC000">
                <a:lumMod val="40000"/>
                <a:lumOff val="60000"/>
              </a:srgbClr>
            </a:solidFill>
          </p:grpSpPr>
          <p:sp>
            <p:nvSpPr>
              <p:cNvPr id="466" name="矩形 465"/>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7" name="矩形 466"/>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8" name="矩形 467"/>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9" name="矩形 468"/>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0" name="矩形 469"/>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1" name="矩形 470"/>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2" name="矩形 471"/>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3" name="矩形 472"/>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4" name="矩形 473"/>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5" name="矩形 474"/>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6" name="矩形 475"/>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7" name="矩形 476"/>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8" name="矩形 477"/>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9" name="矩形 478"/>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0" name="矩形 479"/>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1" name="矩形 480"/>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2" name="矩形 481"/>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3" name="矩形 482"/>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4" name="矩形 483"/>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5" name="矩形 484"/>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6" name="矩形 485"/>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7" name="矩形 486"/>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8" name="矩形 487"/>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9" name="矩形 488"/>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0" name="矩形 489"/>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1" name="矩形 490"/>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2" name="矩形 491"/>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3" name="矩形 492"/>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4" name="矩形 493"/>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5" name="矩形 494"/>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6" name="矩形 495"/>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7" name="矩形 496"/>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8" name="矩形 497"/>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9" name="矩形 498"/>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0" name="矩形 499"/>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1" name="矩形 500"/>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3" name="群組 62"/>
            <p:cNvGrpSpPr/>
            <p:nvPr/>
          </p:nvGrpSpPr>
          <p:grpSpPr>
            <a:xfrm>
              <a:off x="654176" y="3285440"/>
              <a:ext cx="1028700" cy="971549"/>
              <a:chOff x="1028700" y="1947861"/>
              <a:chExt cx="1028700" cy="971549"/>
            </a:xfrm>
            <a:solidFill>
              <a:srgbClr val="ED7D31">
                <a:lumMod val="40000"/>
                <a:lumOff val="60000"/>
              </a:srgbClr>
            </a:solidFill>
          </p:grpSpPr>
          <p:sp>
            <p:nvSpPr>
              <p:cNvPr id="430" name="矩形 429"/>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1" name="矩形 430"/>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2" name="矩形 431"/>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3" name="矩形 432"/>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4" name="矩形 433"/>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5" name="矩形 434"/>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6" name="矩形 435"/>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7" name="矩形 436"/>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8" name="矩形 437"/>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9" name="矩形 438"/>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0" name="矩形 439"/>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1" name="矩形 440"/>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2" name="矩形 441"/>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3" name="矩形 442"/>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4" name="矩形 443"/>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5" name="矩形 444"/>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6" name="矩形 445"/>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7" name="矩形 446"/>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8" name="矩形 447"/>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9" name="矩形 448"/>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0" name="矩形 449"/>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1" name="矩形 450"/>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2" name="矩形 451"/>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3" name="矩形 452"/>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4" name="矩形 453"/>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5" name="矩形 454"/>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6" name="矩形 455"/>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7" name="矩形 456"/>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8" name="矩形 457"/>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9" name="矩形 458"/>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0" name="矩形 459"/>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1" name="矩形 460"/>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2" name="矩形 461"/>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3" name="矩形 462"/>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4" name="矩形 463"/>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5" name="矩形 464"/>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64" name="直線單箭頭接點 63"/>
            <p:cNvCxnSpPr/>
            <p:nvPr/>
          </p:nvCxnSpPr>
          <p:spPr>
            <a:xfrm flipH="1">
              <a:off x="540693" y="3287884"/>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65" name="直線單箭頭接點 64"/>
            <p:cNvCxnSpPr/>
            <p:nvPr/>
          </p:nvCxnSpPr>
          <p:spPr>
            <a:xfrm flipH="1">
              <a:off x="645468" y="4390715"/>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66" name="文字方塊 65"/>
            <p:cNvSpPr txBox="1"/>
            <p:nvPr/>
          </p:nvSpPr>
          <p:spPr>
            <a:xfrm>
              <a:off x="3389490" y="3739434"/>
              <a:ext cx="180975"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67" name="文字方塊 66"/>
            <p:cNvSpPr txBox="1"/>
            <p:nvPr/>
          </p:nvSpPr>
          <p:spPr>
            <a:xfrm>
              <a:off x="4181774" y="4492119"/>
              <a:ext cx="180975" cy="3724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grpSp>
          <p:nvGrpSpPr>
            <p:cNvPr id="68" name="群組 67"/>
            <p:cNvGrpSpPr/>
            <p:nvPr/>
          </p:nvGrpSpPr>
          <p:grpSpPr>
            <a:xfrm>
              <a:off x="4596930" y="2585335"/>
              <a:ext cx="1028700" cy="971549"/>
              <a:chOff x="1028700" y="1947861"/>
              <a:chExt cx="1028700" cy="971549"/>
            </a:xfrm>
            <a:solidFill>
              <a:srgbClr val="70AD47">
                <a:lumMod val="20000"/>
                <a:lumOff val="80000"/>
              </a:srgbClr>
            </a:solidFill>
          </p:grpSpPr>
          <p:sp>
            <p:nvSpPr>
              <p:cNvPr id="394" name="矩形 393"/>
              <p:cNvSpPr/>
              <p:nvPr/>
            </p:nvSpPr>
            <p:spPr>
              <a:xfrm>
                <a:off x="1028700" y="1947862"/>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5" name="矩形 394"/>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6" name="矩形 395"/>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7" name="矩形 396"/>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8" name="矩形 397"/>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9" name="矩形 398"/>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0" name="矩形 399"/>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1" name="矩形 400"/>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2" name="矩形 401"/>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3" name="矩形 402"/>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4" name="矩形 403"/>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5" name="矩形 404"/>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6" name="矩形 405"/>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7" name="矩形 406"/>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8" name="矩形 407"/>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9" name="矩形 408"/>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0" name="矩形 409"/>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1" name="矩形 410"/>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2" name="矩形 411"/>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3" name="矩形 412"/>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4" name="矩形 413"/>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5" name="矩形 414"/>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6" name="矩形 415"/>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7" name="矩形 416"/>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8" name="矩形 417"/>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9" name="矩形 418"/>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0" name="矩形 419"/>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1" name="矩形 420"/>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2" name="矩形 421"/>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3" name="矩形 422"/>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4" name="矩形 423"/>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5" name="矩形 424"/>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6" name="矩形 425"/>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7" name="矩形 426"/>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8" name="矩形 427"/>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9" name="矩形 428"/>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9" name="群組 68"/>
            <p:cNvGrpSpPr/>
            <p:nvPr/>
          </p:nvGrpSpPr>
          <p:grpSpPr>
            <a:xfrm>
              <a:off x="4492155" y="2678842"/>
              <a:ext cx="1028700" cy="971549"/>
              <a:chOff x="1028700" y="1947861"/>
              <a:chExt cx="1028700" cy="971549"/>
            </a:xfrm>
            <a:solidFill>
              <a:srgbClr val="FFC000">
                <a:lumMod val="20000"/>
                <a:lumOff val="80000"/>
              </a:srgbClr>
            </a:solidFill>
          </p:grpSpPr>
          <p:sp>
            <p:nvSpPr>
              <p:cNvPr id="358" name="矩形 357"/>
              <p:cNvSpPr/>
              <p:nvPr/>
            </p:nvSpPr>
            <p:spPr>
              <a:xfrm>
                <a:off x="1028700" y="1947862"/>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9" name="矩形 358"/>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0" name="矩形 359"/>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1" name="矩形 360"/>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2" name="矩形 361"/>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3" name="矩形 362"/>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4" name="矩形 363"/>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5" name="矩形 364"/>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6" name="矩形 365"/>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7" name="矩形 366"/>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8" name="矩形 367"/>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9" name="矩形 368"/>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0" name="矩形 369"/>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1" name="矩形 370"/>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2" name="矩形 371"/>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3" name="矩形 372"/>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4" name="矩形 373"/>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5" name="矩形 374"/>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6" name="矩形 375"/>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7" name="矩形 376"/>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8" name="矩形 377"/>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9" name="矩形 378"/>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0" name="矩形 379"/>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1" name="矩形 380"/>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2" name="矩形 381"/>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3" name="矩形 382"/>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4" name="矩形 383"/>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5" name="矩形 384"/>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6" name="矩形 385"/>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7" name="矩形 386"/>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8" name="矩形 387"/>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9" name="矩形 388"/>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0" name="矩形 389"/>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1" name="矩形 390"/>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2" name="矩形 391"/>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3" name="矩形 392"/>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0" name="群組 69"/>
            <p:cNvGrpSpPr/>
            <p:nvPr/>
          </p:nvGrpSpPr>
          <p:grpSpPr>
            <a:xfrm>
              <a:off x="4386412" y="2781280"/>
              <a:ext cx="1028700" cy="971549"/>
              <a:chOff x="1028700" y="1947861"/>
              <a:chExt cx="1028700" cy="971549"/>
            </a:xfrm>
            <a:solidFill>
              <a:srgbClr val="ED7D31">
                <a:lumMod val="20000"/>
                <a:lumOff val="80000"/>
              </a:srgbClr>
            </a:solidFill>
          </p:grpSpPr>
          <p:sp>
            <p:nvSpPr>
              <p:cNvPr id="322" name="矩形 321"/>
              <p:cNvSpPr/>
              <p:nvPr/>
            </p:nvSpPr>
            <p:spPr>
              <a:xfrm>
                <a:off x="1028700" y="1947862"/>
                <a:ext cx="171450" cy="161925"/>
              </a:xfrm>
              <a:prstGeom prst="rect">
                <a:avLst/>
              </a:prstGeom>
              <a:solidFill>
                <a:srgbClr val="ED7D31"/>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3" name="矩形 322"/>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4" name="矩形 323"/>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5" name="矩形 324"/>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6" name="矩形 325"/>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7" name="矩形 326"/>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8" name="矩形 327"/>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9" name="矩形 328"/>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0" name="矩形 329"/>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1" name="矩形 330"/>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2" name="矩形 331"/>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3" name="矩形 332"/>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4" name="矩形 333"/>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5" name="矩形 334"/>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6" name="矩形 335"/>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7" name="矩形 336"/>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8" name="矩形 337"/>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9" name="矩形 338"/>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0" name="矩形 339"/>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1" name="矩形 340"/>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2" name="矩形 341"/>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3" name="矩形 342"/>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4" name="矩形 343"/>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5" name="矩形 344"/>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6" name="矩形 345"/>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7" name="矩形 346"/>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8" name="矩形 347"/>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9" name="矩形 348"/>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0" name="矩形 349"/>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1" name="矩形 350"/>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2" name="矩形 351"/>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3" name="矩形 352"/>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4" name="矩形 353"/>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5" name="矩形 354"/>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6" name="矩形 355"/>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7" name="矩形 356"/>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1" name="群組 70"/>
            <p:cNvGrpSpPr/>
            <p:nvPr/>
          </p:nvGrpSpPr>
          <p:grpSpPr>
            <a:xfrm>
              <a:off x="4292130" y="2886075"/>
              <a:ext cx="1028700" cy="971549"/>
              <a:chOff x="1028700" y="1947861"/>
              <a:chExt cx="1028700" cy="971549"/>
            </a:xfrm>
            <a:solidFill>
              <a:srgbClr val="4472C4">
                <a:lumMod val="40000"/>
                <a:lumOff val="60000"/>
              </a:srgbClr>
            </a:solidFill>
          </p:grpSpPr>
          <p:sp>
            <p:nvSpPr>
              <p:cNvPr id="286" name="矩形 285"/>
              <p:cNvSpPr/>
              <p:nvPr/>
            </p:nvSpPr>
            <p:spPr>
              <a:xfrm>
                <a:off x="1028700" y="1947862"/>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7" name="矩形 286"/>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8" name="矩形 287"/>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9" name="矩形 288"/>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0" name="矩形 289"/>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1" name="矩形 290"/>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2" name="矩形 291"/>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3" name="矩形 292"/>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4" name="矩形 293"/>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5" name="矩形 294"/>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6" name="矩形 295"/>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7" name="矩形 296"/>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8" name="矩形 297"/>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9" name="矩形 298"/>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0" name="矩形 299"/>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1" name="矩形 300"/>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2" name="矩形 301"/>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3" name="矩形 302"/>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4" name="矩形 303"/>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5" name="矩形 304"/>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6" name="矩形 305"/>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7" name="矩形 306"/>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8" name="矩形 307"/>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9" name="矩形 308"/>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0" name="矩形 309"/>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1" name="矩形 310"/>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2" name="矩形 311"/>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3" name="矩形 312"/>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4" name="矩形 313"/>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5" name="矩形 314"/>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6" name="矩形 315"/>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7" name="矩形 316"/>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8" name="矩形 317"/>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9" name="矩形 318"/>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0" name="矩形 319"/>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1" name="矩形 320"/>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2" name="群組 71"/>
            <p:cNvGrpSpPr/>
            <p:nvPr/>
          </p:nvGrpSpPr>
          <p:grpSpPr>
            <a:xfrm>
              <a:off x="4196209" y="2991096"/>
              <a:ext cx="1028700" cy="971549"/>
              <a:chOff x="1028700" y="1947861"/>
              <a:chExt cx="1028700" cy="971549"/>
            </a:xfrm>
            <a:solidFill>
              <a:srgbClr val="A5A5A5">
                <a:lumMod val="40000"/>
                <a:lumOff val="60000"/>
              </a:srgbClr>
            </a:solidFill>
          </p:grpSpPr>
          <p:sp>
            <p:nvSpPr>
              <p:cNvPr id="250" name="矩形 249"/>
              <p:cNvSpPr/>
              <p:nvPr/>
            </p:nvSpPr>
            <p:spPr>
              <a:xfrm>
                <a:off x="1028700" y="1947862"/>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1" name="矩形 250"/>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2" name="矩形 251"/>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3" name="矩形 252"/>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4" name="矩形 253"/>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5" name="矩形 254"/>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6" name="矩形 255"/>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7" name="矩形 256"/>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8" name="矩形 257"/>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9" name="矩形 258"/>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0" name="矩形 259"/>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1" name="矩形 260"/>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2" name="矩形 261"/>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3" name="矩形 262"/>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4" name="矩形 263"/>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5" name="矩形 264"/>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6" name="矩形 265"/>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7" name="矩形 266"/>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8" name="矩形 267"/>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9" name="矩形 268"/>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0" name="矩形 269"/>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1" name="矩形 270"/>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2" name="矩形 271"/>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3" name="矩形 272"/>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4" name="矩形 273"/>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5" name="矩形 274"/>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6" name="矩形 275"/>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7" name="矩形 276"/>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8" name="矩形 277"/>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9" name="矩形 278"/>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0" name="矩形 279"/>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1" name="矩形 280"/>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2" name="矩形 281"/>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3" name="矩形 282"/>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4" name="矩形 283"/>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5" name="矩形 284"/>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3" name="群組 72"/>
            <p:cNvGrpSpPr/>
            <p:nvPr/>
          </p:nvGrpSpPr>
          <p:grpSpPr>
            <a:xfrm>
              <a:off x="4100664" y="3097348"/>
              <a:ext cx="1028700" cy="971549"/>
              <a:chOff x="1028700" y="1947861"/>
              <a:chExt cx="1028700" cy="971549"/>
            </a:xfrm>
            <a:solidFill>
              <a:srgbClr val="5B9BD5">
                <a:lumMod val="40000"/>
                <a:lumOff val="60000"/>
              </a:srgbClr>
            </a:solidFill>
          </p:grpSpPr>
          <p:sp>
            <p:nvSpPr>
              <p:cNvPr id="214" name="矩形 213"/>
              <p:cNvSpPr/>
              <p:nvPr/>
            </p:nvSpPr>
            <p:spPr>
              <a:xfrm>
                <a:off x="1028700" y="1947862"/>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5" name="矩形 214"/>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6" name="矩形 215"/>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7" name="矩形 216"/>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8" name="矩形 217"/>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9" name="矩形 218"/>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0" name="矩形 219"/>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1" name="矩形 220"/>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2" name="矩形 221"/>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3" name="矩形 222"/>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4" name="矩形 223"/>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5" name="矩形 224"/>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6" name="矩形 225"/>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7" name="矩形 226"/>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8" name="矩形 227"/>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9" name="矩形 228"/>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0" name="矩形 229"/>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1" name="矩形 230"/>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2" name="矩形 231"/>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3" name="矩形 232"/>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4" name="矩形 233"/>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5" name="矩形 234"/>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6" name="矩形 235"/>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7" name="矩形 236"/>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8" name="矩形 237"/>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9" name="矩形 238"/>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0" name="矩形 239"/>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1" name="矩形 240"/>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2" name="矩形 241"/>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3" name="矩形 242"/>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4" name="矩形 243"/>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5" name="矩形 244"/>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6" name="矩形 245"/>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7" name="矩形 246"/>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8" name="矩形 247"/>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9" name="矩形 248"/>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4" name="群組 73"/>
            <p:cNvGrpSpPr/>
            <p:nvPr/>
          </p:nvGrpSpPr>
          <p:grpSpPr>
            <a:xfrm>
              <a:off x="3996035" y="3200414"/>
              <a:ext cx="1028700" cy="971549"/>
              <a:chOff x="1028700" y="1947861"/>
              <a:chExt cx="1028700" cy="971549"/>
            </a:xfrm>
            <a:solidFill>
              <a:srgbClr val="70AD47">
                <a:lumMod val="40000"/>
                <a:lumOff val="60000"/>
              </a:srgbClr>
            </a:solidFill>
          </p:grpSpPr>
          <p:sp>
            <p:nvSpPr>
              <p:cNvPr id="178" name="矩形 177"/>
              <p:cNvSpPr/>
              <p:nvPr/>
            </p:nvSpPr>
            <p:spPr>
              <a:xfrm>
                <a:off x="1028700" y="1947862"/>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 name="矩形 178"/>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 name="矩形 179"/>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 name="矩形 180"/>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 name="矩形 181"/>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 name="矩形 182"/>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 name="矩形 183"/>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 name="矩形 184"/>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 name="矩形 185"/>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 name="矩形 186"/>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 name="矩形 187"/>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 name="矩形 188"/>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 name="矩形 189"/>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 name="矩形 190"/>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 name="矩形 191"/>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 name="矩形 192"/>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 name="矩形 193"/>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5" name="矩形 194"/>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 name="矩形 195"/>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 name="矩形 196"/>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 name="矩形 197"/>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 name="矩形 198"/>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 name="矩形 199"/>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1" name="矩形 200"/>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2" name="矩形 201"/>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3" name="矩形 202"/>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4" name="矩形 203"/>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5" name="矩形 204"/>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6" name="矩形 205"/>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7" name="矩形 206"/>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8" name="矩形 207"/>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9" name="矩形 208"/>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0" name="矩形 209"/>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1" name="矩形 210"/>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2" name="矩形 211"/>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3" name="矩形 212"/>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5" name="群組 74"/>
            <p:cNvGrpSpPr/>
            <p:nvPr/>
          </p:nvGrpSpPr>
          <p:grpSpPr>
            <a:xfrm>
              <a:off x="3901049" y="3295811"/>
              <a:ext cx="1028700" cy="971549"/>
              <a:chOff x="1028700" y="1947861"/>
              <a:chExt cx="1028700" cy="971549"/>
            </a:xfrm>
            <a:solidFill>
              <a:srgbClr val="FFC000">
                <a:lumMod val="40000"/>
                <a:lumOff val="60000"/>
              </a:srgbClr>
            </a:solidFill>
          </p:grpSpPr>
          <p:sp>
            <p:nvSpPr>
              <p:cNvPr id="142" name="矩形 141"/>
              <p:cNvSpPr/>
              <p:nvPr/>
            </p:nvSpPr>
            <p:spPr>
              <a:xfrm>
                <a:off x="1028700" y="1947862"/>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 name="矩形 142"/>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 name="矩形 143"/>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 name="矩形 144"/>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 name="矩形 145"/>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 name="矩形 146"/>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 name="矩形 147"/>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 name="矩形 148"/>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 name="矩形 149"/>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 name="矩形 150"/>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 name="矩形 151"/>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 name="矩形 152"/>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 name="矩形 153"/>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 name="矩形 154"/>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 name="矩形 155"/>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 name="矩形 156"/>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 name="矩形 157"/>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 name="矩形 158"/>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 name="矩形 159"/>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 name="矩形 160"/>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 name="矩形 161"/>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 name="矩形 162"/>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 name="矩形 163"/>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 name="矩形 164"/>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 name="矩形 165"/>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 name="矩形 166"/>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 name="矩形 167"/>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 name="矩形 168"/>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 name="矩形 169"/>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 name="矩形 170"/>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 name="矩形 171"/>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 name="矩形 172"/>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 name="矩形 173"/>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 name="矩形 174"/>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 name="矩形 175"/>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 name="矩形 176"/>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6" name="群組 75"/>
            <p:cNvGrpSpPr/>
            <p:nvPr/>
          </p:nvGrpSpPr>
          <p:grpSpPr>
            <a:xfrm>
              <a:off x="3786488" y="3400077"/>
              <a:ext cx="1028700" cy="971549"/>
              <a:chOff x="1028700" y="1947861"/>
              <a:chExt cx="1028700" cy="971549"/>
            </a:xfrm>
            <a:solidFill>
              <a:srgbClr val="ED7D31">
                <a:lumMod val="40000"/>
                <a:lumOff val="60000"/>
              </a:srgbClr>
            </a:solidFill>
          </p:grpSpPr>
          <p:sp>
            <p:nvSpPr>
              <p:cNvPr id="106" name="矩形 105"/>
              <p:cNvSpPr/>
              <p:nvPr/>
            </p:nvSpPr>
            <p:spPr>
              <a:xfrm>
                <a:off x="1028700" y="1947862"/>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 name="矩形 106"/>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 name="矩形 107"/>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 name="矩形 108"/>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0" name="矩形 109"/>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1" name="矩形 110"/>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2" name="矩形 111"/>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3" name="矩形 112"/>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4" name="矩形 113"/>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5" name="矩形 114"/>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6" name="矩形 115"/>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7" name="矩形 116"/>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8" name="矩形 117"/>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9" name="矩形 118"/>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 name="矩形 119"/>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 name="矩形 120"/>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 name="矩形 121"/>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3" name="矩形 122"/>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4" name="矩形 123"/>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5" name="矩形 124"/>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 name="矩形 125"/>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 name="矩形 126"/>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 name="矩形 127"/>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9" name="矩形 128"/>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0" name="矩形 129"/>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 name="矩形 130"/>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 name="矩形 131"/>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 name="矩形 132"/>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 name="矩形 133"/>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 name="矩形 134"/>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 name="矩形 135"/>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 name="矩形 136"/>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 name="矩形 137"/>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 name="矩形 138"/>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 name="矩形 139"/>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 name="矩形 140"/>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77" name="直線單箭頭接點 76"/>
            <p:cNvCxnSpPr/>
            <p:nvPr/>
          </p:nvCxnSpPr>
          <p:spPr>
            <a:xfrm flipV="1">
              <a:off x="4894866" y="3599709"/>
              <a:ext cx="795339" cy="848559"/>
            </a:xfrm>
            <a:prstGeom prst="straightConnector1">
              <a:avLst/>
            </a:prstGeom>
            <a:noFill/>
            <a:ln w="6350" cap="flat" cmpd="sng" algn="ctr">
              <a:solidFill>
                <a:srgbClr val="5B9BD5"/>
              </a:solidFill>
              <a:prstDash val="solid"/>
              <a:miter lim="800000"/>
              <a:headEnd type="triangle"/>
              <a:tailEnd type="triangle"/>
            </a:ln>
            <a:effectLst/>
          </p:spPr>
        </p:cxnSp>
        <p:sp>
          <p:nvSpPr>
            <p:cNvPr id="78" name="文字方塊 77"/>
            <p:cNvSpPr txBox="1"/>
            <p:nvPr/>
          </p:nvSpPr>
          <p:spPr>
            <a:xfrm>
              <a:off x="4981575" y="3936550"/>
              <a:ext cx="943220" cy="595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srgbClr val="5B9BD5"/>
                  </a:solidFill>
                  <a:effectLst/>
                  <a:uLnTx/>
                  <a:uFillTx/>
                  <a:latin typeface="Times New Roman"/>
                  <a:ea typeface="標楷體"/>
                </a:rPr>
                <a:t>(max=9)</a:t>
              </a:r>
              <a:endParaRPr kumimoji="0" lang="zh-TW" altLang="en-US" sz="1100" b="0" i="0" u="none" strike="noStrike" kern="0" cap="none" spc="0" normalizeH="0" baseline="0" noProof="0" dirty="0">
                <a:ln>
                  <a:noFill/>
                </a:ln>
                <a:solidFill>
                  <a:srgbClr val="5B9BD5"/>
                </a:solidFill>
                <a:effectLst/>
                <a:uLnTx/>
                <a:uFillTx/>
                <a:latin typeface="Times New Roman"/>
                <a:ea typeface="標楷體"/>
              </a:endParaRPr>
            </a:p>
          </p:txBody>
        </p:sp>
        <p:grpSp>
          <p:nvGrpSpPr>
            <p:cNvPr id="79" name="群組 78"/>
            <p:cNvGrpSpPr/>
            <p:nvPr/>
          </p:nvGrpSpPr>
          <p:grpSpPr>
            <a:xfrm>
              <a:off x="6846094" y="3548092"/>
              <a:ext cx="514350" cy="485775"/>
              <a:chOff x="3028950" y="2076448"/>
              <a:chExt cx="514350" cy="485775"/>
            </a:xfrm>
            <a:solidFill>
              <a:srgbClr val="ED7D31"/>
            </a:solidFill>
          </p:grpSpPr>
          <p:sp>
            <p:nvSpPr>
              <p:cNvPr id="97" name="矩形 96"/>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 name="矩形 97"/>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 name="矩形 98"/>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 name="矩形 99"/>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 name="矩形 100"/>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 name="矩形 101"/>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 name="矩形 102"/>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 name="矩形 103"/>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 name="矩形 104"/>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80" name="群組 79"/>
            <p:cNvGrpSpPr/>
            <p:nvPr/>
          </p:nvGrpSpPr>
          <p:grpSpPr>
            <a:xfrm>
              <a:off x="6853235" y="5158429"/>
              <a:ext cx="514350" cy="485775"/>
              <a:chOff x="3028950" y="2076448"/>
              <a:chExt cx="514350" cy="485775"/>
            </a:xfrm>
            <a:solidFill>
              <a:srgbClr val="ED7D31"/>
            </a:solidFill>
          </p:grpSpPr>
          <p:sp>
            <p:nvSpPr>
              <p:cNvPr id="88" name="矩形 87"/>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 name="矩形 88"/>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 name="矩形 89"/>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 name="矩形 90"/>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 name="矩形 91"/>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 name="矩形 92"/>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 name="矩形 93"/>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 name="矩形 94"/>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 name="矩形 95"/>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81" name="矩形 8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 name="矩形 81"/>
            <p:cNvSpPr/>
            <p:nvPr/>
          </p:nvSpPr>
          <p:spPr>
            <a:xfrm>
              <a:off x="10691810"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 name="矩形 82"/>
            <p:cNvSpPr/>
            <p:nvPr/>
          </p:nvSpPr>
          <p:spPr>
            <a:xfrm>
              <a:off x="10687050"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 name="文字方塊 83"/>
            <p:cNvSpPr txBox="1"/>
            <p:nvPr/>
          </p:nvSpPr>
          <p:spPr>
            <a:xfrm>
              <a:off x="10239375" y="1095493"/>
              <a:ext cx="1952625" cy="6331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Partial sum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Output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cxnSp>
          <p:nvCxnSpPr>
            <p:cNvPr id="85" name="直線接點 84"/>
            <p:cNvCxnSpPr/>
            <p:nvPr/>
          </p:nvCxnSpPr>
          <p:spPr>
            <a:xfrm>
              <a:off x="3371850" y="771525"/>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86" name="直線接點 85"/>
            <p:cNvCxnSpPr/>
            <p:nvPr/>
          </p:nvCxnSpPr>
          <p:spPr>
            <a:xfrm>
              <a:off x="6419850" y="716791"/>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87" name="直線接點 86"/>
            <p:cNvCxnSpPr/>
            <p:nvPr/>
          </p:nvCxnSpPr>
          <p:spPr>
            <a:xfrm>
              <a:off x="10382250" y="707469"/>
              <a:ext cx="0" cy="5686425"/>
            </a:xfrm>
            <a:prstGeom prst="line">
              <a:avLst/>
            </a:prstGeom>
            <a:noFill/>
            <a:ln w="9525" cap="flat" cmpd="sng" algn="ctr">
              <a:solidFill>
                <a:sysClr val="windowText" lastClr="000000">
                  <a:lumMod val="50000"/>
                  <a:lumOff val="50000"/>
                </a:sysClr>
              </a:solidFill>
              <a:prstDash val="dash"/>
              <a:miter lim="800000"/>
            </a:ln>
            <a:effectLst/>
          </p:spPr>
        </p:cxnSp>
      </p:grpSp>
      <p:sp>
        <p:nvSpPr>
          <p:cNvPr id="934" name="文字方塊 933"/>
          <p:cNvSpPr txBox="1"/>
          <p:nvPr/>
        </p:nvSpPr>
        <p:spPr>
          <a:xfrm>
            <a:off x="414414" y="5148852"/>
            <a:ext cx="2834430" cy="923330"/>
          </a:xfrm>
          <a:prstGeom prst="rect">
            <a:avLst/>
          </a:prstGeom>
          <a:noFill/>
        </p:spPr>
        <p:txBody>
          <a:bodyPr wrap="none" rtlCol="0">
            <a:spAutoFit/>
          </a:bodyPr>
          <a:lstStyle/>
          <a:p>
            <a:r>
              <a:rPr lang="en-US" altLang="zh-TW" dirty="0"/>
              <a:t>H x L is the dimension</a:t>
            </a:r>
          </a:p>
          <a:p>
            <a:r>
              <a:rPr lang="en-US" altLang="zh-TW" dirty="0"/>
              <a:t>of input map, e.g., 13x13</a:t>
            </a:r>
          </a:p>
          <a:p>
            <a:r>
              <a:rPr lang="en-US" altLang="zh-TW" dirty="0"/>
              <a:t>Less than tile size</a:t>
            </a:r>
            <a:endParaRPr lang="zh-TW" altLang="en-US" dirty="0"/>
          </a:p>
        </p:txBody>
      </p:sp>
      <p:cxnSp>
        <p:nvCxnSpPr>
          <p:cNvPr id="10" name="直線單箭頭接點 9"/>
          <p:cNvCxnSpPr/>
          <p:nvPr/>
        </p:nvCxnSpPr>
        <p:spPr>
          <a:xfrm flipH="1">
            <a:off x="7193268" y="2148854"/>
            <a:ext cx="365756" cy="748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Optimization for 1x1 Kernel Size (2/4)</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47</a:t>
            </a:fld>
            <a:endParaRPr lang="zh-TW" altLang="en-US"/>
          </a:p>
        </p:txBody>
      </p:sp>
      <p:grpSp>
        <p:nvGrpSpPr>
          <p:cNvPr id="5" name="群組 4"/>
          <p:cNvGrpSpPr/>
          <p:nvPr/>
        </p:nvGrpSpPr>
        <p:grpSpPr>
          <a:xfrm>
            <a:off x="792538" y="1788314"/>
            <a:ext cx="9627253" cy="4602244"/>
            <a:chOff x="266850" y="707469"/>
            <a:chExt cx="11925150" cy="5750481"/>
          </a:xfrm>
        </p:grpSpPr>
        <p:grpSp>
          <p:nvGrpSpPr>
            <p:cNvPr id="6" name="群組 5"/>
            <p:cNvGrpSpPr/>
            <p:nvPr/>
          </p:nvGrpSpPr>
          <p:grpSpPr>
            <a:xfrm>
              <a:off x="1855144" y="2066925"/>
              <a:ext cx="1028700" cy="971549"/>
              <a:chOff x="1028700" y="1947861"/>
              <a:chExt cx="1028700" cy="971549"/>
            </a:xfrm>
          </p:grpSpPr>
          <p:sp>
            <p:nvSpPr>
              <p:cNvPr id="903" name="矩形 902"/>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4" name="矩形 903"/>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5" name="矩形 904"/>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6" name="矩形 905"/>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7" name="矩形 906"/>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8" name="矩形 907"/>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9" name="矩形 908"/>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0" name="矩形 909"/>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1" name="矩形 910"/>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2" name="矩形 911"/>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3" name="矩形 912"/>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4" name="矩形 913"/>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5" name="矩形 914"/>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6" name="矩形 915"/>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7" name="矩形 916"/>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8" name="矩形 917"/>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9" name="矩形 918"/>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0" name="矩形 919"/>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1" name="矩形 920"/>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2" name="矩形 921"/>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3" name="矩形 922"/>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4" name="矩形 923"/>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5" name="矩形 924"/>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6" name="矩形 925"/>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7" name="矩形 926"/>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8" name="矩形 927"/>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9" name="矩形 928"/>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0" name="矩形 929"/>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1" name="矩形 930"/>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2" name="矩形 931"/>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3" name="矩形 932"/>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4" name="矩形 933"/>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5" name="矩形 934"/>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6" name="矩形 935"/>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7" name="矩形 936"/>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8" name="矩形 937"/>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7" name="文字方塊 6"/>
            <p:cNvSpPr txBox="1"/>
            <p:nvPr/>
          </p:nvSpPr>
          <p:spPr>
            <a:xfrm>
              <a:off x="904875" y="1095375"/>
              <a:ext cx="2190750" cy="6537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DRAM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8" name="文字方塊 7"/>
            <p:cNvSpPr txBox="1"/>
            <p:nvPr/>
          </p:nvSpPr>
          <p:spPr>
            <a:xfrm>
              <a:off x="3486150" y="1095375"/>
              <a:ext cx="2819400" cy="6537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IR 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Input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0" name="圓角矩形 9"/>
            <p:cNvSpPr/>
            <p:nvPr/>
          </p:nvSpPr>
          <p:spPr>
            <a:xfrm>
              <a:off x="6696075" y="200025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nvGrpSpPr>
            <p:cNvPr id="11" name="群組 10"/>
            <p:cNvGrpSpPr/>
            <p:nvPr/>
          </p:nvGrpSpPr>
          <p:grpSpPr>
            <a:xfrm>
              <a:off x="6848475" y="2214553"/>
              <a:ext cx="514350" cy="485775"/>
              <a:chOff x="3028950" y="2076448"/>
              <a:chExt cx="514350" cy="485775"/>
            </a:xfrm>
            <a:solidFill>
              <a:srgbClr val="ED7D31"/>
            </a:solidFill>
          </p:grpSpPr>
          <p:sp>
            <p:nvSpPr>
              <p:cNvPr id="894" name="矩形 893"/>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5" name="矩形 894"/>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6" name="矩形 895"/>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7" name="矩形 896"/>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8" name="矩形 897"/>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9" name="矩形 898"/>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0" name="矩形 899"/>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1" name="矩形 900"/>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2" name="矩形 901"/>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2" name="文字方塊 11"/>
            <p:cNvSpPr txBox="1"/>
            <p:nvPr/>
          </p:nvSpPr>
          <p:spPr>
            <a:xfrm>
              <a:off x="7429500" y="2246013"/>
              <a:ext cx="257175" cy="5768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13" name="群組 12"/>
            <p:cNvGrpSpPr/>
            <p:nvPr/>
          </p:nvGrpSpPr>
          <p:grpSpPr>
            <a:xfrm>
              <a:off x="7848600" y="2214553"/>
              <a:ext cx="514350" cy="485775"/>
              <a:chOff x="3028950" y="2076448"/>
              <a:chExt cx="514350" cy="485775"/>
            </a:xfrm>
            <a:solidFill>
              <a:srgbClr val="70AD47">
                <a:lumMod val="40000"/>
                <a:lumOff val="60000"/>
              </a:srgbClr>
            </a:solidFill>
          </p:grpSpPr>
          <p:sp>
            <p:nvSpPr>
              <p:cNvPr id="885" name="矩形 884"/>
              <p:cNvSpPr/>
              <p:nvPr/>
            </p:nvSpPr>
            <p:spPr>
              <a:xfrm>
                <a:off x="3028950" y="2076449"/>
                <a:ext cx="171450" cy="161925"/>
              </a:xfrm>
              <a:prstGeom prst="rect">
                <a:avLst/>
              </a:prstGeom>
              <a:solidFill>
                <a:srgbClr val="70AD47">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6" name="矩形 885"/>
              <p:cNvSpPr/>
              <p:nvPr/>
            </p:nvSpPr>
            <p:spPr>
              <a:xfrm>
                <a:off x="3200400" y="2076448"/>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7" name="矩形 886"/>
              <p:cNvSpPr/>
              <p:nvPr/>
            </p:nvSpPr>
            <p:spPr>
              <a:xfrm>
                <a:off x="3371850" y="207644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8" name="矩形 887"/>
              <p:cNvSpPr/>
              <p:nvPr/>
            </p:nvSpPr>
            <p:spPr>
              <a:xfrm>
                <a:off x="3028950" y="2238373"/>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9" name="矩形 888"/>
              <p:cNvSpPr/>
              <p:nvPr/>
            </p:nvSpPr>
            <p:spPr>
              <a:xfrm>
                <a:off x="3200400" y="2238373"/>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0" name="矩形 889"/>
              <p:cNvSpPr/>
              <p:nvPr/>
            </p:nvSpPr>
            <p:spPr>
              <a:xfrm>
                <a:off x="3371850" y="2238373"/>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1" name="矩形 890"/>
              <p:cNvSpPr/>
              <p:nvPr/>
            </p:nvSpPr>
            <p:spPr>
              <a:xfrm>
                <a:off x="3028950" y="240029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2" name="矩形 891"/>
              <p:cNvSpPr/>
              <p:nvPr/>
            </p:nvSpPr>
            <p:spPr>
              <a:xfrm>
                <a:off x="3200400" y="2400297"/>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3" name="矩形 892"/>
              <p:cNvSpPr/>
              <p:nvPr/>
            </p:nvSpPr>
            <p:spPr>
              <a:xfrm>
                <a:off x="3371850" y="2400297"/>
                <a:ext cx="171450" cy="161925"/>
              </a:xfrm>
              <a:prstGeom prst="rect">
                <a:avLst/>
              </a:prstGeom>
              <a:solidFill>
                <a:srgbClr val="70AD47">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4" name="文字方塊 13"/>
            <p:cNvSpPr txBox="1"/>
            <p:nvPr/>
          </p:nvSpPr>
          <p:spPr>
            <a:xfrm>
              <a:off x="8524876" y="2246013"/>
              <a:ext cx="257175" cy="461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5" name="矩形 14"/>
            <p:cNvSpPr/>
            <p:nvPr/>
          </p:nvSpPr>
          <p:spPr>
            <a:xfrm>
              <a:off x="8996362" y="2391120"/>
              <a:ext cx="171450" cy="161925"/>
            </a:xfrm>
            <a:prstGeom prst="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 name="文字方塊 15"/>
            <p:cNvSpPr txBox="1"/>
            <p:nvPr/>
          </p:nvSpPr>
          <p:spPr>
            <a:xfrm>
              <a:off x="8667749" y="1919430"/>
              <a:ext cx="906155" cy="5191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17" name="文字方塊 16"/>
            <p:cNvSpPr txBox="1"/>
            <p:nvPr/>
          </p:nvSpPr>
          <p:spPr>
            <a:xfrm>
              <a:off x="9401175" y="2247375"/>
              <a:ext cx="257175" cy="461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8" name="矩形 17"/>
            <p:cNvSpPr/>
            <p:nvPr/>
          </p:nvSpPr>
          <p:spPr>
            <a:xfrm>
              <a:off x="9901236" y="2388935"/>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 name="文字方塊 18"/>
            <p:cNvSpPr txBox="1"/>
            <p:nvPr/>
          </p:nvSpPr>
          <p:spPr>
            <a:xfrm>
              <a:off x="6696075" y="1688403"/>
              <a:ext cx="733424"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1</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20" name="文字方塊 19"/>
            <p:cNvSpPr txBox="1"/>
            <p:nvPr/>
          </p:nvSpPr>
          <p:spPr>
            <a:xfrm>
              <a:off x="7642776" y="1954749"/>
              <a:ext cx="971549" cy="3172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1</a:t>
              </a:r>
            </a:p>
          </p:txBody>
        </p:sp>
        <p:sp>
          <p:nvSpPr>
            <p:cNvPr id="21" name="圓角矩形 20"/>
            <p:cNvSpPr/>
            <p:nvPr/>
          </p:nvSpPr>
          <p:spPr>
            <a:xfrm>
              <a:off x="6696075" y="3343113"/>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 name="文字方塊 21"/>
            <p:cNvSpPr txBox="1"/>
            <p:nvPr/>
          </p:nvSpPr>
          <p:spPr>
            <a:xfrm>
              <a:off x="7429500" y="3588876"/>
              <a:ext cx="257175" cy="5768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23" name="群組 22"/>
            <p:cNvGrpSpPr/>
            <p:nvPr/>
          </p:nvGrpSpPr>
          <p:grpSpPr>
            <a:xfrm>
              <a:off x="7848600" y="3557416"/>
              <a:ext cx="514350" cy="485775"/>
              <a:chOff x="3028950" y="2076448"/>
              <a:chExt cx="514350" cy="485775"/>
            </a:xfrm>
            <a:solidFill>
              <a:srgbClr val="FFC000">
                <a:lumMod val="40000"/>
                <a:lumOff val="60000"/>
              </a:srgbClr>
            </a:solidFill>
          </p:grpSpPr>
          <p:sp>
            <p:nvSpPr>
              <p:cNvPr id="876" name="矩形 875"/>
              <p:cNvSpPr/>
              <p:nvPr/>
            </p:nvSpPr>
            <p:spPr>
              <a:xfrm>
                <a:off x="3028950" y="2076449"/>
                <a:ext cx="171450" cy="161925"/>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7" name="矩形 876"/>
              <p:cNvSpPr/>
              <p:nvPr/>
            </p:nvSpPr>
            <p:spPr>
              <a:xfrm>
                <a:off x="3200400" y="2076448"/>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8" name="矩形 877"/>
              <p:cNvSpPr/>
              <p:nvPr/>
            </p:nvSpPr>
            <p:spPr>
              <a:xfrm>
                <a:off x="3371850" y="207644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9" name="矩形 878"/>
              <p:cNvSpPr/>
              <p:nvPr/>
            </p:nvSpPr>
            <p:spPr>
              <a:xfrm>
                <a:off x="3028950" y="2238373"/>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0" name="矩形 879"/>
              <p:cNvSpPr/>
              <p:nvPr/>
            </p:nvSpPr>
            <p:spPr>
              <a:xfrm>
                <a:off x="3200400" y="223837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1" name="矩形 880"/>
              <p:cNvSpPr/>
              <p:nvPr/>
            </p:nvSpPr>
            <p:spPr>
              <a:xfrm>
                <a:off x="3371850" y="223837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2" name="矩形 881"/>
              <p:cNvSpPr/>
              <p:nvPr/>
            </p:nvSpPr>
            <p:spPr>
              <a:xfrm>
                <a:off x="3028950" y="240029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3" name="矩形 882"/>
              <p:cNvSpPr/>
              <p:nvPr/>
            </p:nvSpPr>
            <p:spPr>
              <a:xfrm>
                <a:off x="3200400" y="2400297"/>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4" name="矩形 883"/>
              <p:cNvSpPr/>
              <p:nvPr/>
            </p:nvSpPr>
            <p:spPr>
              <a:xfrm>
                <a:off x="3371850" y="2400297"/>
                <a:ext cx="171450" cy="161925"/>
              </a:xfrm>
              <a:prstGeom prst="rect">
                <a:avLst/>
              </a:prstGeom>
              <a:solidFill>
                <a:srgbClr val="FFC000">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24" name="文字方塊 23"/>
            <p:cNvSpPr txBox="1"/>
            <p:nvPr/>
          </p:nvSpPr>
          <p:spPr>
            <a:xfrm>
              <a:off x="8524876" y="3588876"/>
              <a:ext cx="257175" cy="461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25" name="矩形 24"/>
            <p:cNvSpPr/>
            <p:nvPr/>
          </p:nvSpPr>
          <p:spPr>
            <a:xfrm>
              <a:off x="8996362" y="373398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 name="文字方塊 25"/>
            <p:cNvSpPr txBox="1"/>
            <p:nvPr/>
          </p:nvSpPr>
          <p:spPr>
            <a:xfrm>
              <a:off x="8667749" y="3262293"/>
              <a:ext cx="906155" cy="5191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27" name="文字方塊 26"/>
            <p:cNvSpPr txBox="1"/>
            <p:nvPr/>
          </p:nvSpPr>
          <p:spPr>
            <a:xfrm>
              <a:off x="9401175" y="3590238"/>
              <a:ext cx="257175" cy="461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28" name="矩形 27"/>
            <p:cNvSpPr/>
            <p:nvPr/>
          </p:nvSpPr>
          <p:spPr>
            <a:xfrm>
              <a:off x="9901236" y="373179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 name="文字方塊 28"/>
            <p:cNvSpPr txBox="1"/>
            <p:nvPr/>
          </p:nvSpPr>
          <p:spPr>
            <a:xfrm>
              <a:off x="6691313" y="3063441"/>
              <a:ext cx="738185"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30" name="文字方塊 29"/>
            <p:cNvSpPr txBox="1"/>
            <p:nvPr/>
          </p:nvSpPr>
          <p:spPr>
            <a:xfrm>
              <a:off x="7642776" y="3301153"/>
              <a:ext cx="971549" cy="3172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2</a:t>
              </a:r>
            </a:p>
          </p:txBody>
        </p:sp>
        <p:sp>
          <p:nvSpPr>
            <p:cNvPr id="31" name="圓角矩形 30"/>
            <p:cNvSpPr/>
            <p:nvPr/>
          </p:nvSpPr>
          <p:spPr>
            <a:xfrm>
              <a:off x="6696075" y="495300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 name="文字方塊 31"/>
            <p:cNvSpPr txBox="1"/>
            <p:nvPr/>
          </p:nvSpPr>
          <p:spPr>
            <a:xfrm>
              <a:off x="7429500" y="5198763"/>
              <a:ext cx="257175" cy="5768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33" name="群組 32"/>
            <p:cNvGrpSpPr/>
            <p:nvPr/>
          </p:nvGrpSpPr>
          <p:grpSpPr>
            <a:xfrm>
              <a:off x="7848600" y="5167303"/>
              <a:ext cx="514350" cy="485775"/>
              <a:chOff x="3028950" y="2076448"/>
              <a:chExt cx="514350" cy="485775"/>
            </a:xfrm>
            <a:solidFill>
              <a:srgbClr val="44546A">
                <a:lumMod val="20000"/>
                <a:lumOff val="80000"/>
              </a:srgbClr>
            </a:solidFill>
          </p:grpSpPr>
          <p:sp>
            <p:nvSpPr>
              <p:cNvPr id="867" name="矩形 866"/>
              <p:cNvSpPr/>
              <p:nvPr/>
            </p:nvSpPr>
            <p:spPr>
              <a:xfrm>
                <a:off x="3028950" y="2076449"/>
                <a:ext cx="171450" cy="161925"/>
              </a:xfrm>
              <a:prstGeom prst="rect">
                <a:avLst/>
              </a:prstGeom>
              <a:solidFill>
                <a:srgbClr val="44546A">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8" name="矩形 867"/>
              <p:cNvSpPr/>
              <p:nvPr/>
            </p:nvSpPr>
            <p:spPr>
              <a:xfrm>
                <a:off x="3200400" y="2076448"/>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9" name="矩形 868"/>
              <p:cNvSpPr/>
              <p:nvPr/>
            </p:nvSpPr>
            <p:spPr>
              <a:xfrm>
                <a:off x="3371850" y="207644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0" name="矩形 869"/>
              <p:cNvSpPr/>
              <p:nvPr/>
            </p:nvSpPr>
            <p:spPr>
              <a:xfrm>
                <a:off x="3028950" y="2238373"/>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1" name="矩形 870"/>
              <p:cNvSpPr/>
              <p:nvPr/>
            </p:nvSpPr>
            <p:spPr>
              <a:xfrm>
                <a:off x="3200400" y="2238373"/>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2" name="矩形 871"/>
              <p:cNvSpPr/>
              <p:nvPr/>
            </p:nvSpPr>
            <p:spPr>
              <a:xfrm>
                <a:off x="3371850" y="2238373"/>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3" name="矩形 872"/>
              <p:cNvSpPr/>
              <p:nvPr/>
            </p:nvSpPr>
            <p:spPr>
              <a:xfrm>
                <a:off x="3028950" y="240029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4" name="矩形 873"/>
              <p:cNvSpPr/>
              <p:nvPr/>
            </p:nvSpPr>
            <p:spPr>
              <a:xfrm>
                <a:off x="3200400" y="2400297"/>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5" name="矩形 874"/>
              <p:cNvSpPr/>
              <p:nvPr/>
            </p:nvSpPr>
            <p:spPr>
              <a:xfrm>
                <a:off x="3371850" y="2400297"/>
                <a:ext cx="171450" cy="161925"/>
              </a:xfrm>
              <a:prstGeom prst="rect">
                <a:avLst/>
              </a:prstGeom>
              <a:solidFill>
                <a:srgbClr val="44546A">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34" name="文字方塊 33"/>
            <p:cNvSpPr txBox="1"/>
            <p:nvPr/>
          </p:nvSpPr>
          <p:spPr>
            <a:xfrm>
              <a:off x="8524876" y="5198763"/>
              <a:ext cx="257175" cy="461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35" name="矩形 34"/>
            <p:cNvSpPr/>
            <p:nvPr/>
          </p:nvSpPr>
          <p:spPr>
            <a:xfrm>
              <a:off x="8996362" y="5343870"/>
              <a:ext cx="171450" cy="161925"/>
            </a:xfrm>
            <a:prstGeom prst="rect">
              <a:avLst/>
            </a:prstGeom>
            <a:solidFill>
              <a:srgbClr val="5B9BD5"/>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 name="文字方塊 35"/>
            <p:cNvSpPr txBox="1"/>
            <p:nvPr/>
          </p:nvSpPr>
          <p:spPr>
            <a:xfrm>
              <a:off x="8667749" y="4872180"/>
              <a:ext cx="906155" cy="5191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37" name="文字方塊 36"/>
            <p:cNvSpPr txBox="1"/>
            <p:nvPr/>
          </p:nvSpPr>
          <p:spPr>
            <a:xfrm>
              <a:off x="9401175" y="5200125"/>
              <a:ext cx="257175" cy="4614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38" name="矩形 37"/>
            <p:cNvSpPr/>
            <p:nvPr/>
          </p:nvSpPr>
          <p:spPr>
            <a:xfrm>
              <a:off x="9901236" y="5341685"/>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 name="文字方塊 38"/>
            <p:cNvSpPr txBox="1"/>
            <p:nvPr/>
          </p:nvSpPr>
          <p:spPr>
            <a:xfrm>
              <a:off x="6691312" y="4670865"/>
              <a:ext cx="833317"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32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40" name="文字方塊 39"/>
            <p:cNvSpPr txBox="1"/>
            <p:nvPr/>
          </p:nvSpPr>
          <p:spPr>
            <a:xfrm>
              <a:off x="7642776" y="4917024"/>
              <a:ext cx="971549" cy="3172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32</a:t>
              </a:r>
            </a:p>
          </p:txBody>
        </p:sp>
        <p:sp>
          <p:nvSpPr>
            <p:cNvPr id="41" name="文字方塊 40"/>
            <p:cNvSpPr txBox="1"/>
            <p:nvPr/>
          </p:nvSpPr>
          <p:spPr>
            <a:xfrm rot="5400000">
              <a:off x="8129587" y="4393576"/>
              <a:ext cx="257175" cy="4574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cxnSp>
          <p:nvCxnSpPr>
            <p:cNvPr id="42" name="直線單箭頭接點 41"/>
            <p:cNvCxnSpPr/>
            <p:nvPr/>
          </p:nvCxnSpPr>
          <p:spPr>
            <a:xfrm flipV="1">
              <a:off x="1799368" y="3076218"/>
              <a:ext cx="1182108" cy="1261207"/>
            </a:xfrm>
            <a:prstGeom prst="straightConnector1">
              <a:avLst/>
            </a:prstGeom>
            <a:noFill/>
            <a:ln w="6350" cap="flat" cmpd="sng" algn="ctr">
              <a:solidFill>
                <a:srgbClr val="5B9BD5"/>
              </a:solidFill>
              <a:prstDash val="solid"/>
              <a:miter lim="800000"/>
              <a:headEnd type="triangle"/>
              <a:tailEnd type="triangle"/>
            </a:ln>
            <a:effectLst/>
          </p:spPr>
        </p:cxnSp>
        <p:sp>
          <p:nvSpPr>
            <p:cNvPr id="43" name="文字方塊 42"/>
            <p:cNvSpPr txBox="1"/>
            <p:nvPr/>
          </p:nvSpPr>
          <p:spPr>
            <a:xfrm>
              <a:off x="266850" y="3607028"/>
              <a:ext cx="180975"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44" name="文字方塊 43"/>
            <p:cNvSpPr txBox="1"/>
            <p:nvPr/>
          </p:nvSpPr>
          <p:spPr>
            <a:xfrm>
              <a:off x="1021034" y="4359715"/>
              <a:ext cx="180975"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45" name="文字方塊 44"/>
            <p:cNvSpPr txBox="1"/>
            <p:nvPr/>
          </p:nvSpPr>
          <p:spPr>
            <a:xfrm>
              <a:off x="2403772" y="3628094"/>
              <a:ext cx="180975"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N</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cxnSp>
          <p:nvCxnSpPr>
            <p:cNvPr id="46" name="直線單箭頭接點 45"/>
            <p:cNvCxnSpPr/>
            <p:nvPr/>
          </p:nvCxnSpPr>
          <p:spPr>
            <a:xfrm flipH="1">
              <a:off x="3664599" y="3398619"/>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47" name="直線單箭頭接點 46"/>
            <p:cNvCxnSpPr/>
            <p:nvPr/>
          </p:nvCxnSpPr>
          <p:spPr>
            <a:xfrm flipH="1">
              <a:off x="3769374" y="4501450"/>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48" name="文字方塊 47"/>
            <p:cNvSpPr txBox="1"/>
            <p:nvPr/>
          </p:nvSpPr>
          <p:spPr>
            <a:xfrm>
              <a:off x="6599545" y="1965527"/>
              <a:ext cx="1133475" cy="3172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49" name="文字方塊 48"/>
            <p:cNvSpPr txBox="1"/>
            <p:nvPr/>
          </p:nvSpPr>
          <p:spPr>
            <a:xfrm>
              <a:off x="6599545" y="3301613"/>
              <a:ext cx="1133475" cy="3172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50" name="文字方塊 49"/>
            <p:cNvSpPr txBox="1"/>
            <p:nvPr/>
          </p:nvSpPr>
          <p:spPr>
            <a:xfrm>
              <a:off x="6594781" y="4918277"/>
              <a:ext cx="1133475" cy="3172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grpSp>
          <p:nvGrpSpPr>
            <p:cNvPr id="51" name="群組 50"/>
            <p:cNvGrpSpPr/>
            <p:nvPr/>
          </p:nvGrpSpPr>
          <p:grpSpPr>
            <a:xfrm>
              <a:off x="1761158" y="2166935"/>
              <a:ext cx="1028700" cy="971549"/>
              <a:chOff x="1028700" y="1947861"/>
              <a:chExt cx="1028700" cy="971549"/>
            </a:xfrm>
          </p:grpSpPr>
          <p:sp>
            <p:nvSpPr>
              <p:cNvPr id="831" name="矩形 830"/>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2" name="矩形 831"/>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3" name="矩形 832"/>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4" name="矩形 833"/>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5" name="矩形 834"/>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6" name="矩形 835"/>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7" name="矩形 836"/>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8" name="矩形 837"/>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9" name="矩形 838"/>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0" name="矩形 839"/>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1" name="矩形 840"/>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2" name="矩形 841"/>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3" name="矩形 842"/>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4" name="矩形 843"/>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5" name="矩形 844"/>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6" name="矩形 845"/>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7" name="矩形 846"/>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8" name="矩形 847"/>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9" name="矩形 848"/>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0" name="矩形 849"/>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1" name="矩形 850"/>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2" name="矩形 851"/>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3" name="矩形 852"/>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4" name="矩形 853"/>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5" name="矩形 854"/>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6" name="矩形 855"/>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7" name="矩形 856"/>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8" name="矩形 857"/>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9" name="矩形 858"/>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0" name="矩形 859"/>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1" name="矩形 860"/>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2" name="矩形 861"/>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3" name="矩形 862"/>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4" name="矩形 863"/>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5" name="矩形 864"/>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6" name="矩形 865"/>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2" name="群組 51"/>
            <p:cNvGrpSpPr/>
            <p:nvPr/>
          </p:nvGrpSpPr>
          <p:grpSpPr>
            <a:xfrm>
              <a:off x="1664644" y="2271007"/>
              <a:ext cx="1028700" cy="971549"/>
              <a:chOff x="1028700" y="1947861"/>
              <a:chExt cx="1028700" cy="971549"/>
            </a:xfrm>
          </p:grpSpPr>
          <p:sp>
            <p:nvSpPr>
              <p:cNvPr id="795" name="矩形 794"/>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6" name="矩形 795"/>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7" name="矩形 796"/>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8" name="矩形 797"/>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9" name="矩形 798"/>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0" name="矩形 799"/>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1" name="矩形 800"/>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2" name="矩形 801"/>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3" name="矩形 802"/>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4" name="矩形 803"/>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5" name="矩形 804"/>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6" name="矩形 805"/>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7" name="矩形 806"/>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8" name="矩形 807"/>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9" name="矩形 808"/>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0" name="矩形 809"/>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1" name="矩形 810"/>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2" name="矩形 811"/>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3" name="矩形 812"/>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4" name="矩形 813"/>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5" name="矩形 814"/>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6" name="矩形 815"/>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7" name="矩形 816"/>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8" name="矩形 817"/>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9" name="矩形 818"/>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0" name="矩形 819"/>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1" name="矩形 820"/>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2" name="矩形 821"/>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3" name="矩形 822"/>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4" name="矩形 823"/>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5" name="矩形 824"/>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6" name="矩形 825"/>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7" name="矩形 826"/>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8" name="矩形 827"/>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9" name="矩形 828"/>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0" name="矩形 829"/>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3" name="群組 52"/>
            <p:cNvGrpSpPr/>
            <p:nvPr/>
          </p:nvGrpSpPr>
          <p:grpSpPr>
            <a:xfrm>
              <a:off x="1559868" y="2371715"/>
              <a:ext cx="1028700" cy="971549"/>
              <a:chOff x="1028700" y="1947861"/>
              <a:chExt cx="1028700" cy="971549"/>
            </a:xfrm>
          </p:grpSpPr>
          <p:sp>
            <p:nvSpPr>
              <p:cNvPr id="759" name="矩形 758"/>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0" name="矩形 759"/>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1" name="矩形 760"/>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2" name="矩形 761"/>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3" name="矩形 762"/>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4" name="矩形 763"/>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5" name="矩形 764"/>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6" name="矩形 765"/>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7" name="矩形 766"/>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8" name="矩形 767"/>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9" name="矩形 768"/>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0" name="矩形 769"/>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1" name="矩形 770"/>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2" name="矩形 771"/>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3" name="矩形 772"/>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4" name="矩形 773"/>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5" name="矩形 774"/>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6" name="矩形 775"/>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7" name="矩形 776"/>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8" name="矩形 777"/>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9" name="矩形 778"/>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0" name="矩形 779"/>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1" name="矩形 780"/>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2" name="矩形 781"/>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3" name="矩形 782"/>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4" name="矩形 783"/>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5" name="矩形 784"/>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6" name="矩形 785"/>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7" name="矩形 786"/>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8" name="矩形 787"/>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9" name="矩形 788"/>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0" name="矩形 789"/>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1" name="矩形 790"/>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2" name="矩形 791"/>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3" name="矩形 792"/>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4" name="矩形 793"/>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4" name="群組 53"/>
            <p:cNvGrpSpPr/>
            <p:nvPr/>
          </p:nvGrpSpPr>
          <p:grpSpPr>
            <a:xfrm>
              <a:off x="1464618" y="2470698"/>
              <a:ext cx="1028700" cy="971549"/>
              <a:chOff x="1028700" y="1947861"/>
              <a:chExt cx="1028700" cy="971549"/>
            </a:xfrm>
            <a:solidFill>
              <a:srgbClr val="70AD47">
                <a:lumMod val="20000"/>
                <a:lumOff val="80000"/>
              </a:srgbClr>
            </a:solidFill>
          </p:grpSpPr>
          <p:sp>
            <p:nvSpPr>
              <p:cNvPr id="723" name="矩形 72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4" name="矩形 72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5" name="矩形 72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6" name="矩形 72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7" name="矩形 72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8" name="矩形 72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9" name="矩形 72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0" name="矩形 72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1" name="矩形 73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2" name="矩形 73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3" name="矩形 73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4" name="矩形 73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5" name="矩形 73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6" name="矩形 73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7" name="矩形 73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8" name="矩形 73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9" name="矩形 73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0" name="矩形 73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1" name="矩形 74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2" name="矩形 74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3" name="矩形 74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4" name="矩形 74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5" name="矩形 74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6" name="矩形 74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7" name="矩形 74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8" name="矩形 74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9" name="矩形 74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0" name="矩形 74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1" name="矩形 75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2" name="矩形 75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3" name="矩形 75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4" name="矩形 75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5" name="矩形 75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6" name="矩形 75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7" name="矩形 75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8" name="矩形 75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5" name="群組 54"/>
            <p:cNvGrpSpPr/>
            <p:nvPr/>
          </p:nvGrpSpPr>
          <p:grpSpPr>
            <a:xfrm>
              <a:off x="1359843" y="2564205"/>
              <a:ext cx="1028700" cy="971549"/>
              <a:chOff x="1028700" y="1947861"/>
              <a:chExt cx="1028700" cy="971549"/>
            </a:xfrm>
            <a:solidFill>
              <a:srgbClr val="FFC000">
                <a:lumMod val="20000"/>
                <a:lumOff val="80000"/>
              </a:srgbClr>
            </a:solidFill>
          </p:grpSpPr>
          <p:sp>
            <p:nvSpPr>
              <p:cNvPr id="687" name="矩形 68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8" name="矩形 68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9" name="矩形 68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0" name="矩形 68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1" name="矩形 69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2" name="矩形 69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3" name="矩形 69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4" name="矩形 69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5" name="矩形 69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6" name="矩形 69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7" name="矩形 69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8" name="矩形 69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9" name="矩形 69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0" name="矩形 69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1" name="矩形 70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2" name="矩形 70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3" name="矩形 70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4" name="矩形 70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5" name="矩形 70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6" name="矩形 70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7" name="矩形 70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8" name="矩形 70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9" name="矩形 70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0" name="矩形 70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1" name="矩形 71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2" name="矩形 71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3" name="矩形 71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4" name="矩形 71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5" name="矩形 71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6" name="矩形 71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7" name="矩形 71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8" name="矩形 71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9" name="矩形 71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0" name="矩形 71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1" name="矩形 72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2" name="矩形 72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6" name="群組 55"/>
            <p:cNvGrpSpPr/>
            <p:nvPr/>
          </p:nvGrpSpPr>
          <p:grpSpPr>
            <a:xfrm>
              <a:off x="1254100" y="2666643"/>
              <a:ext cx="1028700" cy="971549"/>
              <a:chOff x="1028700" y="1947861"/>
              <a:chExt cx="1028700" cy="971549"/>
            </a:xfrm>
            <a:solidFill>
              <a:srgbClr val="ED7D31">
                <a:lumMod val="20000"/>
                <a:lumOff val="80000"/>
              </a:srgbClr>
            </a:solidFill>
          </p:grpSpPr>
          <p:sp>
            <p:nvSpPr>
              <p:cNvPr id="651" name="矩形 65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2" name="矩形 65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3" name="矩形 65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4" name="矩形 65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5" name="矩形 65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6" name="矩形 65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7" name="矩形 65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8" name="矩形 65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9" name="矩形 65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0" name="矩形 65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1" name="矩形 66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2" name="矩形 66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3" name="矩形 66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4" name="矩形 66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5" name="矩形 66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6" name="矩形 66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7" name="矩形 66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8" name="矩形 66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9" name="矩形 66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0" name="矩形 66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1" name="矩形 67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2" name="矩形 67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3" name="矩形 67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4" name="矩形 67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5" name="矩形 67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6" name="矩形 67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7" name="矩形 67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8" name="矩形 67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9" name="矩形 67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0" name="矩形 67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1" name="矩形 68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2" name="矩形 68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3" name="矩形 68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4" name="矩形 68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5" name="矩形 68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6" name="矩形 68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7" name="群組 56"/>
            <p:cNvGrpSpPr/>
            <p:nvPr/>
          </p:nvGrpSpPr>
          <p:grpSpPr>
            <a:xfrm>
              <a:off x="1159818" y="2771438"/>
              <a:ext cx="1028700" cy="971549"/>
              <a:chOff x="1028700" y="1947861"/>
              <a:chExt cx="1028700" cy="971549"/>
            </a:xfrm>
            <a:solidFill>
              <a:srgbClr val="4472C4">
                <a:lumMod val="40000"/>
                <a:lumOff val="60000"/>
              </a:srgbClr>
            </a:solidFill>
          </p:grpSpPr>
          <p:sp>
            <p:nvSpPr>
              <p:cNvPr id="615" name="矩形 61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6" name="矩形 61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7" name="矩形 61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8" name="矩形 61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9" name="矩形 61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0" name="矩形 61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1" name="矩形 62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2" name="矩形 62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3" name="矩形 62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4" name="矩形 62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5" name="矩形 62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6" name="矩形 62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7" name="矩形 62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8" name="矩形 62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9" name="矩形 62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0" name="矩形 62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1" name="矩形 63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2" name="矩形 63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3" name="矩形 63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4" name="矩形 63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5" name="矩形 63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6" name="矩形 63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7" name="矩形 63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8" name="矩形 63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9" name="矩形 63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0" name="矩形 63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1" name="矩形 64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2" name="矩形 64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3" name="矩形 64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4" name="矩形 64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5" name="矩形 64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6" name="矩形 64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7" name="矩形 64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8" name="矩形 64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9" name="矩形 64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0" name="矩形 64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8" name="群組 57"/>
            <p:cNvGrpSpPr/>
            <p:nvPr/>
          </p:nvGrpSpPr>
          <p:grpSpPr>
            <a:xfrm>
              <a:off x="1063897" y="2876459"/>
              <a:ext cx="1028700" cy="971549"/>
              <a:chOff x="1028700" y="1947861"/>
              <a:chExt cx="1028700" cy="971549"/>
            </a:xfrm>
            <a:solidFill>
              <a:srgbClr val="A5A5A5">
                <a:lumMod val="40000"/>
                <a:lumOff val="60000"/>
              </a:srgbClr>
            </a:solidFill>
          </p:grpSpPr>
          <p:sp>
            <p:nvSpPr>
              <p:cNvPr id="579" name="矩形 57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0" name="矩形 57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1" name="矩形 58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2" name="矩形 58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3" name="矩形 58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4" name="矩形 58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5" name="矩形 58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6" name="矩形 58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7" name="矩形 58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8" name="矩形 58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9" name="矩形 58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0" name="矩形 58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1" name="矩形 59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2" name="矩形 59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3" name="矩形 59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4" name="矩形 59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5" name="矩形 59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6" name="矩形 59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7" name="矩形 59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8" name="矩形 59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9" name="矩形 59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0" name="矩形 59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1" name="矩形 60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2" name="矩形 60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3" name="矩形 60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4" name="矩形 60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5" name="矩形 60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6" name="矩形 60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7" name="矩形 60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8" name="矩形 60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9" name="矩形 60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0" name="矩形 60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1" name="矩形 61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2" name="矩形 61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3" name="矩形 61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4" name="矩形 61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9" name="群組 58"/>
            <p:cNvGrpSpPr/>
            <p:nvPr/>
          </p:nvGrpSpPr>
          <p:grpSpPr>
            <a:xfrm>
              <a:off x="968352" y="2982711"/>
              <a:ext cx="1028700" cy="971549"/>
              <a:chOff x="1028700" y="1947861"/>
              <a:chExt cx="1028700" cy="971549"/>
            </a:xfrm>
            <a:solidFill>
              <a:srgbClr val="5B9BD5">
                <a:lumMod val="40000"/>
                <a:lumOff val="60000"/>
              </a:srgbClr>
            </a:solidFill>
          </p:grpSpPr>
          <p:sp>
            <p:nvSpPr>
              <p:cNvPr id="543" name="矩形 54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4" name="矩形 54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5" name="矩形 54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6" name="矩形 54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7" name="矩形 54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8" name="矩形 54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9" name="矩形 54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0" name="矩形 54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1" name="矩形 55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2" name="矩形 55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3" name="矩形 55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4" name="矩形 55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5" name="矩形 55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6" name="矩形 55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7" name="矩形 55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8" name="矩形 55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9" name="矩形 55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0" name="矩形 55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1" name="矩形 56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2" name="矩形 56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3" name="矩形 56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4" name="矩形 56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5" name="矩形 56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6" name="矩形 56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7" name="矩形 56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8" name="矩形 56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9" name="矩形 56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0" name="矩形 56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1" name="矩形 57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2" name="矩形 57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3" name="矩形 57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4" name="矩形 57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5" name="矩形 57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6" name="矩形 57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7" name="矩形 57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8" name="矩形 57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0" name="群組 59"/>
            <p:cNvGrpSpPr/>
            <p:nvPr/>
          </p:nvGrpSpPr>
          <p:grpSpPr>
            <a:xfrm>
              <a:off x="863723" y="3085777"/>
              <a:ext cx="1028700" cy="971549"/>
              <a:chOff x="1028700" y="1947861"/>
              <a:chExt cx="1028700" cy="971549"/>
            </a:xfrm>
            <a:solidFill>
              <a:srgbClr val="70AD47">
                <a:lumMod val="40000"/>
                <a:lumOff val="60000"/>
              </a:srgbClr>
            </a:solidFill>
          </p:grpSpPr>
          <p:sp>
            <p:nvSpPr>
              <p:cNvPr id="507" name="矩形 50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8" name="矩形 50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9" name="矩形 50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0" name="矩形 50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1" name="矩形 51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2" name="矩形 51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3" name="矩形 51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4" name="矩形 51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5" name="矩形 51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6" name="矩形 51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7" name="矩形 51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8" name="矩形 51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9" name="矩形 51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0" name="矩形 51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1" name="矩形 52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2" name="矩形 52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3" name="矩形 52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4" name="矩形 52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5" name="矩形 52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6" name="矩形 52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7" name="矩形 52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8" name="矩形 52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9" name="矩形 52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0" name="矩形 52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1" name="矩形 53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2" name="矩形 53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3" name="矩形 53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4" name="矩形 53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5" name="矩形 53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6" name="矩形 53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7" name="矩形 53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8" name="矩形 53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9" name="矩形 53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0" name="矩形 53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1" name="矩形 54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2" name="矩形 54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1" name="群組 60"/>
            <p:cNvGrpSpPr/>
            <p:nvPr/>
          </p:nvGrpSpPr>
          <p:grpSpPr>
            <a:xfrm>
              <a:off x="768737" y="3181174"/>
              <a:ext cx="1028700" cy="971549"/>
              <a:chOff x="1028700" y="1947861"/>
              <a:chExt cx="1028700" cy="971549"/>
            </a:xfrm>
            <a:solidFill>
              <a:srgbClr val="FFC000">
                <a:lumMod val="40000"/>
                <a:lumOff val="60000"/>
              </a:srgbClr>
            </a:solidFill>
          </p:grpSpPr>
          <p:sp>
            <p:nvSpPr>
              <p:cNvPr id="471" name="矩形 47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2" name="矩形 47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3" name="矩形 47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4" name="矩形 47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5" name="矩形 47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6" name="矩形 47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7" name="矩形 47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8" name="矩形 47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9" name="矩形 47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0" name="矩形 47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1" name="矩形 48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2" name="矩形 48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3" name="矩形 48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4" name="矩形 48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5" name="矩形 48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6" name="矩形 48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7" name="矩形 48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8" name="矩形 48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9" name="矩形 48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0" name="矩形 48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1" name="矩形 49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2" name="矩形 49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3" name="矩形 49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4" name="矩形 49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5" name="矩形 49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6" name="矩形 49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7" name="矩形 49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8" name="矩形 49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9" name="矩形 49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0" name="矩形 49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1" name="矩形 50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2" name="矩形 50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3" name="矩形 50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4" name="矩形 50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5" name="矩形 50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6" name="矩形 50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2" name="群組 61"/>
            <p:cNvGrpSpPr/>
            <p:nvPr/>
          </p:nvGrpSpPr>
          <p:grpSpPr>
            <a:xfrm>
              <a:off x="654176" y="3285440"/>
              <a:ext cx="1028700" cy="971549"/>
              <a:chOff x="1028700" y="1947861"/>
              <a:chExt cx="1028700" cy="971549"/>
            </a:xfrm>
            <a:solidFill>
              <a:srgbClr val="ED7D31">
                <a:lumMod val="40000"/>
                <a:lumOff val="60000"/>
              </a:srgbClr>
            </a:solidFill>
          </p:grpSpPr>
          <p:sp>
            <p:nvSpPr>
              <p:cNvPr id="435" name="矩形 43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6" name="矩形 43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7" name="矩形 43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8" name="矩形 43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9" name="矩形 43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0" name="矩形 43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1" name="矩形 44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2" name="矩形 44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3" name="矩形 44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4" name="矩形 44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5" name="矩形 44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6" name="矩形 44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7" name="矩形 44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8" name="矩形 44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9" name="矩形 44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0" name="矩形 44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1" name="矩形 45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2" name="矩形 45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3" name="矩形 45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4" name="矩形 45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5" name="矩形 45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6" name="矩形 45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7" name="矩形 45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8" name="矩形 45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9" name="矩形 45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0" name="矩形 45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1" name="矩形 46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2" name="矩形 46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3" name="矩形 46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4" name="矩形 46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5" name="矩形 46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6" name="矩形 46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7" name="矩形 46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8" name="矩形 46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9" name="矩形 46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0" name="矩形 46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63" name="直線單箭頭接點 62"/>
            <p:cNvCxnSpPr/>
            <p:nvPr/>
          </p:nvCxnSpPr>
          <p:spPr>
            <a:xfrm flipH="1">
              <a:off x="540693" y="3287884"/>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64" name="直線單箭頭接點 63"/>
            <p:cNvCxnSpPr/>
            <p:nvPr/>
          </p:nvCxnSpPr>
          <p:spPr>
            <a:xfrm flipH="1">
              <a:off x="645468" y="4390715"/>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65" name="文字方塊 64"/>
            <p:cNvSpPr txBox="1"/>
            <p:nvPr/>
          </p:nvSpPr>
          <p:spPr>
            <a:xfrm>
              <a:off x="3389490" y="3739434"/>
              <a:ext cx="180975"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66" name="文字方塊 65"/>
            <p:cNvSpPr txBox="1"/>
            <p:nvPr/>
          </p:nvSpPr>
          <p:spPr>
            <a:xfrm>
              <a:off x="4181774" y="4492119"/>
              <a:ext cx="180975" cy="3845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grpSp>
          <p:nvGrpSpPr>
            <p:cNvPr id="67" name="群組 66"/>
            <p:cNvGrpSpPr/>
            <p:nvPr/>
          </p:nvGrpSpPr>
          <p:grpSpPr>
            <a:xfrm>
              <a:off x="4596930" y="2585335"/>
              <a:ext cx="1028700" cy="971549"/>
              <a:chOff x="1028700" y="1947861"/>
              <a:chExt cx="1028700" cy="971549"/>
            </a:xfrm>
            <a:solidFill>
              <a:srgbClr val="70AD47">
                <a:lumMod val="20000"/>
                <a:lumOff val="80000"/>
              </a:srgbClr>
            </a:solidFill>
          </p:grpSpPr>
          <p:sp>
            <p:nvSpPr>
              <p:cNvPr id="399" name="矩形 398"/>
              <p:cNvSpPr/>
              <p:nvPr/>
            </p:nvSpPr>
            <p:spPr>
              <a:xfrm>
                <a:off x="1028700" y="1947862"/>
                <a:ext cx="171450" cy="161925"/>
              </a:xfrm>
              <a:prstGeom prst="rect">
                <a:avLst/>
              </a:prstGeom>
              <a:solidFill>
                <a:srgbClr val="70AD47">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0" name="矩形 399"/>
              <p:cNvSpPr/>
              <p:nvPr/>
            </p:nvSpPr>
            <p:spPr>
              <a:xfrm>
                <a:off x="1200150" y="1947861"/>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1" name="矩形 40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2" name="矩形 40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3" name="矩形 40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4" name="矩形 40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5" name="矩形 40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6" name="矩形 40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7" name="矩形 40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8" name="矩形 40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9" name="矩形 40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0" name="矩形 40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1" name="矩形 41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2" name="矩形 41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3" name="矩形 41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4" name="矩形 41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5" name="矩形 41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6" name="矩形 41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7" name="矩形 41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8" name="矩形 41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9" name="矩形 41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0" name="矩形 41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1" name="矩形 42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2" name="矩形 42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3" name="矩形 42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4" name="矩形 42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5" name="矩形 42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6" name="矩形 42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7" name="矩形 42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8" name="矩形 42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9" name="矩形 42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0" name="矩形 42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1" name="矩形 43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2" name="矩形 43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3" name="矩形 43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4" name="矩形 43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8" name="群組 67"/>
            <p:cNvGrpSpPr/>
            <p:nvPr/>
          </p:nvGrpSpPr>
          <p:grpSpPr>
            <a:xfrm>
              <a:off x="4492155" y="2678842"/>
              <a:ext cx="1028700" cy="971549"/>
              <a:chOff x="1028700" y="1947861"/>
              <a:chExt cx="1028700" cy="971549"/>
            </a:xfrm>
            <a:solidFill>
              <a:srgbClr val="FFC000">
                <a:lumMod val="20000"/>
                <a:lumOff val="80000"/>
              </a:srgbClr>
            </a:solidFill>
          </p:grpSpPr>
          <p:sp>
            <p:nvSpPr>
              <p:cNvPr id="363" name="矩形 362"/>
              <p:cNvSpPr/>
              <p:nvPr/>
            </p:nvSpPr>
            <p:spPr>
              <a:xfrm>
                <a:off x="1028700" y="1947862"/>
                <a:ext cx="171450" cy="161925"/>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4" name="矩形 363"/>
              <p:cNvSpPr/>
              <p:nvPr/>
            </p:nvSpPr>
            <p:spPr>
              <a:xfrm>
                <a:off x="1200150" y="1947861"/>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5" name="矩形 36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6" name="矩形 36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7" name="矩形 36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8" name="矩形 36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9" name="矩形 36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0" name="矩形 36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1" name="矩形 37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2" name="矩形 37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3" name="矩形 37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4" name="矩形 37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5" name="矩形 37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6" name="矩形 37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7" name="矩形 37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8" name="矩形 37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9" name="矩形 37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0" name="矩形 37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1" name="矩形 38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2" name="矩形 38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3" name="矩形 38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4" name="矩形 38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5" name="矩形 38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6" name="矩形 38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7" name="矩形 38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8" name="矩形 38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9" name="矩形 38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0" name="矩形 38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1" name="矩形 39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2" name="矩形 39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3" name="矩形 39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4" name="矩形 39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5" name="矩形 39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6" name="矩形 39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7" name="矩形 39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8" name="矩形 39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9" name="群組 68"/>
            <p:cNvGrpSpPr/>
            <p:nvPr/>
          </p:nvGrpSpPr>
          <p:grpSpPr>
            <a:xfrm>
              <a:off x="4386412" y="2781280"/>
              <a:ext cx="1028700" cy="971549"/>
              <a:chOff x="1028700" y="1947861"/>
              <a:chExt cx="1028700" cy="971549"/>
            </a:xfrm>
            <a:solidFill>
              <a:srgbClr val="ED7D31">
                <a:lumMod val="20000"/>
                <a:lumOff val="80000"/>
              </a:srgbClr>
            </a:solidFill>
          </p:grpSpPr>
          <p:sp>
            <p:nvSpPr>
              <p:cNvPr id="327" name="矩形 326"/>
              <p:cNvSpPr/>
              <p:nvPr/>
            </p:nvSpPr>
            <p:spPr>
              <a:xfrm>
                <a:off x="1028700" y="1947862"/>
                <a:ext cx="171450" cy="161925"/>
              </a:xfrm>
              <a:prstGeom prst="rect">
                <a:avLst/>
              </a:prstGeom>
              <a:solidFill>
                <a:srgbClr val="ED7D31">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8" name="矩形 327"/>
              <p:cNvSpPr/>
              <p:nvPr/>
            </p:nvSpPr>
            <p:spPr>
              <a:xfrm>
                <a:off x="1200150" y="1947861"/>
                <a:ext cx="171450" cy="161925"/>
              </a:xfrm>
              <a:prstGeom prst="rect">
                <a:avLst/>
              </a:prstGeom>
              <a:solidFill>
                <a:srgbClr val="ED7D31"/>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9" name="矩形 32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0" name="矩形 32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1" name="矩形 33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2" name="矩形 33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3" name="矩形 33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4" name="矩形 33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5" name="矩形 33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6" name="矩形 33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7" name="矩形 33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8" name="矩形 33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9" name="矩形 33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0" name="矩形 33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1" name="矩形 34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2" name="矩形 34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3" name="矩形 34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4" name="矩形 34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5" name="矩形 34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6" name="矩形 34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7" name="矩形 34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8" name="矩形 34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9" name="矩形 34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0" name="矩形 34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1" name="矩形 35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2" name="矩形 35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3" name="矩形 35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4" name="矩形 35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5" name="矩形 35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6" name="矩形 35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7" name="矩形 35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8" name="矩形 35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9" name="矩形 35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0" name="矩形 35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1" name="矩形 36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2" name="矩形 36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0" name="群組 69"/>
            <p:cNvGrpSpPr/>
            <p:nvPr/>
          </p:nvGrpSpPr>
          <p:grpSpPr>
            <a:xfrm>
              <a:off x="4292130" y="2886075"/>
              <a:ext cx="1028700" cy="971549"/>
              <a:chOff x="1028700" y="1947861"/>
              <a:chExt cx="1028700" cy="971549"/>
            </a:xfrm>
            <a:solidFill>
              <a:srgbClr val="4472C4">
                <a:lumMod val="40000"/>
                <a:lumOff val="60000"/>
              </a:srgbClr>
            </a:solidFill>
          </p:grpSpPr>
          <p:sp>
            <p:nvSpPr>
              <p:cNvPr id="291" name="矩形 290"/>
              <p:cNvSpPr/>
              <p:nvPr/>
            </p:nvSpPr>
            <p:spPr>
              <a:xfrm>
                <a:off x="1028700" y="1947862"/>
                <a:ext cx="171450" cy="161925"/>
              </a:xfrm>
              <a:prstGeom prst="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2" name="矩形 291"/>
              <p:cNvSpPr/>
              <p:nvPr/>
            </p:nvSpPr>
            <p:spPr>
              <a:xfrm>
                <a:off x="1200150" y="1947861"/>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3" name="矩形 29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4" name="矩形 29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5" name="矩形 29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6" name="矩形 29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7" name="矩形 29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8" name="矩形 29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9" name="矩形 29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0" name="矩形 29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1" name="矩形 30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2" name="矩形 30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3" name="矩形 30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4" name="矩形 30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5" name="矩形 30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6" name="矩形 30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7" name="矩形 30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8" name="矩形 30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9" name="矩形 30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0" name="矩形 30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1" name="矩形 31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2" name="矩形 31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3" name="矩形 31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4" name="矩形 31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5" name="矩形 31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6" name="矩形 31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7" name="矩形 31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8" name="矩形 31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9" name="矩形 31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0" name="矩形 31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1" name="矩形 32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2" name="矩形 32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3" name="矩形 32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4" name="矩形 32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5" name="矩形 32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6" name="矩形 32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1" name="群組 70"/>
            <p:cNvGrpSpPr/>
            <p:nvPr/>
          </p:nvGrpSpPr>
          <p:grpSpPr>
            <a:xfrm>
              <a:off x="4196209" y="2991096"/>
              <a:ext cx="1028700" cy="971549"/>
              <a:chOff x="1028700" y="1947861"/>
              <a:chExt cx="1028700" cy="971549"/>
            </a:xfrm>
            <a:solidFill>
              <a:srgbClr val="A5A5A5">
                <a:lumMod val="40000"/>
                <a:lumOff val="60000"/>
              </a:srgbClr>
            </a:solidFill>
          </p:grpSpPr>
          <p:sp>
            <p:nvSpPr>
              <p:cNvPr id="255" name="矩形 25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6" name="矩形 255"/>
              <p:cNvSpPr/>
              <p:nvPr/>
            </p:nvSpPr>
            <p:spPr>
              <a:xfrm>
                <a:off x="1200150" y="1947861"/>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7" name="矩形 25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8" name="矩形 25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9" name="矩形 25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0" name="矩形 25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1" name="矩形 26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2" name="矩形 26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3" name="矩形 26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4" name="矩形 26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5" name="矩形 26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6" name="矩形 26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7" name="矩形 26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8" name="矩形 26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9" name="矩形 26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0" name="矩形 26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1" name="矩形 27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2" name="矩形 27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3" name="矩形 27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4" name="矩形 27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5" name="矩形 27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6" name="矩形 27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7" name="矩形 27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8" name="矩形 27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9" name="矩形 27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0" name="矩形 27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1" name="矩形 28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2" name="矩形 28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3" name="矩形 28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4" name="矩形 28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5" name="矩形 28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6" name="矩形 28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7" name="矩形 28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8" name="矩形 28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9" name="矩形 28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0" name="矩形 28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2" name="群組 71"/>
            <p:cNvGrpSpPr/>
            <p:nvPr/>
          </p:nvGrpSpPr>
          <p:grpSpPr>
            <a:xfrm>
              <a:off x="4100664" y="3097348"/>
              <a:ext cx="1028700" cy="971549"/>
              <a:chOff x="1028700" y="1947861"/>
              <a:chExt cx="1028700" cy="971549"/>
            </a:xfrm>
            <a:solidFill>
              <a:srgbClr val="5B9BD5">
                <a:lumMod val="40000"/>
                <a:lumOff val="60000"/>
              </a:srgbClr>
            </a:solidFill>
          </p:grpSpPr>
          <p:sp>
            <p:nvSpPr>
              <p:cNvPr id="219" name="矩形 218"/>
              <p:cNvSpPr/>
              <p:nvPr/>
            </p:nvSpPr>
            <p:spPr>
              <a:xfrm>
                <a:off x="1028700" y="1947862"/>
                <a:ext cx="171450" cy="161925"/>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0" name="矩形 219"/>
              <p:cNvSpPr/>
              <p:nvPr/>
            </p:nvSpPr>
            <p:spPr>
              <a:xfrm>
                <a:off x="1200150" y="1947861"/>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1" name="矩形 22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2" name="矩形 22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3" name="矩形 22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4" name="矩形 22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5" name="矩形 22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6" name="矩形 22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7" name="矩形 22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8" name="矩形 22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9" name="矩形 22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0" name="矩形 22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1" name="矩形 23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2" name="矩形 23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3" name="矩形 23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4" name="矩形 23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5" name="矩形 23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6" name="矩形 23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7" name="矩形 23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8" name="矩形 23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9" name="矩形 23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0" name="矩形 23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1" name="矩形 24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2" name="矩形 24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3" name="矩形 24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4" name="矩形 24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5" name="矩形 24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6" name="矩形 24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7" name="矩形 24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8" name="矩形 24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9" name="矩形 24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0" name="矩形 24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1" name="矩形 25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2" name="矩形 25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3" name="矩形 25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4" name="矩形 25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3" name="群組 72"/>
            <p:cNvGrpSpPr/>
            <p:nvPr/>
          </p:nvGrpSpPr>
          <p:grpSpPr>
            <a:xfrm>
              <a:off x="3996035" y="3200414"/>
              <a:ext cx="1028700" cy="971549"/>
              <a:chOff x="1028700" y="1947861"/>
              <a:chExt cx="1028700" cy="971549"/>
            </a:xfrm>
            <a:solidFill>
              <a:srgbClr val="70AD47">
                <a:lumMod val="40000"/>
                <a:lumOff val="60000"/>
              </a:srgbClr>
            </a:solidFill>
          </p:grpSpPr>
          <p:sp>
            <p:nvSpPr>
              <p:cNvPr id="183" name="矩形 182"/>
              <p:cNvSpPr/>
              <p:nvPr/>
            </p:nvSpPr>
            <p:spPr>
              <a:xfrm>
                <a:off x="1028700" y="1947862"/>
                <a:ext cx="171450" cy="161925"/>
              </a:xfrm>
              <a:prstGeom prst="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 name="矩形 183"/>
              <p:cNvSpPr/>
              <p:nvPr/>
            </p:nvSpPr>
            <p:spPr>
              <a:xfrm>
                <a:off x="1200150" y="1947861"/>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 name="矩形 18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 name="矩形 18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 name="矩形 18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 name="矩形 18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 name="矩形 18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 name="矩形 18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 name="矩形 19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 name="矩形 19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 name="矩形 19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 name="矩形 19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5" name="矩形 19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 name="矩形 19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 name="矩形 19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 name="矩形 19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 name="矩形 19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 name="矩形 19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1" name="矩形 20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2" name="矩形 20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3" name="矩形 20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4" name="矩形 20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5" name="矩形 20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6" name="矩形 20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7" name="矩形 20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8" name="矩形 20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9" name="矩形 20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0" name="矩形 20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1" name="矩形 21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2" name="矩形 21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3" name="矩形 21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4" name="矩形 21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5" name="矩形 21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6" name="矩形 21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7" name="矩形 21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8" name="矩形 21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4" name="群組 73"/>
            <p:cNvGrpSpPr/>
            <p:nvPr/>
          </p:nvGrpSpPr>
          <p:grpSpPr>
            <a:xfrm>
              <a:off x="3901049" y="3295811"/>
              <a:ext cx="1028700" cy="971549"/>
              <a:chOff x="1028700" y="1947861"/>
              <a:chExt cx="1028700" cy="971549"/>
            </a:xfrm>
            <a:solidFill>
              <a:srgbClr val="FFC000">
                <a:lumMod val="40000"/>
                <a:lumOff val="60000"/>
              </a:srgbClr>
            </a:solidFill>
          </p:grpSpPr>
          <p:sp>
            <p:nvSpPr>
              <p:cNvPr id="147" name="矩形 146"/>
              <p:cNvSpPr/>
              <p:nvPr/>
            </p:nvSpPr>
            <p:spPr>
              <a:xfrm>
                <a:off x="1028700" y="1947862"/>
                <a:ext cx="171450" cy="161925"/>
              </a:xfrm>
              <a:prstGeom prst="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 name="矩形 147"/>
              <p:cNvSpPr/>
              <p:nvPr/>
            </p:nvSpPr>
            <p:spPr>
              <a:xfrm>
                <a:off x="1200150" y="1947861"/>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 name="矩形 14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 name="矩形 14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 name="矩形 15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 name="矩形 15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 name="矩形 15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 name="矩形 15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 name="矩形 15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 name="矩形 15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 name="矩形 15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 name="矩形 15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 name="矩形 15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 name="矩形 15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 name="矩形 16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 name="矩形 16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 name="矩形 16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 name="矩形 16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 name="矩形 16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 name="矩形 16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 name="矩形 16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 name="矩形 16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 name="矩形 16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 name="矩形 16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 name="矩形 17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 name="矩形 17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 name="矩形 17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 name="矩形 17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 name="矩形 17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 name="矩形 17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 name="矩形 17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 name="矩形 17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 name="矩形 17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 name="矩形 17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 name="矩形 18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 name="矩形 18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5" name="群組 74"/>
            <p:cNvGrpSpPr/>
            <p:nvPr/>
          </p:nvGrpSpPr>
          <p:grpSpPr>
            <a:xfrm>
              <a:off x="3786488" y="3400077"/>
              <a:ext cx="1028700" cy="971549"/>
              <a:chOff x="1028700" y="1947861"/>
              <a:chExt cx="1028700" cy="971549"/>
            </a:xfrm>
            <a:solidFill>
              <a:srgbClr val="ED7D31">
                <a:lumMod val="40000"/>
                <a:lumOff val="60000"/>
              </a:srgbClr>
            </a:solidFill>
          </p:grpSpPr>
          <p:sp>
            <p:nvSpPr>
              <p:cNvPr id="111" name="矩形 110"/>
              <p:cNvSpPr/>
              <p:nvPr/>
            </p:nvSpPr>
            <p:spPr>
              <a:xfrm>
                <a:off x="1028700" y="1947862"/>
                <a:ext cx="171450" cy="161925"/>
              </a:xfrm>
              <a:prstGeom prst="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2" name="矩形 111"/>
              <p:cNvSpPr/>
              <p:nvPr/>
            </p:nvSpPr>
            <p:spPr>
              <a:xfrm>
                <a:off x="1200150" y="1947861"/>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3" name="矩形 11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4" name="矩形 11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5" name="矩形 11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6" name="矩形 11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7" name="矩形 11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8" name="矩形 11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9" name="矩形 11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 name="矩形 11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 name="矩形 12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 name="矩形 12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3" name="矩形 12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4" name="矩形 12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5" name="矩形 12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 name="矩形 12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 name="矩形 12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 name="矩形 12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9" name="矩形 12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0" name="矩形 12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 name="矩形 13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 name="矩形 13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 name="矩形 13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 name="矩形 13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 name="矩形 13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 name="矩形 13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 name="矩形 13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 name="矩形 13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 name="矩形 13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 name="矩形 13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 name="矩形 14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 name="矩形 14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 name="矩形 14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 name="矩形 14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 name="矩形 14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 name="矩形 14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76" name="直線單箭頭接點 75"/>
            <p:cNvCxnSpPr/>
            <p:nvPr/>
          </p:nvCxnSpPr>
          <p:spPr>
            <a:xfrm flipV="1">
              <a:off x="4894866" y="3599709"/>
              <a:ext cx="795339" cy="848559"/>
            </a:xfrm>
            <a:prstGeom prst="straightConnector1">
              <a:avLst/>
            </a:prstGeom>
            <a:noFill/>
            <a:ln w="6350" cap="flat" cmpd="sng" algn="ctr">
              <a:solidFill>
                <a:srgbClr val="5B9BD5"/>
              </a:solidFill>
              <a:prstDash val="solid"/>
              <a:miter lim="800000"/>
              <a:headEnd type="triangle"/>
              <a:tailEnd type="triangle"/>
            </a:ln>
            <a:effectLst/>
          </p:spPr>
        </p:cxnSp>
        <p:sp>
          <p:nvSpPr>
            <p:cNvPr id="77" name="文字方塊 76"/>
            <p:cNvSpPr txBox="1"/>
            <p:nvPr/>
          </p:nvSpPr>
          <p:spPr>
            <a:xfrm>
              <a:off x="4981576" y="3936550"/>
              <a:ext cx="943220" cy="6153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srgbClr val="5B9BD5"/>
                  </a:solidFill>
                  <a:effectLst/>
                  <a:uLnTx/>
                  <a:uFillTx/>
                  <a:latin typeface="Times New Roman"/>
                  <a:ea typeface="標楷體"/>
                </a:rPr>
                <a:t>(max=9)</a:t>
              </a:r>
              <a:endParaRPr kumimoji="0" lang="zh-TW" altLang="en-US" sz="1100" b="0" i="0" u="none" strike="noStrike" kern="0" cap="none" spc="0" normalizeH="0" baseline="0" noProof="0" dirty="0">
                <a:ln>
                  <a:noFill/>
                </a:ln>
                <a:solidFill>
                  <a:srgbClr val="5B9BD5"/>
                </a:solidFill>
                <a:effectLst/>
                <a:uLnTx/>
                <a:uFillTx/>
                <a:latin typeface="Times New Roman"/>
                <a:ea typeface="標楷體"/>
              </a:endParaRPr>
            </a:p>
          </p:txBody>
        </p:sp>
        <p:grpSp>
          <p:nvGrpSpPr>
            <p:cNvPr id="78" name="群組 77"/>
            <p:cNvGrpSpPr/>
            <p:nvPr/>
          </p:nvGrpSpPr>
          <p:grpSpPr>
            <a:xfrm>
              <a:off x="6846094" y="3548092"/>
              <a:ext cx="514350" cy="485775"/>
              <a:chOff x="3028950" y="2076448"/>
              <a:chExt cx="514350" cy="485775"/>
            </a:xfrm>
            <a:solidFill>
              <a:srgbClr val="ED7D31"/>
            </a:solidFill>
          </p:grpSpPr>
          <p:sp>
            <p:nvSpPr>
              <p:cNvPr id="102" name="矩形 101"/>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 name="矩形 102"/>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 name="矩形 103"/>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 name="矩形 104"/>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 name="矩形 105"/>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 name="矩形 106"/>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 name="矩形 107"/>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 name="矩形 108"/>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0" name="矩形 109"/>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9" name="群組 78"/>
            <p:cNvGrpSpPr/>
            <p:nvPr/>
          </p:nvGrpSpPr>
          <p:grpSpPr>
            <a:xfrm>
              <a:off x="6853235" y="5158429"/>
              <a:ext cx="514350" cy="485775"/>
              <a:chOff x="3028950" y="2076448"/>
              <a:chExt cx="514350" cy="485775"/>
            </a:xfrm>
            <a:solidFill>
              <a:srgbClr val="ED7D31"/>
            </a:solidFill>
          </p:grpSpPr>
          <p:sp>
            <p:nvSpPr>
              <p:cNvPr id="93" name="矩形 92"/>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 name="矩形 93"/>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 name="矩形 94"/>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 name="矩形 95"/>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 name="矩形 96"/>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 name="矩形 97"/>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 name="矩形 98"/>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 name="矩形 99"/>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 name="矩形 100"/>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80" name="文字方塊 79"/>
            <p:cNvSpPr txBox="1"/>
            <p:nvPr/>
          </p:nvSpPr>
          <p:spPr>
            <a:xfrm>
              <a:off x="10239375" y="1095493"/>
              <a:ext cx="1952625" cy="6537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Partial sum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Output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grpSp>
          <p:nvGrpSpPr>
            <p:cNvPr id="81" name="群組 80"/>
            <p:cNvGrpSpPr/>
            <p:nvPr/>
          </p:nvGrpSpPr>
          <p:grpSpPr>
            <a:xfrm>
              <a:off x="10687050" y="1993468"/>
              <a:ext cx="342899" cy="161925"/>
              <a:chOff x="10687050" y="1993468"/>
              <a:chExt cx="342899" cy="161925"/>
            </a:xfrm>
          </p:grpSpPr>
          <p:sp>
            <p:nvSpPr>
              <p:cNvPr id="91" name="矩形 9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 name="矩形 9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82" name="群組 81"/>
            <p:cNvGrpSpPr/>
            <p:nvPr/>
          </p:nvGrpSpPr>
          <p:grpSpPr>
            <a:xfrm>
              <a:off x="10691810" y="3343113"/>
              <a:ext cx="342899" cy="161925"/>
              <a:chOff x="10691810" y="3343113"/>
              <a:chExt cx="342899" cy="161925"/>
            </a:xfrm>
          </p:grpSpPr>
          <p:sp>
            <p:nvSpPr>
              <p:cNvPr id="89" name="矩形 88"/>
              <p:cNvSpPr/>
              <p:nvPr/>
            </p:nvSpPr>
            <p:spPr>
              <a:xfrm>
                <a:off x="10691810"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 name="矩形 89"/>
              <p:cNvSpPr/>
              <p:nvPr/>
            </p:nvSpPr>
            <p:spPr>
              <a:xfrm>
                <a:off x="10863259"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83" name="群組 82"/>
            <p:cNvGrpSpPr/>
            <p:nvPr/>
          </p:nvGrpSpPr>
          <p:grpSpPr>
            <a:xfrm>
              <a:off x="10687050" y="4953000"/>
              <a:ext cx="342899" cy="161925"/>
              <a:chOff x="10687050" y="4953000"/>
              <a:chExt cx="342899" cy="161925"/>
            </a:xfrm>
          </p:grpSpPr>
          <p:sp>
            <p:nvSpPr>
              <p:cNvPr id="87" name="矩形 86"/>
              <p:cNvSpPr/>
              <p:nvPr/>
            </p:nvSpPr>
            <p:spPr>
              <a:xfrm>
                <a:off x="10687050"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 name="矩形 87"/>
              <p:cNvSpPr/>
              <p:nvPr/>
            </p:nvSpPr>
            <p:spPr>
              <a:xfrm>
                <a:off x="10858499"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84" name="直線接點 83"/>
            <p:cNvCxnSpPr/>
            <p:nvPr/>
          </p:nvCxnSpPr>
          <p:spPr>
            <a:xfrm>
              <a:off x="3371850" y="771525"/>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85" name="直線接點 84"/>
            <p:cNvCxnSpPr/>
            <p:nvPr/>
          </p:nvCxnSpPr>
          <p:spPr>
            <a:xfrm>
              <a:off x="6419850" y="716791"/>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86" name="直線接點 85"/>
            <p:cNvCxnSpPr/>
            <p:nvPr/>
          </p:nvCxnSpPr>
          <p:spPr>
            <a:xfrm>
              <a:off x="10382250" y="707469"/>
              <a:ext cx="0" cy="5686425"/>
            </a:xfrm>
            <a:prstGeom prst="line">
              <a:avLst/>
            </a:prstGeom>
            <a:noFill/>
            <a:ln w="9525" cap="flat" cmpd="sng" algn="ctr">
              <a:solidFill>
                <a:sysClr val="windowText" lastClr="000000">
                  <a:lumMod val="50000"/>
                  <a:lumOff val="50000"/>
                </a:sysClr>
              </a:solidFill>
              <a:prstDash val="dash"/>
              <a:miter lim="800000"/>
            </a:ln>
            <a:effectLst/>
          </p:spPr>
        </p:cxnSp>
      </p:grpSp>
      <p:sp>
        <p:nvSpPr>
          <p:cNvPr id="939" name="文字方塊 938"/>
          <p:cNvSpPr txBox="1"/>
          <p:nvPr/>
        </p:nvSpPr>
        <p:spPr>
          <a:xfrm>
            <a:off x="6239855" y="1839580"/>
            <a:ext cx="2141933" cy="646331"/>
          </a:xfrm>
          <a:prstGeom prst="rect">
            <a:avLst/>
          </a:prstGeom>
          <a:noFill/>
        </p:spPr>
        <p:txBody>
          <a:bodyPr wrap="none" rtlCol="0">
            <a:spAutoFit/>
          </a:bodyPr>
          <a:lstStyle/>
          <a:p>
            <a:r>
              <a:rPr lang="en-US" altLang="zh-TW" dirty="0"/>
              <a:t>Move for Stride = 1</a:t>
            </a:r>
          </a:p>
          <a:p>
            <a:r>
              <a:rPr lang="en-US" altLang="zh-TW" dirty="0"/>
              <a:t>Weight stationary </a:t>
            </a:r>
          </a:p>
        </p:txBody>
      </p:sp>
    </p:spTree>
    <p:extLst>
      <p:ext uri="{BB962C8B-B14F-4D97-AF65-F5344CB8AC3E}">
        <p14:creationId xmlns:p14="http://schemas.microsoft.com/office/powerpoint/2010/main" val="46781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1251" y="587519"/>
            <a:ext cx="8596668" cy="1320800"/>
          </a:xfrm>
        </p:spPr>
        <p:txBody>
          <a:bodyPr/>
          <a:lstStyle/>
          <a:p>
            <a:r>
              <a:rPr lang="en-US" altLang="zh-TW" dirty="0"/>
              <a:t>Optimization for 1x1 Kernel Size (3/4)</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48</a:t>
            </a:fld>
            <a:endParaRPr lang="zh-TW" altLang="en-US"/>
          </a:p>
        </p:txBody>
      </p:sp>
      <p:grpSp>
        <p:nvGrpSpPr>
          <p:cNvPr id="5" name="群組 4"/>
          <p:cNvGrpSpPr/>
          <p:nvPr/>
        </p:nvGrpSpPr>
        <p:grpSpPr>
          <a:xfrm>
            <a:off x="677334" y="1758085"/>
            <a:ext cx="9723873" cy="4663656"/>
            <a:chOff x="266850" y="707469"/>
            <a:chExt cx="11925150" cy="5750481"/>
          </a:xfrm>
        </p:grpSpPr>
        <p:grpSp>
          <p:nvGrpSpPr>
            <p:cNvPr id="6" name="群組 5"/>
            <p:cNvGrpSpPr/>
            <p:nvPr/>
          </p:nvGrpSpPr>
          <p:grpSpPr>
            <a:xfrm>
              <a:off x="1855144" y="2066925"/>
              <a:ext cx="1028700" cy="971549"/>
              <a:chOff x="1028700" y="1947861"/>
              <a:chExt cx="1028700" cy="971549"/>
            </a:xfrm>
          </p:grpSpPr>
          <p:sp>
            <p:nvSpPr>
              <p:cNvPr id="1065" name="矩形 1064"/>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6" name="矩形 1065"/>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7" name="矩形 1066"/>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8" name="矩形 1067"/>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9" name="矩形 1068"/>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0" name="矩形 1069"/>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1" name="矩形 1070"/>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2" name="矩形 1071"/>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3" name="矩形 1072"/>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4" name="矩形 1073"/>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5" name="矩形 1074"/>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6" name="矩形 1075"/>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7" name="矩形 1076"/>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8" name="矩形 1077"/>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79" name="矩形 1078"/>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0" name="矩形 1079"/>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1" name="矩形 1080"/>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2" name="矩形 1081"/>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3" name="矩形 1082"/>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4" name="矩形 1083"/>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5" name="矩形 1084"/>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6" name="矩形 1085"/>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7" name="矩形 1086"/>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8" name="矩形 1087"/>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9" name="矩形 1088"/>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0" name="矩形 1089"/>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1" name="矩形 1090"/>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2" name="矩形 1091"/>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3" name="矩形 1092"/>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4" name="矩形 1093"/>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5" name="矩形 1094"/>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6" name="矩形 1095"/>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7" name="矩形 1096"/>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8" name="矩形 1097"/>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99" name="矩形 1098"/>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00" name="矩形 1099"/>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7" name="文字方塊 6"/>
            <p:cNvSpPr txBox="1"/>
            <p:nvPr/>
          </p:nvSpPr>
          <p:spPr>
            <a:xfrm>
              <a:off x="904875" y="1095375"/>
              <a:ext cx="2190750" cy="6451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DRAM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8" name="文字方塊 7"/>
            <p:cNvSpPr txBox="1"/>
            <p:nvPr/>
          </p:nvSpPr>
          <p:spPr>
            <a:xfrm>
              <a:off x="3486150" y="1095375"/>
              <a:ext cx="2819400" cy="6451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IR 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Input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0" name="圓角矩形 9"/>
            <p:cNvSpPr/>
            <p:nvPr/>
          </p:nvSpPr>
          <p:spPr>
            <a:xfrm>
              <a:off x="6696075" y="200025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nvGrpSpPr>
            <p:cNvPr id="11" name="群組 10"/>
            <p:cNvGrpSpPr/>
            <p:nvPr/>
          </p:nvGrpSpPr>
          <p:grpSpPr>
            <a:xfrm>
              <a:off x="6848475" y="2214553"/>
              <a:ext cx="514350" cy="485775"/>
              <a:chOff x="3028950" y="2076448"/>
              <a:chExt cx="514350" cy="485775"/>
            </a:xfrm>
            <a:solidFill>
              <a:srgbClr val="ED7D31"/>
            </a:solidFill>
          </p:grpSpPr>
          <p:sp>
            <p:nvSpPr>
              <p:cNvPr id="1056" name="矩形 1055"/>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7" name="矩形 1056"/>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8" name="矩形 1057"/>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9" name="矩形 1058"/>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0" name="矩形 1059"/>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1" name="矩形 1060"/>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2" name="矩形 1061"/>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3" name="矩形 1062"/>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64" name="矩形 1063"/>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2" name="文字方塊 11"/>
            <p:cNvSpPr txBox="1"/>
            <p:nvPr/>
          </p:nvSpPr>
          <p:spPr>
            <a:xfrm>
              <a:off x="7429500" y="2246012"/>
              <a:ext cx="257175" cy="5692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13" name="群組 12"/>
            <p:cNvGrpSpPr/>
            <p:nvPr/>
          </p:nvGrpSpPr>
          <p:grpSpPr>
            <a:xfrm>
              <a:off x="7848600" y="2214553"/>
              <a:ext cx="514350" cy="485775"/>
              <a:chOff x="3028950" y="2076448"/>
              <a:chExt cx="514350" cy="485775"/>
            </a:xfrm>
            <a:solidFill>
              <a:srgbClr val="70AD47">
                <a:lumMod val="40000"/>
                <a:lumOff val="60000"/>
              </a:srgbClr>
            </a:solidFill>
          </p:grpSpPr>
          <p:sp>
            <p:nvSpPr>
              <p:cNvPr id="1047" name="矩形 1046"/>
              <p:cNvSpPr/>
              <p:nvPr/>
            </p:nvSpPr>
            <p:spPr>
              <a:xfrm>
                <a:off x="3028950" y="2076449"/>
                <a:ext cx="171450" cy="161925"/>
              </a:xfrm>
              <a:prstGeom prst="rect">
                <a:avLst/>
              </a:prstGeom>
              <a:solidFill>
                <a:srgbClr val="70AD47">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8" name="矩形 1047"/>
              <p:cNvSpPr/>
              <p:nvPr/>
            </p:nvSpPr>
            <p:spPr>
              <a:xfrm>
                <a:off x="3200400" y="2076448"/>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9" name="矩形 1048"/>
              <p:cNvSpPr/>
              <p:nvPr/>
            </p:nvSpPr>
            <p:spPr>
              <a:xfrm>
                <a:off x="3371850" y="207644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0" name="矩形 1049"/>
              <p:cNvSpPr/>
              <p:nvPr/>
            </p:nvSpPr>
            <p:spPr>
              <a:xfrm>
                <a:off x="3028950" y="2238373"/>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1" name="矩形 1050"/>
              <p:cNvSpPr/>
              <p:nvPr/>
            </p:nvSpPr>
            <p:spPr>
              <a:xfrm>
                <a:off x="3200400" y="2238373"/>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2" name="矩形 1051"/>
              <p:cNvSpPr/>
              <p:nvPr/>
            </p:nvSpPr>
            <p:spPr>
              <a:xfrm>
                <a:off x="3371850" y="2238373"/>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3" name="矩形 1052"/>
              <p:cNvSpPr/>
              <p:nvPr/>
            </p:nvSpPr>
            <p:spPr>
              <a:xfrm>
                <a:off x="3028950" y="240029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4" name="矩形 1053"/>
              <p:cNvSpPr/>
              <p:nvPr/>
            </p:nvSpPr>
            <p:spPr>
              <a:xfrm>
                <a:off x="3200400" y="2400297"/>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55" name="矩形 1054"/>
              <p:cNvSpPr/>
              <p:nvPr/>
            </p:nvSpPr>
            <p:spPr>
              <a:xfrm>
                <a:off x="3371850" y="2400297"/>
                <a:ext cx="171450" cy="161925"/>
              </a:xfrm>
              <a:prstGeom prst="rect">
                <a:avLst/>
              </a:prstGeom>
              <a:solidFill>
                <a:srgbClr val="70AD47">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4" name="文字方塊 13"/>
            <p:cNvSpPr txBox="1"/>
            <p:nvPr/>
          </p:nvSpPr>
          <p:spPr>
            <a:xfrm>
              <a:off x="8524875" y="2246012"/>
              <a:ext cx="257175" cy="4554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5" name="矩形 14"/>
            <p:cNvSpPr/>
            <p:nvPr/>
          </p:nvSpPr>
          <p:spPr>
            <a:xfrm>
              <a:off x="8996362" y="2391120"/>
              <a:ext cx="171450" cy="161925"/>
            </a:xfrm>
            <a:prstGeom prst="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 name="文字方塊 15"/>
            <p:cNvSpPr txBox="1"/>
            <p:nvPr/>
          </p:nvSpPr>
          <p:spPr>
            <a:xfrm>
              <a:off x="8667750" y="1919430"/>
              <a:ext cx="828674" cy="5313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17" name="文字方塊 16"/>
            <p:cNvSpPr txBox="1"/>
            <p:nvPr/>
          </p:nvSpPr>
          <p:spPr>
            <a:xfrm>
              <a:off x="9401174" y="2247375"/>
              <a:ext cx="257175" cy="4554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8" name="矩形 17"/>
            <p:cNvSpPr/>
            <p:nvPr/>
          </p:nvSpPr>
          <p:spPr>
            <a:xfrm>
              <a:off x="9901236" y="2388935"/>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 name="文字方塊 18"/>
            <p:cNvSpPr txBox="1"/>
            <p:nvPr/>
          </p:nvSpPr>
          <p:spPr>
            <a:xfrm>
              <a:off x="6696075" y="1688402"/>
              <a:ext cx="733424"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1</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20" name="文字方塊 19"/>
            <p:cNvSpPr txBox="1"/>
            <p:nvPr/>
          </p:nvSpPr>
          <p:spPr>
            <a:xfrm>
              <a:off x="7696201" y="1955033"/>
              <a:ext cx="828674" cy="3225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1</a:t>
              </a:r>
            </a:p>
          </p:txBody>
        </p:sp>
        <p:sp>
          <p:nvSpPr>
            <p:cNvPr id="21" name="圓角矩形 20"/>
            <p:cNvSpPr/>
            <p:nvPr/>
          </p:nvSpPr>
          <p:spPr>
            <a:xfrm>
              <a:off x="6696075" y="3343113"/>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 name="文字方塊 21"/>
            <p:cNvSpPr txBox="1"/>
            <p:nvPr/>
          </p:nvSpPr>
          <p:spPr>
            <a:xfrm>
              <a:off x="7429500" y="3588876"/>
              <a:ext cx="257175" cy="5692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23" name="群組 22"/>
            <p:cNvGrpSpPr/>
            <p:nvPr/>
          </p:nvGrpSpPr>
          <p:grpSpPr>
            <a:xfrm>
              <a:off x="7848600" y="3557416"/>
              <a:ext cx="514350" cy="485775"/>
              <a:chOff x="3028950" y="2076448"/>
              <a:chExt cx="514350" cy="485775"/>
            </a:xfrm>
            <a:solidFill>
              <a:srgbClr val="FFC000">
                <a:lumMod val="40000"/>
                <a:lumOff val="60000"/>
              </a:srgbClr>
            </a:solidFill>
          </p:grpSpPr>
          <p:sp>
            <p:nvSpPr>
              <p:cNvPr id="1038" name="矩形 1037"/>
              <p:cNvSpPr/>
              <p:nvPr/>
            </p:nvSpPr>
            <p:spPr>
              <a:xfrm>
                <a:off x="3028950" y="2076449"/>
                <a:ext cx="171450" cy="161925"/>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9" name="矩形 1038"/>
              <p:cNvSpPr/>
              <p:nvPr/>
            </p:nvSpPr>
            <p:spPr>
              <a:xfrm>
                <a:off x="3200400" y="2076448"/>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0" name="矩形 1039"/>
              <p:cNvSpPr/>
              <p:nvPr/>
            </p:nvSpPr>
            <p:spPr>
              <a:xfrm>
                <a:off x="3371850" y="207644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1" name="矩形 1040"/>
              <p:cNvSpPr/>
              <p:nvPr/>
            </p:nvSpPr>
            <p:spPr>
              <a:xfrm>
                <a:off x="3028950" y="2238373"/>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2" name="矩形 1041"/>
              <p:cNvSpPr/>
              <p:nvPr/>
            </p:nvSpPr>
            <p:spPr>
              <a:xfrm>
                <a:off x="3200400" y="223837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3" name="矩形 1042"/>
              <p:cNvSpPr/>
              <p:nvPr/>
            </p:nvSpPr>
            <p:spPr>
              <a:xfrm>
                <a:off x="3371850" y="223837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4" name="矩形 1043"/>
              <p:cNvSpPr/>
              <p:nvPr/>
            </p:nvSpPr>
            <p:spPr>
              <a:xfrm>
                <a:off x="3028950" y="240029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5" name="矩形 1044"/>
              <p:cNvSpPr/>
              <p:nvPr/>
            </p:nvSpPr>
            <p:spPr>
              <a:xfrm>
                <a:off x="3200400" y="2400297"/>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46" name="矩形 1045"/>
              <p:cNvSpPr/>
              <p:nvPr/>
            </p:nvSpPr>
            <p:spPr>
              <a:xfrm>
                <a:off x="3371850" y="2400297"/>
                <a:ext cx="171450" cy="161925"/>
              </a:xfrm>
              <a:prstGeom prst="rect">
                <a:avLst/>
              </a:prstGeom>
              <a:solidFill>
                <a:srgbClr val="FFC000">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24" name="文字方塊 23"/>
            <p:cNvSpPr txBox="1"/>
            <p:nvPr/>
          </p:nvSpPr>
          <p:spPr>
            <a:xfrm>
              <a:off x="8524875" y="3588876"/>
              <a:ext cx="257175" cy="4554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25" name="矩形 24"/>
            <p:cNvSpPr/>
            <p:nvPr/>
          </p:nvSpPr>
          <p:spPr>
            <a:xfrm>
              <a:off x="8996362" y="373398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 name="文字方塊 25"/>
            <p:cNvSpPr txBox="1"/>
            <p:nvPr/>
          </p:nvSpPr>
          <p:spPr>
            <a:xfrm>
              <a:off x="8667750" y="3262293"/>
              <a:ext cx="828674" cy="5313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27" name="文字方塊 26"/>
            <p:cNvSpPr txBox="1"/>
            <p:nvPr/>
          </p:nvSpPr>
          <p:spPr>
            <a:xfrm>
              <a:off x="9401174" y="3590238"/>
              <a:ext cx="257175" cy="4554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28" name="矩形 27"/>
            <p:cNvSpPr/>
            <p:nvPr/>
          </p:nvSpPr>
          <p:spPr>
            <a:xfrm>
              <a:off x="9901236" y="373179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 name="文字方塊 28"/>
            <p:cNvSpPr txBox="1"/>
            <p:nvPr/>
          </p:nvSpPr>
          <p:spPr>
            <a:xfrm>
              <a:off x="6691313" y="3063440"/>
              <a:ext cx="738186"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30" name="文字方塊 29"/>
            <p:cNvSpPr txBox="1"/>
            <p:nvPr/>
          </p:nvSpPr>
          <p:spPr>
            <a:xfrm>
              <a:off x="7696201" y="3301438"/>
              <a:ext cx="828674" cy="32257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2</a:t>
              </a:r>
            </a:p>
          </p:txBody>
        </p:sp>
        <p:sp>
          <p:nvSpPr>
            <p:cNvPr id="31" name="圓角矩形 30"/>
            <p:cNvSpPr/>
            <p:nvPr/>
          </p:nvSpPr>
          <p:spPr>
            <a:xfrm>
              <a:off x="6696075" y="495300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 name="文字方塊 31"/>
            <p:cNvSpPr txBox="1"/>
            <p:nvPr/>
          </p:nvSpPr>
          <p:spPr>
            <a:xfrm>
              <a:off x="7429500" y="5198763"/>
              <a:ext cx="257175" cy="5692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33" name="群組 32"/>
            <p:cNvGrpSpPr/>
            <p:nvPr/>
          </p:nvGrpSpPr>
          <p:grpSpPr>
            <a:xfrm>
              <a:off x="7848600" y="5167303"/>
              <a:ext cx="514350" cy="485775"/>
              <a:chOff x="3028950" y="2076448"/>
              <a:chExt cx="514350" cy="485775"/>
            </a:xfrm>
            <a:solidFill>
              <a:srgbClr val="44546A">
                <a:lumMod val="20000"/>
                <a:lumOff val="80000"/>
              </a:srgbClr>
            </a:solidFill>
          </p:grpSpPr>
          <p:sp>
            <p:nvSpPr>
              <p:cNvPr id="1029" name="矩形 1028"/>
              <p:cNvSpPr/>
              <p:nvPr/>
            </p:nvSpPr>
            <p:spPr>
              <a:xfrm>
                <a:off x="3028950" y="2076449"/>
                <a:ext cx="171450" cy="161925"/>
              </a:xfrm>
              <a:prstGeom prst="rect">
                <a:avLst/>
              </a:prstGeom>
              <a:solidFill>
                <a:srgbClr val="44546A">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0" name="矩形 1029"/>
              <p:cNvSpPr/>
              <p:nvPr/>
            </p:nvSpPr>
            <p:spPr>
              <a:xfrm>
                <a:off x="3200400" y="2076448"/>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1" name="矩形 1030"/>
              <p:cNvSpPr/>
              <p:nvPr/>
            </p:nvSpPr>
            <p:spPr>
              <a:xfrm>
                <a:off x="3371850" y="207644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2" name="矩形 1031"/>
              <p:cNvSpPr/>
              <p:nvPr/>
            </p:nvSpPr>
            <p:spPr>
              <a:xfrm>
                <a:off x="3028950" y="2238373"/>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3" name="矩形 1032"/>
              <p:cNvSpPr/>
              <p:nvPr/>
            </p:nvSpPr>
            <p:spPr>
              <a:xfrm>
                <a:off x="3200400" y="2238373"/>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4" name="矩形 1033"/>
              <p:cNvSpPr/>
              <p:nvPr/>
            </p:nvSpPr>
            <p:spPr>
              <a:xfrm>
                <a:off x="3371850" y="2238373"/>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5" name="矩形 1034"/>
              <p:cNvSpPr/>
              <p:nvPr/>
            </p:nvSpPr>
            <p:spPr>
              <a:xfrm>
                <a:off x="3028950" y="240029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6" name="矩形 1035"/>
              <p:cNvSpPr/>
              <p:nvPr/>
            </p:nvSpPr>
            <p:spPr>
              <a:xfrm>
                <a:off x="3200400" y="2400297"/>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37" name="矩形 1036"/>
              <p:cNvSpPr/>
              <p:nvPr/>
            </p:nvSpPr>
            <p:spPr>
              <a:xfrm>
                <a:off x="3371850" y="2400297"/>
                <a:ext cx="171450" cy="161925"/>
              </a:xfrm>
              <a:prstGeom prst="rect">
                <a:avLst/>
              </a:prstGeom>
              <a:solidFill>
                <a:srgbClr val="44546A">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34" name="文字方塊 33"/>
            <p:cNvSpPr txBox="1"/>
            <p:nvPr/>
          </p:nvSpPr>
          <p:spPr>
            <a:xfrm>
              <a:off x="8524875" y="5198763"/>
              <a:ext cx="257175" cy="4554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35" name="矩形 34"/>
            <p:cNvSpPr/>
            <p:nvPr/>
          </p:nvSpPr>
          <p:spPr>
            <a:xfrm>
              <a:off x="8996362" y="5343870"/>
              <a:ext cx="171450" cy="161925"/>
            </a:xfrm>
            <a:prstGeom prst="rect">
              <a:avLst/>
            </a:prstGeom>
            <a:solidFill>
              <a:srgbClr val="5B9BD5"/>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 name="文字方塊 35"/>
            <p:cNvSpPr txBox="1"/>
            <p:nvPr/>
          </p:nvSpPr>
          <p:spPr>
            <a:xfrm>
              <a:off x="8667750" y="4872180"/>
              <a:ext cx="828674" cy="5313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37" name="文字方塊 36"/>
            <p:cNvSpPr txBox="1"/>
            <p:nvPr/>
          </p:nvSpPr>
          <p:spPr>
            <a:xfrm>
              <a:off x="9401174" y="5200124"/>
              <a:ext cx="257175" cy="4554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38" name="矩形 37"/>
            <p:cNvSpPr/>
            <p:nvPr/>
          </p:nvSpPr>
          <p:spPr>
            <a:xfrm>
              <a:off x="9901236" y="5341685"/>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 name="文字方塊 38"/>
            <p:cNvSpPr txBox="1"/>
            <p:nvPr/>
          </p:nvSpPr>
          <p:spPr>
            <a:xfrm>
              <a:off x="6691312" y="4670865"/>
              <a:ext cx="833317"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32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40" name="文字方塊 39"/>
            <p:cNvSpPr txBox="1"/>
            <p:nvPr/>
          </p:nvSpPr>
          <p:spPr>
            <a:xfrm>
              <a:off x="7696200" y="4917308"/>
              <a:ext cx="908036" cy="3130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32</a:t>
              </a:r>
            </a:p>
          </p:txBody>
        </p:sp>
        <p:sp>
          <p:nvSpPr>
            <p:cNvPr id="41" name="文字方塊 40"/>
            <p:cNvSpPr txBox="1"/>
            <p:nvPr/>
          </p:nvSpPr>
          <p:spPr>
            <a:xfrm rot="5400000">
              <a:off x="8129587" y="4408513"/>
              <a:ext cx="257175" cy="427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cxnSp>
          <p:nvCxnSpPr>
            <p:cNvPr id="42" name="直線單箭頭接點 41"/>
            <p:cNvCxnSpPr/>
            <p:nvPr/>
          </p:nvCxnSpPr>
          <p:spPr>
            <a:xfrm flipV="1">
              <a:off x="1799368" y="3076218"/>
              <a:ext cx="1182108" cy="1261207"/>
            </a:xfrm>
            <a:prstGeom prst="straightConnector1">
              <a:avLst/>
            </a:prstGeom>
            <a:noFill/>
            <a:ln w="6350" cap="flat" cmpd="sng" algn="ctr">
              <a:solidFill>
                <a:srgbClr val="5B9BD5"/>
              </a:solidFill>
              <a:prstDash val="solid"/>
              <a:miter lim="800000"/>
              <a:headEnd type="triangle"/>
              <a:tailEnd type="triangle"/>
            </a:ln>
            <a:effectLst/>
          </p:spPr>
        </p:cxnSp>
        <p:sp>
          <p:nvSpPr>
            <p:cNvPr id="43" name="文字方塊 42"/>
            <p:cNvSpPr txBox="1"/>
            <p:nvPr/>
          </p:nvSpPr>
          <p:spPr>
            <a:xfrm>
              <a:off x="266850" y="3607029"/>
              <a:ext cx="180975"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44" name="文字方塊 43"/>
            <p:cNvSpPr txBox="1"/>
            <p:nvPr/>
          </p:nvSpPr>
          <p:spPr>
            <a:xfrm>
              <a:off x="1021034" y="4359715"/>
              <a:ext cx="180975"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45" name="文字方塊 44"/>
            <p:cNvSpPr txBox="1"/>
            <p:nvPr/>
          </p:nvSpPr>
          <p:spPr>
            <a:xfrm>
              <a:off x="2403771" y="3628094"/>
              <a:ext cx="180975"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N</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cxnSp>
          <p:nvCxnSpPr>
            <p:cNvPr id="46" name="直線單箭頭接點 45"/>
            <p:cNvCxnSpPr/>
            <p:nvPr/>
          </p:nvCxnSpPr>
          <p:spPr>
            <a:xfrm flipH="1">
              <a:off x="3664599" y="3398619"/>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47" name="直線單箭頭接點 46"/>
            <p:cNvCxnSpPr/>
            <p:nvPr/>
          </p:nvCxnSpPr>
          <p:spPr>
            <a:xfrm flipH="1">
              <a:off x="3769374" y="4501450"/>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48" name="文字方塊 47"/>
            <p:cNvSpPr txBox="1"/>
            <p:nvPr/>
          </p:nvSpPr>
          <p:spPr>
            <a:xfrm>
              <a:off x="6647398" y="1944397"/>
              <a:ext cx="1042988" cy="3130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49" name="文字方塊 48"/>
            <p:cNvSpPr txBox="1"/>
            <p:nvPr/>
          </p:nvSpPr>
          <p:spPr>
            <a:xfrm>
              <a:off x="6647398" y="3280482"/>
              <a:ext cx="1042988" cy="3130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50" name="文字方塊 49"/>
            <p:cNvSpPr txBox="1"/>
            <p:nvPr/>
          </p:nvSpPr>
          <p:spPr>
            <a:xfrm>
              <a:off x="6642634" y="4897146"/>
              <a:ext cx="1042988" cy="3130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grpSp>
          <p:nvGrpSpPr>
            <p:cNvPr id="51" name="群組 50"/>
            <p:cNvGrpSpPr/>
            <p:nvPr/>
          </p:nvGrpSpPr>
          <p:grpSpPr>
            <a:xfrm>
              <a:off x="1761158" y="2166935"/>
              <a:ext cx="1028700" cy="971549"/>
              <a:chOff x="1028700" y="1947861"/>
              <a:chExt cx="1028700" cy="971549"/>
            </a:xfrm>
          </p:grpSpPr>
          <p:sp>
            <p:nvSpPr>
              <p:cNvPr id="993" name="矩形 992"/>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4" name="矩形 993"/>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5" name="矩形 994"/>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6" name="矩形 995"/>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7" name="矩形 996"/>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8" name="矩形 997"/>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9" name="矩形 998"/>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0" name="矩形 999"/>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1" name="矩形 1000"/>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2" name="矩形 1001"/>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3" name="矩形 1002"/>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4" name="矩形 1003"/>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5" name="矩形 1004"/>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6" name="矩形 1005"/>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7" name="矩形 1006"/>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8" name="矩形 1007"/>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09" name="矩形 1008"/>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0" name="矩形 1009"/>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1" name="矩形 1010"/>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2" name="矩形 1011"/>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3" name="矩形 1012"/>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4" name="矩形 1013"/>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5" name="矩形 1014"/>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6" name="矩形 1015"/>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7" name="矩形 1016"/>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8" name="矩形 1017"/>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19" name="矩形 1018"/>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0" name="矩形 1019"/>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1" name="矩形 1020"/>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2" name="矩形 1021"/>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3" name="矩形 1022"/>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4" name="矩形 1023"/>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5" name="矩形 1024"/>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6" name="矩形 1025"/>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7" name="矩形 1026"/>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28" name="矩形 1027"/>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2" name="群組 51"/>
            <p:cNvGrpSpPr/>
            <p:nvPr/>
          </p:nvGrpSpPr>
          <p:grpSpPr>
            <a:xfrm>
              <a:off x="1664644" y="2271007"/>
              <a:ext cx="1028700" cy="971549"/>
              <a:chOff x="1028700" y="1947861"/>
              <a:chExt cx="1028700" cy="971549"/>
            </a:xfrm>
          </p:grpSpPr>
          <p:sp>
            <p:nvSpPr>
              <p:cNvPr id="957" name="矩形 956"/>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8" name="矩形 957"/>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9" name="矩形 958"/>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0" name="矩形 959"/>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1" name="矩形 960"/>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2" name="矩形 961"/>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3" name="矩形 962"/>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4" name="矩形 963"/>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5" name="矩形 964"/>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6" name="矩形 965"/>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7" name="矩形 966"/>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8" name="矩形 967"/>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69" name="矩形 968"/>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0" name="矩形 969"/>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1" name="矩形 970"/>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2" name="矩形 971"/>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3" name="矩形 972"/>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4" name="矩形 973"/>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5" name="矩形 974"/>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6" name="矩形 975"/>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7" name="矩形 976"/>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8" name="矩形 977"/>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79" name="矩形 978"/>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0" name="矩形 979"/>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1" name="矩形 980"/>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2" name="矩形 981"/>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3" name="矩形 982"/>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4" name="矩形 983"/>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5" name="矩形 984"/>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6" name="矩形 985"/>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7" name="矩形 986"/>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8" name="矩形 987"/>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89" name="矩形 988"/>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0" name="矩形 989"/>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1" name="矩形 990"/>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92" name="矩形 991"/>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3" name="群組 52"/>
            <p:cNvGrpSpPr/>
            <p:nvPr/>
          </p:nvGrpSpPr>
          <p:grpSpPr>
            <a:xfrm>
              <a:off x="1559868" y="2371715"/>
              <a:ext cx="1028700" cy="971549"/>
              <a:chOff x="1028700" y="1947861"/>
              <a:chExt cx="1028700" cy="971549"/>
            </a:xfrm>
          </p:grpSpPr>
          <p:sp>
            <p:nvSpPr>
              <p:cNvPr id="921" name="矩形 920"/>
              <p:cNvSpPr/>
              <p:nvPr/>
            </p:nvSpPr>
            <p:spPr>
              <a:xfrm>
                <a:off x="102870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2" name="矩形 921"/>
              <p:cNvSpPr/>
              <p:nvPr/>
            </p:nvSpPr>
            <p:spPr>
              <a:xfrm>
                <a:off x="12001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3" name="矩形 922"/>
              <p:cNvSpPr/>
              <p:nvPr/>
            </p:nvSpPr>
            <p:spPr>
              <a:xfrm>
                <a:off x="13716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4" name="矩形 923"/>
              <p:cNvSpPr/>
              <p:nvPr/>
            </p:nvSpPr>
            <p:spPr>
              <a:xfrm>
                <a:off x="10287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5" name="矩形 924"/>
              <p:cNvSpPr/>
              <p:nvPr/>
            </p:nvSpPr>
            <p:spPr>
              <a:xfrm>
                <a:off x="12001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6" name="矩形 925"/>
              <p:cNvSpPr/>
              <p:nvPr/>
            </p:nvSpPr>
            <p:spPr>
              <a:xfrm>
                <a:off x="13716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7" name="矩形 926"/>
              <p:cNvSpPr/>
              <p:nvPr/>
            </p:nvSpPr>
            <p:spPr>
              <a:xfrm>
                <a:off x="102870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8" name="矩形 927"/>
              <p:cNvSpPr/>
              <p:nvPr/>
            </p:nvSpPr>
            <p:spPr>
              <a:xfrm>
                <a:off x="12001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9" name="矩形 928"/>
              <p:cNvSpPr/>
              <p:nvPr/>
            </p:nvSpPr>
            <p:spPr>
              <a:xfrm>
                <a:off x="13716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0" name="矩形 929"/>
              <p:cNvSpPr/>
              <p:nvPr/>
            </p:nvSpPr>
            <p:spPr>
              <a:xfrm>
                <a:off x="1543050" y="1947862"/>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1" name="矩形 930"/>
              <p:cNvSpPr/>
              <p:nvPr/>
            </p:nvSpPr>
            <p:spPr>
              <a:xfrm>
                <a:off x="171450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2" name="矩形 931"/>
              <p:cNvSpPr/>
              <p:nvPr/>
            </p:nvSpPr>
            <p:spPr>
              <a:xfrm>
                <a:off x="1885950" y="194786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3" name="矩形 932"/>
              <p:cNvSpPr/>
              <p:nvPr/>
            </p:nvSpPr>
            <p:spPr>
              <a:xfrm>
                <a:off x="15430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4" name="矩形 933"/>
              <p:cNvSpPr/>
              <p:nvPr/>
            </p:nvSpPr>
            <p:spPr>
              <a:xfrm>
                <a:off x="171450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5" name="矩形 934"/>
              <p:cNvSpPr/>
              <p:nvPr/>
            </p:nvSpPr>
            <p:spPr>
              <a:xfrm>
                <a:off x="1885950" y="210978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6" name="矩形 935"/>
              <p:cNvSpPr/>
              <p:nvPr/>
            </p:nvSpPr>
            <p:spPr>
              <a:xfrm>
                <a:off x="1543050" y="2271711"/>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7" name="矩形 936"/>
              <p:cNvSpPr/>
              <p:nvPr/>
            </p:nvSpPr>
            <p:spPr>
              <a:xfrm>
                <a:off x="171450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8" name="矩形 937"/>
              <p:cNvSpPr/>
              <p:nvPr/>
            </p:nvSpPr>
            <p:spPr>
              <a:xfrm>
                <a:off x="1885950" y="227171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39" name="矩形 938"/>
              <p:cNvSpPr/>
              <p:nvPr/>
            </p:nvSpPr>
            <p:spPr>
              <a:xfrm>
                <a:off x="1028700" y="2433636"/>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0" name="矩形 939"/>
              <p:cNvSpPr/>
              <p:nvPr/>
            </p:nvSpPr>
            <p:spPr>
              <a:xfrm>
                <a:off x="12001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1" name="矩形 940"/>
              <p:cNvSpPr/>
              <p:nvPr/>
            </p:nvSpPr>
            <p:spPr>
              <a:xfrm>
                <a:off x="137160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2" name="矩形 941"/>
              <p:cNvSpPr/>
              <p:nvPr/>
            </p:nvSpPr>
            <p:spPr>
              <a:xfrm>
                <a:off x="10287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3" name="矩形 942"/>
              <p:cNvSpPr/>
              <p:nvPr/>
            </p:nvSpPr>
            <p:spPr>
              <a:xfrm>
                <a:off x="120015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4" name="矩形 943"/>
              <p:cNvSpPr/>
              <p:nvPr/>
            </p:nvSpPr>
            <p:spPr>
              <a:xfrm>
                <a:off x="1371600" y="2595560"/>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5" name="矩形 944"/>
              <p:cNvSpPr/>
              <p:nvPr/>
            </p:nvSpPr>
            <p:spPr>
              <a:xfrm>
                <a:off x="1028700" y="275748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6" name="矩形 945"/>
              <p:cNvSpPr/>
              <p:nvPr/>
            </p:nvSpPr>
            <p:spPr>
              <a:xfrm>
                <a:off x="12001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7" name="矩形 946"/>
              <p:cNvSpPr/>
              <p:nvPr/>
            </p:nvSpPr>
            <p:spPr>
              <a:xfrm>
                <a:off x="137160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8" name="矩形 947"/>
              <p:cNvSpPr/>
              <p:nvPr/>
            </p:nvSpPr>
            <p:spPr>
              <a:xfrm>
                <a:off x="1543050" y="2433635"/>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49" name="矩形 948"/>
              <p:cNvSpPr/>
              <p:nvPr/>
            </p:nvSpPr>
            <p:spPr>
              <a:xfrm>
                <a:off x="171450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0" name="矩形 949"/>
              <p:cNvSpPr/>
              <p:nvPr/>
            </p:nvSpPr>
            <p:spPr>
              <a:xfrm>
                <a:off x="1885950" y="243363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1" name="矩形 950"/>
              <p:cNvSpPr/>
              <p:nvPr/>
            </p:nvSpPr>
            <p:spPr>
              <a:xfrm>
                <a:off x="15430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2" name="矩形 951"/>
              <p:cNvSpPr/>
              <p:nvPr/>
            </p:nvSpPr>
            <p:spPr>
              <a:xfrm>
                <a:off x="171450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3" name="矩形 952"/>
              <p:cNvSpPr/>
              <p:nvPr/>
            </p:nvSpPr>
            <p:spPr>
              <a:xfrm>
                <a:off x="1885950" y="2595559"/>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4" name="矩形 953"/>
              <p:cNvSpPr/>
              <p:nvPr/>
            </p:nvSpPr>
            <p:spPr>
              <a:xfrm>
                <a:off x="1543050" y="2757484"/>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5" name="矩形 954"/>
              <p:cNvSpPr/>
              <p:nvPr/>
            </p:nvSpPr>
            <p:spPr>
              <a:xfrm>
                <a:off x="171450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56" name="矩形 955"/>
              <p:cNvSpPr/>
              <p:nvPr/>
            </p:nvSpPr>
            <p:spPr>
              <a:xfrm>
                <a:off x="1885950" y="275748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4" name="群組 53"/>
            <p:cNvGrpSpPr/>
            <p:nvPr/>
          </p:nvGrpSpPr>
          <p:grpSpPr>
            <a:xfrm>
              <a:off x="1464618" y="2470698"/>
              <a:ext cx="1028700" cy="971549"/>
              <a:chOff x="1028700" y="1947861"/>
              <a:chExt cx="1028700" cy="971549"/>
            </a:xfrm>
            <a:solidFill>
              <a:srgbClr val="70AD47">
                <a:lumMod val="20000"/>
                <a:lumOff val="80000"/>
              </a:srgbClr>
            </a:solidFill>
          </p:grpSpPr>
          <p:sp>
            <p:nvSpPr>
              <p:cNvPr id="885" name="矩形 88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6" name="矩形 88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7" name="矩形 88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8" name="矩形 88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9" name="矩形 88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0" name="矩形 88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1" name="矩形 89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2" name="矩形 89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3" name="矩形 89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4" name="矩形 89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5" name="矩形 89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6" name="矩形 89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7" name="矩形 89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8" name="矩形 89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99" name="矩形 89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0" name="矩形 89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1" name="矩形 90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2" name="矩形 90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3" name="矩形 90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4" name="矩形 90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5" name="矩形 90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6" name="矩形 90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7" name="矩形 90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8" name="矩形 90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09" name="矩形 90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0" name="矩形 90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1" name="矩形 91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2" name="矩形 91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3" name="矩形 91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4" name="矩形 91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5" name="矩形 91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6" name="矩形 91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7" name="矩形 91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8" name="矩形 91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19" name="矩形 91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920" name="矩形 91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5" name="群組 54"/>
            <p:cNvGrpSpPr/>
            <p:nvPr/>
          </p:nvGrpSpPr>
          <p:grpSpPr>
            <a:xfrm>
              <a:off x="1359843" y="2564205"/>
              <a:ext cx="1028700" cy="971549"/>
              <a:chOff x="1028700" y="1947861"/>
              <a:chExt cx="1028700" cy="971549"/>
            </a:xfrm>
            <a:solidFill>
              <a:srgbClr val="FFC000">
                <a:lumMod val="20000"/>
                <a:lumOff val="80000"/>
              </a:srgbClr>
            </a:solidFill>
          </p:grpSpPr>
          <p:sp>
            <p:nvSpPr>
              <p:cNvPr id="849" name="矩形 84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0" name="矩形 84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1" name="矩形 85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2" name="矩形 85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3" name="矩形 85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4" name="矩形 85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5" name="矩形 85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6" name="矩形 85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7" name="矩形 85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8" name="矩形 85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59" name="矩形 85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0" name="矩形 85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1" name="矩形 86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2" name="矩形 86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3" name="矩形 86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4" name="矩形 86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5" name="矩形 86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6" name="矩形 86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7" name="矩形 86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8" name="矩形 86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69" name="矩形 86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0" name="矩形 86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1" name="矩形 87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2" name="矩形 87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3" name="矩形 87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4" name="矩形 87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5" name="矩形 87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6" name="矩形 87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7" name="矩形 87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8" name="矩形 87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79" name="矩形 87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0" name="矩形 87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1" name="矩形 88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2" name="矩形 88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3" name="矩形 88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84" name="矩形 88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6" name="群組 55"/>
            <p:cNvGrpSpPr/>
            <p:nvPr/>
          </p:nvGrpSpPr>
          <p:grpSpPr>
            <a:xfrm>
              <a:off x="1254100" y="2666643"/>
              <a:ext cx="1028700" cy="971549"/>
              <a:chOff x="1028700" y="1947861"/>
              <a:chExt cx="1028700" cy="971549"/>
            </a:xfrm>
            <a:solidFill>
              <a:srgbClr val="ED7D31">
                <a:lumMod val="20000"/>
                <a:lumOff val="80000"/>
              </a:srgbClr>
            </a:solidFill>
          </p:grpSpPr>
          <p:sp>
            <p:nvSpPr>
              <p:cNvPr id="813" name="矩形 81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4" name="矩形 81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5" name="矩形 81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6" name="矩形 81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7" name="矩形 81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8" name="矩形 81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9" name="矩形 81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0" name="矩形 81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1" name="矩形 82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2" name="矩形 82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3" name="矩形 82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4" name="矩形 82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5" name="矩形 82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6" name="矩形 82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7" name="矩形 82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8" name="矩形 82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29" name="矩形 82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0" name="矩形 82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1" name="矩形 83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2" name="矩形 83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3" name="矩形 83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4" name="矩形 83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5" name="矩形 83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6" name="矩形 83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7" name="矩形 83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8" name="矩形 83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39" name="矩形 83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0" name="矩形 83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1" name="矩形 84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2" name="矩形 84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3" name="矩形 84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4" name="矩形 84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5" name="矩形 84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6" name="矩形 84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7" name="矩形 84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48" name="矩形 84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7" name="群組 56"/>
            <p:cNvGrpSpPr/>
            <p:nvPr/>
          </p:nvGrpSpPr>
          <p:grpSpPr>
            <a:xfrm>
              <a:off x="1159818" y="2771438"/>
              <a:ext cx="1028700" cy="971549"/>
              <a:chOff x="1028700" y="1947861"/>
              <a:chExt cx="1028700" cy="971549"/>
            </a:xfrm>
            <a:solidFill>
              <a:srgbClr val="4472C4">
                <a:lumMod val="40000"/>
                <a:lumOff val="60000"/>
              </a:srgbClr>
            </a:solidFill>
          </p:grpSpPr>
          <p:sp>
            <p:nvSpPr>
              <p:cNvPr id="777" name="矩形 77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8" name="矩形 77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9" name="矩形 77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0" name="矩形 77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1" name="矩形 78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2" name="矩形 78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3" name="矩形 78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4" name="矩形 78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5" name="矩形 78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6" name="矩形 78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7" name="矩形 78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8" name="矩形 78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89" name="矩形 78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0" name="矩形 78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1" name="矩形 79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2" name="矩形 79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3" name="矩形 79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4" name="矩形 79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5" name="矩形 79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6" name="矩形 79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7" name="矩形 79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8" name="矩形 79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99" name="矩形 79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0" name="矩形 79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1" name="矩形 80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2" name="矩形 80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3" name="矩形 80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4" name="矩形 80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5" name="矩形 80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6" name="矩形 80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7" name="矩形 80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8" name="矩形 80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09" name="矩形 80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0" name="矩形 80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1" name="矩形 81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812" name="矩形 81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8" name="群組 57"/>
            <p:cNvGrpSpPr/>
            <p:nvPr/>
          </p:nvGrpSpPr>
          <p:grpSpPr>
            <a:xfrm>
              <a:off x="1063897" y="2876459"/>
              <a:ext cx="1028700" cy="971549"/>
              <a:chOff x="1028700" y="1947861"/>
              <a:chExt cx="1028700" cy="971549"/>
            </a:xfrm>
            <a:solidFill>
              <a:srgbClr val="A5A5A5">
                <a:lumMod val="40000"/>
                <a:lumOff val="60000"/>
              </a:srgbClr>
            </a:solidFill>
          </p:grpSpPr>
          <p:sp>
            <p:nvSpPr>
              <p:cNvPr id="741" name="矩形 74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2" name="矩形 74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3" name="矩形 74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4" name="矩形 74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5" name="矩形 74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6" name="矩形 74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7" name="矩形 74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8" name="矩形 74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9" name="矩形 74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0" name="矩形 74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1" name="矩形 75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2" name="矩形 75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3" name="矩形 75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4" name="矩形 75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5" name="矩形 75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6" name="矩形 75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7" name="矩形 75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8" name="矩形 75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59" name="矩形 75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0" name="矩形 75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1" name="矩形 76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2" name="矩形 76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3" name="矩形 76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4" name="矩形 76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5" name="矩形 76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6" name="矩形 76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7" name="矩形 76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8" name="矩形 76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69" name="矩形 76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0" name="矩形 76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1" name="矩形 77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2" name="矩形 77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3" name="矩形 77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4" name="矩形 77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5" name="矩形 77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76" name="矩形 77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59" name="群組 58"/>
            <p:cNvGrpSpPr/>
            <p:nvPr/>
          </p:nvGrpSpPr>
          <p:grpSpPr>
            <a:xfrm>
              <a:off x="968352" y="2982711"/>
              <a:ext cx="1028700" cy="971549"/>
              <a:chOff x="1028700" y="1947861"/>
              <a:chExt cx="1028700" cy="971549"/>
            </a:xfrm>
            <a:solidFill>
              <a:srgbClr val="5B9BD5">
                <a:lumMod val="40000"/>
                <a:lumOff val="60000"/>
              </a:srgbClr>
            </a:solidFill>
          </p:grpSpPr>
          <p:sp>
            <p:nvSpPr>
              <p:cNvPr id="705" name="矩形 70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6" name="矩形 70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7" name="矩形 70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8" name="矩形 70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9" name="矩形 70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0" name="矩形 70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1" name="矩形 71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2" name="矩形 71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3" name="矩形 71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4" name="矩形 71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5" name="矩形 71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6" name="矩形 71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7" name="矩形 71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8" name="矩形 71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19" name="矩形 71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0" name="矩形 71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1" name="矩形 72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2" name="矩形 72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3" name="矩形 72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4" name="矩形 72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5" name="矩形 72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6" name="矩形 72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7" name="矩形 72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8" name="矩形 72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29" name="矩形 72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0" name="矩形 72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1" name="矩形 73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2" name="矩形 73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3" name="矩形 73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4" name="矩形 73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5" name="矩形 73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6" name="矩形 73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7" name="矩形 73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8" name="矩形 73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39" name="矩形 73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40" name="矩形 73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0" name="群組 59"/>
            <p:cNvGrpSpPr/>
            <p:nvPr/>
          </p:nvGrpSpPr>
          <p:grpSpPr>
            <a:xfrm>
              <a:off x="863723" y="3085777"/>
              <a:ext cx="1028700" cy="971549"/>
              <a:chOff x="1028700" y="1947861"/>
              <a:chExt cx="1028700" cy="971549"/>
            </a:xfrm>
            <a:solidFill>
              <a:srgbClr val="70AD47">
                <a:lumMod val="40000"/>
                <a:lumOff val="60000"/>
              </a:srgbClr>
            </a:solidFill>
          </p:grpSpPr>
          <p:sp>
            <p:nvSpPr>
              <p:cNvPr id="669" name="矩形 66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0" name="矩形 66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1" name="矩形 67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2" name="矩形 67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3" name="矩形 67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4" name="矩形 67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5" name="矩形 67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6" name="矩形 67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7" name="矩形 67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8" name="矩形 67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79" name="矩形 67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0" name="矩形 67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1" name="矩形 68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2" name="矩形 68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3" name="矩形 68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4" name="矩形 68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5" name="矩形 68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6" name="矩形 68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7" name="矩形 68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8" name="矩形 68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89" name="矩形 68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0" name="矩形 68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1" name="矩形 69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2" name="矩形 69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3" name="矩形 69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4" name="矩形 69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5" name="矩形 69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6" name="矩形 69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7" name="矩形 69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8" name="矩形 69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99" name="矩形 69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0" name="矩形 69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1" name="矩形 70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2" name="矩形 70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3" name="矩形 70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704" name="矩形 70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1" name="群組 60"/>
            <p:cNvGrpSpPr/>
            <p:nvPr/>
          </p:nvGrpSpPr>
          <p:grpSpPr>
            <a:xfrm>
              <a:off x="768737" y="3181174"/>
              <a:ext cx="1028700" cy="971549"/>
              <a:chOff x="1028700" y="1947861"/>
              <a:chExt cx="1028700" cy="971549"/>
            </a:xfrm>
            <a:solidFill>
              <a:srgbClr val="FFC000">
                <a:lumMod val="40000"/>
                <a:lumOff val="60000"/>
              </a:srgbClr>
            </a:solidFill>
          </p:grpSpPr>
          <p:sp>
            <p:nvSpPr>
              <p:cNvPr id="633" name="矩形 63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4" name="矩形 63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5" name="矩形 63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6" name="矩形 63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7" name="矩形 63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8" name="矩形 63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9" name="矩形 63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0" name="矩形 63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1" name="矩形 64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2" name="矩形 64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3" name="矩形 64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4" name="矩形 64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5" name="矩形 64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6" name="矩形 64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7" name="矩形 64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8" name="矩形 64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49" name="矩形 64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0" name="矩形 64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1" name="矩形 65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2" name="矩形 65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3" name="矩形 65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4" name="矩形 65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5" name="矩形 65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6" name="矩形 65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7" name="矩形 65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8" name="矩形 65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59" name="矩形 65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0" name="矩形 65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1" name="矩形 66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2" name="矩形 66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3" name="矩形 66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4" name="矩形 66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5" name="矩形 66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6" name="矩形 66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7" name="矩形 66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68" name="矩形 66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2" name="群組 61"/>
            <p:cNvGrpSpPr/>
            <p:nvPr/>
          </p:nvGrpSpPr>
          <p:grpSpPr>
            <a:xfrm>
              <a:off x="654176" y="3285440"/>
              <a:ext cx="1028700" cy="971549"/>
              <a:chOff x="1028700" y="1947861"/>
              <a:chExt cx="1028700" cy="971549"/>
            </a:xfrm>
            <a:solidFill>
              <a:srgbClr val="ED7D31">
                <a:lumMod val="40000"/>
                <a:lumOff val="60000"/>
              </a:srgbClr>
            </a:solidFill>
          </p:grpSpPr>
          <p:sp>
            <p:nvSpPr>
              <p:cNvPr id="597" name="矩形 59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8" name="矩形 59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9" name="矩形 59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0" name="矩形 59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1" name="矩形 60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2" name="矩形 60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3" name="矩形 60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4" name="矩形 60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5" name="矩形 60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6" name="矩形 60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7" name="矩形 60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8" name="矩形 60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09" name="矩形 60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0" name="矩形 60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1" name="矩形 61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2" name="矩形 61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3" name="矩形 61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4" name="矩形 61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5" name="矩形 61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6" name="矩形 61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7" name="矩形 61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8" name="矩形 61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19" name="矩形 61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0" name="矩形 61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1" name="矩形 62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2" name="矩形 62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3" name="矩形 62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4" name="矩形 62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5" name="矩形 62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6" name="矩形 62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7" name="矩形 62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8" name="矩形 62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29" name="矩形 62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0" name="矩形 62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1" name="矩形 63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632" name="矩形 63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63" name="直線單箭頭接點 62"/>
            <p:cNvCxnSpPr/>
            <p:nvPr/>
          </p:nvCxnSpPr>
          <p:spPr>
            <a:xfrm flipH="1">
              <a:off x="540693" y="3287884"/>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64" name="直線單箭頭接點 63"/>
            <p:cNvCxnSpPr/>
            <p:nvPr/>
          </p:nvCxnSpPr>
          <p:spPr>
            <a:xfrm flipH="1">
              <a:off x="645468" y="4390715"/>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65" name="文字方塊 64"/>
            <p:cNvSpPr txBox="1"/>
            <p:nvPr/>
          </p:nvSpPr>
          <p:spPr>
            <a:xfrm>
              <a:off x="3389490" y="3739434"/>
              <a:ext cx="180975"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66" name="文字方塊 65"/>
            <p:cNvSpPr txBox="1"/>
            <p:nvPr/>
          </p:nvSpPr>
          <p:spPr>
            <a:xfrm>
              <a:off x="4181775" y="4492119"/>
              <a:ext cx="180975" cy="3795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grpSp>
          <p:nvGrpSpPr>
            <p:cNvPr id="67" name="群組 66"/>
            <p:cNvGrpSpPr/>
            <p:nvPr/>
          </p:nvGrpSpPr>
          <p:grpSpPr>
            <a:xfrm>
              <a:off x="4596930" y="2585335"/>
              <a:ext cx="1028700" cy="971549"/>
              <a:chOff x="1028700" y="1947861"/>
              <a:chExt cx="1028700" cy="971549"/>
            </a:xfrm>
            <a:solidFill>
              <a:srgbClr val="70AD47">
                <a:lumMod val="20000"/>
                <a:lumOff val="80000"/>
              </a:srgbClr>
            </a:solidFill>
          </p:grpSpPr>
          <p:sp>
            <p:nvSpPr>
              <p:cNvPr id="561" name="矩形 56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2" name="矩形 56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3" name="矩形 56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4" name="矩形 56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5" name="矩形 56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6" name="矩形 56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7" name="矩形 56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8" name="矩形 56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9" name="矩形 56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0" name="矩形 56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1" name="矩形 57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2" name="矩形 57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3" name="矩形 57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4" name="矩形 57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5" name="矩形 57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6" name="矩形 57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7" name="矩形 57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8" name="矩形 57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79" name="矩形 57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0" name="矩形 57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1" name="矩形 58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2" name="矩形 58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3" name="矩形 58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4" name="矩形 58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5" name="矩形 58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6" name="矩形 58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7" name="矩形 58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8" name="矩形 58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89" name="矩形 58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0" name="矩形 58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1" name="矩形 59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2" name="矩形 59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3" name="矩形 59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4" name="矩形 59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5" name="矩形 59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96" name="矩形 595"/>
              <p:cNvSpPr/>
              <p:nvPr/>
            </p:nvSpPr>
            <p:spPr>
              <a:xfrm>
                <a:off x="1885950" y="2757483"/>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8" name="群組 67"/>
            <p:cNvGrpSpPr/>
            <p:nvPr/>
          </p:nvGrpSpPr>
          <p:grpSpPr>
            <a:xfrm>
              <a:off x="4492155" y="2678842"/>
              <a:ext cx="1028700" cy="971549"/>
              <a:chOff x="1028700" y="1947861"/>
              <a:chExt cx="1028700" cy="971549"/>
            </a:xfrm>
            <a:solidFill>
              <a:srgbClr val="FFC000">
                <a:lumMod val="20000"/>
                <a:lumOff val="80000"/>
              </a:srgbClr>
            </a:solidFill>
          </p:grpSpPr>
          <p:sp>
            <p:nvSpPr>
              <p:cNvPr id="525" name="矩形 52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6" name="矩形 52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7" name="矩形 52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8" name="矩形 52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9" name="矩形 52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0" name="矩形 52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1" name="矩形 53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2" name="矩形 53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3" name="矩形 53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4" name="矩形 53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5" name="矩形 53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6" name="矩形 53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7" name="矩形 53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8" name="矩形 53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39" name="矩形 53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0" name="矩形 53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1" name="矩形 54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2" name="矩形 54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3" name="矩形 54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4" name="矩形 54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5" name="矩形 54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6" name="矩形 54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7" name="矩形 54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8" name="矩形 54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49" name="矩形 54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0" name="矩形 54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1" name="矩形 55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2" name="矩形 55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3" name="矩形 55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4" name="矩形 55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5" name="矩形 55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6" name="矩形 55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7" name="矩形 55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8" name="矩形 55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59" name="矩形 55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60" name="矩形 559"/>
              <p:cNvSpPr/>
              <p:nvPr/>
            </p:nvSpPr>
            <p:spPr>
              <a:xfrm>
                <a:off x="1885950" y="275748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69" name="群組 68"/>
            <p:cNvGrpSpPr/>
            <p:nvPr/>
          </p:nvGrpSpPr>
          <p:grpSpPr>
            <a:xfrm>
              <a:off x="4386412" y="2781280"/>
              <a:ext cx="1028700" cy="971549"/>
              <a:chOff x="1028700" y="1947861"/>
              <a:chExt cx="1028700" cy="971549"/>
            </a:xfrm>
            <a:solidFill>
              <a:srgbClr val="ED7D31">
                <a:lumMod val="20000"/>
                <a:lumOff val="80000"/>
              </a:srgbClr>
            </a:solidFill>
          </p:grpSpPr>
          <p:sp>
            <p:nvSpPr>
              <p:cNvPr id="489" name="矩形 48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0" name="矩形 48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1" name="矩形 49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2" name="矩形 49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3" name="矩形 49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4" name="矩形 49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5" name="矩形 49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6" name="矩形 49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7" name="矩形 49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8" name="矩形 49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99" name="矩形 49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0" name="矩形 49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1" name="矩形 50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2" name="矩形 50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3" name="矩形 50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4" name="矩形 50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5" name="矩形 50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6" name="矩形 50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7" name="矩形 50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8" name="矩形 50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09" name="矩形 50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0" name="矩形 50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1" name="矩形 51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2" name="矩形 51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3" name="矩形 51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4" name="矩形 51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5" name="矩形 51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6" name="矩形 51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7" name="矩形 51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8" name="矩形 51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19" name="矩形 51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0" name="矩形 51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1" name="矩形 52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2" name="矩形 52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3" name="矩形 52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524" name="矩形 523"/>
              <p:cNvSpPr/>
              <p:nvPr/>
            </p:nvSpPr>
            <p:spPr>
              <a:xfrm>
                <a:off x="1885950" y="2757483"/>
                <a:ext cx="171450" cy="161925"/>
              </a:xfrm>
              <a:prstGeom prst="rect">
                <a:avLst/>
              </a:prstGeom>
              <a:solidFill>
                <a:srgbClr val="ED7D31"/>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0" name="群組 69"/>
            <p:cNvGrpSpPr/>
            <p:nvPr/>
          </p:nvGrpSpPr>
          <p:grpSpPr>
            <a:xfrm>
              <a:off x="4292130" y="2886075"/>
              <a:ext cx="1028700" cy="971549"/>
              <a:chOff x="1028700" y="1947861"/>
              <a:chExt cx="1028700" cy="971549"/>
            </a:xfrm>
            <a:solidFill>
              <a:srgbClr val="4472C4">
                <a:lumMod val="40000"/>
                <a:lumOff val="60000"/>
              </a:srgbClr>
            </a:solidFill>
          </p:grpSpPr>
          <p:sp>
            <p:nvSpPr>
              <p:cNvPr id="453" name="矩形 45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4" name="矩形 45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5" name="矩形 45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6" name="矩形 45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7" name="矩形 45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8" name="矩形 45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9" name="矩形 45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0" name="矩形 45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1" name="矩形 46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2" name="矩形 46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3" name="矩形 46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4" name="矩形 46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5" name="矩形 46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6" name="矩形 46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7" name="矩形 46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8" name="矩形 46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69" name="矩形 46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0" name="矩形 46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1" name="矩形 47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2" name="矩形 47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3" name="矩形 47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4" name="矩形 47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5" name="矩形 47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6" name="矩形 47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7" name="矩形 47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8" name="矩形 47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79" name="矩形 47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0" name="矩形 47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1" name="矩形 48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2" name="矩形 48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3" name="矩形 48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4" name="矩形 48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5" name="矩形 48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6" name="矩形 48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7" name="矩形 48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88" name="矩形 487"/>
              <p:cNvSpPr/>
              <p:nvPr/>
            </p:nvSpPr>
            <p:spPr>
              <a:xfrm>
                <a:off x="1885950" y="275748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1" name="群組 70"/>
            <p:cNvGrpSpPr/>
            <p:nvPr/>
          </p:nvGrpSpPr>
          <p:grpSpPr>
            <a:xfrm>
              <a:off x="4196209" y="2991096"/>
              <a:ext cx="1028700" cy="971549"/>
              <a:chOff x="1028700" y="1947861"/>
              <a:chExt cx="1028700" cy="971549"/>
            </a:xfrm>
            <a:solidFill>
              <a:srgbClr val="A5A5A5">
                <a:lumMod val="40000"/>
                <a:lumOff val="60000"/>
              </a:srgbClr>
            </a:solidFill>
          </p:grpSpPr>
          <p:sp>
            <p:nvSpPr>
              <p:cNvPr id="417" name="矩形 41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8" name="矩形 41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9" name="矩形 41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0" name="矩形 41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1" name="矩形 42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2" name="矩形 42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3" name="矩形 42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4" name="矩形 42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5" name="矩形 42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6" name="矩形 42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7" name="矩形 42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8" name="矩形 42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29" name="矩形 42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0" name="矩形 42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1" name="矩形 43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2" name="矩形 43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3" name="矩形 43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4" name="矩形 43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5" name="矩形 43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6" name="矩形 43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7" name="矩形 43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8" name="矩形 43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39" name="矩形 43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0" name="矩形 43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1" name="矩形 44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2" name="矩形 44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3" name="矩形 44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4" name="矩形 44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5" name="矩形 44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6" name="矩形 44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7" name="矩形 44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8" name="矩形 44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49" name="矩形 44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0" name="矩形 44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1" name="矩形 45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52" name="矩形 451"/>
              <p:cNvSpPr/>
              <p:nvPr/>
            </p:nvSpPr>
            <p:spPr>
              <a:xfrm>
                <a:off x="1885950" y="275748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2" name="群組 71"/>
            <p:cNvGrpSpPr/>
            <p:nvPr/>
          </p:nvGrpSpPr>
          <p:grpSpPr>
            <a:xfrm>
              <a:off x="4100664" y="3097348"/>
              <a:ext cx="1028700" cy="971549"/>
              <a:chOff x="1028700" y="1947861"/>
              <a:chExt cx="1028700" cy="971549"/>
            </a:xfrm>
            <a:solidFill>
              <a:srgbClr val="5B9BD5">
                <a:lumMod val="40000"/>
                <a:lumOff val="60000"/>
              </a:srgbClr>
            </a:solidFill>
          </p:grpSpPr>
          <p:sp>
            <p:nvSpPr>
              <p:cNvPr id="381" name="矩形 38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2" name="矩形 38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3" name="矩形 38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4" name="矩形 38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5" name="矩形 38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6" name="矩形 38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7" name="矩形 38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8" name="矩形 38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9" name="矩形 38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0" name="矩形 38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1" name="矩形 39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2" name="矩形 39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3" name="矩形 39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4" name="矩形 39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5" name="矩形 39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6" name="矩形 39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7" name="矩形 39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8" name="矩形 39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99" name="矩形 39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0" name="矩形 39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1" name="矩形 40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2" name="矩形 40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3" name="矩形 40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4" name="矩形 40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5" name="矩形 40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6" name="矩形 40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7" name="矩形 40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8" name="矩形 40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09" name="矩形 40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0" name="矩形 40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1" name="矩形 41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2" name="矩形 41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3" name="矩形 41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4" name="矩形 41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5" name="矩形 41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416" name="矩形 415"/>
              <p:cNvSpPr/>
              <p:nvPr/>
            </p:nvSpPr>
            <p:spPr>
              <a:xfrm>
                <a:off x="1885950" y="275748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3" name="群組 72"/>
            <p:cNvGrpSpPr/>
            <p:nvPr/>
          </p:nvGrpSpPr>
          <p:grpSpPr>
            <a:xfrm>
              <a:off x="3996035" y="3200414"/>
              <a:ext cx="1028700" cy="971549"/>
              <a:chOff x="1028700" y="1947861"/>
              <a:chExt cx="1028700" cy="971549"/>
            </a:xfrm>
            <a:solidFill>
              <a:srgbClr val="70AD47">
                <a:lumMod val="40000"/>
                <a:lumOff val="60000"/>
              </a:srgbClr>
            </a:solidFill>
          </p:grpSpPr>
          <p:sp>
            <p:nvSpPr>
              <p:cNvPr id="345" name="矩形 34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6" name="矩形 34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7" name="矩形 34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8" name="矩形 34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9" name="矩形 34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0" name="矩形 34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1" name="矩形 35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2" name="矩形 35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3" name="矩形 35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4" name="矩形 35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5" name="矩形 35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6" name="矩形 35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7" name="矩形 35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8" name="矩形 35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59" name="矩形 35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0" name="矩形 35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1" name="矩形 36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2" name="矩形 36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3" name="矩形 36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4" name="矩形 36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5" name="矩形 36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6" name="矩形 36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7" name="矩形 36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8" name="矩形 36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69" name="矩形 36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0" name="矩形 36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1" name="矩形 37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2" name="矩形 37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3" name="矩形 37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4" name="矩形 37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5" name="矩形 37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6" name="矩形 37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7" name="矩形 37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8" name="矩形 37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79" name="矩形 37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80" name="矩形 379"/>
              <p:cNvSpPr/>
              <p:nvPr/>
            </p:nvSpPr>
            <p:spPr>
              <a:xfrm>
                <a:off x="1885950" y="2757483"/>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4" name="群組 73"/>
            <p:cNvGrpSpPr/>
            <p:nvPr/>
          </p:nvGrpSpPr>
          <p:grpSpPr>
            <a:xfrm>
              <a:off x="3901049" y="3295811"/>
              <a:ext cx="1028700" cy="971549"/>
              <a:chOff x="1028700" y="1947861"/>
              <a:chExt cx="1028700" cy="971549"/>
            </a:xfrm>
            <a:solidFill>
              <a:srgbClr val="FFC000">
                <a:lumMod val="40000"/>
                <a:lumOff val="60000"/>
              </a:srgbClr>
            </a:solidFill>
          </p:grpSpPr>
          <p:sp>
            <p:nvSpPr>
              <p:cNvPr id="309" name="矩形 30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0" name="矩形 30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1" name="矩形 31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2" name="矩形 31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3" name="矩形 31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4" name="矩形 31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5" name="矩形 31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6" name="矩形 31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7" name="矩形 31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8" name="矩形 31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19" name="矩形 31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0" name="矩形 31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1" name="矩形 32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2" name="矩形 32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3" name="矩形 32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4" name="矩形 32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5" name="矩形 32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6" name="矩形 32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7" name="矩形 32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8" name="矩形 32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29" name="矩形 32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0" name="矩形 32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1" name="矩形 33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2" name="矩形 33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3" name="矩形 33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4" name="矩形 33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5" name="矩形 33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6" name="矩形 33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7" name="矩形 33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8" name="矩形 33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39" name="矩形 33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0" name="矩形 33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1" name="矩形 34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2" name="矩形 34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3" name="矩形 34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44" name="矩形 343"/>
              <p:cNvSpPr/>
              <p:nvPr/>
            </p:nvSpPr>
            <p:spPr>
              <a:xfrm>
                <a:off x="1885950" y="275748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5" name="群組 74"/>
            <p:cNvGrpSpPr/>
            <p:nvPr/>
          </p:nvGrpSpPr>
          <p:grpSpPr>
            <a:xfrm>
              <a:off x="3786488" y="3400077"/>
              <a:ext cx="1028700" cy="971549"/>
              <a:chOff x="1028700" y="1947861"/>
              <a:chExt cx="1028700" cy="971549"/>
            </a:xfrm>
            <a:solidFill>
              <a:srgbClr val="ED7D31">
                <a:lumMod val="40000"/>
                <a:lumOff val="60000"/>
              </a:srgbClr>
            </a:solidFill>
          </p:grpSpPr>
          <p:sp>
            <p:nvSpPr>
              <p:cNvPr id="273" name="矩形 27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4" name="矩形 27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5" name="矩形 27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6" name="矩形 27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7" name="矩形 27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8" name="矩形 27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9" name="矩形 27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0" name="矩形 27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1" name="矩形 28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2" name="矩形 28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3" name="矩形 28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4" name="矩形 28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5" name="矩形 28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6" name="矩形 28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7" name="矩形 28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8" name="矩形 28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89" name="矩形 28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0" name="矩形 28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1" name="矩形 29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2" name="矩形 29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3" name="矩形 29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4" name="矩形 29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5" name="矩形 29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6" name="矩形 29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7" name="矩形 29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8" name="矩形 29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99" name="矩形 29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0" name="矩形 29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1" name="矩形 30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2" name="矩形 30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3" name="矩形 30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4" name="矩形 30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5" name="矩形 30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6" name="矩形 30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7" name="矩形 30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308" name="矩形 307"/>
              <p:cNvSpPr/>
              <p:nvPr/>
            </p:nvSpPr>
            <p:spPr>
              <a:xfrm>
                <a:off x="1885950" y="2757483"/>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76" name="直線單箭頭接點 75"/>
            <p:cNvCxnSpPr/>
            <p:nvPr/>
          </p:nvCxnSpPr>
          <p:spPr>
            <a:xfrm flipV="1">
              <a:off x="4894866" y="3599709"/>
              <a:ext cx="795339" cy="848559"/>
            </a:xfrm>
            <a:prstGeom prst="straightConnector1">
              <a:avLst/>
            </a:prstGeom>
            <a:noFill/>
            <a:ln w="6350" cap="flat" cmpd="sng" algn="ctr">
              <a:solidFill>
                <a:srgbClr val="5B9BD5"/>
              </a:solidFill>
              <a:prstDash val="solid"/>
              <a:miter lim="800000"/>
              <a:headEnd type="triangle"/>
              <a:tailEnd type="triangle"/>
            </a:ln>
            <a:effectLst/>
          </p:spPr>
        </p:cxnSp>
        <p:sp>
          <p:nvSpPr>
            <p:cNvPr id="77" name="文字方塊 76"/>
            <p:cNvSpPr txBox="1"/>
            <p:nvPr/>
          </p:nvSpPr>
          <p:spPr>
            <a:xfrm>
              <a:off x="4981576" y="3955600"/>
              <a:ext cx="943220" cy="6072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srgbClr val="5B9BD5"/>
                  </a:solidFill>
                  <a:effectLst/>
                  <a:uLnTx/>
                  <a:uFillTx/>
                  <a:latin typeface="Times New Roman"/>
                  <a:ea typeface="標楷體"/>
                </a:rPr>
                <a:t>(max=9)</a:t>
              </a:r>
              <a:endParaRPr kumimoji="0" lang="zh-TW" altLang="en-US" sz="1100" b="0" i="0" u="none" strike="noStrike" kern="0" cap="none" spc="0" normalizeH="0" baseline="0" noProof="0" dirty="0">
                <a:ln>
                  <a:noFill/>
                </a:ln>
                <a:solidFill>
                  <a:srgbClr val="5B9BD5"/>
                </a:solidFill>
                <a:effectLst/>
                <a:uLnTx/>
                <a:uFillTx/>
                <a:latin typeface="Times New Roman"/>
                <a:ea typeface="標楷體"/>
              </a:endParaRPr>
            </a:p>
          </p:txBody>
        </p:sp>
        <p:grpSp>
          <p:nvGrpSpPr>
            <p:cNvPr id="78" name="群組 77"/>
            <p:cNvGrpSpPr/>
            <p:nvPr/>
          </p:nvGrpSpPr>
          <p:grpSpPr>
            <a:xfrm>
              <a:off x="6846094" y="3548092"/>
              <a:ext cx="514350" cy="485775"/>
              <a:chOff x="3028950" y="2076448"/>
              <a:chExt cx="514350" cy="485775"/>
            </a:xfrm>
            <a:solidFill>
              <a:srgbClr val="ED7D31"/>
            </a:solidFill>
          </p:grpSpPr>
          <p:sp>
            <p:nvSpPr>
              <p:cNvPr id="264" name="矩形 263"/>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5" name="矩形 264"/>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6" name="矩形 265"/>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7" name="矩形 266"/>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8" name="矩形 267"/>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9" name="矩形 268"/>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0" name="矩形 269"/>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1" name="矩形 270"/>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72" name="矩形 271"/>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9" name="群組 78"/>
            <p:cNvGrpSpPr/>
            <p:nvPr/>
          </p:nvGrpSpPr>
          <p:grpSpPr>
            <a:xfrm>
              <a:off x="6853235" y="5158429"/>
              <a:ext cx="514350" cy="485775"/>
              <a:chOff x="3028950" y="2076448"/>
              <a:chExt cx="514350" cy="485775"/>
            </a:xfrm>
            <a:solidFill>
              <a:srgbClr val="ED7D31"/>
            </a:solidFill>
          </p:grpSpPr>
          <p:sp>
            <p:nvSpPr>
              <p:cNvPr id="255" name="矩形 254"/>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6" name="矩形 255"/>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7" name="矩形 256"/>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8" name="矩形 257"/>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9" name="矩形 258"/>
              <p:cNvSpPr/>
              <p:nvPr/>
            </p:nvSpPr>
            <p:spPr>
              <a:xfrm>
                <a:off x="3200400" y="2238373"/>
                <a:ext cx="171450" cy="161925"/>
              </a:xfrm>
              <a:prstGeom prst="rect">
                <a:avLst/>
              </a:prstGeom>
              <a:solidFill>
                <a:srgbClr val="A5A5A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0" name="矩形 259"/>
              <p:cNvSpPr/>
              <p:nvPr/>
            </p:nvSpPr>
            <p:spPr>
              <a:xfrm>
                <a:off x="3371850" y="2238373"/>
                <a:ext cx="171450" cy="161925"/>
              </a:xfrm>
              <a:prstGeom prst="rect">
                <a:avLst/>
              </a:prstGeom>
              <a:solidFill>
                <a:srgbClr val="4472C4">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1" name="矩形 260"/>
              <p:cNvSpPr/>
              <p:nvPr/>
            </p:nvSpPr>
            <p:spPr>
              <a:xfrm>
                <a:off x="3028950" y="240029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2" name="矩形 261"/>
              <p:cNvSpPr/>
              <p:nvPr/>
            </p:nvSpPr>
            <p:spPr>
              <a:xfrm>
                <a:off x="3200400" y="2400297"/>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63" name="矩形 262"/>
              <p:cNvSpPr/>
              <p:nvPr/>
            </p:nvSpPr>
            <p:spPr>
              <a:xfrm>
                <a:off x="3371850" y="2400297"/>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80" name="文字方塊 79"/>
            <p:cNvSpPr txBox="1"/>
            <p:nvPr/>
          </p:nvSpPr>
          <p:spPr>
            <a:xfrm>
              <a:off x="10239375" y="1095494"/>
              <a:ext cx="1952625" cy="6451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Partial sum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Output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grpSp>
          <p:nvGrpSpPr>
            <p:cNvPr id="81" name="群組 80"/>
            <p:cNvGrpSpPr/>
            <p:nvPr/>
          </p:nvGrpSpPr>
          <p:grpSpPr>
            <a:xfrm>
              <a:off x="10691810" y="3343113"/>
              <a:ext cx="342899" cy="161925"/>
              <a:chOff x="10691810" y="3343113"/>
              <a:chExt cx="342899" cy="161925"/>
            </a:xfrm>
          </p:grpSpPr>
          <p:sp>
            <p:nvSpPr>
              <p:cNvPr id="253" name="矩形 252"/>
              <p:cNvSpPr/>
              <p:nvPr/>
            </p:nvSpPr>
            <p:spPr>
              <a:xfrm>
                <a:off x="10691810"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4" name="矩形 253"/>
              <p:cNvSpPr/>
              <p:nvPr/>
            </p:nvSpPr>
            <p:spPr>
              <a:xfrm>
                <a:off x="10863259"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82" name="群組 81"/>
            <p:cNvGrpSpPr/>
            <p:nvPr/>
          </p:nvGrpSpPr>
          <p:grpSpPr>
            <a:xfrm>
              <a:off x="10687050" y="4953000"/>
              <a:ext cx="342899" cy="161925"/>
              <a:chOff x="10687050" y="4953000"/>
              <a:chExt cx="342899" cy="161925"/>
            </a:xfrm>
          </p:grpSpPr>
          <p:sp>
            <p:nvSpPr>
              <p:cNvPr id="251" name="矩形 250"/>
              <p:cNvSpPr/>
              <p:nvPr/>
            </p:nvSpPr>
            <p:spPr>
              <a:xfrm>
                <a:off x="10687050"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2" name="矩形 251"/>
              <p:cNvSpPr/>
              <p:nvPr/>
            </p:nvSpPr>
            <p:spPr>
              <a:xfrm>
                <a:off x="10858499"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83" name="群組 82"/>
            <p:cNvGrpSpPr/>
            <p:nvPr/>
          </p:nvGrpSpPr>
          <p:grpSpPr>
            <a:xfrm>
              <a:off x="10687049" y="1988337"/>
              <a:ext cx="1023938" cy="969175"/>
              <a:chOff x="10687049" y="1988337"/>
              <a:chExt cx="1023938" cy="969175"/>
            </a:xfrm>
          </p:grpSpPr>
          <p:grpSp>
            <p:nvGrpSpPr>
              <p:cNvPr id="197" name="群組 196"/>
              <p:cNvGrpSpPr/>
              <p:nvPr/>
            </p:nvGrpSpPr>
            <p:grpSpPr>
              <a:xfrm>
                <a:off x="10687050" y="1993468"/>
                <a:ext cx="342899" cy="161925"/>
                <a:chOff x="10687050" y="1993468"/>
                <a:chExt cx="342899" cy="161925"/>
              </a:xfrm>
            </p:grpSpPr>
            <p:sp>
              <p:nvSpPr>
                <p:cNvPr id="249" name="矩形 24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50" name="矩形 24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98" name="群組 197"/>
              <p:cNvGrpSpPr/>
              <p:nvPr/>
            </p:nvGrpSpPr>
            <p:grpSpPr>
              <a:xfrm>
                <a:off x="11029949" y="1990725"/>
                <a:ext cx="342899" cy="161925"/>
                <a:chOff x="10687050" y="1993468"/>
                <a:chExt cx="342899" cy="161925"/>
              </a:xfrm>
            </p:grpSpPr>
            <p:sp>
              <p:nvSpPr>
                <p:cNvPr id="247" name="矩形 24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8" name="矩形 24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99" name="群組 198"/>
              <p:cNvGrpSpPr/>
              <p:nvPr/>
            </p:nvGrpSpPr>
            <p:grpSpPr>
              <a:xfrm>
                <a:off x="11368088" y="1988337"/>
                <a:ext cx="342899" cy="161925"/>
                <a:chOff x="10687050" y="1993468"/>
                <a:chExt cx="342899" cy="161925"/>
              </a:xfrm>
            </p:grpSpPr>
            <p:sp>
              <p:nvSpPr>
                <p:cNvPr id="245" name="矩形 24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6" name="矩形 24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0" name="群組 199"/>
              <p:cNvGrpSpPr/>
              <p:nvPr/>
            </p:nvGrpSpPr>
            <p:grpSpPr>
              <a:xfrm>
                <a:off x="10687049" y="2153291"/>
                <a:ext cx="342899" cy="161925"/>
                <a:chOff x="10687050" y="1993468"/>
                <a:chExt cx="342899" cy="161925"/>
              </a:xfrm>
            </p:grpSpPr>
            <p:sp>
              <p:nvSpPr>
                <p:cNvPr id="243" name="矩形 242"/>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4" name="矩形 243"/>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1" name="群組 200"/>
              <p:cNvGrpSpPr/>
              <p:nvPr/>
            </p:nvGrpSpPr>
            <p:grpSpPr>
              <a:xfrm>
                <a:off x="11029948" y="2150548"/>
                <a:ext cx="342899" cy="161925"/>
                <a:chOff x="10687050" y="1993468"/>
                <a:chExt cx="342899" cy="161925"/>
              </a:xfrm>
            </p:grpSpPr>
            <p:sp>
              <p:nvSpPr>
                <p:cNvPr id="241" name="矩形 24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2" name="矩形 24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2" name="群組 201"/>
              <p:cNvGrpSpPr/>
              <p:nvPr/>
            </p:nvGrpSpPr>
            <p:grpSpPr>
              <a:xfrm>
                <a:off x="11368087" y="2148160"/>
                <a:ext cx="342899" cy="161925"/>
                <a:chOff x="10687050" y="1993468"/>
                <a:chExt cx="342899" cy="161925"/>
              </a:xfrm>
            </p:grpSpPr>
            <p:sp>
              <p:nvSpPr>
                <p:cNvPr id="239" name="矩形 23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40" name="矩形 23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3" name="群組 202"/>
              <p:cNvGrpSpPr/>
              <p:nvPr/>
            </p:nvGrpSpPr>
            <p:grpSpPr>
              <a:xfrm>
                <a:off x="10687049" y="2314178"/>
                <a:ext cx="342899" cy="161925"/>
                <a:chOff x="10687050" y="1993468"/>
                <a:chExt cx="342899" cy="161925"/>
              </a:xfrm>
            </p:grpSpPr>
            <p:sp>
              <p:nvSpPr>
                <p:cNvPr id="237" name="矩形 23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8" name="矩形 23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4" name="群組 203"/>
              <p:cNvGrpSpPr/>
              <p:nvPr/>
            </p:nvGrpSpPr>
            <p:grpSpPr>
              <a:xfrm>
                <a:off x="11029948" y="2311435"/>
                <a:ext cx="342899" cy="161925"/>
                <a:chOff x="10687050" y="1993468"/>
                <a:chExt cx="342899" cy="161925"/>
              </a:xfrm>
            </p:grpSpPr>
            <p:sp>
              <p:nvSpPr>
                <p:cNvPr id="235" name="矩形 23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6" name="矩形 23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5" name="群組 204"/>
              <p:cNvGrpSpPr/>
              <p:nvPr/>
            </p:nvGrpSpPr>
            <p:grpSpPr>
              <a:xfrm>
                <a:off x="11368087" y="2309047"/>
                <a:ext cx="342899" cy="161925"/>
                <a:chOff x="10687050" y="1993468"/>
                <a:chExt cx="342899" cy="161925"/>
              </a:xfrm>
            </p:grpSpPr>
            <p:sp>
              <p:nvSpPr>
                <p:cNvPr id="233" name="矩形 232"/>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4" name="矩形 233"/>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6" name="群組 205"/>
              <p:cNvGrpSpPr/>
              <p:nvPr/>
            </p:nvGrpSpPr>
            <p:grpSpPr>
              <a:xfrm>
                <a:off x="10687049" y="2469897"/>
                <a:ext cx="342899" cy="161925"/>
                <a:chOff x="10687050" y="1993468"/>
                <a:chExt cx="342899" cy="161925"/>
              </a:xfrm>
            </p:grpSpPr>
            <p:sp>
              <p:nvSpPr>
                <p:cNvPr id="231" name="矩形 23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2" name="矩形 23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7" name="群組 206"/>
              <p:cNvGrpSpPr/>
              <p:nvPr/>
            </p:nvGrpSpPr>
            <p:grpSpPr>
              <a:xfrm>
                <a:off x="11029948" y="2467154"/>
                <a:ext cx="342899" cy="161925"/>
                <a:chOff x="10687050" y="1993468"/>
                <a:chExt cx="342899" cy="161925"/>
              </a:xfrm>
            </p:grpSpPr>
            <p:sp>
              <p:nvSpPr>
                <p:cNvPr id="229" name="矩形 22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30" name="矩形 22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8" name="群組 207"/>
              <p:cNvGrpSpPr/>
              <p:nvPr/>
            </p:nvGrpSpPr>
            <p:grpSpPr>
              <a:xfrm>
                <a:off x="11368087" y="2464766"/>
                <a:ext cx="342899" cy="161925"/>
                <a:chOff x="10687050" y="1993468"/>
                <a:chExt cx="342899" cy="161925"/>
              </a:xfrm>
            </p:grpSpPr>
            <p:sp>
              <p:nvSpPr>
                <p:cNvPr id="227" name="矩形 22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8" name="矩形 22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09" name="群組 208"/>
              <p:cNvGrpSpPr/>
              <p:nvPr/>
            </p:nvGrpSpPr>
            <p:grpSpPr>
              <a:xfrm>
                <a:off x="10687049" y="2626715"/>
                <a:ext cx="342899" cy="161925"/>
                <a:chOff x="10687050" y="1993468"/>
                <a:chExt cx="342899" cy="161925"/>
              </a:xfrm>
            </p:grpSpPr>
            <p:sp>
              <p:nvSpPr>
                <p:cNvPr id="225" name="矩形 22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6" name="矩形 22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10" name="群組 209"/>
              <p:cNvGrpSpPr/>
              <p:nvPr/>
            </p:nvGrpSpPr>
            <p:grpSpPr>
              <a:xfrm>
                <a:off x="11029948" y="2633497"/>
                <a:ext cx="342899" cy="161925"/>
                <a:chOff x="10687050" y="1993468"/>
                <a:chExt cx="342899" cy="161925"/>
              </a:xfrm>
            </p:grpSpPr>
            <p:sp>
              <p:nvSpPr>
                <p:cNvPr id="223" name="矩形 222"/>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4" name="矩形 223"/>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11" name="群組 210"/>
              <p:cNvGrpSpPr/>
              <p:nvPr/>
            </p:nvGrpSpPr>
            <p:grpSpPr>
              <a:xfrm>
                <a:off x="11368087" y="2631109"/>
                <a:ext cx="342899" cy="161925"/>
                <a:chOff x="10687050" y="1993468"/>
                <a:chExt cx="342899" cy="161925"/>
              </a:xfrm>
            </p:grpSpPr>
            <p:sp>
              <p:nvSpPr>
                <p:cNvPr id="221" name="矩形 22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2" name="矩形 22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12" name="群組 211"/>
              <p:cNvGrpSpPr/>
              <p:nvPr/>
            </p:nvGrpSpPr>
            <p:grpSpPr>
              <a:xfrm>
                <a:off x="10689432" y="2795587"/>
                <a:ext cx="342899" cy="161925"/>
                <a:chOff x="10687050" y="1993468"/>
                <a:chExt cx="342899" cy="161925"/>
              </a:xfrm>
            </p:grpSpPr>
            <p:sp>
              <p:nvSpPr>
                <p:cNvPr id="219" name="矩形 21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20" name="矩形 21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13" name="群組 212"/>
              <p:cNvGrpSpPr/>
              <p:nvPr/>
            </p:nvGrpSpPr>
            <p:grpSpPr>
              <a:xfrm>
                <a:off x="11032331" y="2792844"/>
                <a:ext cx="342899" cy="161925"/>
                <a:chOff x="10687050" y="1993468"/>
                <a:chExt cx="342899" cy="161925"/>
              </a:xfrm>
            </p:grpSpPr>
            <p:sp>
              <p:nvSpPr>
                <p:cNvPr id="217" name="矩形 21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8" name="矩形 21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214" name="群組 213"/>
              <p:cNvGrpSpPr/>
              <p:nvPr/>
            </p:nvGrpSpPr>
            <p:grpSpPr>
              <a:xfrm>
                <a:off x="11360945" y="2790456"/>
                <a:ext cx="342899" cy="161925"/>
                <a:chOff x="10687050" y="1993468"/>
                <a:chExt cx="342899" cy="161925"/>
              </a:xfrm>
            </p:grpSpPr>
            <p:sp>
              <p:nvSpPr>
                <p:cNvPr id="215" name="矩形 21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16" name="矩形 21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grpSp>
          <p:nvGrpSpPr>
            <p:cNvPr id="84" name="群組 83"/>
            <p:cNvGrpSpPr/>
            <p:nvPr/>
          </p:nvGrpSpPr>
          <p:grpSpPr>
            <a:xfrm>
              <a:off x="10689429" y="3339040"/>
              <a:ext cx="1026320" cy="969175"/>
              <a:chOff x="10687049" y="1988337"/>
              <a:chExt cx="1026320" cy="969175"/>
            </a:xfrm>
            <a:solidFill>
              <a:srgbClr val="FFC000">
                <a:lumMod val="75000"/>
              </a:srgbClr>
            </a:solidFill>
          </p:grpSpPr>
          <p:grpSp>
            <p:nvGrpSpPr>
              <p:cNvPr id="143" name="群組 142"/>
              <p:cNvGrpSpPr/>
              <p:nvPr/>
            </p:nvGrpSpPr>
            <p:grpSpPr>
              <a:xfrm>
                <a:off x="10687050" y="1993468"/>
                <a:ext cx="342899" cy="161925"/>
                <a:chOff x="10687050" y="1993468"/>
                <a:chExt cx="342899" cy="161925"/>
              </a:xfrm>
              <a:grpFill/>
            </p:grpSpPr>
            <p:sp>
              <p:nvSpPr>
                <p:cNvPr id="195" name="矩形 19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 name="矩形 19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44" name="群組 143"/>
              <p:cNvGrpSpPr/>
              <p:nvPr/>
            </p:nvGrpSpPr>
            <p:grpSpPr>
              <a:xfrm>
                <a:off x="11029949" y="1990725"/>
                <a:ext cx="342899" cy="161925"/>
                <a:chOff x="10687050" y="1993468"/>
                <a:chExt cx="342899" cy="161925"/>
              </a:xfrm>
              <a:grpFill/>
            </p:grpSpPr>
            <p:sp>
              <p:nvSpPr>
                <p:cNvPr id="193" name="矩形 19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 name="矩形 19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45" name="群組 144"/>
              <p:cNvGrpSpPr/>
              <p:nvPr/>
            </p:nvGrpSpPr>
            <p:grpSpPr>
              <a:xfrm>
                <a:off x="11368088" y="1988337"/>
                <a:ext cx="342899" cy="161925"/>
                <a:chOff x="10687050" y="1993468"/>
                <a:chExt cx="342899" cy="161925"/>
              </a:xfrm>
              <a:grpFill/>
            </p:grpSpPr>
            <p:sp>
              <p:nvSpPr>
                <p:cNvPr id="191" name="矩形 19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 name="矩形 19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46" name="群組 145"/>
              <p:cNvGrpSpPr/>
              <p:nvPr/>
            </p:nvGrpSpPr>
            <p:grpSpPr>
              <a:xfrm>
                <a:off x="10687049" y="2153291"/>
                <a:ext cx="342899" cy="161925"/>
                <a:chOff x="10687050" y="1993468"/>
                <a:chExt cx="342899" cy="161925"/>
              </a:xfrm>
              <a:grpFill/>
            </p:grpSpPr>
            <p:sp>
              <p:nvSpPr>
                <p:cNvPr id="189" name="矩形 18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 name="矩形 18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47" name="群組 146"/>
              <p:cNvGrpSpPr/>
              <p:nvPr/>
            </p:nvGrpSpPr>
            <p:grpSpPr>
              <a:xfrm>
                <a:off x="11029948" y="2150548"/>
                <a:ext cx="342899" cy="161925"/>
                <a:chOff x="10687050" y="1993468"/>
                <a:chExt cx="342899" cy="161925"/>
              </a:xfrm>
              <a:grpFill/>
            </p:grpSpPr>
            <p:sp>
              <p:nvSpPr>
                <p:cNvPr id="187" name="矩形 18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 name="矩形 18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48" name="群組 147"/>
              <p:cNvGrpSpPr/>
              <p:nvPr/>
            </p:nvGrpSpPr>
            <p:grpSpPr>
              <a:xfrm>
                <a:off x="11368087" y="2148160"/>
                <a:ext cx="342899" cy="161925"/>
                <a:chOff x="10687050" y="1993468"/>
                <a:chExt cx="342899" cy="161925"/>
              </a:xfrm>
              <a:grpFill/>
            </p:grpSpPr>
            <p:sp>
              <p:nvSpPr>
                <p:cNvPr id="185" name="矩形 18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 name="矩形 18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49" name="群組 148"/>
              <p:cNvGrpSpPr/>
              <p:nvPr/>
            </p:nvGrpSpPr>
            <p:grpSpPr>
              <a:xfrm>
                <a:off x="10687049" y="2314178"/>
                <a:ext cx="342899" cy="161925"/>
                <a:chOff x="10687050" y="1993468"/>
                <a:chExt cx="342899" cy="161925"/>
              </a:xfrm>
              <a:grpFill/>
            </p:grpSpPr>
            <p:sp>
              <p:nvSpPr>
                <p:cNvPr id="183" name="矩形 18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 name="矩形 18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0" name="群組 149"/>
              <p:cNvGrpSpPr/>
              <p:nvPr/>
            </p:nvGrpSpPr>
            <p:grpSpPr>
              <a:xfrm>
                <a:off x="11029948" y="2311435"/>
                <a:ext cx="342899" cy="161925"/>
                <a:chOff x="10687050" y="1993468"/>
                <a:chExt cx="342899" cy="161925"/>
              </a:xfrm>
              <a:grpFill/>
            </p:grpSpPr>
            <p:sp>
              <p:nvSpPr>
                <p:cNvPr id="181" name="矩形 18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 name="矩形 18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1" name="群組 150"/>
              <p:cNvGrpSpPr/>
              <p:nvPr/>
            </p:nvGrpSpPr>
            <p:grpSpPr>
              <a:xfrm>
                <a:off x="11368087" y="2309047"/>
                <a:ext cx="342899" cy="161925"/>
                <a:chOff x="10687050" y="1993468"/>
                <a:chExt cx="342899" cy="161925"/>
              </a:xfrm>
              <a:grpFill/>
            </p:grpSpPr>
            <p:sp>
              <p:nvSpPr>
                <p:cNvPr id="179" name="矩形 17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 name="矩形 17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2" name="群組 151"/>
              <p:cNvGrpSpPr/>
              <p:nvPr/>
            </p:nvGrpSpPr>
            <p:grpSpPr>
              <a:xfrm>
                <a:off x="10687049" y="2469897"/>
                <a:ext cx="342899" cy="161925"/>
                <a:chOff x="10687050" y="1993468"/>
                <a:chExt cx="342899" cy="161925"/>
              </a:xfrm>
              <a:grpFill/>
            </p:grpSpPr>
            <p:sp>
              <p:nvSpPr>
                <p:cNvPr id="177" name="矩形 17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 name="矩形 17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3" name="群組 152"/>
              <p:cNvGrpSpPr/>
              <p:nvPr/>
            </p:nvGrpSpPr>
            <p:grpSpPr>
              <a:xfrm>
                <a:off x="11029948" y="2467154"/>
                <a:ext cx="342899" cy="161925"/>
                <a:chOff x="10687050" y="1993468"/>
                <a:chExt cx="342899" cy="161925"/>
              </a:xfrm>
              <a:grpFill/>
            </p:grpSpPr>
            <p:sp>
              <p:nvSpPr>
                <p:cNvPr id="175" name="矩形 17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 name="矩形 17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4" name="群組 153"/>
              <p:cNvGrpSpPr/>
              <p:nvPr/>
            </p:nvGrpSpPr>
            <p:grpSpPr>
              <a:xfrm>
                <a:off x="11368087" y="2464766"/>
                <a:ext cx="342899" cy="161925"/>
                <a:chOff x="10687050" y="1993468"/>
                <a:chExt cx="342899" cy="161925"/>
              </a:xfrm>
              <a:grpFill/>
            </p:grpSpPr>
            <p:sp>
              <p:nvSpPr>
                <p:cNvPr id="173" name="矩形 17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 name="矩形 17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5" name="群組 154"/>
              <p:cNvGrpSpPr/>
              <p:nvPr/>
            </p:nvGrpSpPr>
            <p:grpSpPr>
              <a:xfrm>
                <a:off x="10687049" y="2626715"/>
                <a:ext cx="342899" cy="161925"/>
                <a:chOff x="10687050" y="1993468"/>
                <a:chExt cx="342899" cy="161925"/>
              </a:xfrm>
              <a:grpFill/>
            </p:grpSpPr>
            <p:sp>
              <p:nvSpPr>
                <p:cNvPr id="171" name="矩形 17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 name="矩形 17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6" name="群組 155"/>
              <p:cNvGrpSpPr/>
              <p:nvPr/>
            </p:nvGrpSpPr>
            <p:grpSpPr>
              <a:xfrm>
                <a:off x="11029948" y="2633497"/>
                <a:ext cx="342899" cy="161925"/>
                <a:chOff x="10687050" y="1993468"/>
                <a:chExt cx="342899" cy="161925"/>
              </a:xfrm>
              <a:grpFill/>
            </p:grpSpPr>
            <p:sp>
              <p:nvSpPr>
                <p:cNvPr id="169" name="矩形 16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 name="矩形 16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7" name="群組 156"/>
              <p:cNvGrpSpPr/>
              <p:nvPr/>
            </p:nvGrpSpPr>
            <p:grpSpPr>
              <a:xfrm>
                <a:off x="11368087" y="2631109"/>
                <a:ext cx="342899" cy="161925"/>
                <a:chOff x="10687050" y="1993468"/>
                <a:chExt cx="342899" cy="161925"/>
              </a:xfrm>
              <a:grpFill/>
            </p:grpSpPr>
            <p:sp>
              <p:nvSpPr>
                <p:cNvPr id="167" name="矩形 16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 name="矩形 16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8" name="群組 157"/>
              <p:cNvGrpSpPr/>
              <p:nvPr/>
            </p:nvGrpSpPr>
            <p:grpSpPr>
              <a:xfrm>
                <a:off x="10689432" y="2795587"/>
                <a:ext cx="342899" cy="161925"/>
                <a:chOff x="10687050" y="1993468"/>
                <a:chExt cx="342899" cy="161925"/>
              </a:xfrm>
              <a:grpFill/>
            </p:grpSpPr>
            <p:sp>
              <p:nvSpPr>
                <p:cNvPr id="165" name="矩形 16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 name="矩形 16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59" name="群組 158"/>
              <p:cNvGrpSpPr/>
              <p:nvPr/>
            </p:nvGrpSpPr>
            <p:grpSpPr>
              <a:xfrm>
                <a:off x="11032331" y="2792844"/>
                <a:ext cx="342899" cy="161925"/>
                <a:chOff x="10687050" y="1993468"/>
                <a:chExt cx="342899" cy="161925"/>
              </a:xfrm>
              <a:grpFill/>
            </p:grpSpPr>
            <p:sp>
              <p:nvSpPr>
                <p:cNvPr id="163" name="矩形 16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 name="矩形 16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60" name="群組 159"/>
              <p:cNvGrpSpPr/>
              <p:nvPr/>
            </p:nvGrpSpPr>
            <p:grpSpPr>
              <a:xfrm>
                <a:off x="11370470" y="2790456"/>
                <a:ext cx="342899" cy="161925"/>
                <a:chOff x="10696575" y="1993468"/>
                <a:chExt cx="342899" cy="161925"/>
              </a:xfrm>
              <a:grpFill/>
            </p:grpSpPr>
            <p:sp>
              <p:nvSpPr>
                <p:cNvPr id="161" name="矩形 160"/>
                <p:cNvSpPr/>
                <p:nvPr/>
              </p:nvSpPr>
              <p:spPr>
                <a:xfrm>
                  <a:off x="10696575"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 name="矩形 161"/>
                <p:cNvSpPr/>
                <p:nvPr/>
              </p:nvSpPr>
              <p:spPr>
                <a:xfrm>
                  <a:off x="10868024"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grpSp>
          <p:nvGrpSpPr>
            <p:cNvPr id="85" name="群組 84"/>
            <p:cNvGrpSpPr/>
            <p:nvPr/>
          </p:nvGrpSpPr>
          <p:grpSpPr>
            <a:xfrm>
              <a:off x="10689429" y="4948799"/>
              <a:ext cx="1026320" cy="969175"/>
              <a:chOff x="10687049" y="1988337"/>
              <a:chExt cx="1026320" cy="969175"/>
            </a:xfrm>
            <a:solidFill>
              <a:srgbClr val="5B9BD5">
                <a:lumMod val="50000"/>
              </a:srgbClr>
            </a:solidFill>
          </p:grpSpPr>
          <p:grpSp>
            <p:nvGrpSpPr>
              <p:cNvPr id="89" name="群組 88"/>
              <p:cNvGrpSpPr/>
              <p:nvPr/>
            </p:nvGrpSpPr>
            <p:grpSpPr>
              <a:xfrm>
                <a:off x="10687050" y="1993468"/>
                <a:ext cx="342899" cy="161925"/>
                <a:chOff x="10687050" y="1993468"/>
                <a:chExt cx="342899" cy="161925"/>
              </a:xfrm>
              <a:grpFill/>
            </p:grpSpPr>
            <p:sp>
              <p:nvSpPr>
                <p:cNvPr id="141" name="矩形 14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 name="矩形 14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0" name="群組 89"/>
              <p:cNvGrpSpPr/>
              <p:nvPr/>
            </p:nvGrpSpPr>
            <p:grpSpPr>
              <a:xfrm>
                <a:off x="11029949" y="1990725"/>
                <a:ext cx="342899" cy="161925"/>
                <a:chOff x="10687050" y="1993468"/>
                <a:chExt cx="342899" cy="161925"/>
              </a:xfrm>
              <a:grpFill/>
            </p:grpSpPr>
            <p:sp>
              <p:nvSpPr>
                <p:cNvPr id="139" name="矩形 13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 name="矩形 13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1" name="群組 90"/>
              <p:cNvGrpSpPr/>
              <p:nvPr/>
            </p:nvGrpSpPr>
            <p:grpSpPr>
              <a:xfrm>
                <a:off x="11368088" y="1988337"/>
                <a:ext cx="342899" cy="161925"/>
                <a:chOff x="10687050" y="1993468"/>
                <a:chExt cx="342899" cy="161925"/>
              </a:xfrm>
              <a:grpFill/>
            </p:grpSpPr>
            <p:sp>
              <p:nvSpPr>
                <p:cNvPr id="137" name="矩形 13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 name="矩形 13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2" name="群組 91"/>
              <p:cNvGrpSpPr/>
              <p:nvPr/>
            </p:nvGrpSpPr>
            <p:grpSpPr>
              <a:xfrm>
                <a:off x="10687049" y="2153291"/>
                <a:ext cx="342899" cy="161925"/>
                <a:chOff x="10687050" y="1993468"/>
                <a:chExt cx="342899" cy="161925"/>
              </a:xfrm>
              <a:grpFill/>
            </p:grpSpPr>
            <p:sp>
              <p:nvSpPr>
                <p:cNvPr id="135" name="矩形 13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 name="矩形 13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3" name="群組 92"/>
              <p:cNvGrpSpPr/>
              <p:nvPr/>
            </p:nvGrpSpPr>
            <p:grpSpPr>
              <a:xfrm>
                <a:off x="11029948" y="2150548"/>
                <a:ext cx="342899" cy="161925"/>
                <a:chOff x="10687050" y="1993468"/>
                <a:chExt cx="342899" cy="161925"/>
              </a:xfrm>
              <a:grpFill/>
            </p:grpSpPr>
            <p:sp>
              <p:nvSpPr>
                <p:cNvPr id="133" name="矩形 13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 name="矩形 13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4" name="群組 93"/>
              <p:cNvGrpSpPr/>
              <p:nvPr/>
            </p:nvGrpSpPr>
            <p:grpSpPr>
              <a:xfrm>
                <a:off x="11368087" y="2148160"/>
                <a:ext cx="342899" cy="161925"/>
                <a:chOff x="10687050" y="1993468"/>
                <a:chExt cx="342899" cy="161925"/>
              </a:xfrm>
              <a:grpFill/>
            </p:grpSpPr>
            <p:sp>
              <p:nvSpPr>
                <p:cNvPr id="131" name="矩形 13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 name="矩形 13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5" name="群組 94"/>
              <p:cNvGrpSpPr/>
              <p:nvPr/>
            </p:nvGrpSpPr>
            <p:grpSpPr>
              <a:xfrm>
                <a:off x="10687049" y="2314178"/>
                <a:ext cx="342899" cy="161925"/>
                <a:chOff x="10687050" y="1993468"/>
                <a:chExt cx="342899" cy="161925"/>
              </a:xfrm>
              <a:grpFill/>
            </p:grpSpPr>
            <p:sp>
              <p:nvSpPr>
                <p:cNvPr id="129" name="矩形 12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0" name="矩形 12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6" name="群組 95"/>
              <p:cNvGrpSpPr/>
              <p:nvPr/>
            </p:nvGrpSpPr>
            <p:grpSpPr>
              <a:xfrm>
                <a:off x="11029948" y="2311435"/>
                <a:ext cx="342899" cy="161925"/>
                <a:chOff x="10687050" y="1993468"/>
                <a:chExt cx="342899" cy="161925"/>
              </a:xfrm>
              <a:grpFill/>
            </p:grpSpPr>
            <p:sp>
              <p:nvSpPr>
                <p:cNvPr id="127" name="矩形 12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 name="矩形 12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7" name="群組 96"/>
              <p:cNvGrpSpPr/>
              <p:nvPr/>
            </p:nvGrpSpPr>
            <p:grpSpPr>
              <a:xfrm>
                <a:off x="11368087" y="2309047"/>
                <a:ext cx="342899" cy="161925"/>
                <a:chOff x="10687050" y="1993468"/>
                <a:chExt cx="342899" cy="161925"/>
              </a:xfrm>
              <a:grpFill/>
            </p:grpSpPr>
            <p:sp>
              <p:nvSpPr>
                <p:cNvPr id="125" name="矩形 12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 name="矩形 12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8" name="群組 97"/>
              <p:cNvGrpSpPr/>
              <p:nvPr/>
            </p:nvGrpSpPr>
            <p:grpSpPr>
              <a:xfrm>
                <a:off x="10687049" y="2469897"/>
                <a:ext cx="342899" cy="161925"/>
                <a:chOff x="10687050" y="1993468"/>
                <a:chExt cx="342899" cy="161925"/>
              </a:xfrm>
              <a:grpFill/>
            </p:grpSpPr>
            <p:sp>
              <p:nvSpPr>
                <p:cNvPr id="123" name="矩形 12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4" name="矩形 12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99" name="群組 98"/>
              <p:cNvGrpSpPr/>
              <p:nvPr/>
            </p:nvGrpSpPr>
            <p:grpSpPr>
              <a:xfrm>
                <a:off x="11029948" y="2467154"/>
                <a:ext cx="342899" cy="161925"/>
                <a:chOff x="10687050" y="1993468"/>
                <a:chExt cx="342899" cy="161925"/>
              </a:xfrm>
              <a:grpFill/>
            </p:grpSpPr>
            <p:sp>
              <p:nvSpPr>
                <p:cNvPr id="121" name="矩形 12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 name="矩形 12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0" name="群組 99"/>
              <p:cNvGrpSpPr/>
              <p:nvPr/>
            </p:nvGrpSpPr>
            <p:grpSpPr>
              <a:xfrm>
                <a:off x="11368087" y="2464766"/>
                <a:ext cx="342899" cy="161925"/>
                <a:chOff x="10687050" y="1993468"/>
                <a:chExt cx="342899" cy="161925"/>
              </a:xfrm>
              <a:grpFill/>
            </p:grpSpPr>
            <p:sp>
              <p:nvSpPr>
                <p:cNvPr id="119" name="矩形 11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 name="矩形 11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1" name="群組 100"/>
              <p:cNvGrpSpPr/>
              <p:nvPr/>
            </p:nvGrpSpPr>
            <p:grpSpPr>
              <a:xfrm>
                <a:off x="10687049" y="2626715"/>
                <a:ext cx="342899" cy="161925"/>
                <a:chOff x="10687050" y="1993468"/>
                <a:chExt cx="342899" cy="161925"/>
              </a:xfrm>
              <a:grpFill/>
            </p:grpSpPr>
            <p:sp>
              <p:nvSpPr>
                <p:cNvPr id="117" name="矩形 11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8" name="矩形 11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2" name="群組 101"/>
              <p:cNvGrpSpPr/>
              <p:nvPr/>
            </p:nvGrpSpPr>
            <p:grpSpPr>
              <a:xfrm>
                <a:off x="11029948" y="2633497"/>
                <a:ext cx="342899" cy="161925"/>
                <a:chOff x="10687050" y="1993468"/>
                <a:chExt cx="342899" cy="161925"/>
              </a:xfrm>
              <a:grpFill/>
            </p:grpSpPr>
            <p:sp>
              <p:nvSpPr>
                <p:cNvPr id="115" name="矩形 11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6" name="矩形 11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3" name="群組 102"/>
              <p:cNvGrpSpPr/>
              <p:nvPr/>
            </p:nvGrpSpPr>
            <p:grpSpPr>
              <a:xfrm>
                <a:off x="11368087" y="2631109"/>
                <a:ext cx="342899" cy="161925"/>
                <a:chOff x="10687050" y="1993468"/>
                <a:chExt cx="342899" cy="161925"/>
              </a:xfrm>
              <a:grpFill/>
            </p:grpSpPr>
            <p:sp>
              <p:nvSpPr>
                <p:cNvPr id="113" name="矩形 11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4" name="矩形 11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4" name="群組 103"/>
              <p:cNvGrpSpPr/>
              <p:nvPr/>
            </p:nvGrpSpPr>
            <p:grpSpPr>
              <a:xfrm>
                <a:off x="10689432" y="2795587"/>
                <a:ext cx="342899" cy="161925"/>
                <a:chOff x="10687050" y="1993468"/>
                <a:chExt cx="342899" cy="161925"/>
              </a:xfrm>
              <a:grpFill/>
            </p:grpSpPr>
            <p:sp>
              <p:nvSpPr>
                <p:cNvPr id="111" name="矩形 11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2" name="矩形 11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5" name="群組 104"/>
              <p:cNvGrpSpPr/>
              <p:nvPr/>
            </p:nvGrpSpPr>
            <p:grpSpPr>
              <a:xfrm>
                <a:off x="11032331" y="2792844"/>
                <a:ext cx="342899" cy="161925"/>
                <a:chOff x="10687050" y="1993468"/>
                <a:chExt cx="342899" cy="161925"/>
              </a:xfrm>
              <a:grpFill/>
            </p:grpSpPr>
            <p:sp>
              <p:nvSpPr>
                <p:cNvPr id="109" name="矩形 10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0" name="矩形 10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06" name="群組 105"/>
              <p:cNvGrpSpPr/>
              <p:nvPr/>
            </p:nvGrpSpPr>
            <p:grpSpPr>
              <a:xfrm>
                <a:off x="11370470" y="2790456"/>
                <a:ext cx="342899" cy="161925"/>
                <a:chOff x="10696575" y="1993468"/>
                <a:chExt cx="342899" cy="161925"/>
              </a:xfrm>
              <a:grpFill/>
            </p:grpSpPr>
            <p:sp>
              <p:nvSpPr>
                <p:cNvPr id="107" name="矩形 106"/>
                <p:cNvSpPr/>
                <p:nvPr/>
              </p:nvSpPr>
              <p:spPr>
                <a:xfrm>
                  <a:off x="10696575"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08" name="矩形 107"/>
                <p:cNvSpPr/>
                <p:nvPr/>
              </p:nvSpPr>
              <p:spPr>
                <a:xfrm>
                  <a:off x="10868024"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cxnSp>
          <p:nvCxnSpPr>
            <p:cNvPr id="86" name="直線接點 85"/>
            <p:cNvCxnSpPr/>
            <p:nvPr/>
          </p:nvCxnSpPr>
          <p:spPr>
            <a:xfrm>
              <a:off x="3371850" y="771525"/>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87" name="直線接點 86"/>
            <p:cNvCxnSpPr/>
            <p:nvPr/>
          </p:nvCxnSpPr>
          <p:spPr>
            <a:xfrm>
              <a:off x="6419850" y="716791"/>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88" name="直線接點 87"/>
            <p:cNvCxnSpPr/>
            <p:nvPr/>
          </p:nvCxnSpPr>
          <p:spPr>
            <a:xfrm>
              <a:off x="10382250" y="707469"/>
              <a:ext cx="0" cy="5686425"/>
            </a:xfrm>
            <a:prstGeom prst="line">
              <a:avLst/>
            </a:prstGeom>
            <a:noFill/>
            <a:ln w="9525" cap="flat" cmpd="sng" algn="ctr">
              <a:solidFill>
                <a:sysClr val="windowText" lastClr="000000">
                  <a:lumMod val="50000"/>
                  <a:lumOff val="50000"/>
                </a:sysClr>
              </a:solidFill>
              <a:prstDash val="dash"/>
              <a:miter lim="800000"/>
            </a:ln>
            <a:effectLst/>
          </p:spPr>
        </p:cxnSp>
      </p:grpSp>
      <p:sp>
        <p:nvSpPr>
          <p:cNvPr id="1101" name="文字方塊 1100"/>
          <p:cNvSpPr txBox="1"/>
          <p:nvPr/>
        </p:nvSpPr>
        <p:spPr>
          <a:xfrm>
            <a:off x="5823950" y="1893916"/>
            <a:ext cx="2785763" cy="369332"/>
          </a:xfrm>
          <a:prstGeom prst="rect">
            <a:avLst/>
          </a:prstGeom>
          <a:noFill/>
        </p:spPr>
        <p:txBody>
          <a:bodyPr wrap="none" rtlCol="0">
            <a:spAutoFit/>
          </a:bodyPr>
          <a:lstStyle/>
          <a:p>
            <a:r>
              <a:rPr lang="en-US" altLang="zh-TW" dirty="0"/>
              <a:t>End of H x L convolutions</a:t>
            </a:r>
            <a:endParaRPr lang="zh-TW" altLang="en-US" dirty="0"/>
          </a:p>
        </p:txBody>
      </p:sp>
    </p:spTree>
    <p:extLst>
      <p:ext uri="{BB962C8B-B14F-4D97-AF65-F5344CB8AC3E}">
        <p14:creationId xmlns:p14="http://schemas.microsoft.com/office/powerpoint/2010/main" val="1846233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1251" y="587519"/>
            <a:ext cx="8596668" cy="1320800"/>
          </a:xfrm>
        </p:spPr>
        <p:txBody>
          <a:bodyPr/>
          <a:lstStyle/>
          <a:p>
            <a:r>
              <a:rPr lang="en-US" altLang="zh-TW" dirty="0"/>
              <a:t>Optimization for 1x1 Kernel Size (4/4)</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49</a:t>
            </a:fld>
            <a:endParaRPr lang="zh-TW" altLang="en-US"/>
          </a:p>
        </p:txBody>
      </p:sp>
      <p:grpSp>
        <p:nvGrpSpPr>
          <p:cNvPr id="1102" name="群組 1101"/>
          <p:cNvGrpSpPr/>
          <p:nvPr/>
        </p:nvGrpSpPr>
        <p:grpSpPr>
          <a:xfrm>
            <a:off x="1066855" y="1853584"/>
            <a:ext cx="9651745" cy="4712700"/>
            <a:chOff x="266850" y="659724"/>
            <a:chExt cx="11925150" cy="5798226"/>
          </a:xfrm>
        </p:grpSpPr>
        <p:grpSp>
          <p:nvGrpSpPr>
            <p:cNvPr id="1103" name="群組 1102"/>
            <p:cNvGrpSpPr/>
            <p:nvPr/>
          </p:nvGrpSpPr>
          <p:grpSpPr>
            <a:xfrm>
              <a:off x="1855144" y="2066925"/>
              <a:ext cx="1028700" cy="971549"/>
              <a:chOff x="1028700" y="1947861"/>
              <a:chExt cx="1028700" cy="971549"/>
            </a:xfrm>
            <a:solidFill>
              <a:srgbClr val="5B9BD5">
                <a:lumMod val="40000"/>
                <a:lumOff val="60000"/>
              </a:srgbClr>
            </a:solidFill>
          </p:grpSpPr>
          <p:sp>
            <p:nvSpPr>
              <p:cNvPr id="1977" name="矩形 197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8" name="矩形 197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9" name="矩形 197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0" name="矩形 197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1" name="矩形 198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2" name="矩形 198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3" name="矩形 198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4" name="矩形 198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5" name="矩形 198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6" name="矩形 198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7" name="矩形 198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8" name="矩形 198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89" name="矩形 198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0" name="矩形 198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1" name="矩形 199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2" name="矩形 199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3" name="矩形 199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4" name="矩形 199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5" name="矩形 199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6" name="矩形 199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7" name="矩形 199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8" name="矩形 199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99" name="矩形 199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0" name="矩形 199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1" name="矩形 200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2" name="矩形 200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3" name="矩形 200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4" name="矩形 200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5" name="矩形 200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6" name="矩形 200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7" name="矩形 200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8" name="矩形 200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09" name="矩形 200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10" name="矩形 200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11" name="矩形 201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2012" name="矩形 201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1104" name="文字方塊 1103"/>
            <p:cNvSpPr txBox="1"/>
            <p:nvPr/>
          </p:nvSpPr>
          <p:spPr>
            <a:xfrm>
              <a:off x="904875" y="1095374"/>
              <a:ext cx="2190749" cy="6437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DRAM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105" name="文字方塊 1104"/>
            <p:cNvSpPr txBox="1"/>
            <p:nvPr/>
          </p:nvSpPr>
          <p:spPr>
            <a:xfrm>
              <a:off x="3486150" y="1095374"/>
              <a:ext cx="2819400" cy="6437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IR input maps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Input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106" name="文字方塊 1105"/>
            <p:cNvSpPr txBox="1"/>
            <p:nvPr/>
          </p:nvSpPr>
          <p:spPr>
            <a:xfrm>
              <a:off x="6526156" y="659724"/>
              <a:ext cx="3548063" cy="71947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600" kern="0" noProof="0" dirty="0">
                  <a:solidFill>
                    <a:prstClr val="black"/>
                  </a:solidFill>
                  <a:ea typeface="標楷體"/>
                </a:rPr>
                <a:t>The rest of channels</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600" kern="0" dirty="0">
                  <a:solidFill>
                    <a:prstClr val="black"/>
                  </a:solidFill>
                  <a:ea typeface="標楷體"/>
                </a:rPr>
                <a:t>Load channel weights</a:t>
              </a:r>
              <a:endParaRPr lang="en-US" altLang="zh-TW" sz="1600" kern="0" noProof="0" dirty="0">
                <a:solidFill>
                  <a:prstClr val="black"/>
                </a:solidFill>
                <a:ea typeface="標楷體"/>
              </a:endParaRPr>
            </a:p>
          </p:txBody>
        </p:sp>
        <p:sp>
          <p:nvSpPr>
            <p:cNvPr id="1107" name="圓角矩形 1106"/>
            <p:cNvSpPr/>
            <p:nvPr/>
          </p:nvSpPr>
          <p:spPr>
            <a:xfrm>
              <a:off x="6696075" y="200025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nvGrpSpPr>
            <p:cNvPr id="1108" name="群組 1107"/>
            <p:cNvGrpSpPr/>
            <p:nvPr/>
          </p:nvGrpSpPr>
          <p:grpSpPr>
            <a:xfrm>
              <a:off x="6848475" y="2214553"/>
              <a:ext cx="514350" cy="485775"/>
              <a:chOff x="3028950" y="2076448"/>
              <a:chExt cx="514350" cy="485775"/>
            </a:xfrm>
            <a:solidFill>
              <a:srgbClr val="ED7D31"/>
            </a:solidFill>
          </p:grpSpPr>
          <p:sp>
            <p:nvSpPr>
              <p:cNvPr id="1968" name="矩形 1967"/>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9" name="矩形 1968"/>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0" name="矩形 1969"/>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1" name="矩形 1970"/>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72" name="矩形 1971"/>
              <p:cNvSpPr/>
              <p:nvPr/>
            </p:nvSpPr>
            <p:spPr>
              <a:xfrm>
                <a:off x="320040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73" name="矩形 1972"/>
              <p:cNvSpPr/>
              <p:nvPr/>
            </p:nvSpPr>
            <p:spPr>
              <a:xfrm>
                <a:off x="337185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74" name="矩形 1973"/>
              <p:cNvSpPr/>
              <p:nvPr/>
            </p:nvSpPr>
            <p:spPr>
              <a:xfrm>
                <a:off x="3028950" y="2400298"/>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75" name="矩形 1974"/>
              <p:cNvSpPr/>
              <p:nvPr/>
            </p:nvSpPr>
            <p:spPr>
              <a:xfrm>
                <a:off x="320040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76" name="矩形 1975"/>
              <p:cNvSpPr/>
              <p:nvPr/>
            </p:nvSpPr>
            <p:spPr>
              <a:xfrm>
                <a:off x="337185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grpSp>
        <p:sp>
          <p:nvSpPr>
            <p:cNvPr id="1109" name="文字方塊 1108"/>
            <p:cNvSpPr txBox="1"/>
            <p:nvPr/>
          </p:nvSpPr>
          <p:spPr>
            <a:xfrm>
              <a:off x="7429500" y="2246013"/>
              <a:ext cx="257175" cy="5680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1110" name="群組 1109"/>
            <p:cNvGrpSpPr/>
            <p:nvPr/>
          </p:nvGrpSpPr>
          <p:grpSpPr>
            <a:xfrm>
              <a:off x="7848600" y="2214553"/>
              <a:ext cx="514350" cy="485775"/>
              <a:chOff x="3028950" y="2076448"/>
              <a:chExt cx="514350" cy="485775"/>
            </a:xfrm>
            <a:solidFill>
              <a:srgbClr val="70AD47">
                <a:lumMod val="40000"/>
                <a:lumOff val="60000"/>
              </a:srgbClr>
            </a:solidFill>
          </p:grpSpPr>
          <p:sp>
            <p:nvSpPr>
              <p:cNvPr id="1959" name="矩形 1958"/>
              <p:cNvSpPr/>
              <p:nvPr/>
            </p:nvSpPr>
            <p:spPr>
              <a:xfrm>
                <a:off x="3028950" y="2076449"/>
                <a:ext cx="171450" cy="161925"/>
              </a:xfrm>
              <a:prstGeom prst="rect">
                <a:avLst/>
              </a:prstGeom>
              <a:solidFill>
                <a:srgbClr val="70AD47">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0" name="矩形 1959"/>
              <p:cNvSpPr/>
              <p:nvPr/>
            </p:nvSpPr>
            <p:spPr>
              <a:xfrm>
                <a:off x="320040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1" name="矩形 1960"/>
              <p:cNvSpPr/>
              <p:nvPr/>
            </p:nvSpPr>
            <p:spPr>
              <a:xfrm>
                <a:off x="3371850" y="2076448"/>
                <a:ext cx="171450" cy="161925"/>
              </a:xfrm>
              <a:prstGeom prst="rect">
                <a:avLst/>
              </a:prstGeom>
              <a:solidFill>
                <a:srgbClr val="70AD4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2" name="矩形 1961"/>
              <p:cNvSpPr/>
              <p:nvPr/>
            </p:nvSpPr>
            <p:spPr>
              <a:xfrm>
                <a:off x="3028950" y="2238373"/>
                <a:ext cx="171450" cy="161925"/>
              </a:xfrm>
              <a:prstGeom prst="rect">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63" name="矩形 1962"/>
              <p:cNvSpPr/>
              <p:nvPr/>
            </p:nvSpPr>
            <p:spPr>
              <a:xfrm>
                <a:off x="320040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64" name="矩形 1963"/>
              <p:cNvSpPr/>
              <p:nvPr/>
            </p:nvSpPr>
            <p:spPr>
              <a:xfrm>
                <a:off x="337185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65" name="矩形 1964"/>
              <p:cNvSpPr/>
              <p:nvPr/>
            </p:nvSpPr>
            <p:spPr>
              <a:xfrm>
                <a:off x="3028950" y="2400298"/>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66" name="矩形 1965"/>
              <p:cNvSpPr/>
              <p:nvPr/>
            </p:nvSpPr>
            <p:spPr>
              <a:xfrm>
                <a:off x="320040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67" name="矩形 1966"/>
              <p:cNvSpPr/>
              <p:nvPr/>
            </p:nvSpPr>
            <p:spPr>
              <a:xfrm>
                <a:off x="337185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grpSp>
        <p:sp>
          <p:nvSpPr>
            <p:cNvPr id="1111" name="文字方塊 1110"/>
            <p:cNvSpPr txBox="1"/>
            <p:nvPr/>
          </p:nvSpPr>
          <p:spPr>
            <a:xfrm>
              <a:off x="8524875" y="2246013"/>
              <a:ext cx="257175" cy="45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112" name="矩形 1111"/>
            <p:cNvSpPr/>
            <p:nvPr/>
          </p:nvSpPr>
          <p:spPr>
            <a:xfrm>
              <a:off x="8996362" y="2391120"/>
              <a:ext cx="171450" cy="161925"/>
            </a:xfrm>
            <a:prstGeom prst="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13" name="文字方塊 1112"/>
            <p:cNvSpPr txBox="1"/>
            <p:nvPr/>
          </p:nvSpPr>
          <p:spPr>
            <a:xfrm>
              <a:off x="8667750" y="1919429"/>
              <a:ext cx="923927" cy="511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1114" name="文字方塊 1113"/>
            <p:cNvSpPr txBox="1"/>
            <p:nvPr/>
          </p:nvSpPr>
          <p:spPr>
            <a:xfrm>
              <a:off x="9401174" y="2247375"/>
              <a:ext cx="257175" cy="45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115" name="矩形 1114"/>
            <p:cNvSpPr/>
            <p:nvPr/>
          </p:nvSpPr>
          <p:spPr>
            <a:xfrm>
              <a:off x="9901236" y="2388935"/>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16" name="文字方塊 1115"/>
            <p:cNvSpPr txBox="1"/>
            <p:nvPr/>
          </p:nvSpPr>
          <p:spPr>
            <a:xfrm>
              <a:off x="6696076" y="1688402"/>
              <a:ext cx="733424"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1</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117" name="文字方塊 1116"/>
            <p:cNvSpPr txBox="1"/>
            <p:nvPr/>
          </p:nvSpPr>
          <p:spPr>
            <a:xfrm>
              <a:off x="7653569" y="1955080"/>
              <a:ext cx="952529" cy="312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1</a:t>
              </a:r>
            </a:p>
          </p:txBody>
        </p:sp>
        <p:sp>
          <p:nvSpPr>
            <p:cNvPr id="1118" name="圓角矩形 1117"/>
            <p:cNvSpPr/>
            <p:nvPr/>
          </p:nvSpPr>
          <p:spPr>
            <a:xfrm>
              <a:off x="6696075" y="3343113"/>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19" name="文字方塊 1118"/>
            <p:cNvSpPr txBox="1"/>
            <p:nvPr/>
          </p:nvSpPr>
          <p:spPr>
            <a:xfrm>
              <a:off x="7429500" y="3588876"/>
              <a:ext cx="257175" cy="5680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1120" name="群組 1119"/>
            <p:cNvGrpSpPr/>
            <p:nvPr/>
          </p:nvGrpSpPr>
          <p:grpSpPr>
            <a:xfrm>
              <a:off x="7848600" y="3557416"/>
              <a:ext cx="514350" cy="485775"/>
              <a:chOff x="3028950" y="2076448"/>
              <a:chExt cx="514350" cy="485775"/>
            </a:xfrm>
            <a:solidFill>
              <a:srgbClr val="FFC000">
                <a:lumMod val="40000"/>
                <a:lumOff val="60000"/>
              </a:srgbClr>
            </a:solidFill>
          </p:grpSpPr>
          <p:sp>
            <p:nvSpPr>
              <p:cNvPr id="1950" name="矩形 1949"/>
              <p:cNvSpPr/>
              <p:nvPr/>
            </p:nvSpPr>
            <p:spPr>
              <a:xfrm>
                <a:off x="3028950" y="2076449"/>
                <a:ext cx="171450" cy="161925"/>
              </a:xfrm>
              <a:prstGeom prst="rect">
                <a:avLst/>
              </a:prstGeom>
              <a:solidFill>
                <a:srgbClr val="FFC000">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51" name="矩形 1950"/>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52" name="矩形 1951"/>
              <p:cNvSpPr/>
              <p:nvPr/>
            </p:nvSpPr>
            <p:spPr>
              <a:xfrm>
                <a:off x="3371850" y="2076448"/>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53" name="矩形 1952"/>
              <p:cNvSpPr/>
              <p:nvPr/>
            </p:nvSpPr>
            <p:spPr>
              <a:xfrm>
                <a:off x="3028950" y="2238373"/>
                <a:ext cx="171450" cy="161925"/>
              </a:xfrm>
              <a:prstGeom prst="rect">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54" name="矩形 1953"/>
              <p:cNvSpPr/>
              <p:nvPr/>
            </p:nvSpPr>
            <p:spPr>
              <a:xfrm>
                <a:off x="320040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55" name="矩形 1954"/>
              <p:cNvSpPr/>
              <p:nvPr/>
            </p:nvSpPr>
            <p:spPr>
              <a:xfrm>
                <a:off x="337185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56" name="矩形 1955"/>
              <p:cNvSpPr/>
              <p:nvPr/>
            </p:nvSpPr>
            <p:spPr>
              <a:xfrm>
                <a:off x="3028950" y="2400298"/>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57" name="矩形 1956"/>
              <p:cNvSpPr/>
              <p:nvPr/>
            </p:nvSpPr>
            <p:spPr>
              <a:xfrm>
                <a:off x="320040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58" name="矩形 1957"/>
              <p:cNvSpPr/>
              <p:nvPr/>
            </p:nvSpPr>
            <p:spPr>
              <a:xfrm>
                <a:off x="337185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grpSp>
        <p:sp>
          <p:nvSpPr>
            <p:cNvPr id="1121" name="文字方塊 1120"/>
            <p:cNvSpPr txBox="1"/>
            <p:nvPr/>
          </p:nvSpPr>
          <p:spPr>
            <a:xfrm>
              <a:off x="8524875" y="3588876"/>
              <a:ext cx="257175" cy="45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122" name="矩形 1121"/>
            <p:cNvSpPr/>
            <p:nvPr/>
          </p:nvSpPr>
          <p:spPr>
            <a:xfrm>
              <a:off x="8996362" y="3733983"/>
              <a:ext cx="171450" cy="161925"/>
            </a:xfrm>
            <a:prstGeom prst="rect">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23" name="文字方塊 1122"/>
            <p:cNvSpPr txBox="1"/>
            <p:nvPr/>
          </p:nvSpPr>
          <p:spPr>
            <a:xfrm>
              <a:off x="8667750" y="3262293"/>
              <a:ext cx="923927" cy="511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1124" name="文字方塊 1123"/>
            <p:cNvSpPr txBox="1"/>
            <p:nvPr/>
          </p:nvSpPr>
          <p:spPr>
            <a:xfrm>
              <a:off x="9401174" y="3590238"/>
              <a:ext cx="257175" cy="45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125" name="矩形 1124"/>
            <p:cNvSpPr/>
            <p:nvPr/>
          </p:nvSpPr>
          <p:spPr>
            <a:xfrm>
              <a:off x="9901236" y="373179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26" name="文字方塊 1125"/>
            <p:cNvSpPr txBox="1"/>
            <p:nvPr/>
          </p:nvSpPr>
          <p:spPr>
            <a:xfrm>
              <a:off x="6691313" y="3063441"/>
              <a:ext cx="738187"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127" name="文字方塊 1126"/>
            <p:cNvSpPr txBox="1"/>
            <p:nvPr/>
          </p:nvSpPr>
          <p:spPr>
            <a:xfrm>
              <a:off x="7653569" y="3301484"/>
              <a:ext cx="952529" cy="312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2</a:t>
              </a:r>
            </a:p>
          </p:txBody>
        </p:sp>
        <p:sp>
          <p:nvSpPr>
            <p:cNvPr id="1128" name="圓角矩形 1127"/>
            <p:cNvSpPr/>
            <p:nvPr/>
          </p:nvSpPr>
          <p:spPr>
            <a:xfrm>
              <a:off x="6696075" y="4953000"/>
              <a:ext cx="3543300" cy="885825"/>
            </a:xfrm>
            <a:prstGeom prst="roundRect">
              <a:avLst/>
            </a:prstGeom>
            <a:solidFill>
              <a:sysClr val="window" lastClr="FFFFFF"/>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29" name="文字方塊 1128"/>
            <p:cNvSpPr txBox="1"/>
            <p:nvPr/>
          </p:nvSpPr>
          <p:spPr>
            <a:xfrm>
              <a:off x="7429500" y="5198763"/>
              <a:ext cx="257175" cy="5680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2400" b="0" i="0" u="none" strike="noStrike" kern="0" cap="none" spc="0" normalizeH="0" baseline="0" noProof="0" dirty="0">
                <a:ln>
                  <a:noFill/>
                </a:ln>
                <a:solidFill>
                  <a:prstClr val="black"/>
                </a:solidFill>
                <a:effectLst/>
                <a:uLnTx/>
                <a:uFillTx/>
                <a:latin typeface="Times New Roman"/>
                <a:ea typeface="標楷體"/>
              </a:endParaRPr>
            </a:p>
          </p:txBody>
        </p:sp>
        <p:grpSp>
          <p:nvGrpSpPr>
            <p:cNvPr id="1130" name="群組 1129"/>
            <p:cNvGrpSpPr/>
            <p:nvPr/>
          </p:nvGrpSpPr>
          <p:grpSpPr>
            <a:xfrm>
              <a:off x="7848600" y="5167303"/>
              <a:ext cx="514350" cy="485775"/>
              <a:chOff x="3028950" y="2076448"/>
              <a:chExt cx="514350" cy="485775"/>
            </a:xfrm>
            <a:solidFill>
              <a:srgbClr val="44546A">
                <a:lumMod val="20000"/>
                <a:lumOff val="80000"/>
              </a:srgbClr>
            </a:solidFill>
          </p:grpSpPr>
          <p:sp>
            <p:nvSpPr>
              <p:cNvPr id="1941" name="矩形 1940"/>
              <p:cNvSpPr/>
              <p:nvPr/>
            </p:nvSpPr>
            <p:spPr>
              <a:xfrm>
                <a:off x="3028950" y="2076449"/>
                <a:ext cx="171450" cy="161925"/>
              </a:xfrm>
              <a:prstGeom prst="rect">
                <a:avLst/>
              </a:prstGeom>
              <a:solidFill>
                <a:srgbClr val="44546A">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2" name="矩形 1941"/>
              <p:cNvSpPr/>
              <p:nvPr/>
            </p:nvSpPr>
            <p:spPr>
              <a:xfrm>
                <a:off x="3200400" y="2076448"/>
                <a:ext cx="171450" cy="161925"/>
              </a:xfrm>
              <a:prstGeom prst="rect">
                <a:avLst/>
              </a:prstGeom>
              <a:solidFill>
                <a:srgbClr val="44546A">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3" name="矩形 1942"/>
              <p:cNvSpPr/>
              <p:nvPr/>
            </p:nvSpPr>
            <p:spPr>
              <a:xfrm>
                <a:off x="3371850" y="2076448"/>
                <a:ext cx="171450" cy="161925"/>
              </a:xfrm>
              <a:prstGeom prst="rect">
                <a:avLst/>
              </a:prstGeom>
              <a:solidFill>
                <a:srgbClr val="44546A"/>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4" name="矩形 1943"/>
              <p:cNvSpPr/>
              <p:nvPr/>
            </p:nvSpPr>
            <p:spPr>
              <a:xfrm>
                <a:off x="3028950" y="2238373"/>
                <a:ext cx="171450" cy="161925"/>
              </a:xfrm>
              <a:prstGeom prst="rect">
                <a:avLst/>
              </a:prstGeom>
              <a:solidFill>
                <a:srgbClr val="44546A">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5" name="矩形 1944"/>
              <p:cNvSpPr/>
              <p:nvPr/>
            </p:nvSpPr>
            <p:spPr>
              <a:xfrm>
                <a:off x="320040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46" name="矩形 1945"/>
              <p:cNvSpPr/>
              <p:nvPr/>
            </p:nvSpPr>
            <p:spPr>
              <a:xfrm>
                <a:off x="337185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47" name="矩形 1946"/>
              <p:cNvSpPr/>
              <p:nvPr/>
            </p:nvSpPr>
            <p:spPr>
              <a:xfrm>
                <a:off x="3028950" y="2400298"/>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48" name="矩形 1947"/>
              <p:cNvSpPr/>
              <p:nvPr/>
            </p:nvSpPr>
            <p:spPr>
              <a:xfrm>
                <a:off x="320040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949" name="矩形 1948"/>
              <p:cNvSpPr/>
              <p:nvPr/>
            </p:nvSpPr>
            <p:spPr>
              <a:xfrm>
                <a:off x="337185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grpSp>
        <p:sp>
          <p:nvSpPr>
            <p:cNvPr id="1131" name="文字方塊 1130"/>
            <p:cNvSpPr txBox="1"/>
            <p:nvPr/>
          </p:nvSpPr>
          <p:spPr>
            <a:xfrm>
              <a:off x="8524875" y="5198763"/>
              <a:ext cx="257175" cy="45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132" name="矩形 1131"/>
            <p:cNvSpPr/>
            <p:nvPr/>
          </p:nvSpPr>
          <p:spPr>
            <a:xfrm>
              <a:off x="8996362" y="5343870"/>
              <a:ext cx="171450" cy="161925"/>
            </a:xfrm>
            <a:prstGeom prst="rect">
              <a:avLst/>
            </a:prstGeom>
            <a:solidFill>
              <a:srgbClr val="5B9BD5"/>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33" name="文字方塊 1132"/>
            <p:cNvSpPr txBox="1"/>
            <p:nvPr/>
          </p:nvSpPr>
          <p:spPr>
            <a:xfrm>
              <a:off x="8667750" y="4872180"/>
              <a:ext cx="923927" cy="511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err="1">
                  <a:ln>
                    <a:noFill/>
                  </a:ln>
                  <a:solidFill>
                    <a:prstClr val="black"/>
                  </a:solidFill>
                  <a:effectLst/>
                  <a:uLnTx/>
                  <a:uFillTx/>
                  <a:latin typeface="Times New Roman"/>
                  <a:ea typeface="標楷體"/>
                </a:rPr>
                <a:t>psum</a:t>
              </a:r>
              <a:endParaRPr kumimoji="0" lang="zh-TW" altLang="en-US" sz="1050" b="1" i="0" u="none" strike="noStrike" kern="0" cap="none" spc="0" normalizeH="0" baseline="0" noProof="0" dirty="0">
                <a:ln>
                  <a:noFill/>
                </a:ln>
                <a:solidFill>
                  <a:prstClr val="black"/>
                </a:solidFill>
                <a:effectLst/>
                <a:uLnTx/>
                <a:uFillTx/>
                <a:latin typeface="Times New Roman"/>
                <a:ea typeface="標楷體"/>
              </a:endParaRPr>
            </a:p>
          </p:txBody>
        </p:sp>
        <p:sp>
          <p:nvSpPr>
            <p:cNvPr id="1134" name="文字方塊 1133"/>
            <p:cNvSpPr txBox="1"/>
            <p:nvPr/>
          </p:nvSpPr>
          <p:spPr>
            <a:xfrm>
              <a:off x="9401174" y="5200125"/>
              <a:ext cx="257175" cy="45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sp>
          <p:nvSpPr>
            <p:cNvPr id="1135" name="矩形 1134"/>
            <p:cNvSpPr/>
            <p:nvPr/>
          </p:nvSpPr>
          <p:spPr>
            <a:xfrm>
              <a:off x="9901236" y="5341685"/>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136" name="文字方塊 1135"/>
            <p:cNvSpPr txBox="1"/>
            <p:nvPr/>
          </p:nvSpPr>
          <p:spPr>
            <a:xfrm>
              <a:off x="6691313" y="4670864"/>
              <a:ext cx="898002"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PE 32</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sp>
          <p:nvSpPr>
            <p:cNvPr id="1137" name="文字方塊 1136"/>
            <p:cNvSpPr txBox="1"/>
            <p:nvPr/>
          </p:nvSpPr>
          <p:spPr>
            <a:xfrm>
              <a:off x="7653569" y="4917355"/>
              <a:ext cx="952529" cy="312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prstClr val="black"/>
                  </a:solidFill>
                  <a:effectLst/>
                  <a:uLnTx/>
                  <a:uFillTx/>
                  <a:latin typeface="Times New Roman"/>
                  <a:ea typeface="標楷體"/>
                </a:rPr>
                <a:t>Kernel 32</a:t>
              </a:r>
            </a:p>
          </p:txBody>
        </p:sp>
        <p:sp>
          <p:nvSpPr>
            <p:cNvPr id="1138" name="文字方塊 1137"/>
            <p:cNvSpPr txBox="1"/>
            <p:nvPr/>
          </p:nvSpPr>
          <p:spPr>
            <a:xfrm rot="5400000">
              <a:off x="8129587" y="4394156"/>
              <a:ext cx="257176" cy="456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black"/>
                  </a:solidFill>
                  <a:effectLst/>
                  <a:uLnTx/>
                  <a:uFillTx/>
                  <a:latin typeface="Times New Roman"/>
                  <a:ea typeface="標楷體"/>
                </a:rPr>
                <a:t>…</a:t>
              </a:r>
              <a:endParaRPr kumimoji="0" lang="zh-TW" altLang="en-US" sz="1800" b="0" i="0" u="none" strike="noStrike" kern="0" cap="none" spc="0" normalizeH="0" baseline="0" noProof="0" dirty="0">
                <a:ln>
                  <a:noFill/>
                </a:ln>
                <a:solidFill>
                  <a:prstClr val="black"/>
                </a:solidFill>
                <a:effectLst/>
                <a:uLnTx/>
                <a:uFillTx/>
                <a:latin typeface="Times New Roman"/>
                <a:ea typeface="標楷體"/>
              </a:endParaRPr>
            </a:p>
          </p:txBody>
        </p:sp>
        <p:cxnSp>
          <p:nvCxnSpPr>
            <p:cNvPr id="1139" name="直線單箭頭接點 1138"/>
            <p:cNvCxnSpPr/>
            <p:nvPr/>
          </p:nvCxnSpPr>
          <p:spPr>
            <a:xfrm flipV="1">
              <a:off x="1799368" y="3076218"/>
              <a:ext cx="1182108" cy="1261207"/>
            </a:xfrm>
            <a:prstGeom prst="straightConnector1">
              <a:avLst/>
            </a:prstGeom>
            <a:noFill/>
            <a:ln w="6350" cap="flat" cmpd="sng" algn="ctr">
              <a:solidFill>
                <a:srgbClr val="5B9BD5"/>
              </a:solidFill>
              <a:prstDash val="solid"/>
              <a:miter lim="800000"/>
              <a:headEnd type="triangle"/>
              <a:tailEnd type="triangle"/>
            </a:ln>
            <a:effectLst/>
          </p:spPr>
        </p:cxnSp>
        <p:sp>
          <p:nvSpPr>
            <p:cNvPr id="1140" name="文字方塊 1139"/>
            <p:cNvSpPr txBox="1"/>
            <p:nvPr/>
          </p:nvSpPr>
          <p:spPr>
            <a:xfrm>
              <a:off x="266850" y="3607028"/>
              <a:ext cx="180975"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1141" name="文字方塊 1140"/>
            <p:cNvSpPr txBox="1"/>
            <p:nvPr/>
          </p:nvSpPr>
          <p:spPr>
            <a:xfrm>
              <a:off x="1021034" y="4359715"/>
              <a:ext cx="180975"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1142" name="文字方塊 1141"/>
            <p:cNvSpPr txBox="1"/>
            <p:nvPr/>
          </p:nvSpPr>
          <p:spPr>
            <a:xfrm>
              <a:off x="2403771" y="3628094"/>
              <a:ext cx="180975"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N</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cxnSp>
          <p:nvCxnSpPr>
            <p:cNvPr id="1143" name="直線單箭頭接點 1142"/>
            <p:cNvCxnSpPr/>
            <p:nvPr/>
          </p:nvCxnSpPr>
          <p:spPr>
            <a:xfrm flipH="1">
              <a:off x="4016046" y="3141247"/>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1144" name="直線單箭頭接點 1143"/>
            <p:cNvCxnSpPr/>
            <p:nvPr/>
          </p:nvCxnSpPr>
          <p:spPr>
            <a:xfrm flipH="1">
              <a:off x="4120821" y="4244078"/>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1145" name="文字方塊 1144"/>
            <p:cNvSpPr txBox="1"/>
            <p:nvPr/>
          </p:nvSpPr>
          <p:spPr>
            <a:xfrm>
              <a:off x="6647319" y="1944467"/>
              <a:ext cx="1123950" cy="312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1146" name="文字方塊 1145"/>
            <p:cNvSpPr txBox="1"/>
            <p:nvPr/>
          </p:nvSpPr>
          <p:spPr>
            <a:xfrm>
              <a:off x="6647319" y="3280553"/>
              <a:ext cx="1123950" cy="312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sp>
          <p:nvSpPr>
            <p:cNvPr id="1147" name="文字方塊 1146"/>
            <p:cNvSpPr txBox="1"/>
            <p:nvPr/>
          </p:nvSpPr>
          <p:spPr>
            <a:xfrm>
              <a:off x="6642556" y="4897216"/>
              <a:ext cx="1123950" cy="3124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050" b="1" i="0" u="none" strike="noStrike" kern="0" cap="none" spc="0" normalizeH="0" baseline="0" noProof="0" dirty="0">
                  <a:ln>
                    <a:noFill/>
                  </a:ln>
                  <a:solidFill>
                    <a:srgbClr val="ED7D31"/>
                  </a:solidFill>
                  <a:effectLst/>
                  <a:uLnTx/>
                  <a:uFillTx/>
                  <a:latin typeface="Times New Roman"/>
                  <a:ea typeface="標楷體"/>
                </a:rPr>
                <a:t>input pixels</a:t>
              </a:r>
            </a:p>
          </p:txBody>
        </p:sp>
        <p:grpSp>
          <p:nvGrpSpPr>
            <p:cNvPr id="1148" name="群組 1147"/>
            <p:cNvGrpSpPr/>
            <p:nvPr/>
          </p:nvGrpSpPr>
          <p:grpSpPr>
            <a:xfrm>
              <a:off x="1761158" y="2166935"/>
              <a:ext cx="1028700" cy="971549"/>
              <a:chOff x="1028700" y="1947861"/>
              <a:chExt cx="1028700" cy="971549"/>
            </a:xfrm>
            <a:solidFill>
              <a:srgbClr val="70AD47">
                <a:lumMod val="40000"/>
                <a:lumOff val="60000"/>
              </a:srgbClr>
            </a:solidFill>
          </p:grpSpPr>
          <p:sp>
            <p:nvSpPr>
              <p:cNvPr id="1905" name="矩形 190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6" name="矩形 190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7" name="矩形 190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8" name="矩形 190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9" name="矩形 190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0" name="矩形 190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1" name="矩形 191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2" name="矩形 191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3" name="矩形 191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4" name="矩形 191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5" name="矩形 191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6" name="矩形 191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7" name="矩形 191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8" name="矩形 191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19" name="矩形 191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0" name="矩形 191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1" name="矩形 192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2" name="矩形 192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3" name="矩形 192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4" name="矩形 192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5" name="矩形 192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6" name="矩形 192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7" name="矩形 192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8" name="矩形 192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29" name="矩形 192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0" name="矩形 192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1" name="矩形 193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2" name="矩形 193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3" name="矩形 193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4" name="矩形 193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5" name="矩形 193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6" name="矩形 193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7" name="矩形 193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8" name="矩形 193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39" name="矩形 193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40" name="矩形 193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49" name="群組 1148"/>
            <p:cNvGrpSpPr/>
            <p:nvPr/>
          </p:nvGrpSpPr>
          <p:grpSpPr>
            <a:xfrm>
              <a:off x="1664644" y="2271007"/>
              <a:ext cx="1028700" cy="971549"/>
              <a:chOff x="1028700" y="1947861"/>
              <a:chExt cx="1028700" cy="971549"/>
            </a:xfrm>
            <a:solidFill>
              <a:srgbClr val="FFC000">
                <a:lumMod val="40000"/>
                <a:lumOff val="60000"/>
              </a:srgbClr>
            </a:solidFill>
          </p:grpSpPr>
          <p:sp>
            <p:nvSpPr>
              <p:cNvPr id="1869" name="矩形 186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0" name="矩形 186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1" name="矩形 187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2" name="矩形 187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3" name="矩形 187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4" name="矩形 187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5" name="矩形 187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6" name="矩形 187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7" name="矩形 187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8" name="矩形 187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79" name="矩形 187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0" name="矩形 187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1" name="矩形 188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2" name="矩形 188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3" name="矩形 188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4" name="矩形 188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5" name="矩形 188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6" name="矩形 188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7" name="矩形 188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8" name="矩形 188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89" name="矩形 188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0" name="矩形 188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1" name="矩形 189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2" name="矩形 189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3" name="矩形 189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4" name="矩形 189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5" name="矩形 189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6" name="矩形 189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7" name="矩形 189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8" name="矩形 189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99" name="矩形 189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0" name="矩形 189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1" name="矩形 190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2" name="矩形 190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3" name="矩形 190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904" name="矩形 190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0" name="群組 1149"/>
            <p:cNvGrpSpPr/>
            <p:nvPr/>
          </p:nvGrpSpPr>
          <p:grpSpPr>
            <a:xfrm>
              <a:off x="1559868" y="2371715"/>
              <a:ext cx="1028700" cy="971549"/>
              <a:chOff x="1028700" y="1947861"/>
              <a:chExt cx="1028700" cy="971549"/>
            </a:xfrm>
            <a:solidFill>
              <a:srgbClr val="ED7D31">
                <a:lumMod val="40000"/>
                <a:lumOff val="60000"/>
              </a:srgbClr>
            </a:solidFill>
          </p:grpSpPr>
          <p:sp>
            <p:nvSpPr>
              <p:cNvPr id="1833" name="矩形 183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4" name="矩形 183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5" name="矩形 183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6" name="矩形 183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7" name="矩形 183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8" name="矩形 183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9" name="矩形 183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0" name="矩形 183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1" name="矩形 184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2" name="矩形 184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3" name="矩形 184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4" name="矩形 184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5" name="矩形 184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6" name="矩形 184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7" name="矩形 184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8" name="矩形 184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49" name="矩形 184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0" name="矩形 184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1" name="矩形 185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2" name="矩形 185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3" name="矩形 185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4" name="矩形 185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5" name="矩形 185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6" name="矩形 185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7" name="矩形 185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8" name="矩形 185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59" name="矩形 185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0" name="矩形 185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1" name="矩形 186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2" name="矩形 186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3" name="矩形 186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4" name="矩形 186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5" name="矩形 186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6" name="矩形 186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7" name="矩形 186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68" name="矩形 186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1" name="群組 1150"/>
            <p:cNvGrpSpPr/>
            <p:nvPr/>
          </p:nvGrpSpPr>
          <p:grpSpPr>
            <a:xfrm>
              <a:off x="1464618" y="2470698"/>
              <a:ext cx="1028700" cy="971549"/>
              <a:chOff x="1028700" y="1947861"/>
              <a:chExt cx="1028700" cy="971549"/>
            </a:xfrm>
            <a:solidFill>
              <a:sysClr val="window" lastClr="FFFFFF"/>
            </a:solidFill>
          </p:grpSpPr>
          <p:sp>
            <p:nvSpPr>
              <p:cNvPr id="1797" name="矩形 179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8" name="矩形 179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9" name="矩形 179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0" name="矩形 179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1" name="矩形 180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2" name="矩形 180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3" name="矩形 180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4" name="矩形 180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5" name="矩形 180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6" name="矩形 180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7" name="矩形 180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8" name="矩形 180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09" name="矩形 180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0" name="矩形 180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1" name="矩形 181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2" name="矩形 181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3" name="矩形 181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4" name="矩形 181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5" name="矩形 181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6" name="矩形 181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7" name="矩形 181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8" name="矩形 181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19" name="矩形 181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0" name="矩形 181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1" name="矩形 182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2" name="矩形 182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3" name="矩形 182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4" name="矩形 182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5" name="矩形 182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6" name="矩形 182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7" name="矩形 182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8" name="矩形 182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29" name="矩形 182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0" name="矩形 182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1" name="矩形 183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832" name="矩形 183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2" name="群組 1151"/>
            <p:cNvGrpSpPr/>
            <p:nvPr/>
          </p:nvGrpSpPr>
          <p:grpSpPr>
            <a:xfrm>
              <a:off x="1359843" y="2564205"/>
              <a:ext cx="1028700" cy="971549"/>
              <a:chOff x="1028700" y="1947861"/>
              <a:chExt cx="1028700" cy="971549"/>
            </a:xfrm>
            <a:solidFill>
              <a:sysClr val="window" lastClr="FFFFFF"/>
            </a:solidFill>
          </p:grpSpPr>
          <p:sp>
            <p:nvSpPr>
              <p:cNvPr id="1761" name="矩形 176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2" name="矩形 176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3" name="矩形 176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4" name="矩形 176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5" name="矩形 176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6" name="矩形 176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7" name="矩形 176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8" name="矩形 176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9" name="矩形 176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0" name="矩形 176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1" name="矩形 177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2" name="矩形 177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3" name="矩形 177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4" name="矩形 177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5" name="矩形 177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6" name="矩形 177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7" name="矩形 177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8" name="矩形 177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79" name="矩形 177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0" name="矩形 177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1" name="矩形 178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2" name="矩形 178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3" name="矩形 178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4" name="矩形 178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5" name="矩形 178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6" name="矩形 178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7" name="矩形 178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8" name="矩形 178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89" name="矩形 178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0" name="矩形 178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1" name="矩形 179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2" name="矩形 179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3" name="矩形 179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4" name="矩形 179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5" name="矩形 179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96" name="矩形 179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3" name="群組 1152"/>
            <p:cNvGrpSpPr/>
            <p:nvPr/>
          </p:nvGrpSpPr>
          <p:grpSpPr>
            <a:xfrm>
              <a:off x="1254100" y="2666643"/>
              <a:ext cx="1028700" cy="971549"/>
              <a:chOff x="1028700" y="1947861"/>
              <a:chExt cx="1028700" cy="971549"/>
            </a:xfrm>
            <a:solidFill>
              <a:sysClr val="window" lastClr="FFFFFF"/>
            </a:solidFill>
          </p:grpSpPr>
          <p:sp>
            <p:nvSpPr>
              <p:cNvPr id="1725" name="矩形 172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6" name="矩形 172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7" name="矩形 172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8" name="矩形 172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9" name="矩形 172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0" name="矩形 172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1" name="矩形 173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2" name="矩形 173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3" name="矩形 173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4" name="矩形 173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5" name="矩形 173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6" name="矩形 173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7" name="矩形 173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8" name="矩形 173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39" name="矩形 173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0" name="矩形 173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1" name="矩形 174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2" name="矩形 174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3" name="矩形 174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4" name="矩形 174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5" name="矩形 174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6" name="矩形 174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7" name="矩形 174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8" name="矩形 174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49" name="矩形 174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0" name="矩形 174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1" name="矩形 175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2" name="矩形 175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3" name="矩形 175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4" name="矩形 175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5" name="矩形 175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6" name="矩形 175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7" name="矩形 175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8" name="矩形 175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59" name="矩形 175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60" name="矩形 175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4" name="群組 1153"/>
            <p:cNvGrpSpPr/>
            <p:nvPr/>
          </p:nvGrpSpPr>
          <p:grpSpPr>
            <a:xfrm>
              <a:off x="1159818" y="2771438"/>
              <a:ext cx="1028700" cy="971549"/>
              <a:chOff x="1028700" y="1947861"/>
              <a:chExt cx="1028700" cy="971549"/>
            </a:xfrm>
            <a:solidFill>
              <a:sysClr val="window" lastClr="FFFFFF"/>
            </a:solidFill>
          </p:grpSpPr>
          <p:sp>
            <p:nvSpPr>
              <p:cNvPr id="1689" name="矩形 168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0" name="矩形 168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1" name="矩形 169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2" name="矩形 169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3" name="矩形 169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4" name="矩形 169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5" name="矩形 169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6" name="矩形 169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7" name="矩形 169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8" name="矩形 169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99" name="矩形 169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0" name="矩形 169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1" name="矩形 170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2" name="矩形 170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3" name="矩形 170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4" name="矩形 170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5" name="矩形 170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6" name="矩形 170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7" name="矩形 170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8" name="矩形 170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09" name="矩形 170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0" name="矩形 170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1" name="矩形 171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2" name="矩形 171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3" name="矩形 171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4" name="矩形 171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5" name="矩形 171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6" name="矩形 171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7" name="矩形 171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8" name="矩形 171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19" name="矩形 171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0" name="矩形 171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1" name="矩形 172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2" name="矩形 172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3" name="矩形 172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724" name="矩形 172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5" name="群組 1154"/>
            <p:cNvGrpSpPr/>
            <p:nvPr/>
          </p:nvGrpSpPr>
          <p:grpSpPr>
            <a:xfrm>
              <a:off x="1063897" y="2876459"/>
              <a:ext cx="1028700" cy="971549"/>
              <a:chOff x="1028700" y="1947861"/>
              <a:chExt cx="1028700" cy="971549"/>
            </a:xfrm>
            <a:solidFill>
              <a:sysClr val="window" lastClr="FFFFFF"/>
            </a:solidFill>
          </p:grpSpPr>
          <p:sp>
            <p:nvSpPr>
              <p:cNvPr id="1653" name="矩形 1652"/>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4" name="矩形 165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5" name="矩形 165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6" name="矩形 165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7" name="矩形 165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8" name="矩形 165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9" name="矩形 165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0" name="矩形 165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1" name="矩形 166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2" name="矩形 166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3" name="矩形 166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4" name="矩形 166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5" name="矩形 166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6" name="矩形 166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7" name="矩形 166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8" name="矩形 166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69" name="矩形 166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0" name="矩形 166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1" name="矩形 167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2" name="矩形 167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3" name="矩形 167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4" name="矩形 167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5" name="矩形 167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6" name="矩形 167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7" name="矩形 167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8" name="矩形 167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79" name="矩形 167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0" name="矩形 167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1" name="矩形 168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2" name="矩形 168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3" name="矩形 168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4" name="矩形 168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5" name="矩形 168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6" name="矩形 168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7" name="矩形 168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88" name="矩形 168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6" name="群組 1155"/>
            <p:cNvGrpSpPr/>
            <p:nvPr/>
          </p:nvGrpSpPr>
          <p:grpSpPr>
            <a:xfrm>
              <a:off x="968352" y="2982711"/>
              <a:ext cx="1028700" cy="971549"/>
              <a:chOff x="1028700" y="1947861"/>
              <a:chExt cx="1028700" cy="971549"/>
            </a:xfrm>
            <a:solidFill>
              <a:sysClr val="window" lastClr="FFFFFF"/>
            </a:solidFill>
          </p:grpSpPr>
          <p:sp>
            <p:nvSpPr>
              <p:cNvPr id="1617" name="矩形 1616"/>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8" name="矩形 161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9" name="矩形 161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0" name="矩形 161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1" name="矩形 162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2" name="矩形 162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3" name="矩形 162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4" name="矩形 162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5" name="矩形 162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6" name="矩形 162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7" name="矩形 162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8" name="矩形 162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29" name="矩形 162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0" name="矩形 162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1" name="矩形 163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2" name="矩形 163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3" name="矩形 163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4" name="矩形 163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5" name="矩形 163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6" name="矩形 163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7" name="矩形 163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8" name="矩形 163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39" name="矩形 163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0" name="矩形 163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1" name="矩形 164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2" name="矩形 164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3" name="矩形 164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4" name="矩形 164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5" name="矩形 164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6" name="矩形 164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7" name="矩形 164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8" name="矩形 164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49" name="矩形 164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0" name="矩形 164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1" name="矩形 165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52" name="矩形 165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7" name="群組 1156"/>
            <p:cNvGrpSpPr/>
            <p:nvPr/>
          </p:nvGrpSpPr>
          <p:grpSpPr>
            <a:xfrm>
              <a:off x="863723" y="3085777"/>
              <a:ext cx="1028700" cy="971549"/>
              <a:chOff x="1028700" y="1947861"/>
              <a:chExt cx="1028700" cy="971549"/>
            </a:xfrm>
            <a:solidFill>
              <a:sysClr val="window" lastClr="FFFFFF"/>
            </a:solidFill>
          </p:grpSpPr>
          <p:sp>
            <p:nvSpPr>
              <p:cNvPr id="1581" name="矩形 1580"/>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2" name="矩形 158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3" name="矩形 158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4" name="矩形 158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5" name="矩形 158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6" name="矩形 158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7" name="矩形 158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8" name="矩形 158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9" name="矩形 158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0" name="矩形 158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1" name="矩形 159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2" name="矩形 159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3" name="矩形 159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4" name="矩形 159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5" name="矩形 159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6" name="矩形 159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7" name="矩形 159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8" name="矩形 159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99" name="矩形 159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0" name="矩形 159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1" name="矩形 160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2" name="矩形 160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3" name="矩形 160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4" name="矩形 160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5" name="矩形 160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6" name="矩形 160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7" name="矩形 160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8" name="矩形 160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09" name="矩形 160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0" name="矩形 160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1" name="矩形 161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2" name="矩形 161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3" name="矩形 161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4" name="矩形 161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5" name="矩形 161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616" name="矩形 161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8" name="群組 1157"/>
            <p:cNvGrpSpPr/>
            <p:nvPr/>
          </p:nvGrpSpPr>
          <p:grpSpPr>
            <a:xfrm>
              <a:off x="768737" y="3181174"/>
              <a:ext cx="1028700" cy="971549"/>
              <a:chOff x="1028700" y="1947861"/>
              <a:chExt cx="1028700" cy="971549"/>
            </a:xfrm>
            <a:solidFill>
              <a:sysClr val="window" lastClr="FFFFFF"/>
            </a:solidFill>
          </p:grpSpPr>
          <p:sp>
            <p:nvSpPr>
              <p:cNvPr id="1545" name="矩形 1544"/>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6" name="矩形 154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7" name="矩形 154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8" name="矩形 154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9" name="矩形 154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0" name="矩形 154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1" name="矩形 155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2" name="矩形 155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3" name="矩形 155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4" name="矩形 155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5" name="矩形 155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6" name="矩形 155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7" name="矩形 155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8" name="矩形 155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59" name="矩形 155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0" name="矩形 155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1" name="矩形 156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2" name="矩形 156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3" name="矩形 156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4" name="矩形 156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5" name="矩形 156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6" name="矩形 156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7" name="矩形 156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8" name="矩形 156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69" name="矩形 156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0" name="矩形 156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1" name="矩形 157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2" name="矩形 157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3" name="矩形 157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4" name="矩形 157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5" name="矩形 157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6" name="矩形 157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7" name="矩形 157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8" name="矩形 157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79" name="矩形 157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80" name="矩形 157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59" name="群組 1158"/>
            <p:cNvGrpSpPr/>
            <p:nvPr/>
          </p:nvGrpSpPr>
          <p:grpSpPr>
            <a:xfrm>
              <a:off x="654176" y="3285440"/>
              <a:ext cx="1028700" cy="971549"/>
              <a:chOff x="1028700" y="1947861"/>
              <a:chExt cx="1028700" cy="971549"/>
            </a:xfrm>
            <a:solidFill>
              <a:sysClr val="window" lastClr="FFFFFF"/>
            </a:solidFill>
          </p:grpSpPr>
          <p:sp>
            <p:nvSpPr>
              <p:cNvPr id="1509" name="矩形 1508"/>
              <p:cNvSpPr/>
              <p:nvPr/>
            </p:nvSpPr>
            <p:spPr>
              <a:xfrm>
                <a:off x="102870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0" name="矩形 1509"/>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1" name="矩形 1510"/>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2" name="矩形 1511"/>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3" name="矩形 1512"/>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4" name="矩形 1513"/>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5" name="矩形 1514"/>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6" name="矩形 1515"/>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7" name="矩形 1516"/>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8" name="矩形 1517"/>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19" name="矩形 1518"/>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0" name="矩形 1519"/>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1" name="矩形 1520"/>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2" name="矩形 1521"/>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3" name="矩形 1522"/>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4" name="矩形 1523"/>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5" name="矩形 1524"/>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6" name="矩形 1525"/>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7" name="矩形 1526"/>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8" name="矩形 1527"/>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29" name="矩形 1528"/>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0" name="矩形 1529"/>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1" name="矩形 1530"/>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2" name="矩形 1531"/>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3" name="矩形 1532"/>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4" name="矩形 1533"/>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5" name="矩形 1534"/>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6" name="矩形 1535"/>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7" name="矩形 1536"/>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8" name="矩形 1537"/>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39" name="矩形 1538"/>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0" name="矩形 1539"/>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1" name="矩形 1540"/>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2" name="矩形 1541"/>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3" name="矩形 1542"/>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44" name="矩形 1543"/>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1160" name="直線單箭頭接點 1159"/>
            <p:cNvCxnSpPr/>
            <p:nvPr/>
          </p:nvCxnSpPr>
          <p:spPr>
            <a:xfrm flipH="1">
              <a:off x="540693" y="3287884"/>
              <a:ext cx="1" cy="973693"/>
            </a:xfrm>
            <a:prstGeom prst="straightConnector1">
              <a:avLst/>
            </a:prstGeom>
            <a:noFill/>
            <a:ln w="6350" cap="flat" cmpd="sng" algn="ctr">
              <a:solidFill>
                <a:srgbClr val="5B9BD5"/>
              </a:solidFill>
              <a:prstDash val="solid"/>
              <a:miter lim="800000"/>
              <a:headEnd type="triangle"/>
              <a:tailEnd type="triangle"/>
            </a:ln>
            <a:effectLst/>
          </p:spPr>
        </p:cxnSp>
        <p:cxnSp>
          <p:nvCxnSpPr>
            <p:cNvPr id="1161" name="直線單箭頭接點 1160"/>
            <p:cNvCxnSpPr/>
            <p:nvPr/>
          </p:nvCxnSpPr>
          <p:spPr>
            <a:xfrm flipH="1">
              <a:off x="645468" y="4390715"/>
              <a:ext cx="1062037" cy="0"/>
            </a:xfrm>
            <a:prstGeom prst="straightConnector1">
              <a:avLst/>
            </a:prstGeom>
            <a:noFill/>
            <a:ln w="6350" cap="flat" cmpd="sng" algn="ctr">
              <a:solidFill>
                <a:srgbClr val="5B9BD5"/>
              </a:solidFill>
              <a:prstDash val="solid"/>
              <a:miter lim="800000"/>
              <a:headEnd type="triangle"/>
              <a:tailEnd type="triangle"/>
            </a:ln>
            <a:effectLst/>
          </p:spPr>
        </p:cxnSp>
        <p:sp>
          <p:nvSpPr>
            <p:cNvPr id="1162" name="文字方塊 1161"/>
            <p:cNvSpPr txBox="1"/>
            <p:nvPr/>
          </p:nvSpPr>
          <p:spPr>
            <a:xfrm>
              <a:off x="3740937" y="3482061"/>
              <a:ext cx="180975"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H</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sp>
          <p:nvSpPr>
            <p:cNvPr id="1163" name="文字方塊 1162"/>
            <p:cNvSpPr txBox="1"/>
            <p:nvPr/>
          </p:nvSpPr>
          <p:spPr>
            <a:xfrm>
              <a:off x="4533221" y="4234748"/>
              <a:ext cx="180975" cy="378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L</a:t>
              </a:r>
              <a:endParaRPr kumimoji="0" lang="zh-TW" altLang="en-US" sz="1400" b="0" i="0" u="none" strike="noStrike" kern="0" cap="none" spc="0" normalizeH="0" baseline="0" noProof="0" dirty="0">
                <a:ln>
                  <a:noFill/>
                </a:ln>
                <a:solidFill>
                  <a:srgbClr val="5B9BD5"/>
                </a:solidFill>
                <a:effectLst/>
                <a:uLnTx/>
                <a:uFillTx/>
                <a:latin typeface="Times New Roman"/>
                <a:ea typeface="標楷體"/>
              </a:endParaRPr>
            </a:p>
          </p:txBody>
        </p:sp>
        <p:grpSp>
          <p:nvGrpSpPr>
            <p:cNvPr id="1164" name="群組 1163"/>
            <p:cNvGrpSpPr/>
            <p:nvPr/>
          </p:nvGrpSpPr>
          <p:grpSpPr>
            <a:xfrm>
              <a:off x="4452111" y="2839976"/>
              <a:ext cx="1028700" cy="971549"/>
              <a:chOff x="1028700" y="1947861"/>
              <a:chExt cx="1028700" cy="971549"/>
            </a:xfrm>
            <a:solidFill>
              <a:srgbClr val="5B9BD5">
                <a:lumMod val="40000"/>
                <a:lumOff val="60000"/>
              </a:srgbClr>
            </a:solidFill>
          </p:grpSpPr>
          <p:sp>
            <p:nvSpPr>
              <p:cNvPr id="1473" name="矩形 1472"/>
              <p:cNvSpPr/>
              <p:nvPr/>
            </p:nvSpPr>
            <p:spPr>
              <a:xfrm>
                <a:off x="1028700" y="1947862"/>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4" name="矩形 1473"/>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5" name="矩形 1474"/>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6" name="矩形 1475"/>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7" name="矩形 1476"/>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8" name="矩形 1477"/>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9" name="矩形 1478"/>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0" name="矩形 1479"/>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1" name="矩形 1480"/>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2" name="矩形 1481"/>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3" name="矩形 1482"/>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4" name="矩形 1483"/>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5" name="矩形 1484"/>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6" name="矩形 1485"/>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7" name="矩形 1486"/>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8" name="矩形 1487"/>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89" name="矩形 1488"/>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0" name="矩形 1489"/>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1" name="矩形 1490"/>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2" name="矩形 1491"/>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3" name="矩形 1492"/>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4" name="矩形 1493"/>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5" name="矩形 1494"/>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6" name="矩形 1495"/>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7" name="矩形 1496"/>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8" name="矩形 1497"/>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99" name="矩形 1498"/>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0" name="矩形 1499"/>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1" name="矩形 1500"/>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2" name="矩形 1501"/>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3" name="矩形 1502"/>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4" name="矩形 1503"/>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5" name="矩形 1504"/>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6" name="矩形 1505"/>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7" name="矩形 1506"/>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508" name="矩形 1507"/>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65" name="群組 1164"/>
            <p:cNvGrpSpPr/>
            <p:nvPr/>
          </p:nvGrpSpPr>
          <p:grpSpPr>
            <a:xfrm>
              <a:off x="4347482" y="2943042"/>
              <a:ext cx="1028700" cy="971549"/>
              <a:chOff x="1028700" y="1947861"/>
              <a:chExt cx="1028700" cy="971549"/>
            </a:xfrm>
            <a:solidFill>
              <a:srgbClr val="70AD47">
                <a:lumMod val="40000"/>
                <a:lumOff val="60000"/>
              </a:srgbClr>
            </a:solidFill>
          </p:grpSpPr>
          <p:sp>
            <p:nvSpPr>
              <p:cNvPr id="1437" name="矩形 1436"/>
              <p:cNvSpPr/>
              <p:nvPr/>
            </p:nvSpPr>
            <p:spPr>
              <a:xfrm>
                <a:off x="1028700" y="1947862"/>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8" name="矩形 1437"/>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9" name="矩形 1438"/>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0" name="矩形 1439"/>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1" name="矩形 1440"/>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2" name="矩形 1441"/>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3" name="矩形 1442"/>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4" name="矩形 1443"/>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5" name="矩形 1444"/>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6" name="矩形 1445"/>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7" name="矩形 1446"/>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8" name="矩形 1447"/>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49" name="矩形 1448"/>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0" name="矩形 1449"/>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1" name="矩形 1450"/>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2" name="矩形 1451"/>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3" name="矩形 1452"/>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4" name="矩形 1453"/>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5" name="矩形 1454"/>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6" name="矩形 1455"/>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7" name="矩形 1456"/>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8" name="矩形 1457"/>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59" name="矩形 1458"/>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0" name="矩形 1459"/>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1" name="矩形 1460"/>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2" name="矩形 1461"/>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3" name="矩形 1462"/>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4" name="矩形 1463"/>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5" name="矩形 1464"/>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6" name="矩形 1465"/>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7" name="矩形 1466"/>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8" name="矩形 1467"/>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69" name="矩形 1468"/>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0" name="矩形 1469"/>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1" name="矩形 1470"/>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72" name="矩形 1471"/>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66" name="群組 1165"/>
            <p:cNvGrpSpPr/>
            <p:nvPr/>
          </p:nvGrpSpPr>
          <p:grpSpPr>
            <a:xfrm>
              <a:off x="4252496" y="3038439"/>
              <a:ext cx="1028700" cy="971549"/>
              <a:chOff x="1028700" y="1947861"/>
              <a:chExt cx="1028700" cy="971549"/>
            </a:xfrm>
            <a:solidFill>
              <a:srgbClr val="FFC000">
                <a:lumMod val="40000"/>
                <a:lumOff val="60000"/>
              </a:srgbClr>
            </a:solidFill>
          </p:grpSpPr>
          <p:sp>
            <p:nvSpPr>
              <p:cNvPr id="1401" name="矩形 1400"/>
              <p:cNvSpPr/>
              <p:nvPr/>
            </p:nvSpPr>
            <p:spPr>
              <a:xfrm>
                <a:off x="1028700" y="1947862"/>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2" name="矩形 1401"/>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3" name="矩形 1402"/>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4" name="矩形 1403"/>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5" name="矩形 1404"/>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6" name="矩形 1405"/>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7" name="矩形 1406"/>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8" name="矩形 1407"/>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9" name="矩形 1408"/>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0" name="矩形 1409"/>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1" name="矩形 1410"/>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2" name="矩形 1411"/>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3" name="矩形 1412"/>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4" name="矩形 1413"/>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5" name="矩形 1414"/>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6" name="矩形 1415"/>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7" name="矩形 1416"/>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8" name="矩形 1417"/>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19" name="矩形 1418"/>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0" name="矩形 1419"/>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1" name="矩形 1420"/>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2" name="矩形 1421"/>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3" name="矩形 1422"/>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4" name="矩形 1423"/>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5" name="矩形 1424"/>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6" name="矩形 1425"/>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7" name="矩形 1426"/>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8" name="矩形 1427"/>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29" name="矩形 1428"/>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0" name="矩形 1429"/>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1" name="矩形 1430"/>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2" name="矩形 1431"/>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3" name="矩形 1432"/>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4" name="矩形 1433"/>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5" name="矩形 1434"/>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36" name="矩形 1435"/>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67" name="群組 1166"/>
            <p:cNvGrpSpPr/>
            <p:nvPr/>
          </p:nvGrpSpPr>
          <p:grpSpPr>
            <a:xfrm>
              <a:off x="4137935" y="3142705"/>
              <a:ext cx="1028700" cy="971549"/>
              <a:chOff x="1028700" y="1947861"/>
              <a:chExt cx="1028700" cy="971549"/>
            </a:xfrm>
            <a:solidFill>
              <a:srgbClr val="ED7D31">
                <a:lumMod val="40000"/>
                <a:lumOff val="60000"/>
              </a:srgbClr>
            </a:solidFill>
          </p:grpSpPr>
          <p:sp>
            <p:nvSpPr>
              <p:cNvPr id="1365" name="矩形 1364"/>
              <p:cNvSpPr/>
              <p:nvPr/>
            </p:nvSpPr>
            <p:spPr>
              <a:xfrm>
                <a:off x="1028700" y="1947862"/>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6" name="矩形 1365"/>
              <p:cNvSpPr/>
              <p:nvPr/>
            </p:nvSpPr>
            <p:spPr>
              <a:xfrm>
                <a:off x="12001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7" name="矩形 1366"/>
              <p:cNvSpPr/>
              <p:nvPr/>
            </p:nvSpPr>
            <p:spPr>
              <a:xfrm>
                <a:off x="13716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8" name="矩形 1367"/>
              <p:cNvSpPr/>
              <p:nvPr/>
            </p:nvSpPr>
            <p:spPr>
              <a:xfrm>
                <a:off x="10287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9" name="矩形 1368"/>
              <p:cNvSpPr/>
              <p:nvPr/>
            </p:nvSpPr>
            <p:spPr>
              <a:xfrm>
                <a:off x="12001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0" name="矩形 1369"/>
              <p:cNvSpPr/>
              <p:nvPr/>
            </p:nvSpPr>
            <p:spPr>
              <a:xfrm>
                <a:off x="13716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1" name="矩形 1370"/>
              <p:cNvSpPr/>
              <p:nvPr/>
            </p:nvSpPr>
            <p:spPr>
              <a:xfrm>
                <a:off x="102870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2" name="矩形 1371"/>
              <p:cNvSpPr/>
              <p:nvPr/>
            </p:nvSpPr>
            <p:spPr>
              <a:xfrm>
                <a:off x="12001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3" name="矩形 1372"/>
              <p:cNvSpPr/>
              <p:nvPr/>
            </p:nvSpPr>
            <p:spPr>
              <a:xfrm>
                <a:off x="13716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4" name="矩形 1373"/>
              <p:cNvSpPr/>
              <p:nvPr/>
            </p:nvSpPr>
            <p:spPr>
              <a:xfrm>
                <a:off x="1543050" y="1947862"/>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5" name="矩形 1374"/>
              <p:cNvSpPr/>
              <p:nvPr/>
            </p:nvSpPr>
            <p:spPr>
              <a:xfrm>
                <a:off x="171450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6" name="矩形 1375"/>
              <p:cNvSpPr/>
              <p:nvPr/>
            </p:nvSpPr>
            <p:spPr>
              <a:xfrm>
                <a:off x="1885950" y="194786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7" name="矩形 1376"/>
              <p:cNvSpPr/>
              <p:nvPr/>
            </p:nvSpPr>
            <p:spPr>
              <a:xfrm>
                <a:off x="15430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8" name="矩形 1377"/>
              <p:cNvSpPr/>
              <p:nvPr/>
            </p:nvSpPr>
            <p:spPr>
              <a:xfrm>
                <a:off x="171450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79" name="矩形 1378"/>
              <p:cNvSpPr/>
              <p:nvPr/>
            </p:nvSpPr>
            <p:spPr>
              <a:xfrm>
                <a:off x="1885950" y="210978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0" name="矩形 1379"/>
              <p:cNvSpPr/>
              <p:nvPr/>
            </p:nvSpPr>
            <p:spPr>
              <a:xfrm>
                <a:off x="1543050" y="2271711"/>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1" name="矩形 1380"/>
              <p:cNvSpPr/>
              <p:nvPr/>
            </p:nvSpPr>
            <p:spPr>
              <a:xfrm>
                <a:off x="171450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2" name="矩形 1381"/>
              <p:cNvSpPr/>
              <p:nvPr/>
            </p:nvSpPr>
            <p:spPr>
              <a:xfrm>
                <a:off x="1885950" y="227171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3" name="矩形 1382"/>
              <p:cNvSpPr/>
              <p:nvPr/>
            </p:nvSpPr>
            <p:spPr>
              <a:xfrm>
                <a:off x="1028700" y="2433636"/>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4" name="矩形 1383"/>
              <p:cNvSpPr/>
              <p:nvPr/>
            </p:nvSpPr>
            <p:spPr>
              <a:xfrm>
                <a:off x="12001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5" name="矩形 1384"/>
              <p:cNvSpPr/>
              <p:nvPr/>
            </p:nvSpPr>
            <p:spPr>
              <a:xfrm>
                <a:off x="137160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6" name="矩形 1385"/>
              <p:cNvSpPr/>
              <p:nvPr/>
            </p:nvSpPr>
            <p:spPr>
              <a:xfrm>
                <a:off x="10287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7" name="矩形 1386"/>
              <p:cNvSpPr/>
              <p:nvPr/>
            </p:nvSpPr>
            <p:spPr>
              <a:xfrm>
                <a:off x="120015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8" name="矩形 1387"/>
              <p:cNvSpPr/>
              <p:nvPr/>
            </p:nvSpPr>
            <p:spPr>
              <a:xfrm>
                <a:off x="1371600" y="2595560"/>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89" name="矩形 1388"/>
              <p:cNvSpPr/>
              <p:nvPr/>
            </p:nvSpPr>
            <p:spPr>
              <a:xfrm>
                <a:off x="1028700" y="275748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0" name="矩形 1389"/>
              <p:cNvSpPr/>
              <p:nvPr/>
            </p:nvSpPr>
            <p:spPr>
              <a:xfrm>
                <a:off x="12001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1" name="矩形 1390"/>
              <p:cNvSpPr/>
              <p:nvPr/>
            </p:nvSpPr>
            <p:spPr>
              <a:xfrm>
                <a:off x="137160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2" name="矩形 1391"/>
              <p:cNvSpPr/>
              <p:nvPr/>
            </p:nvSpPr>
            <p:spPr>
              <a:xfrm>
                <a:off x="1543050" y="2433635"/>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3" name="矩形 1392"/>
              <p:cNvSpPr/>
              <p:nvPr/>
            </p:nvSpPr>
            <p:spPr>
              <a:xfrm>
                <a:off x="171450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4" name="矩形 1393"/>
              <p:cNvSpPr/>
              <p:nvPr/>
            </p:nvSpPr>
            <p:spPr>
              <a:xfrm>
                <a:off x="1885950" y="243363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5" name="矩形 1394"/>
              <p:cNvSpPr/>
              <p:nvPr/>
            </p:nvSpPr>
            <p:spPr>
              <a:xfrm>
                <a:off x="15430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6" name="矩形 1395"/>
              <p:cNvSpPr/>
              <p:nvPr/>
            </p:nvSpPr>
            <p:spPr>
              <a:xfrm>
                <a:off x="171450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7" name="矩形 1396"/>
              <p:cNvSpPr/>
              <p:nvPr/>
            </p:nvSpPr>
            <p:spPr>
              <a:xfrm>
                <a:off x="1885950" y="2595559"/>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8" name="矩形 1397"/>
              <p:cNvSpPr/>
              <p:nvPr/>
            </p:nvSpPr>
            <p:spPr>
              <a:xfrm>
                <a:off x="1543050" y="2757484"/>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99" name="矩形 1398"/>
              <p:cNvSpPr/>
              <p:nvPr/>
            </p:nvSpPr>
            <p:spPr>
              <a:xfrm>
                <a:off x="171450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400" name="矩形 1399"/>
              <p:cNvSpPr/>
              <p:nvPr/>
            </p:nvSpPr>
            <p:spPr>
              <a:xfrm>
                <a:off x="1885950" y="2757483"/>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cxnSp>
          <p:nvCxnSpPr>
            <p:cNvPr id="1168" name="直線單箭頭接點 1167"/>
            <p:cNvCxnSpPr/>
            <p:nvPr/>
          </p:nvCxnSpPr>
          <p:spPr>
            <a:xfrm flipV="1">
              <a:off x="5246313" y="3854488"/>
              <a:ext cx="315309" cy="336409"/>
            </a:xfrm>
            <a:prstGeom prst="straightConnector1">
              <a:avLst/>
            </a:prstGeom>
            <a:noFill/>
            <a:ln w="6350" cap="flat" cmpd="sng" algn="ctr">
              <a:solidFill>
                <a:srgbClr val="5B9BD5"/>
              </a:solidFill>
              <a:prstDash val="solid"/>
              <a:miter lim="800000"/>
              <a:headEnd type="triangle"/>
              <a:tailEnd type="triangle"/>
            </a:ln>
            <a:effectLst/>
          </p:spPr>
        </p:cxnSp>
        <p:sp>
          <p:nvSpPr>
            <p:cNvPr id="1169" name="文字方塊 1168"/>
            <p:cNvSpPr txBox="1"/>
            <p:nvPr/>
          </p:nvSpPr>
          <p:spPr>
            <a:xfrm>
              <a:off x="5064685" y="3948677"/>
              <a:ext cx="943220" cy="3786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5B9BD5"/>
                  </a:solidFill>
                  <a:effectLst/>
                  <a:uLnTx/>
                  <a:uFillTx/>
                  <a:latin typeface="Times New Roman"/>
                  <a:ea typeface="標楷體"/>
                </a:rPr>
                <a:t>IR</a:t>
              </a:r>
            </a:p>
          </p:txBody>
        </p:sp>
        <p:grpSp>
          <p:nvGrpSpPr>
            <p:cNvPr id="1170" name="群組 1169"/>
            <p:cNvGrpSpPr/>
            <p:nvPr/>
          </p:nvGrpSpPr>
          <p:grpSpPr>
            <a:xfrm>
              <a:off x="6848475" y="3557247"/>
              <a:ext cx="514350" cy="485775"/>
              <a:chOff x="3028950" y="2076448"/>
              <a:chExt cx="514350" cy="485775"/>
            </a:xfrm>
            <a:solidFill>
              <a:srgbClr val="ED7D31"/>
            </a:solidFill>
          </p:grpSpPr>
          <p:sp>
            <p:nvSpPr>
              <p:cNvPr id="1356" name="矩形 1355"/>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7" name="矩形 1356"/>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8" name="矩形 1357"/>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9" name="矩形 1358"/>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60" name="矩形 1359"/>
              <p:cNvSpPr/>
              <p:nvPr/>
            </p:nvSpPr>
            <p:spPr>
              <a:xfrm>
                <a:off x="320040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61" name="矩形 1360"/>
              <p:cNvSpPr/>
              <p:nvPr/>
            </p:nvSpPr>
            <p:spPr>
              <a:xfrm>
                <a:off x="337185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62" name="矩形 1361"/>
              <p:cNvSpPr/>
              <p:nvPr/>
            </p:nvSpPr>
            <p:spPr>
              <a:xfrm>
                <a:off x="3028950" y="2400298"/>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63" name="矩形 1362"/>
              <p:cNvSpPr/>
              <p:nvPr/>
            </p:nvSpPr>
            <p:spPr>
              <a:xfrm>
                <a:off x="320040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64" name="矩形 1363"/>
              <p:cNvSpPr/>
              <p:nvPr/>
            </p:nvSpPr>
            <p:spPr>
              <a:xfrm>
                <a:off x="337185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grpSp>
        <p:grpSp>
          <p:nvGrpSpPr>
            <p:cNvPr id="1171" name="群組 1170"/>
            <p:cNvGrpSpPr/>
            <p:nvPr/>
          </p:nvGrpSpPr>
          <p:grpSpPr>
            <a:xfrm>
              <a:off x="6848474" y="5164206"/>
              <a:ext cx="514350" cy="485775"/>
              <a:chOff x="3028950" y="2076448"/>
              <a:chExt cx="514350" cy="485775"/>
            </a:xfrm>
            <a:solidFill>
              <a:srgbClr val="ED7D31"/>
            </a:solidFill>
          </p:grpSpPr>
          <p:sp>
            <p:nvSpPr>
              <p:cNvPr id="1347" name="矩形 1346"/>
              <p:cNvSpPr/>
              <p:nvPr/>
            </p:nvSpPr>
            <p:spPr>
              <a:xfrm>
                <a:off x="3028950" y="2076449"/>
                <a:ext cx="171450" cy="161925"/>
              </a:xfrm>
              <a:prstGeom prst="rect">
                <a:avLst/>
              </a:prstGeom>
              <a:solidFill>
                <a:srgbClr val="ED7D31">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8" name="矩形 1347"/>
              <p:cNvSpPr/>
              <p:nvPr/>
            </p:nvSpPr>
            <p:spPr>
              <a:xfrm>
                <a:off x="3200400" y="2076448"/>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9" name="矩形 1348"/>
              <p:cNvSpPr/>
              <p:nvPr/>
            </p:nvSpPr>
            <p:spPr>
              <a:xfrm>
                <a:off x="3371850" y="207644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0" name="矩形 1349"/>
              <p:cNvSpPr/>
              <p:nvPr/>
            </p:nvSpPr>
            <p:spPr>
              <a:xfrm>
                <a:off x="3028950" y="2238373"/>
                <a:ext cx="171450" cy="161925"/>
              </a:xfrm>
              <a:prstGeom prst="rect">
                <a:avLst/>
              </a:prstGeom>
              <a:solidFill>
                <a:srgbClr val="5B9BD5">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51" name="矩形 1350"/>
              <p:cNvSpPr/>
              <p:nvPr/>
            </p:nvSpPr>
            <p:spPr>
              <a:xfrm>
                <a:off x="320040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52" name="矩形 1351"/>
              <p:cNvSpPr/>
              <p:nvPr/>
            </p:nvSpPr>
            <p:spPr>
              <a:xfrm>
                <a:off x="3371850" y="2238373"/>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53" name="矩形 1352"/>
              <p:cNvSpPr/>
              <p:nvPr/>
            </p:nvSpPr>
            <p:spPr>
              <a:xfrm>
                <a:off x="3028950" y="2400298"/>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54" name="矩形 1353"/>
              <p:cNvSpPr/>
              <p:nvPr/>
            </p:nvSpPr>
            <p:spPr>
              <a:xfrm>
                <a:off x="320040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sp>
            <p:nvSpPr>
              <p:cNvPr id="1355" name="矩形 1354"/>
              <p:cNvSpPr/>
              <p:nvPr/>
            </p:nvSpPr>
            <p:spPr>
              <a:xfrm>
                <a:off x="3371850" y="2400297"/>
                <a:ext cx="171450" cy="161925"/>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a:ln>
                      <a:noFill/>
                    </a:ln>
                    <a:solidFill>
                      <a:prstClr val="black"/>
                    </a:solidFill>
                    <a:effectLst/>
                    <a:uLnTx/>
                    <a:uFillTx/>
                    <a:latin typeface="Times New Roman"/>
                    <a:ea typeface="標楷體"/>
                    <a:cs typeface="+mn-cs"/>
                  </a:rPr>
                  <a:t>0</a:t>
                </a:r>
                <a:endParaRPr kumimoji="0" lang="zh-TW" altLang="en-US" sz="1100" b="0" i="0" u="none" strike="noStrike" kern="0" cap="none" spc="0" normalizeH="0" baseline="0" noProof="0" dirty="0">
                  <a:ln>
                    <a:noFill/>
                  </a:ln>
                  <a:solidFill>
                    <a:prstClr val="black"/>
                  </a:solidFill>
                  <a:effectLst/>
                  <a:uLnTx/>
                  <a:uFillTx/>
                  <a:latin typeface="Times New Roman"/>
                  <a:ea typeface="標楷體"/>
                  <a:cs typeface="+mn-cs"/>
                </a:endParaRPr>
              </a:p>
            </p:txBody>
          </p:sp>
        </p:grpSp>
        <p:sp>
          <p:nvSpPr>
            <p:cNvPr id="1172" name="文字方塊 1171"/>
            <p:cNvSpPr txBox="1"/>
            <p:nvPr/>
          </p:nvSpPr>
          <p:spPr>
            <a:xfrm>
              <a:off x="10239376" y="1095493"/>
              <a:ext cx="1952624" cy="6437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Partial sum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prstClr val="black"/>
                  </a:solidFill>
                  <a:effectLst/>
                  <a:uLnTx/>
                  <a:uFillTx/>
                  <a:latin typeface="Times New Roman"/>
                  <a:ea typeface="標楷體"/>
                </a:rPr>
                <a:t>in Output SRAM</a:t>
              </a:r>
              <a:endParaRPr kumimoji="0" lang="zh-TW" altLang="en-US" sz="1400" b="0" i="0" u="none" strike="noStrike" kern="0" cap="none" spc="0" normalizeH="0" baseline="0" noProof="0" dirty="0">
                <a:ln>
                  <a:noFill/>
                </a:ln>
                <a:solidFill>
                  <a:prstClr val="black"/>
                </a:solidFill>
                <a:effectLst/>
                <a:uLnTx/>
                <a:uFillTx/>
                <a:latin typeface="Times New Roman"/>
                <a:ea typeface="標楷體"/>
              </a:endParaRPr>
            </a:p>
          </p:txBody>
        </p:sp>
        <p:grpSp>
          <p:nvGrpSpPr>
            <p:cNvPr id="1173" name="群組 1172"/>
            <p:cNvGrpSpPr/>
            <p:nvPr/>
          </p:nvGrpSpPr>
          <p:grpSpPr>
            <a:xfrm>
              <a:off x="10691810" y="3343113"/>
              <a:ext cx="342899" cy="161925"/>
              <a:chOff x="10691810" y="3343113"/>
              <a:chExt cx="342899" cy="161925"/>
            </a:xfrm>
          </p:grpSpPr>
          <p:sp>
            <p:nvSpPr>
              <p:cNvPr id="1345" name="矩形 1344"/>
              <p:cNvSpPr/>
              <p:nvPr/>
            </p:nvSpPr>
            <p:spPr>
              <a:xfrm>
                <a:off x="10691810"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6" name="矩形 1345"/>
              <p:cNvSpPr/>
              <p:nvPr/>
            </p:nvSpPr>
            <p:spPr>
              <a:xfrm>
                <a:off x="10863259" y="3343113"/>
                <a:ext cx="171450" cy="161925"/>
              </a:xfrm>
              <a:prstGeom prst="rect">
                <a:avLst/>
              </a:prstGeom>
              <a:solidFill>
                <a:srgbClr val="FFC000">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74" name="群組 1173"/>
            <p:cNvGrpSpPr/>
            <p:nvPr/>
          </p:nvGrpSpPr>
          <p:grpSpPr>
            <a:xfrm>
              <a:off x="10687050" y="4953000"/>
              <a:ext cx="342899" cy="161925"/>
              <a:chOff x="10687050" y="4953000"/>
              <a:chExt cx="342899" cy="161925"/>
            </a:xfrm>
          </p:grpSpPr>
          <p:sp>
            <p:nvSpPr>
              <p:cNvPr id="1343" name="矩形 1342"/>
              <p:cNvSpPr/>
              <p:nvPr/>
            </p:nvSpPr>
            <p:spPr>
              <a:xfrm>
                <a:off x="10687050"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4" name="矩形 1343"/>
              <p:cNvSpPr/>
              <p:nvPr/>
            </p:nvSpPr>
            <p:spPr>
              <a:xfrm>
                <a:off x="10858499" y="4953000"/>
                <a:ext cx="171450" cy="161925"/>
              </a:xfrm>
              <a:prstGeom prst="rect">
                <a:avLst/>
              </a:prstGeom>
              <a:solidFill>
                <a:srgbClr val="5B9BD5">
                  <a:lumMod val="5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75" name="群組 1174"/>
            <p:cNvGrpSpPr/>
            <p:nvPr/>
          </p:nvGrpSpPr>
          <p:grpSpPr>
            <a:xfrm>
              <a:off x="10687049" y="1988337"/>
              <a:ext cx="1023938" cy="969175"/>
              <a:chOff x="10687049" y="1988337"/>
              <a:chExt cx="1023938" cy="969175"/>
            </a:xfrm>
          </p:grpSpPr>
          <p:grpSp>
            <p:nvGrpSpPr>
              <p:cNvPr id="1289" name="群組 1288"/>
              <p:cNvGrpSpPr/>
              <p:nvPr/>
            </p:nvGrpSpPr>
            <p:grpSpPr>
              <a:xfrm>
                <a:off x="10687050" y="1993468"/>
                <a:ext cx="342899" cy="161925"/>
                <a:chOff x="10687050" y="1993468"/>
                <a:chExt cx="342899" cy="161925"/>
              </a:xfrm>
            </p:grpSpPr>
            <p:sp>
              <p:nvSpPr>
                <p:cNvPr id="1341" name="矩形 1340"/>
                <p:cNvSpPr/>
                <p:nvPr/>
              </p:nvSpPr>
              <p:spPr>
                <a:xfrm>
                  <a:off x="10687050" y="1993468"/>
                  <a:ext cx="171450" cy="161925"/>
                </a:xfrm>
                <a:prstGeom prst="rect">
                  <a:avLst/>
                </a:prstGeom>
                <a:solidFill>
                  <a:srgbClr val="70AD47">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2" name="矩形 134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0" name="群組 1289"/>
              <p:cNvGrpSpPr/>
              <p:nvPr/>
            </p:nvGrpSpPr>
            <p:grpSpPr>
              <a:xfrm>
                <a:off x="11029949" y="1990725"/>
                <a:ext cx="342899" cy="161925"/>
                <a:chOff x="10687050" y="1993468"/>
                <a:chExt cx="342899" cy="161925"/>
              </a:xfrm>
            </p:grpSpPr>
            <p:sp>
              <p:nvSpPr>
                <p:cNvPr id="1339" name="矩形 133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40" name="矩形 133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1" name="群組 1290"/>
              <p:cNvGrpSpPr/>
              <p:nvPr/>
            </p:nvGrpSpPr>
            <p:grpSpPr>
              <a:xfrm>
                <a:off x="11368088" y="1988337"/>
                <a:ext cx="342899" cy="161925"/>
                <a:chOff x="10687050" y="1993468"/>
                <a:chExt cx="342899" cy="161925"/>
              </a:xfrm>
            </p:grpSpPr>
            <p:sp>
              <p:nvSpPr>
                <p:cNvPr id="1337" name="矩形 133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8" name="矩形 133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2" name="群組 1291"/>
              <p:cNvGrpSpPr/>
              <p:nvPr/>
            </p:nvGrpSpPr>
            <p:grpSpPr>
              <a:xfrm>
                <a:off x="10687049" y="2153291"/>
                <a:ext cx="342899" cy="161925"/>
                <a:chOff x="10687050" y="1993468"/>
                <a:chExt cx="342899" cy="161925"/>
              </a:xfrm>
            </p:grpSpPr>
            <p:sp>
              <p:nvSpPr>
                <p:cNvPr id="1335" name="矩形 133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6" name="矩形 133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3" name="群組 1292"/>
              <p:cNvGrpSpPr/>
              <p:nvPr/>
            </p:nvGrpSpPr>
            <p:grpSpPr>
              <a:xfrm>
                <a:off x="11029948" y="2150548"/>
                <a:ext cx="342899" cy="161925"/>
                <a:chOff x="10687050" y="1993468"/>
                <a:chExt cx="342899" cy="161925"/>
              </a:xfrm>
            </p:grpSpPr>
            <p:sp>
              <p:nvSpPr>
                <p:cNvPr id="1333" name="矩形 1332"/>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4" name="矩形 1333"/>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4" name="群組 1293"/>
              <p:cNvGrpSpPr/>
              <p:nvPr/>
            </p:nvGrpSpPr>
            <p:grpSpPr>
              <a:xfrm>
                <a:off x="11368087" y="2148160"/>
                <a:ext cx="342899" cy="161925"/>
                <a:chOff x="10687050" y="1993468"/>
                <a:chExt cx="342899" cy="161925"/>
              </a:xfrm>
            </p:grpSpPr>
            <p:sp>
              <p:nvSpPr>
                <p:cNvPr id="1331" name="矩形 133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2" name="矩形 133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5" name="群組 1294"/>
              <p:cNvGrpSpPr/>
              <p:nvPr/>
            </p:nvGrpSpPr>
            <p:grpSpPr>
              <a:xfrm>
                <a:off x="10687049" y="2314178"/>
                <a:ext cx="342899" cy="161925"/>
                <a:chOff x="10687050" y="1993468"/>
                <a:chExt cx="342899" cy="161925"/>
              </a:xfrm>
            </p:grpSpPr>
            <p:sp>
              <p:nvSpPr>
                <p:cNvPr id="1329" name="矩形 132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30" name="矩形 132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6" name="群組 1295"/>
              <p:cNvGrpSpPr/>
              <p:nvPr/>
            </p:nvGrpSpPr>
            <p:grpSpPr>
              <a:xfrm>
                <a:off x="11029948" y="2311435"/>
                <a:ext cx="342899" cy="161925"/>
                <a:chOff x="10687050" y="1993468"/>
                <a:chExt cx="342899" cy="161925"/>
              </a:xfrm>
            </p:grpSpPr>
            <p:sp>
              <p:nvSpPr>
                <p:cNvPr id="1327" name="矩形 132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8" name="矩形 132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7" name="群組 1296"/>
              <p:cNvGrpSpPr/>
              <p:nvPr/>
            </p:nvGrpSpPr>
            <p:grpSpPr>
              <a:xfrm>
                <a:off x="11368087" y="2309047"/>
                <a:ext cx="342899" cy="161925"/>
                <a:chOff x="10687050" y="1993468"/>
                <a:chExt cx="342899" cy="161925"/>
              </a:xfrm>
            </p:grpSpPr>
            <p:sp>
              <p:nvSpPr>
                <p:cNvPr id="1325" name="矩形 132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6" name="矩形 132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8" name="群組 1297"/>
              <p:cNvGrpSpPr/>
              <p:nvPr/>
            </p:nvGrpSpPr>
            <p:grpSpPr>
              <a:xfrm>
                <a:off x="10687049" y="2469897"/>
                <a:ext cx="342899" cy="161925"/>
                <a:chOff x="10687050" y="1993468"/>
                <a:chExt cx="342899" cy="161925"/>
              </a:xfrm>
            </p:grpSpPr>
            <p:sp>
              <p:nvSpPr>
                <p:cNvPr id="1323" name="矩形 1322"/>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4" name="矩形 1323"/>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99" name="群組 1298"/>
              <p:cNvGrpSpPr/>
              <p:nvPr/>
            </p:nvGrpSpPr>
            <p:grpSpPr>
              <a:xfrm>
                <a:off x="11029948" y="2467154"/>
                <a:ext cx="342899" cy="161925"/>
                <a:chOff x="10687050" y="1993468"/>
                <a:chExt cx="342899" cy="161925"/>
              </a:xfrm>
            </p:grpSpPr>
            <p:sp>
              <p:nvSpPr>
                <p:cNvPr id="1321" name="矩形 132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2" name="矩形 132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0" name="群組 1299"/>
              <p:cNvGrpSpPr/>
              <p:nvPr/>
            </p:nvGrpSpPr>
            <p:grpSpPr>
              <a:xfrm>
                <a:off x="11368087" y="2464766"/>
                <a:ext cx="342899" cy="161925"/>
                <a:chOff x="10687050" y="1993468"/>
                <a:chExt cx="342899" cy="161925"/>
              </a:xfrm>
            </p:grpSpPr>
            <p:sp>
              <p:nvSpPr>
                <p:cNvPr id="1319" name="矩形 131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20" name="矩形 131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1" name="群組 1300"/>
              <p:cNvGrpSpPr/>
              <p:nvPr/>
            </p:nvGrpSpPr>
            <p:grpSpPr>
              <a:xfrm>
                <a:off x="10687049" y="2626715"/>
                <a:ext cx="342899" cy="161925"/>
                <a:chOff x="10687050" y="1993468"/>
                <a:chExt cx="342899" cy="161925"/>
              </a:xfrm>
            </p:grpSpPr>
            <p:sp>
              <p:nvSpPr>
                <p:cNvPr id="1317" name="矩形 131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8" name="矩形 131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2" name="群組 1301"/>
              <p:cNvGrpSpPr/>
              <p:nvPr/>
            </p:nvGrpSpPr>
            <p:grpSpPr>
              <a:xfrm>
                <a:off x="11029948" y="2633497"/>
                <a:ext cx="342899" cy="161925"/>
                <a:chOff x="10687050" y="1993468"/>
                <a:chExt cx="342899" cy="161925"/>
              </a:xfrm>
            </p:grpSpPr>
            <p:sp>
              <p:nvSpPr>
                <p:cNvPr id="1315" name="矩形 1314"/>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6" name="矩形 1315"/>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3" name="群組 1302"/>
              <p:cNvGrpSpPr/>
              <p:nvPr/>
            </p:nvGrpSpPr>
            <p:grpSpPr>
              <a:xfrm>
                <a:off x="11368087" y="2631109"/>
                <a:ext cx="342899" cy="161925"/>
                <a:chOff x="10687050" y="1993468"/>
                <a:chExt cx="342899" cy="161925"/>
              </a:xfrm>
            </p:grpSpPr>
            <p:sp>
              <p:nvSpPr>
                <p:cNvPr id="1313" name="矩形 1312"/>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4" name="矩形 1313"/>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4" name="群組 1303"/>
              <p:cNvGrpSpPr/>
              <p:nvPr/>
            </p:nvGrpSpPr>
            <p:grpSpPr>
              <a:xfrm>
                <a:off x="10689432" y="2795587"/>
                <a:ext cx="342899" cy="161925"/>
                <a:chOff x="10687050" y="1993468"/>
                <a:chExt cx="342899" cy="161925"/>
              </a:xfrm>
            </p:grpSpPr>
            <p:sp>
              <p:nvSpPr>
                <p:cNvPr id="1311" name="矩形 1310"/>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2" name="矩形 1311"/>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5" name="群組 1304"/>
              <p:cNvGrpSpPr/>
              <p:nvPr/>
            </p:nvGrpSpPr>
            <p:grpSpPr>
              <a:xfrm>
                <a:off x="11032331" y="2792844"/>
                <a:ext cx="342899" cy="161925"/>
                <a:chOff x="10687050" y="1993468"/>
                <a:chExt cx="342899" cy="161925"/>
              </a:xfrm>
            </p:grpSpPr>
            <p:sp>
              <p:nvSpPr>
                <p:cNvPr id="1309" name="矩形 1308"/>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10" name="矩形 1309"/>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306" name="群組 1305"/>
              <p:cNvGrpSpPr/>
              <p:nvPr/>
            </p:nvGrpSpPr>
            <p:grpSpPr>
              <a:xfrm>
                <a:off x="11360945" y="2790456"/>
                <a:ext cx="342899" cy="161925"/>
                <a:chOff x="10687050" y="1993468"/>
                <a:chExt cx="342899" cy="161925"/>
              </a:xfrm>
            </p:grpSpPr>
            <p:sp>
              <p:nvSpPr>
                <p:cNvPr id="1307" name="矩形 1306"/>
                <p:cNvSpPr/>
                <p:nvPr/>
              </p:nvSpPr>
              <p:spPr>
                <a:xfrm>
                  <a:off x="10687050"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308" name="矩形 1307"/>
                <p:cNvSpPr/>
                <p:nvPr/>
              </p:nvSpPr>
              <p:spPr>
                <a:xfrm>
                  <a:off x="10858499" y="1993468"/>
                  <a:ext cx="171450" cy="161925"/>
                </a:xfrm>
                <a:prstGeom prst="rect">
                  <a:avLst/>
                </a:prstGeom>
                <a:solidFill>
                  <a:srgbClr val="70AD47">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grpSp>
          <p:nvGrpSpPr>
            <p:cNvPr id="1176" name="群組 1175"/>
            <p:cNvGrpSpPr/>
            <p:nvPr/>
          </p:nvGrpSpPr>
          <p:grpSpPr>
            <a:xfrm>
              <a:off x="10689429" y="3339040"/>
              <a:ext cx="1026320" cy="969175"/>
              <a:chOff x="10687049" y="1988337"/>
              <a:chExt cx="1026320" cy="969175"/>
            </a:xfrm>
            <a:solidFill>
              <a:srgbClr val="FFC000">
                <a:lumMod val="75000"/>
              </a:srgbClr>
            </a:solidFill>
          </p:grpSpPr>
          <p:grpSp>
            <p:nvGrpSpPr>
              <p:cNvPr id="1235" name="群組 1234"/>
              <p:cNvGrpSpPr/>
              <p:nvPr/>
            </p:nvGrpSpPr>
            <p:grpSpPr>
              <a:xfrm>
                <a:off x="10687050" y="1993468"/>
                <a:ext cx="342899" cy="161925"/>
                <a:chOff x="10687050" y="1993468"/>
                <a:chExt cx="342899" cy="161925"/>
              </a:xfrm>
              <a:grpFill/>
            </p:grpSpPr>
            <p:sp>
              <p:nvSpPr>
                <p:cNvPr id="1287" name="矩形 1286"/>
                <p:cNvSpPr/>
                <p:nvPr/>
              </p:nvSpPr>
              <p:spPr>
                <a:xfrm>
                  <a:off x="10687050" y="1993468"/>
                  <a:ext cx="171450" cy="161925"/>
                </a:xfrm>
                <a:prstGeom prst="rect">
                  <a:avLst/>
                </a:prstGeom>
                <a:solidFill>
                  <a:srgbClr val="FFC000">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8" name="矩形 128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36" name="群組 1235"/>
              <p:cNvGrpSpPr/>
              <p:nvPr/>
            </p:nvGrpSpPr>
            <p:grpSpPr>
              <a:xfrm>
                <a:off x="11029949" y="1990725"/>
                <a:ext cx="342899" cy="161925"/>
                <a:chOff x="10687050" y="1993468"/>
                <a:chExt cx="342899" cy="161925"/>
              </a:xfrm>
              <a:grpFill/>
            </p:grpSpPr>
            <p:sp>
              <p:nvSpPr>
                <p:cNvPr id="1285" name="矩形 128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6" name="矩形 128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37" name="群組 1236"/>
              <p:cNvGrpSpPr/>
              <p:nvPr/>
            </p:nvGrpSpPr>
            <p:grpSpPr>
              <a:xfrm>
                <a:off x="11368088" y="1988337"/>
                <a:ext cx="342899" cy="161925"/>
                <a:chOff x="10687050" y="1993468"/>
                <a:chExt cx="342899" cy="161925"/>
              </a:xfrm>
              <a:grpFill/>
            </p:grpSpPr>
            <p:sp>
              <p:nvSpPr>
                <p:cNvPr id="1283" name="矩形 128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4" name="矩形 128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38" name="群組 1237"/>
              <p:cNvGrpSpPr/>
              <p:nvPr/>
            </p:nvGrpSpPr>
            <p:grpSpPr>
              <a:xfrm>
                <a:off x="10687049" y="2153291"/>
                <a:ext cx="342899" cy="161925"/>
                <a:chOff x="10687050" y="1993468"/>
                <a:chExt cx="342899" cy="161925"/>
              </a:xfrm>
              <a:grpFill/>
            </p:grpSpPr>
            <p:sp>
              <p:nvSpPr>
                <p:cNvPr id="1281" name="矩形 128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2" name="矩形 128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39" name="群組 1238"/>
              <p:cNvGrpSpPr/>
              <p:nvPr/>
            </p:nvGrpSpPr>
            <p:grpSpPr>
              <a:xfrm>
                <a:off x="11029948" y="2150548"/>
                <a:ext cx="342899" cy="161925"/>
                <a:chOff x="10687050" y="1993468"/>
                <a:chExt cx="342899" cy="161925"/>
              </a:xfrm>
              <a:grpFill/>
            </p:grpSpPr>
            <p:sp>
              <p:nvSpPr>
                <p:cNvPr id="1279" name="矩形 127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80" name="矩形 127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0" name="群組 1239"/>
              <p:cNvGrpSpPr/>
              <p:nvPr/>
            </p:nvGrpSpPr>
            <p:grpSpPr>
              <a:xfrm>
                <a:off x="11368087" y="2148160"/>
                <a:ext cx="342899" cy="161925"/>
                <a:chOff x="10687050" y="1993468"/>
                <a:chExt cx="342899" cy="161925"/>
              </a:xfrm>
              <a:grpFill/>
            </p:grpSpPr>
            <p:sp>
              <p:nvSpPr>
                <p:cNvPr id="1277" name="矩形 127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8" name="矩形 127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1" name="群組 1240"/>
              <p:cNvGrpSpPr/>
              <p:nvPr/>
            </p:nvGrpSpPr>
            <p:grpSpPr>
              <a:xfrm>
                <a:off x="10687049" y="2314178"/>
                <a:ext cx="342899" cy="161925"/>
                <a:chOff x="10687050" y="1993468"/>
                <a:chExt cx="342899" cy="161925"/>
              </a:xfrm>
              <a:grpFill/>
            </p:grpSpPr>
            <p:sp>
              <p:nvSpPr>
                <p:cNvPr id="1275" name="矩形 127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6" name="矩形 127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2" name="群組 1241"/>
              <p:cNvGrpSpPr/>
              <p:nvPr/>
            </p:nvGrpSpPr>
            <p:grpSpPr>
              <a:xfrm>
                <a:off x="11029948" y="2311435"/>
                <a:ext cx="342899" cy="161925"/>
                <a:chOff x="10687050" y="1993468"/>
                <a:chExt cx="342899" cy="161925"/>
              </a:xfrm>
              <a:grpFill/>
            </p:grpSpPr>
            <p:sp>
              <p:nvSpPr>
                <p:cNvPr id="1273" name="矩形 127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4" name="矩形 127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3" name="群組 1242"/>
              <p:cNvGrpSpPr/>
              <p:nvPr/>
            </p:nvGrpSpPr>
            <p:grpSpPr>
              <a:xfrm>
                <a:off x="11368087" y="2309047"/>
                <a:ext cx="342899" cy="161925"/>
                <a:chOff x="10687050" y="1993468"/>
                <a:chExt cx="342899" cy="161925"/>
              </a:xfrm>
              <a:grpFill/>
            </p:grpSpPr>
            <p:sp>
              <p:nvSpPr>
                <p:cNvPr id="1271" name="矩形 127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2" name="矩形 127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4" name="群組 1243"/>
              <p:cNvGrpSpPr/>
              <p:nvPr/>
            </p:nvGrpSpPr>
            <p:grpSpPr>
              <a:xfrm>
                <a:off x="10687049" y="2469897"/>
                <a:ext cx="342899" cy="161925"/>
                <a:chOff x="10687050" y="1993468"/>
                <a:chExt cx="342899" cy="161925"/>
              </a:xfrm>
              <a:grpFill/>
            </p:grpSpPr>
            <p:sp>
              <p:nvSpPr>
                <p:cNvPr id="1269" name="矩形 126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70" name="矩形 126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5" name="群組 1244"/>
              <p:cNvGrpSpPr/>
              <p:nvPr/>
            </p:nvGrpSpPr>
            <p:grpSpPr>
              <a:xfrm>
                <a:off x="11029948" y="2467154"/>
                <a:ext cx="342899" cy="161925"/>
                <a:chOff x="10687050" y="1993468"/>
                <a:chExt cx="342899" cy="161925"/>
              </a:xfrm>
              <a:grpFill/>
            </p:grpSpPr>
            <p:sp>
              <p:nvSpPr>
                <p:cNvPr id="1267" name="矩形 126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8" name="矩形 126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6" name="群組 1245"/>
              <p:cNvGrpSpPr/>
              <p:nvPr/>
            </p:nvGrpSpPr>
            <p:grpSpPr>
              <a:xfrm>
                <a:off x="11368087" y="2464766"/>
                <a:ext cx="342899" cy="161925"/>
                <a:chOff x="10687050" y="1993468"/>
                <a:chExt cx="342899" cy="161925"/>
              </a:xfrm>
              <a:grpFill/>
            </p:grpSpPr>
            <p:sp>
              <p:nvSpPr>
                <p:cNvPr id="1265" name="矩形 126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6" name="矩形 126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7" name="群組 1246"/>
              <p:cNvGrpSpPr/>
              <p:nvPr/>
            </p:nvGrpSpPr>
            <p:grpSpPr>
              <a:xfrm>
                <a:off x="10687049" y="2626715"/>
                <a:ext cx="342899" cy="161925"/>
                <a:chOff x="10687050" y="1993468"/>
                <a:chExt cx="342899" cy="161925"/>
              </a:xfrm>
              <a:grpFill/>
            </p:grpSpPr>
            <p:sp>
              <p:nvSpPr>
                <p:cNvPr id="1263" name="矩形 126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4" name="矩形 126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8" name="群組 1247"/>
              <p:cNvGrpSpPr/>
              <p:nvPr/>
            </p:nvGrpSpPr>
            <p:grpSpPr>
              <a:xfrm>
                <a:off x="11029948" y="2633497"/>
                <a:ext cx="342899" cy="161925"/>
                <a:chOff x="10687050" y="1993468"/>
                <a:chExt cx="342899" cy="161925"/>
              </a:xfrm>
              <a:grpFill/>
            </p:grpSpPr>
            <p:sp>
              <p:nvSpPr>
                <p:cNvPr id="1261" name="矩形 126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2" name="矩形 126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49" name="群組 1248"/>
              <p:cNvGrpSpPr/>
              <p:nvPr/>
            </p:nvGrpSpPr>
            <p:grpSpPr>
              <a:xfrm>
                <a:off x="11368087" y="2631109"/>
                <a:ext cx="342899" cy="161925"/>
                <a:chOff x="10687050" y="1993468"/>
                <a:chExt cx="342899" cy="161925"/>
              </a:xfrm>
              <a:grpFill/>
            </p:grpSpPr>
            <p:sp>
              <p:nvSpPr>
                <p:cNvPr id="1259" name="矩形 125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60" name="矩形 125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50" name="群組 1249"/>
              <p:cNvGrpSpPr/>
              <p:nvPr/>
            </p:nvGrpSpPr>
            <p:grpSpPr>
              <a:xfrm>
                <a:off x="10689432" y="2795587"/>
                <a:ext cx="342899" cy="161925"/>
                <a:chOff x="10687050" y="1993468"/>
                <a:chExt cx="342899" cy="161925"/>
              </a:xfrm>
              <a:grpFill/>
            </p:grpSpPr>
            <p:sp>
              <p:nvSpPr>
                <p:cNvPr id="1257" name="矩形 125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58" name="矩形 125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51" name="群組 1250"/>
              <p:cNvGrpSpPr/>
              <p:nvPr/>
            </p:nvGrpSpPr>
            <p:grpSpPr>
              <a:xfrm>
                <a:off x="11032331" y="2792844"/>
                <a:ext cx="342899" cy="161925"/>
                <a:chOff x="10687050" y="1993468"/>
                <a:chExt cx="342899" cy="161925"/>
              </a:xfrm>
              <a:grpFill/>
            </p:grpSpPr>
            <p:sp>
              <p:nvSpPr>
                <p:cNvPr id="1255" name="矩形 125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56" name="矩形 125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252" name="群組 1251"/>
              <p:cNvGrpSpPr/>
              <p:nvPr/>
            </p:nvGrpSpPr>
            <p:grpSpPr>
              <a:xfrm>
                <a:off x="11370470" y="2790456"/>
                <a:ext cx="342899" cy="161925"/>
                <a:chOff x="10696575" y="1993468"/>
                <a:chExt cx="342899" cy="161925"/>
              </a:xfrm>
              <a:grpFill/>
            </p:grpSpPr>
            <p:sp>
              <p:nvSpPr>
                <p:cNvPr id="1253" name="矩形 1252"/>
                <p:cNvSpPr/>
                <p:nvPr/>
              </p:nvSpPr>
              <p:spPr>
                <a:xfrm>
                  <a:off x="10696575"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54" name="矩形 1253"/>
                <p:cNvSpPr/>
                <p:nvPr/>
              </p:nvSpPr>
              <p:spPr>
                <a:xfrm>
                  <a:off x="10868024"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grpSp>
          <p:nvGrpSpPr>
            <p:cNvPr id="1177" name="群組 1176"/>
            <p:cNvGrpSpPr/>
            <p:nvPr/>
          </p:nvGrpSpPr>
          <p:grpSpPr>
            <a:xfrm>
              <a:off x="10689429" y="4948799"/>
              <a:ext cx="1026320" cy="969175"/>
              <a:chOff x="10687049" y="1988337"/>
              <a:chExt cx="1026320" cy="969175"/>
            </a:xfrm>
            <a:solidFill>
              <a:srgbClr val="5B9BD5">
                <a:lumMod val="50000"/>
              </a:srgbClr>
            </a:solidFill>
          </p:grpSpPr>
          <p:grpSp>
            <p:nvGrpSpPr>
              <p:cNvPr id="1181" name="群組 1180"/>
              <p:cNvGrpSpPr/>
              <p:nvPr/>
            </p:nvGrpSpPr>
            <p:grpSpPr>
              <a:xfrm>
                <a:off x="10687050" y="1993468"/>
                <a:ext cx="342899" cy="161925"/>
                <a:chOff x="10687050" y="1993468"/>
                <a:chExt cx="342899" cy="161925"/>
              </a:xfrm>
              <a:grpFill/>
            </p:grpSpPr>
            <p:sp>
              <p:nvSpPr>
                <p:cNvPr id="1233" name="矩形 1232"/>
                <p:cNvSpPr/>
                <p:nvPr/>
              </p:nvSpPr>
              <p:spPr>
                <a:xfrm>
                  <a:off x="10687050" y="1993468"/>
                  <a:ext cx="171450" cy="161925"/>
                </a:xfrm>
                <a:prstGeom prst="rect">
                  <a:avLst/>
                </a:prstGeom>
                <a:solidFill>
                  <a:srgbClr val="5B9BD5">
                    <a:lumMod val="60000"/>
                    <a:lumOff val="4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34" name="矩形 123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2" name="群組 1181"/>
              <p:cNvGrpSpPr/>
              <p:nvPr/>
            </p:nvGrpSpPr>
            <p:grpSpPr>
              <a:xfrm>
                <a:off x="11029949" y="1990725"/>
                <a:ext cx="342899" cy="161925"/>
                <a:chOff x="10687050" y="1993468"/>
                <a:chExt cx="342899" cy="161925"/>
              </a:xfrm>
              <a:grpFill/>
            </p:grpSpPr>
            <p:sp>
              <p:nvSpPr>
                <p:cNvPr id="1231" name="矩形 123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32" name="矩形 123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3" name="群組 1182"/>
              <p:cNvGrpSpPr/>
              <p:nvPr/>
            </p:nvGrpSpPr>
            <p:grpSpPr>
              <a:xfrm>
                <a:off x="11368088" y="1988337"/>
                <a:ext cx="342899" cy="161925"/>
                <a:chOff x="10687050" y="1993468"/>
                <a:chExt cx="342899" cy="161925"/>
              </a:xfrm>
              <a:grpFill/>
            </p:grpSpPr>
            <p:sp>
              <p:nvSpPr>
                <p:cNvPr id="1229" name="矩形 122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30" name="矩形 122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4" name="群組 1183"/>
              <p:cNvGrpSpPr/>
              <p:nvPr/>
            </p:nvGrpSpPr>
            <p:grpSpPr>
              <a:xfrm>
                <a:off x="10687049" y="2153291"/>
                <a:ext cx="342899" cy="161925"/>
                <a:chOff x="10687050" y="1993468"/>
                <a:chExt cx="342899" cy="161925"/>
              </a:xfrm>
              <a:grpFill/>
            </p:grpSpPr>
            <p:sp>
              <p:nvSpPr>
                <p:cNvPr id="1227" name="矩形 122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8" name="矩形 122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5" name="群組 1184"/>
              <p:cNvGrpSpPr/>
              <p:nvPr/>
            </p:nvGrpSpPr>
            <p:grpSpPr>
              <a:xfrm>
                <a:off x="11029948" y="2150548"/>
                <a:ext cx="342899" cy="161925"/>
                <a:chOff x="10687050" y="1993468"/>
                <a:chExt cx="342899" cy="161925"/>
              </a:xfrm>
              <a:grpFill/>
            </p:grpSpPr>
            <p:sp>
              <p:nvSpPr>
                <p:cNvPr id="1225" name="矩形 122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6" name="矩形 122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6" name="群組 1185"/>
              <p:cNvGrpSpPr/>
              <p:nvPr/>
            </p:nvGrpSpPr>
            <p:grpSpPr>
              <a:xfrm>
                <a:off x="11368087" y="2148160"/>
                <a:ext cx="342899" cy="161925"/>
                <a:chOff x="10687050" y="1993468"/>
                <a:chExt cx="342899" cy="161925"/>
              </a:xfrm>
              <a:grpFill/>
            </p:grpSpPr>
            <p:sp>
              <p:nvSpPr>
                <p:cNvPr id="1223" name="矩形 122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4" name="矩形 122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7" name="群組 1186"/>
              <p:cNvGrpSpPr/>
              <p:nvPr/>
            </p:nvGrpSpPr>
            <p:grpSpPr>
              <a:xfrm>
                <a:off x="10687049" y="2314178"/>
                <a:ext cx="342899" cy="161925"/>
                <a:chOff x="10687050" y="1993468"/>
                <a:chExt cx="342899" cy="161925"/>
              </a:xfrm>
              <a:grpFill/>
            </p:grpSpPr>
            <p:sp>
              <p:nvSpPr>
                <p:cNvPr id="1221" name="矩形 122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2" name="矩形 122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8" name="群組 1187"/>
              <p:cNvGrpSpPr/>
              <p:nvPr/>
            </p:nvGrpSpPr>
            <p:grpSpPr>
              <a:xfrm>
                <a:off x="11029948" y="2311435"/>
                <a:ext cx="342899" cy="161925"/>
                <a:chOff x="10687050" y="1993468"/>
                <a:chExt cx="342899" cy="161925"/>
              </a:xfrm>
              <a:grpFill/>
            </p:grpSpPr>
            <p:sp>
              <p:nvSpPr>
                <p:cNvPr id="1219" name="矩形 121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20" name="矩形 121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89" name="群組 1188"/>
              <p:cNvGrpSpPr/>
              <p:nvPr/>
            </p:nvGrpSpPr>
            <p:grpSpPr>
              <a:xfrm>
                <a:off x="11368087" y="2309047"/>
                <a:ext cx="342899" cy="161925"/>
                <a:chOff x="10687050" y="1993468"/>
                <a:chExt cx="342899" cy="161925"/>
              </a:xfrm>
              <a:grpFill/>
            </p:grpSpPr>
            <p:sp>
              <p:nvSpPr>
                <p:cNvPr id="1217" name="矩形 121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8" name="矩形 121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0" name="群組 1189"/>
              <p:cNvGrpSpPr/>
              <p:nvPr/>
            </p:nvGrpSpPr>
            <p:grpSpPr>
              <a:xfrm>
                <a:off x="10687049" y="2469897"/>
                <a:ext cx="342899" cy="161925"/>
                <a:chOff x="10687050" y="1993468"/>
                <a:chExt cx="342899" cy="161925"/>
              </a:xfrm>
              <a:grpFill/>
            </p:grpSpPr>
            <p:sp>
              <p:nvSpPr>
                <p:cNvPr id="1215" name="矩形 121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6" name="矩形 121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1" name="群組 1190"/>
              <p:cNvGrpSpPr/>
              <p:nvPr/>
            </p:nvGrpSpPr>
            <p:grpSpPr>
              <a:xfrm>
                <a:off x="11029948" y="2467154"/>
                <a:ext cx="342899" cy="161925"/>
                <a:chOff x="10687050" y="1993468"/>
                <a:chExt cx="342899" cy="161925"/>
              </a:xfrm>
              <a:grpFill/>
            </p:grpSpPr>
            <p:sp>
              <p:nvSpPr>
                <p:cNvPr id="1213" name="矩形 121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4" name="矩形 121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2" name="群組 1191"/>
              <p:cNvGrpSpPr/>
              <p:nvPr/>
            </p:nvGrpSpPr>
            <p:grpSpPr>
              <a:xfrm>
                <a:off x="11368087" y="2464766"/>
                <a:ext cx="342899" cy="161925"/>
                <a:chOff x="10687050" y="1993468"/>
                <a:chExt cx="342899" cy="161925"/>
              </a:xfrm>
              <a:grpFill/>
            </p:grpSpPr>
            <p:sp>
              <p:nvSpPr>
                <p:cNvPr id="1211" name="矩形 121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2" name="矩形 121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3" name="群組 1192"/>
              <p:cNvGrpSpPr/>
              <p:nvPr/>
            </p:nvGrpSpPr>
            <p:grpSpPr>
              <a:xfrm>
                <a:off x="10687049" y="2626715"/>
                <a:ext cx="342899" cy="161925"/>
                <a:chOff x="10687050" y="1993468"/>
                <a:chExt cx="342899" cy="161925"/>
              </a:xfrm>
              <a:grpFill/>
            </p:grpSpPr>
            <p:sp>
              <p:nvSpPr>
                <p:cNvPr id="1209" name="矩形 1208"/>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10" name="矩形 1209"/>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4" name="群組 1193"/>
              <p:cNvGrpSpPr/>
              <p:nvPr/>
            </p:nvGrpSpPr>
            <p:grpSpPr>
              <a:xfrm>
                <a:off x="11029948" y="2633497"/>
                <a:ext cx="342899" cy="161925"/>
                <a:chOff x="10687050" y="1993468"/>
                <a:chExt cx="342899" cy="161925"/>
              </a:xfrm>
              <a:grpFill/>
            </p:grpSpPr>
            <p:sp>
              <p:nvSpPr>
                <p:cNvPr id="1207" name="矩形 1206"/>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8" name="矩形 1207"/>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5" name="群組 1194"/>
              <p:cNvGrpSpPr/>
              <p:nvPr/>
            </p:nvGrpSpPr>
            <p:grpSpPr>
              <a:xfrm>
                <a:off x="11368087" y="2631109"/>
                <a:ext cx="342899" cy="161925"/>
                <a:chOff x="10687050" y="1993468"/>
                <a:chExt cx="342899" cy="161925"/>
              </a:xfrm>
              <a:grpFill/>
            </p:grpSpPr>
            <p:sp>
              <p:nvSpPr>
                <p:cNvPr id="1205" name="矩形 1204"/>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6" name="矩形 1205"/>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6" name="群組 1195"/>
              <p:cNvGrpSpPr/>
              <p:nvPr/>
            </p:nvGrpSpPr>
            <p:grpSpPr>
              <a:xfrm>
                <a:off x="10689432" y="2795587"/>
                <a:ext cx="342899" cy="161925"/>
                <a:chOff x="10687050" y="1993468"/>
                <a:chExt cx="342899" cy="161925"/>
              </a:xfrm>
              <a:grpFill/>
            </p:grpSpPr>
            <p:sp>
              <p:nvSpPr>
                <p:cNvPr id="1203" name="矩形 1202"/>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4" name="矩形 1203"/>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7" name="群組 1196"/>
              <p:cNvGrpSpPr/>
              <p:nvPr/>
            </p:nvGrpSpPr>
            <p:grpSpPr>
              <a:xfrm>
                <a:off x="11032331" y="2792844"/>
                <a:ext cx="342899" cy="161925"/>
                <a:chOff x="10687050" y="1993468"/>
                <a:chExt cx="342899" cy="161925"/>
              </a:xfrm>
              <a:grpFill/>
            </p:grpSpPr>
            <p:sp>
              <p:nvSpPr>
                <p:cNvPr id="1201" name="矩形 1200"/>
                <p:cNvSpPr/>
                <p:nvPr/>
              </p:nvSpPr>
              <p:spPr>
                <a:xfrm>
                  <a:off x="10687050"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2" name="矩形 1201"/>
                <p:cNvSpPr/>
                <p:nvPr/>
              </p:nvSpPr>
              <p:spPr>
                <a:xfrm>
                  <a:off x="10858499"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1198" name="群組 1197"/>
              <p:cNvGrpSpPr/>
              <p:nvPr/>
            </p:nvGrpSpPr>
            <p:grpSpPr>
              <a:xfrm>
                <a:off x="11370470" y="2790456"/>
                <a:ext cx="342899" cy="161925"/>
                <a:chOff x="10696575" y="1993468"/>
                <a:chExt cx="342899" cy="161925"/>
              </a:xfrm>
              <a:grpFill/>
            </p:grpSpPr>
            <p:sp>
              <p:nvSpPr>
                <p:cNvPr id="1199" name="矩形 1198"/>
                <p:cNvSpPr/>
                <p:nvPr/>
              </p:nvSpPr>
              <p:spPr>
                <a:xfrm>
                  <a:off x="10696575"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sp>
              <p:nvSpPr>
                <p:cNvPr id="1200" name="矩形 1199"/>
                <p:cNvSpPr/>
                <p:nvPr/>
              </p:nvSpPr>
              <p:spPr>
                <a:xfrm>
                  <a:off x="10868024" y="1993468"/>
                  <a:ext cx="171450" cy="161925"/>
                </a:xfrm>
                <a:prstGeom prst="rect">
                  <a:avLst/>
                </a:prstGeom>
                <a:grp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prstClr val="white"/>
                    </a:solidFill>
                    <a:effectLst/>
                    <a:uLnTx/>
                    <a:uFillTx/>
                    <a:latin typeface="Times New Roman"/>
                    <a:ea typeface="標楷體"/>
                    <a:cs typeface="+mn-cs"/>
                  </a:endParaRPr>
                </a:p>
              </p:txBody>
            </p:sp>
          </p:grpSp>
        </p:grpSp>
        <p:cxnSp>
          <p:nvCxnSpPr>
            <p:cNvPr id="1178" name="直線接點 1177"/>
            <p:cNvCxnSpPr/>
            <p:nvPr/>
          </p:nvCxnSpPr>
          <p:spPr>
            <a:xfrm>
              <a:off x="3371850" y="771525"/>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1179" name="直線接點 1178"/>
            <p:cNvCxnSpPr/>
            <p:nvPr/>
          </p:nvCxnSpPr>
          <p:spPr>
            <a:xfrm>
              <a:off x="6419850" y="716791"/>
              <a:ext cx="0" cy="5686425"/>
            </a:xfrm>
            <a:prstGeom prst="line">
              <a:avLst/>
            </a:prstGeom>
            <a:noFill/>
            <a:ln w="9525" cap="flat" cmpd="sng" algn="ctr">
              <a:solidFill>
                <a:sysClr val="windowText" lastClr="000000">
                  <a:lumMod val="50000"/>
                  <a:lumOff val="50000"/>
                </a:sysClr>
              </a:solidFill>
              <a:prstDash val="dash"/>
              <a:miter lim="800000"/>
            </a:ln>
            <a:effectLst/>
          </p:spPr>
        </p:cxnSp>
        <p:cxnSp>
          <p:nvCxnSpPr>
            <p:cNvPr id="1180" name="直線接點 1179"/>
            <p:cNvCxnSpPr/>
            <p:nvPr/>
          </p:nvCxnSpPr>
          <p:spPr>
            <a:xfrm>
              <a:off x="10382250" y="707469"/>
              <a:ext cx="0" cy="5686425"/>
            </a:xfrm>
            <a:prstGeom prst="line">
              <a:avLst/>
            </a:prstGeom>
            <a:noFill/>
            <a:ln w="9525" cap="flat" cmpd="sng" algn="ctr">
              <a:solidFill>
                <a:sysClr val="windowText" lastClr="000000">
                  <a:lumMod val="50000"/>
                  <a:lumOff val="50000"/>
                </a:sysClr>
              </a:solidFill>
              <a:prstDash val="dash"/>
              <a:miter lim="800000"/>
            </a:ln>
            <a:effectLst/>
          </p:spPr>
        </p:cxnSp>
      </p:grpSp>
    </p:spTree>
    <p:extLst>
      <p:ext uri="{BB962C8B-B14F-4D97-AF65-F5344CB8AC3E}">
        <p14:creationId xmlns:p14="http://schemas.microsoft.com/office/powerpoint/2010/main" val="191391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圖片 1939583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33" y="363822"/>
            <a:ext cx="5520946" cy="594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7176364" y="1599003"/>
            <a:ext cx="184731" cy="369332"/>
          </a:xfrm>
          <a:prstGeom prst="rect">
            <a:avLst/>
          </a:prstGeom>
          <a:noFill/>
        </p:spPr>
        <p:txBody>
          <a:bodyPr wrap="none" rtlCol="0">
            <a:spAutoFit/>
          </a:bodyPr>
          <a:lstStyle/>
          <a:p>
            <a:endParaRPr lang="zh-TW" altLang="en-US" dirty="0"/>
          </a:p>
        </p:txBody>
      </p:sp>
      <p:sp>
        <p:nvSpPr>
          <p:cNvPr id="10" name="文字方塊 9"/>
          <p:cNvSpPr txBox="1"/>
          <p:nvPr/>
        </p:nvSpPr>
        <p:spPr>
          <a:xfrm>
            <a:off x="5936505" y="4883114"/>
            <a:ext cx="5194366" cy="1754326"/>
          </a:xfrm>
          <a:prstGeom prst="rect">
            <a:avLst/>
          </a:prstGeom>
          <a:noFill/>
        </p:spPr>
        <p:txBody>
          <a:bodyPr wrap="square" rtlCol="0">
            <a:spAutoFit/>
          </a:bodyPr>
          <a:lstStyle/>
          <a:p>
            <a:r>
              <a:rPr lang="en-US" altLang="zh-TW" dirty="0"/>
              <a:t>LLVM intrinsic support for NNP instruction</a:t>
            </a:r>
          </a:p>
          <a:p>
            <a:r>
              <a:rPr lang="en-US" altLang="zh-TW" dirty="0"/>
              <a:t>Define intrinsic function for convolution, for instance, in LLVM, so that it can generate the assembly code for NNP.</a:t>
            </a:r>
          </a:p>
          <a:p>
            <a:endParaRPr lang="en-US" altLang="zh-TW" dirty="0"/>
          </a:p>
          <a:p>
            <a:r>
              <a:rPr lang="en-US" altLang="zh-TW" dirty="0"/>
              <a:t>to go with RISC-V or ARM  </a:t>
            </a:r>
            <a:endParaRPr lang="zh-TW" altLang="en-US" dirty="0"/>
          </a:p>
        </p:txBody>
      </p:sp>
      <p:sp>
        <p:nvSpPr>
          <p:cNvPr id="11" name="文字方塊 10"/>
          <p:cNvSpPr txBox="1"/>
          <p:nvPr/>
        </p:nvSpPr>
        <p:spPr>
          <a:xfrm>
            <a:off x="521829" y="3336830"/>
            <a:ext cx="1356590" cy="369332"/>
          </a:xfrm>
          <a:prstGeom prst="rect">
            <a:avLst/>
          </a:prstGeom>
          <a:noFill/>
        </p:spPr>
        <p:txBody>
          <a:bodyPr wrap="none" rtlCol="0">
            <a:spAutoFit/>
          </a:bodyPr>
          <a:lstStyle/>
          <a:p>
            <a:r>
              <a:rPr lang="en-US" altLang="zh-TW" dirty="0"/>
              <a:t>TVM Tuning </a:t>
            </a:r>
            <a:endParaRPr lang="zh-TW" altLang="en-US" dirty="0"/>
          </a:p>
        </p:txBody>
      </p:sp>
      <p:sp>
        <p:nvSpPr>
          <p:cNvPr id="12" name="文字方塊 11"/>
          <p:cNvSpPr txBox="1"/>
          <p:nvPr/>
        </p:nvSpPr>
        <p:spPr>
          <a:xfrm>
            <a:off x="440443" y="4454002"/>
            <a:ext cx="2820003" cy="369332"/>
          </a:xfrm>
          <a:prstGeom prst="rect">
            <a:avLst/>
          </a:prstGeom>
          <a:noFill/>
        </p:spPr>
        <p:txBody>
          <a:bodyPr wrap="none" rtlCol="0">
            <a:spAutoFit/>
          </a:bodyPr>
          <a:lstStyle/>
          <a:p>
            <a:r>
              <a:rPr lang="en-US" altLang="zh-TW" dirty="0"/>
              <a:t>VTA as example -&gt;  Qbit DLA</a:t>
            </a:r>
            <a:endParaRPr lang="zh-TW" altLang="en-US" dirty="0"/>
          </a:p>
        </p:txBody>
      </p:sp>
      <p:cxnSp>
        <p:nvCxnSpPr>
          <p:cNvPr id="14" name="直線單箭頭接點 13"/>
          <p:cNvCxnSpPr/>
          <p:nvPr/>
        </p:nvCxnSpPr>
        <p:spPr>
          <a:xfrm>
            <a:off x="2767137" y="5382070"/>
            <a:ext cx="1876675" cy="3782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文字方塊 17"/>
          <p:cNvSpPr txBox="1"/>
          <p:nvPr/>
        </p:nvSpPr>
        <p:spPr>
          <a:xfrm>
            <a:off x="4767338" y="5575611"/>
            <a:ext cx="558166" cy="369332"/>
          </a:xfrm>
          <a:prstGeom prst="rect">
            <a:avLst/>
          </a:prstGeom>
          <a:noFill/>
        </p:spPr>
        <p:txBody>
          <a:bodyPr wrap="none" rtlCol="0">
            <a:spAutoFit/>
          </a:bodyPr>
          <a:lstStyle/>
          <a:p>
            <a:r>
              <a:rPr lang="en-US" altLang="zh-TW" dirty="0"/>
              <a:t>DLA</a:t>
            </a:r>
            <a:endParaRPr lang="zh-TW" altLang="en-US" dirty="0"/>
          </a:p>
        </p:txBody>
      </p:sp>
      <p:sp>
        <p:nvSpPr>
          <p:cNvPr id="21" name="文字方塊 20"/>
          <p:cNvSpPr txBox="1"/>
          <p:nvPr/>
        </p:nvSpPr>
        <p:spPr>
          <a:xfrm>
            <a:off x="5838437" y="1403054"/>
            <a:ext cx="5426678" cy="646331"/>
          </a:xfrm>
          <a:prstGeom prst="rect">
            <a:avLst/>
          </a:prstGeom>
          <a:noFill/>
        </p:spPr>
        <p:txBody>
          <a:bodyPr wrap="none" rtlCol="0">
            <a:spAutoFit/>
          </a:bodyPr>
          <a:lstStyle/>
          <a:p>
            <a:r>
              <a:rPr lang="en-US" altLang="zh-TW" dirty="0"/>
              <a:t>Graph optimization </a:t>
            </a:r>
          </a:p>
          <a:p>
            <a:r>
              <a:rPr lang="en-US" altLang="zh-TW" dirty="0"/>
              <a:t>operator fusion, constant precompute, layout transform</a:t>
            </a:r>
            <a:endParaRPr lang="zh-TW" altLang="en-US" dirty="0"/>
          </a:p>
        </p:txBody>
      </p:sp>
      <p:sp>
        <p:nvSpPr>
          <p:cNvPr id="22" name="文字方塊 21"/>
          <p:cNvSpPr txBox="1"/>
          <p:nvPr/>
        </p:nvSpPr>
        <p:spPr>
          <a:xfrm>
            <a:off x="5838437" y="2380015"/>
            <a:ext cx="5528453" cy="923330"/>
          </a:xfrm>
          <a:prstGeom prst="rect">
            <a:avLst/>
          </a:prstGeom>
          <a:noFill/>
        </p:spPr>
        <p:txBody>
          <a:bodyPr wrap="square" rtlCol="0">
            <a:spAutoFit/>
          </a:bodyPr>
          <a:lstStyle/>
          <a:p>
            <a:r>
              <a:rPr lang="en-US" altLang="zh-TW" dirty="0"/>
              <a:t>Tensor Compute Description: </a:t>
            </a:r>
            <a:r>
              <a:rPr lang="zh-TW" altLang="en-US" dirty="0"/>
              <a:t> </a:t>
            </a:r>
            <a:r>
              <a:rPr lang="en-US" altLang="zh-TW" dirty="0"/>
              <a:t>tensor compute library,</a:t>
            </a:r>
          </a:p>
          <a:p>
            <a:r>
              <a:rPr lang="en-US" altLang="zh-TW" dirty="0"/>
              <a:t> tensor index expression (description language for </a:t>
            </a:r>
          </a:p>
          <a:p>
            <a:r>
              <a:rPr lang="en-US" altLang="zh-TW" dirty="0"/>
              <a:t> scheduling </a:t>
            </a:r>
            <a:r>
              <a:rPr lang="zh-TW" altLang="en-US" dirty="0"/>
              <a:t> </a:t>
            </a:r>
            <a:r>
              <a:rPr lang="en-US" altLang="zh-TW" dirty="0"/>
              <a:t>and optimization)</a:t>
            </a:r>
            <a:endParaRPr lang="zh-TW" altLang="en-US" dirty="0"/>
          </a:p>
        </p:txBody>
      </p:sp>
      <p:sp>
        <p:nvSpPr>
          <p:cNvPr id="2" name="文字方塊 1"/>
          <p:cNvSpPr txBox="1"/>
          <p:nvPr/>
        </p:nvSpPr>
        <p:spPr>
          <a:xfrm>
            <a:off x="1848834" y="19234"/>
            <a:ext cx="8338052" cy="400110"/>
          </a:xfrm>
          <a:prstGeom prst="rect">
            <a:avLst/>
          </a:prstGeom>
          <a:noFill/>
        </p:spPr>
        <p:txBody>
          <a:bodyPr wrap="none" rtlCol="0">
            <a:spAutoFit/>
          </a:bodyPr>
          <a:lstStyle/>
          <a:p>
            <a:r>
              <a:rPr lang="en-US" altLang="zh-TW" sz="2000" dirty="0"/>
              <a:t>TVM: An Automated End-to-End Optimizing Compiler for Deep Learning</a:t>
            </a:r>
            <a:endParaRPr lang="zh-TW" altLang="en-US" sz="2000" dirty="0"/>
          </a:p>
        </p:txBody>
      </p:sp>
      <p:sp>
        <p:nvSpPr>
          <p:cNvPr id="3" name="文字方塊 2"/>
          <p:cNvSpPr txBox="1"/>
          <p:nvPr/>
        </p:nvSpPr>
        <p:spPr>
          <a:xfrm>
            <a:off x="7980784" y="430914"/>
            <a:ext cx="3267241" cy="369332"/>
          </a:xfrm>
          <a:prstGeom prst="rect">
            <a:avLst/>
          </a:prstGeom>
          <a:noFill/>
        </p:spPr>
        <p:txBody>
          <a:bodyPr wrap="none" rtlCol="0">
            <a:spAutoFit/>
          </a:bodyPr>
          <a:lstStyle/>
          <a:p>
            <a:r>
              <a:rPr lang="en-US" altLang="zh-TW" dirty="0"/>
              <a:t>University of Washington- CSE</a:t>
            </a:r>
            <a:endParaRPr lang="zh-TW" altLang="en-US" dirty="0"/>
          </a:p>
        </p:txBody>
      </p:sp>
    </p:spTree>
    <p:extLst>
      <p:ext uri="{BB962C8B-B14F-4D97-AF65-F5344CB8AC3E}">
        <p14:creationId xmlns:p14="http://schemas.microsoft.com/office/powerpoint/2010/main" val="2204746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Project – part B: </a:t>
            </a:r>
            <a:br>
              <a:rPr lang="en-US" altLang="zh-TW" dirty="0"/>
            </a:br>
            <a:r>
              <a:rPr lang="en-US" altLang="zh-TW" dirty="0"/>
              <a:t>					PE accelerator</a:t>
            </a:r>
            <a:endParaRPr lang="zh-TW" altLang="en-US" dirty="0"/>
          </a:p>
        </p:txBody>
      </p:sp>
      <p:sp>
        <p:nvSpPr>
          <p:cNvPr id="3" name="內容版面配置區 2"/>
          <p:cNvSpPr>
            <a:spLocks noGrp="1"/>
          </p:cNvSpPr>
          <p:nvPr>
            <p:ph idx="1"/>
          </p:nvPr>
        </p:nvSpPr>
        <p:spPr>
          <a:xfrm>
            <a:off x="648291" y="1941405"/>
            <a:ext cx="8596668" cy="4596521"/>
          </a:xfrm>
        </p:spPr>
        <p:txBody>
          <a:bodyPr>
            <a:normAutofit/>
          </a:bodyPr>
          <a:lstStyle/>
          <a:p>
            <a:r>
              <a:rPr lang="en-US" altLang="zh-TW" dirty="0"/>
              <a:t>Continuing what you did last time with project-</a:t>
            </a:r>
            <a:r>
              <a:rPr lang="en-US" altLang="zh-TW" dirty="0" err="1"/>
              <a:t>partA</a:t>
            </a:r>
            <a:r>
              <a:rPr lang="en-US" altLang="zh-TW" dirty="0"/>
              <a:t>. You need to add PE unit to your design, then you need an output SRAM to store the partial sum or the result of the operation, and finally write it back to the DRAM. </a:t>
            </a:r>
          </a:p>
          <a:p>
            <a:r>
              <a:rPr lang="en-US" altLang="zh-TW" dirty="0"/>
              <a:t>You need to consider the following issues:</a:t>
            </a:r>
          </a:p>
          <a:p>
            <a:pPr marL="0" indent="0">
              <a:buNone/>
            </a:pPr>
            <a:r>
              <a:rPr lang="en-US" altLang="zh-TW" dirty="0"/>
              <a:t>	1. how to dispatch different kernel size to pe for </a:t>
            </a:r>
            <a:r>
              <a:rPr lang="en-US" altLang="zh-TW" dirty="0" smtClean="0"/>
              <a:t>calculation(3x3</a:t>
            </a:r>
            <a:r>
              <a:rPr lang="en-US" altLang="zh-TW" dirty="0"/>
              <a:t>, 5x5)</a:t>
            </a:r>
          </a:p>
          <a:p>
            <a:pPr marL="0" indent="0">
              <a:buNone/>
            </a:pPr>
            <a:r>
              <a:rPr lang="en-US" altLang="zh-TW" dirty="0"/>
              <a:t>	2. PE array structure</a:t>
            </a:r>
          </a:p>
          <a:p>
            <a:pPr marL="0" indent="0">
              <a:buNone/>
            </a:pPr>
            <a:r>
              <a:rPr lang="en-US" altLang="zh-TW" dirty="0"/>
              <a:t>	3. PE utilization</a:t>
            </a:r>
          </a:p>
          <a:p>
            <a:pPr marL="0" indent="0">
              <a:buNone/>
            </a:pPr>
            <a:r>
              <a:rPr lang="en-US" altLang="zh-TW" dirty="0"/>
              <a:t>	4. data </a:t>
            </a:r>
            <a:r>
              <a:rPr lang="en-US" altLang="zh-TW" dirty="0" smtClean="0"/>
              <a:t>reuse</a:t>
            </a:r>
          </a:p>
          <a:p>
            <a:pPr marL="0" indent="0">
              <a:buNone/>
            </a:pPr>
            <a:r>
              <a:rPr lang="en-US" altLang="zh-TW" dirty="0"/>
              <a:t> </a:t>
            </a:r>
            <a:r>
              <a:rPr lang="en-US" altLang="zh-TW" dirty="0" smtClean="0"/>
              <a:t>      5. data streaming from SRAM to PE</a:t>
            </a:r>
            <a:endParaRPr lang="en-US" altLang="zh-TW" dirty="0"/>
          </a:p>
          <a:p>
            <a:pPr marL="0" indent="0">
              <a:buNone/>
            </a:pPr>
            <a:endParaRPr lang="en-US" altLang="zh-TW" dirty="0"/>
          </a:p>
          <a:p>
            <a:r>
              <a:rPr lang="en-US" altLang="zh-TW" dirty="0"/>
              <a:t>RTL or </a:t>
            </a:r>
            <a:r>
              <a:rPr lang="en-US" altLang="zh-TW" dirty="0" err="1"/>
              <a:t>SystemC</a:t>
            </a:r>
            <a:r>
              <a:rPr lang="en-US" altLang="zh-TW" dirty="0"/>
              <a:t> code design</a:t>
            </a:r>
          </a:p>
          <a:p>
            <a:r>
              <a:rPr lang="en-US" altLang="zh-TW" dirty="0" smtClean="0"/>
              <a:t>Report</a:t>
            </a:r>
            <a:r>
              <a:rPr lang="en-US" altLang="zh-TW" dirty="0" smtClean="0"/>
              <a:t> </a:t>
            </a:r>
            <a:r>
              <a:rPr lang="en-US" altLang="zh-TW" dirty="0"/>
              <a:t>due in </a:t>
            </a:r>
            <a:r>
              <a:rPr lang="en-US" altLang="zh-TW" dirty="0" smtClean="0"/>
              <a:t>4 </a:t>
            </a:r>
            <a:r>
              <a:rPr lang="en-US" altLang="zh-TW" dirty="0"/>
              <a:t>weeks. </a:t>
            </a:r>
          </a:p>
          <a:p>
            <a:endParaRPr lang="zh-TW" altLang="en-US" b="1" dirty="0"/>
          </a:p>
        </p:txBody>
      </p:sp>
    </p:spTree>
    <p:extLst>
      <p:ext uri="{BB962C8B-B14F-4D97-AF65-F5344CB8AC3E}">
        <p14:creationId xmlns:p14="http://schemas.microsoft.com/office/powerpoint/2010/main" val="4018203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Input SRAM Example</a:t>
            </a:r>
            <a:endParaRPr lang="zh-TW" altLang="en-US" dirty="0"/>
          </a:p>
        </p:txBody>
      </p:sp>
      <p:sp>
        <p:nvSpPr>
          <p:cNvPr id="3" name="內容版面配置區 2"/>
          <p:cNvSpPr>
            <a:spLocks noGrp="1"/>
          </p:cNvSpPr>
          <p:nvPr>
            <p:ph idx="1"/>
          </p:nvPr>
        </p:nvSpPr>
        <p:spPr>
          <a:xfrm>
            <a:off x="7138396" y="775198"/>
            <a:ext cx="4271211" cy="4351338"/>
          </a:xfrm>
        </p:spPr>
        <p:txBody>
          <a:bodyPr>
            <a:normAutofit/>
          </a:bodyPr>
          <a:lstStyle/>
          <a:p>
            <a:r>
              <a:rPr lang="en-US" altLang="zh-TW" sz="2000" dirty="0"/>
              <a:t>Pros</a:t>
            </a:r>
          </a:p>
          <a:p>
            <a:pPr lvl="1"/>
            <a:r>
              <a:rPr lang="en-US" altLang="zh-TW" sz="1800" dirty="0"/>
              <a:t>Can get all data in a cycle </a:t>
            </a:r>
          </a:p>
          <a:p>
            <a:r>
              <a:rPr lang="en-US" altLang="zh-TW" sz="2000" dirty="0"/>
              <a:t>Cons</a:t>
            </a:r>
          </a:p>
          <a:p>
            <a:pPr lvl="1"/>
            <a:r>
              <a:rPr lang="en-US" altLang="zh-TW" sz="1800" dirty="0"/>
              <a:t>Power consumption, </a:t>
            </a:r>
            <a:r>
              <a:rPr lang="en-US" altLang="zh-TW" sz="1800" dirty="0" err="1"/>
              <a:t>datapath</a:t>
            </a:r>
            <a:r>
              <a:rPr lang="en-US" altLang="zh-TW" sz="1800" dirty="0"/>
              <a:t>,</a:t>
            </a:r>
          </a:p>
          <a:p>
            <a:pPr lvl="1"/>
            <a:r>
              <a:rPr lang="en-US" altLang="zh-TW" sz="1800" dirty="0"/>
              <a:t>Mux tree delay </a:t>
            </a:r>
          </a:p>
          <a:p>
            <a:endParaRPr lang="zh-TW" altLang="en-US" sz="2000" dirty="0"/>
          </a:p>
        </p:txBody>
      </p:sp>
      <p:pic>
        <p:nvPicPr>
          <p:cNvPr id="4" name="圖片 3"/>
          <p:cNvPicPr>
            <a:picLocks noChangeAspect="1"/>
          </p:cNvPicPr>
          <p:nvPr/>
        </p:nvPicPr>
        <p:blipFill>
          <a:blip r:embed="rId3"/>
          <a:stretch>
            <a:fillRect/>
          </a:stretch>
        </p:blipFill>
        <p:spPr>
          <a:xfrm>
            <a:off x="366522" y="1825625"/>
            <a:ext cx="6901670" cy="4161831"/>
          </a:xfrm>
          <a:prstGeom prst="rect">
            <a:avLst/>
          </a:prstGeom>
        </p:spPr>
      </p:pic>
      <p:sp>
        <p:nvSpPr>
          <p:cNvPr id="5" name="投影片編號版面配置區 4"/>
          <p:cNvSpPr>
            <a:spLocks noGrp="1"/>
          </p:cNvSpPr>
          <p:nvPr>
            <p:ph type="sldNum" sz="quarter" idx="12"/>
          </p:nvPr>
        </p:nvSpPr>
        <p:spPr/>
        <p:txBody>
          <a:bodyPr/>
          <a:lstStyle/>
          <a:p>
            <a:fld id="{30B9FB4E-3662-49EA-8E59-CEA4D3D01BC4}" type="slidenum">
              <a:rPr lang="zh-TW" altLang="en-US" smtClean="0"/>
              <a:t>51</a:t>
            </a:fld>
            <a:endParaRPr lang="zh-TW" altLang="en-US"/>
          </a:p>
        </p:txBody>
      </p:sp>
      <p:pic>
        <p:nvPicPr>
          <p:cNvPr id="6" name="圖片 5"/>
          <p:cNvPicPr>
            <a:picLocks noChangeAspect="1"/>
          </p:cNvPicPr>
          <p:nvPr/>
        </p:nvPicPr>
        <p:blipFill rotWithShape="1">
          <a:blip r:embed="rId4"/>
          <a:srcRect t="30163" r="57488" b="18528"/>
          <a:stretch/>
        </p:blipFill>
        <p:spPr>
          <a:xfrm>
            <a:off x="7736304" y="4026752"/>
            <a:ext cx="3398327" cy="2199569"/>
          </a:xfrm>
          <a:prstGeom prst="rect">
            <a:avLst/>
          </a:prstGeom>
        </p:spPr>
      </p:pic>
    </p:spTree>
    <p:extLst>
      <p:ext uri="{BB962C8B-B14F-4D97-AF65-F5344CB8AC3E}">
        <p14:creationId xmlns:p14="http://schemas.microsoft.com/office/powerpoint/2010/main" val="439649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4283" y="320074"/>
            <a:ext cx="8596668" cy="1320800"/>
          </a:xfrm>
        </p:spPr>
        <p:txBody>
          <a:bodyPr/>
          <a:lstStyle/>
          <a:p>
            <a:r>
              <a:rPr lang="en-US" altLang="zh-TW" dirty="0"/>
              <a:t>PEs’ utilization rate of YOLOv3-tiny</a:t>
            </a:r>
            <a:endParaRPr lang="zh-TW" altLang="en-US" dirty="0"/>
          </a:p>
        </p:txBody>
      </p:sp>
      <p:sp>
        <p:nvSpPr>
          <p:cNvPr id="3" name="投影片編號版面配置區 2"/>
          <p:cNvSpPr>
            <a:spLocks noGrp="1"/>
          </p:cNvSpPr>
          <p:nvPr>
            <p:ph type="sldNum" sz="quarter" idx="12"/>
          </p:nvPr>
        </p:nvSpPr>
        <p:spPr/>
        <p:txBody>
          <a:bodyPr/>
          <a:lstStyle/>
          <a:p>
            <a:fld id="{30B9FB4E-3662-49EA-8E59-CEA4D3D01BC4}" type="slidenum">
              <a:rPr lang="zh-TW" altLang="en-US" smtClean="0"/>
              <a:t>52</a:t>
            </a:fld>
            <a:endParaRPr lang="zh-TW" altLang="en-US"/>
          </a:p>
        </p:txBody>
      </p:sp>
      <p:graphicFrame>
        <p:nvGraphicFramePr>
          <p:cNvPr id="6" name="內容版面配置區 3"/>
          <p:cNvGraphicFramePr>
            <a:graphicFrameLocks/>
          </p:cNvGraphicFramePr>
          <p:nvPr>
            <p:extLst>
              <p:ext uri="{D42A27DB-BD31-4B8C-83A1-F6EECF244321}">
                <p14:modId xmlns:p14="http://schemas.microsoft.com/office/powerpoint/2010/main" val="1688098854"/>
              </p:ext>
            </p:extLst>
          </p:nvPr>
        </p:nvGraphicFramePr>
        <p:xfrm>
          <a:off x="634283" y="1234464"/>
          <a:ext cx="10739182" cy="4598484"/>
        </p:xfrm>
        <a:graphic>
          <a:graphicData uri="http://schemas.openxmlformats.org/drawingml/2006/table">
            <a:tbl>
              <a:tblPr firstRow="1" firstCol="1" bandRow="1"/>
              <a:tblGrid>
                <a:gridCol w="1284631">
                  <a:extLst>
                    <a:ext uri="{9D8B030D-6E8A-4147-A177-3AD203B41FA5}">
                      <a16:colId xmlns:a16="http://schemas.microsoft.com/office/drawing/2014/main" val="696567311"/>
                    </a:ext>
                  </a:extLst>
                </a:gridCol>
                <a:gridCol w="1414733">
                  <a:extLst>
                    <a:ext uri="{9D8B030D-6E8A-4147-A177-3AD203B41FA5}">
                      <a16:colId xmlns:a16="http://schemas.microsoft.com/office/drawing/2014/main" val="343246766"/>
                    </a:ext>
                  </a:extLst>
                </a:gridCol>
                <a:gridCol w="1078301">
                  <a:extLst>
                    <a:ext uri="{9D8B030D-6E8A-4147-A177-3AD203B41FA5}">
                      <a16:colId xmlns:a16="http://schemas.microsoft.com/office/drawing/2014/main" val="3043819790"/>
                    </a:ext>
                  </a:extLst>
                </a:gridCol>
                <a:gridCol w="1345721">
                  <a:extLst>
                    <a:ext uri="{9D8B030D-6E8A-4147-A177-3AD203B41FA5}">
                      <a16:colId xmlns:a16="http://schemas.microsoft.com/office/drawing/2014/main" val="2631921630"/>
                    </a:ext>
                  </a:extLst>
                </a:gridCol>
                <a:gridCol w="1380227">
                  <a:extLst>
                    <a:ext uri="{9D8B030D-6E8A-4147-A177-3AD203B41FA5}">
                      <a16:colId xmlns:a16="http://schemas.microsoft.com/office/drawing/2014/main" val="43867264"/>
                    </a:ext>
                  </a:extLst>
                </a:gridCol>
                <a:gridCol w="2078966">
                  <a:extLst>
                    <a:ext uri="{9D8B030D-6E8A-4147-A177-3AD203B41FA5}">
                      <a16:colId xmlns:a16="http://schemas.microsoft.com/office/drawing/2014/main" val="707501537"/>
                    </a:ext>
                  </a:extLst>
                </a:gridCol>
                <a:gridCol w="2156603">
                  <a:extLst>
                    <a:ext uri="{9D8B030D-6E8A-4147-A177-3AD203B41FA5}">
                      <a16:colId xmlns:a16="http://schemas.microsoft.com/office/drawing/2014/main" val="1245647723"/>
                    </a:ext>
                  </a:extLst>
                </a:gridCol>
              </a:tblGrid>
              <a:tr h="242994">
                <a:tc rowSpan="2">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i="1" dirty="0"/>
                        <a:t>YOLOv3-tiny</a:t>
                      </a:r>
                      <a:endParaRPr lang="zh-TW" altLang="en-US" sz="1400" i="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gridSpan="3">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Model parameter</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zh-TW" altLang="en-US"/>
                    </a:p>
                  </a:txBody>
                  <a:tcPr/>
                </a:tc>
                <a:tc hMerge="1">
                  <a:txBody>
                    <a:bodyPr/>
                    <a:lstStyle/>
                    <a:p>
                      <a:endParaRPr lang="zh-TW" altLang="en-US"/>
                    </a:p>
                  </a:txBody>
                  <a:tcPr/>
                </a:tc>
                <a:tc rowSpan="2">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Utilization rate of 32 PEs </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rowSpan="2">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Utilization rate of 288</a:t>
                      </a:r>
                      <a:r>
                        <a:rPr lang="en-US" altLang="zh-TW" sz="1400" baseline="0" dirty="0"/>
                        <a:t> </a:t>
                      </a:r>
                      <a:r>
                        <a:rPr lang="en-US" altLang="zh-TW" sz="1400" dirty="0"/>
                        <a:t>multipliers</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rowSpan="2">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a:solidFill>
                            <a:schemeClr val="accent6">
                              <a:lumMod val="60000"/>
                              <a:lumOff val="40000"/>
                            </a:schemeClr>
                          </a:solidFill>
                        </a:rPr>
                        <a:t>2D PE</a:t>
                      </a:r>
                      <a:r>
                        <a:rPr lang="en-US" altLang="zh-TW" sz="1400" dirty="0">
                          <a:solidFill>
                            <a:schemeClr val="accent6">
                              <a:lumMod val="60000"/>
                              <a:lumOff val="40000"/>
                            </a:schemeClr>
                          </a:solidFill>
                        </a:rPr>
                        <a:t>-</a:t>
                      </a:r>
                      <a:r>
                        <a:rPr lang="zh-TW" altLang="en-US" sz="1400" dirty="0">
                          <a:solidFill>
                            <a:schemeClr val="accent6">
                              <a:lumMod val="60000"/>
                              <a:lumOff val="40000"/>
                            </a:schemeClr>
                          </a:solidFill>
                        </a:rPr>
                        <a:t> </a:t>
                      </a:r>
                      <a:r>
                        <a:rPr lang="en-US" altLang="zh-TW" sz="1400" dirty="0">
                          <a:solidFill>
                            <a:schemeClr val="accent6">
                              <a:lumMod val="60000"/>
                              <a:lumOff val="40000"/>
                            </a:schemeClr>
                          </a:solidFill>
                        </a:rPr>
                        <a:t>Utilization rate of 32x32 PEs</a:t>
                      </a:r>
                      <a:endParaRPr lang="zh-TW" altLang="en-US" sz="1400" dirty="0">
                        <a:solidFill>
                          <a:schemeClr val="accent6">
                            <a:lumMod val="60000"/>
                            <a:lumOff val="4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334446675"/>
                  </a:ext>
                </a:extLst>
              </a:tr>
              <a:tr h="331284">
                <a:tc vMerge="1">
                  <a:txBody>
                    <a:bodyPr/>
                    <a:lstStyle/>
                    <a:p>
                      <a:endParaRPr lang="zh-TW" altLang="en-US"/>
                    </a:p>
                  </a:txBody>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400" dirty="0"/>
                        <a:t>Input</a:t>
                      </a:r>
                      <a:r>
                        <a:rPr lang="en-US" altLang="zh-TW" sz="1400" baseline="0" dirty="0"/>
                        <a:t> map</a:t>
                      </a:r>
                      <a:endParaRPr lang="zh-TW" altLang="en-US" sz="1400" dirty="0"/>
                    </a:p>
                  </a:txBody>
                  <a:tcP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400" dirty="0"/>
                        <a:t>Kernel size</a:t>
                      </a:r>
                      <a:endParaRPr lang="zh-TW"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400" dirty="0"/>
                        <a:t>Output map</a:t>
                      </a:r>
                      <a:endParaRPr lang="zh-TW" altLang="en-US" sz="1400" dirty="0"/>
                    </a:p>
                  </a:txBody>
                  <a:tcPr>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13897940"/>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conv1</a:t>
                      </a:r>
                      <a:endParaRPr lang="zh-TW" alt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416</a:t>
                      </a:r>
                      <a:r>
                        <a:rPr lang="en-US" altLang="zh-TW" sz="1100" baseline="0" dirty="0"/>
                        <a:t> x 416 x 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416</a:t>
                      </a:r>
                      <a:r>
                        <a:rPr lang="en-US" altLang="zh-TW" sz="1100" baseline="0" dirty="0"/>
                        <a:t> x 416 x 16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50 %</a:t>
                      </a:r>
                      <a:endParaRPr lang="zh-TW" altLang="en-US"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50 %</a:t>
                      </a:r>
                      <a:endParaRPr lang="zh-TW" altLang="en-US"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solidFill>
                            <a:schemeClr val="accent6">
                              <a:lumMod val="50000"/>
                            </a:schemeClr>
                          </a:solidFill>
                        </a:rPr>
                        <a:t>49.992</a:t>
                      </a:r>
                      <a:r>
                        <a:rPr lang="zh-TW" altLang="en-US" sz="1100" dirty="0">
                          <a:solidFill>
                            <a:schemeClr val="accent6">
                              <a:lumMod val="50000"/>
                            </a:schemeClr>
                          </a:solidFill>
                        </a:rPr>
                        <a:t> </a:t>
                      </a:r>
                      <a:r>
                        <a:rPr lang="en-US" altLang="zh-TW" sz="1100" dirty="0">
                          <a:solidFill>
                            <a:schemeClr val="accent6">
                              <a:lumMod val="50000"/>
                            </a:schemeClr>
                          </a:solidFill>
                        </a:rPr>
                        <a:t>%</a:t>
                      </a:r>
                      <a:endParaRPr lang="zh-TW" altLang="en-US" sz="1100" dirty="0">
                        <a:solidFill>
                          <a:schemeClr val="accent6">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03564377"/>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conv2</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208 x 208 x 16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208 x 208 x 32</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solidFill>
                            <a:schemeClr val="accent6">
                              <a:lumMod val="50000"/>
                            </a:schemeClr>
                          </a:solidFill>
                        </a:rPr>
                        <a:t>99.968</a:t>
                      </a:r>
                      <a:r>
                        <a:rPr lang="zh-TW" altLang="en-US" sz="1100" dirty="0">
                          <a:solidFill>
                            <a:schemeClr val="accent6">
                              <a:lumMod val="50000"/>
                            </a:schemeClr>
                          </a:solidFill>
                        </a:rPr>
                        <a:t> </a:t>
                      </a:r>
                      <a:r>
                        <a:rPr lang="en-US" altLang="zh-TW" sz="1100" dirty="0">
                          <a:solidFill>
                            <a:schemeClr val="accent6">
                              <a:lumMod val="50000"/>
                            </a:schemeClr>
                          </a:solidFill>
                        </a:rPr>
                        <a:t>%</a:t>
                      </a:r>
                      <a:endParaRPr lang="zh-TW" altLang="en-US" sz="1100" dirty="0">
                        <a:solidFill>
                          <a:schemeClr val="accent6">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236035715"/>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conv3</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104 x 104 x 32</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104 x 104 x 64</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solidFill>
                            <a:schemeClr val="accent6">
                              <a:lumMod val="50000"/>
                            </a:schemeClr>
                          </a:solidFill>
                        </a:rPr>
                        <a:t>99.935</a:t>
                      </a:r>
                      <a:r>
                        <a:rPr lang="zh-TW" altLang="en-US" sz="1100" dirty="0">
                          <a:solidFill>
                            <a:schemeClr val="accent6">
                              <a:lumMod val="50000"/>
                            </a:schemeClr>
                          </a:solidFill>
                        </a:rPr>
                        <a:t> </a:t>
                      </a:r>
                      <a:r>
                        <a:rPr lang="en-US" altLang="zh-TW" sz="1100" dirty="0">
                          <a:solidFill>
                            <a:schemeClr val="accent6">
                              <a:lumMod val="50000"/>
                            </a:schemeClr>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86975974"/>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conv4</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52 x 52 x 64</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52 x 52 x 128</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en-US" altLang="zh-TW" sz="11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99.871 %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53119716"/>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conv5</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128</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en-US" altLang="zh-TW" sz="11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99.742 %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63533703"/>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conv6</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en-US" altLang="zh-TW" sz="11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99.485 %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572057170"/>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conv7</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1024</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en-US" altLang="zh-TW" sz="11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99.742 %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69353503"/>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conv8</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1024</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tx1"/>
                          </a:solidFill>
                        </a:rPr>
                        <a:t>11.11 %  </a:t>
                      </a:r>
                      <a:r>
                        <a:rPr lang="zh-TW" altLang="en-US" sz="1100" baseline="0" dirty="0">
                          <a:solidFill>
                            <a:schemeClr val="tx1"/>
                          </a:solidFill>
                        </a:rPr>
                        <a:t>→  </a:t>
                      </a:r>
                      <a:r>
                        <a:rPr lang="en-US" altLang="zh-TW" sz="1100" baseline="0" dirty="0">
                          <a:solidFill>
                            <a:srgbClr val="FF0000"/>
                          </a:solidFill>
                        </a:rPr>
                        <a:t>99.81 %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98.848 %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34050843"/>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conv9</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en-US" altLang="zh-TW" sz="11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99.485 %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9585271"/>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conv10</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512</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255</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99.6 %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tx1"/>
                          </a:solidFill>
                        </a:rPr>
                        <a:t>11.07 %  </a:t>
                      </a:r>
                      <a:r>
                        <a:rPr lang="zh-TW" altLang="en-US" sz="1100" baseline="0" dirty="0">
                          <a:solidFill>
                            <a:schemeClr val="tx1"/>
                          </a:solidFill>
                        </a:rPr>
                        <a:t>→  </a:t>
                      </a:r>
                      <a:r>
                        <a:rPr lang="en-US" altLang="zh-TW" sz="1100" baseline="0" dirty="0">
                          <a:solidFill>
                            <a:srgbClr val="FF0000"/>
                          </a:solidFill>
                        </a:rPr>
                        <a:t>99.41 %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97.722 %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989275290"/>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conv11</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128</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tx1"/>
                          </a:solidFill>
                        </a:rPr>
                        <a:t>11.11 %  </a:t>
                      </a:r>
                      <a:r>
                        <a:rPr lang="zh-TW" altLang="en-US" sz="1100" baseline="0" dirty="0">
                          <a:solidFill>
                            <a:schemeClr val="tx1"/>
                          </a:solidFill>
                        </a:rPr>
                        <a:t>→  </a:t>
                      </a:r>
                      <a:r>
                        <a:rPr lang="en-US" altLang="zh-TW" sz="1100" baseline="0" dirty="0">
                          <a:solidFill>
                            <a:srgbClr val="FF0000"/>
                          </a:solidFill>
                        </a:rPr>
                        <a:t>98.08 %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95.545 %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337263876"/>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conv12</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384</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100 %</a:t>
                      </a:r>
                      <a:endParaRPr lang="en-US" altLang="zh-TW" sz="11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99.914 %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581270356"/>
                  </a:ext>
                </a:extLst>
              </a:tr>
              <a:tr h="287409">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t>conv13</a:t>
                      </a:r>
                      <a:endParaRPr lang="zh-TW"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256</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26 x 26 x 255</a:t>
                      </a:r>
                      <a:endParaRPr lang="zh-TW" altLang="en-US"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dirty="0"/>
                        <a:t>99.6 %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tx1"/>
                          </a:solidFill>
                        </a:rPr>
                        <a:t>11.07 %  </a:t>
                      </a:r>
                      <a:r>
                        <a:rPr lang="zh-TW" altLang="en-US" sz="1100" baseline="0" dirty="0">
                          <a:solidFill>
                            <a:schemeClr val="tx1"/>
                          </a:solidFill>
                        </a:rPr>
                        <a:t>→  </a:t>
                      </a:r>
                      <a:r>
                        <a:rPr lang="en-US" altLang="zh-TW" sz="1100" baseline="0" dirty="0">
                          <a:solidFill>
                            <a:srgbClr val="FF0000"/>
                          </a:solidFill>
                        </a:rPr>
                        <a:t>44.27 %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Times New Roman"/>
                          <a:ea typeface="標楷體"/>
                        </a:defRPr>
                      </a:lvl1pPr>
                      <a:lvl2pPr marL="457200" algn="l" defTabSz="457200" rtl="0" eaLnBrk="1" latinLnBrk="0" hangingPunct="1">
                        <a:defRPr sz="1800" kern="1200">
                          <a:solidFill>
                            <a:schemeClr val="dk1"/>
                          </a:solidFill>
                          <a:latin typeface="Times New Roman"/>
                          <a:ea typeface="標楷體"/>
                        </a:defRPr>
                      </a:lvl2pPr>
                      <a:lvl3pPr marL="914400" algn="l" defTabSz="457200" rtl="0" eaLnBrk="1" latinLnBrk="0" hangingPunct="1">
                        <a:defRPr sz="1800" kern="1200">
                          <a:solidFill>
                            <a:schemeClr val="dk1"/>
                          </a:solidFill>
                          <a:latin typeface="Times New Roman"/>
                          <a:ea typeface="標楷體"/>
                        </a:defRPr>
                      </a:lvl3pPr>
                      <a:lvl4pPr marL="1371600" algn="l" defTabSz="457200" rtl="0" eaLnBrk="1" latinLnBrk="0" hangingPunct="1">
                        <a:defRPr sz="1800" kern="1200">
                          <a:solidFill>
                            <a:schemeClr val="dk1"/>
                          </a:solidFill>
                          <a:latin typeface="Times New Roman"/>
                          <a:ea typeface="標楷體"/>
                        </a:defRPr>
                      </a:lvl4pPr>
                      <a:lvl5pPr marL="1828800" algn="l" defTabSz="457200" rtl="0" eaLnBrk="1" latinLnBrk="0" hangingPunct="1">
                        <a:defRPr sz="1800" kern="1200">
                          <a:solidFill>
                            <a:schemeClr val="dk1"/>
                          </a:solidFill>
                          <a:latin typeface="Times New Roman"/>
                          <a:ea typeface="標楷體"/>
                        </a:defRPr>
                      </a:lvl5pPr>
                      <a:lvl6pPr marL="2286000" algn="l" defTabSz="457200" rtl="0" eaLnBrk="1" latinLnBrk="0" hangingPunct="1">
                        <a:defRPr sz="1800" kern="1200">
                          <a:solidFill>
                            <a:schemeClr val="dk1"/>
                          </a:solidFill>
                          <a:latin typeface="Times New Roman"/>
                          <a:ea typeface="標楷體"/>
                        </a:defRPr>
                      </a:lvl6pPr>
                      <a:lvl7pPr marL="2743200" algn="l" defTabSz="457200" rtl="0" eaLnBrk="1" latinLnBrk="0" hangingPunct="1">
                        <a:defRPr sz="1800" kern="1200">
                          <a:solidFill>
                            <a:schemeClr val="dk1"/>
                          </a:solidFill>
                          <a:latin typeface="Times New Roman"/>
                          <a:ea typeface="標楷體"/>
                        </a:defRPr>
                      </a:lvl7pPr>
                      <a:lvl8pPr marL="3200400" algn="l" defTabSz="457200" rtl="0" eaLnBrk="1" latinLnBrk="0" hangingPunct="1">
                        <a:defRPr sz="1800" kern="1200">
                          <a:solidFill>
                            <a:schemeClr val="dk1"/>
                          </a:solidFill>
                          <a:latin typeface="Times New Roman"/>
                          <a:ea typeface="標楷體"/>
                        </a:defRPr>
                      </a:lvl8pPr>
                      <a:lvl9pPr marL="3657600" algn="l" defTabSz="457200" rtl="0" eaLnBrk="1" latinLnBrk="0" hangingPunct="1">
                        <a:defRPr sz="1800" kern="1200">
                          <a:solidFill>
                            <a:schemeClr val="dk1"/>
                          </a:solidFill>
                          <a:latin typeface="Times New Roman"/>
                          <a:ea typeface="標楷體"/>
                        </a:defRPr>
                      </a:lvl9pPr>
                    </a:lstStyle>
                    <a:p>
                      <a:pPr algn="ctr"/>
                      <a:r>
                        <a:rPr lang="en-US" altLang="zh-TW" sz="1100" baseline="0" dirty="0">
                          <a:solidFill>
                            <a:schemeClr val="accent6">
                              <a:lumMod val="50000"/>
                            </a:schemeClr>
                          </a:solidFill>
                        </a:rPr>
                        <a:t>98.848 %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0393564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393279083"/>
              </p:ext>
            </p:extLst>
          </p:nvPr>
        </p:nvGraphicFramePr>
        <p:xfrm>
          <a:off x="5782222" y="5903888"/>
          <a:ext cx="5616882" cy="320036"/>
        </p:xfrm>
        <a:graphic>
          <a:graphicData uri="http://schemas.openxmlformats.org/drawingml/2006/table">
            <a:tbl>
              <a:tblPr firstRow="1" bandRow="1"/>
              <a:tblGrid>
                <a:gridCol w="1380227">
                  <a:extLst>
                    <a:ext uri="{9D8B030D-6E8A-4147-A177-3AD203B41FA5}">
                      <a16:colId xmlns:a16="http://schemas.microsoft.com/office/drawing/2014/main" val="32232529"/>
                    </a:ext>
                  </a:extLst>
                </a:gridCol>
                <a:gridCol w="2078966">
                  <a:extLst>
                    <a:ext uri="{9D8B030D-6E8A-4147-A177-3AD203B41FA5}">
                      <a16:colId xmlns:a16="http://schemas.microsoft.com/office/drawing/2014/main" val="2180613666"/>
                    </a:ext>
                  </a:extLst>
                </a:gridCol>
                <a:gridCol w="2157689">
                  <a:extLst>
                    <a:ext uri="{9D8B030D-6E8A-4147-A177-3AD203B41FA5}">
                      <a16:colId xmlns:a16="http://schemas.microsoft.com/office/drawing/2014/main" val="3308379310"/>
                    </a:ext>
                  </a:extLst>
                </a:gridCol>
              </a:tblGrid>
              <a:tr h="320036">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solidFill>
                            <a:schemeClr val="bg1"/>
                          </a:solidFill>
                        </a:rPr>
                        <a:t>99.09 %</a:t>
                      </a:r>
                      <a:endParaRPr lang="zh-TW" altLang="en-US"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solidFill>
                            <a:schemeClr val="bg1"/>
                          </a:solidFill>
                        </a:rPr>
                        <a:t>91.66 %</a:t>
                      </a:r>
                      <a:endParaRPr lang="zh-TW" altLang="en-US" sz="1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Times New Roman"/>
                          <a:ea typeface="標楷體"/>
                        </a:defRPr>
                      </a:lvl1pPr>
                      <a:lvl2pPr marL="457200" algn="l" defTabSz="457200" rtl="0" eaLnBrk="1" latinLnBrk="0" hangingPunct="1">
                        <a:defRPr sz="1800" b="1" kern="1200">
                          <a:solidFill>
                            <a:schemeClr val="lt1"/>
                          </a:solidFill>
                          <a:latin typeface="Times New Roman"/>
                          <a:ea typeface="標楷體"/>
                        </a:defRPr>
                      </a:lvl2pPr>
                      <a:lvl3pPr marL="914400" algn="l" defTabSz="457200" rtl="0" eaLnBrk="1" latinLnBrk="0" hangingPunct="1">
                        <a:defRPr sz="1800" b="1" kern="1200">
                          <a:solidFill>
                            <a:schemeClr val="lt1"/>
                          </a:solidFill>
                          <a:latin typeface="Times New Roman"/>
                          <a:ea typeface="標楷體"/>
                        </a:defRPr>
                      </a:lvl3pPr>
                      <a:lvl4pPr marL="1371600" algn="l" defTabSz="457200" rtl="0" eaLnBrk="1" latinLnBrk="0" hangingPunct="1">
                        <a:defRPr sz="1800" b="1" kern="1200">
                          <a:solidFill>
                            <a:schemeClr val="lt1"/>
                          </a:solidFill>
                          <a:latin typeface="Times New Roman"/>
                          <a:ea typeface="標楷體"/>
                        </a:defRPr>
                      </a:lvl4pPr>
                      <a:lvl5pPr marL="1828800" algn="l" defTabSz="457200" rtl="0" eaLnBrk="1" latinLnBrk="0" hangingPunct="1">
                        <a:defRPr sz="1800" b="1" kern="1200">
                          <a:solidFill>
                            <a:schemeClr val="lt1"/>
                          </a:solidFill>
                          <a:latin typeface="Times New Roman"/>
                          <a:ea typeface="標楷體"/>
                        </a:defRPr>
                      </a:lvl5pPr>
                      <a:lvl6pPr marL="2286000" algn="l" defTabSz="457200" rtl="0" eaLnBrk="1" latinLnBrk="0" hangingPunct="1">
                        <a:defRPr sz="1800" b="1" kern="1200">
                          <a:solidFill>
                            <a:schemeClr val="lt1"/>
                          </a:solidFill>
                          <a:latin typeface="Times New Roman"/>
                          <a:ea typeface="標楷體"/>
                        </a:defRPr>
                      </a:lvl6pPr>
                      <a:lvl7pPr marL="2743200" algn="l" defTabSz="457200" rtl="0" eaLnBrk="1" latinLnBrk="0" hangingPunct="1">
                        <a:defRPr sz="1800" b="1" kern="1200">
                          <a:solidFill>
                            <a:schemeClr val="lt1"/>
                          </a:solidFill>
                          <a:latin typeface="Times New Roman"/>
                          <a:ea typeface="標楷體"/>
                        </a:defRPr>
                      </a:lvl7pPr>
                      <a:lvl8pPr marL="3200400" algn="l" defTabSz="457200" rtl="0" eaLnBrk="1" latinLnBrk="0" hangingPunct="1">
                        <a:defRPr sz="1800" b="1" kern="1200">
                          <a:solidFill>
                            <a:schemeClr val="lt1"/>
                          </a:solidFill>
                          <a:latin typeface="Times New Roman"/>
                          <a:ea typeface="標楷體"/>
                        </a:defRPr>
                      </a:lvl8pPr>
                      <a:lvl9pPr marL="3657600" algn="l" defTabSz="457200" rtl="0" eaLnBrk="1" latinLnBrk="0" hangingPunct="1">
                        <a:defRPr sz="1800" b="1" kern="1200">
                          <a:solidFill>
                            <a:schemeClr val="lt1"/>
                          </a:solidFill>
                          <a:latin typeface="Times New Roman"/>
                          <a:ea typeface="標楷體"/>
                        </a:defRPr>
                      </a:lvl9pPr>
                    </a:lstStyle>
                    <a:p>
                      <a:pPr algn="ctr"/>
                      <a:r>
                        <a:rPr lang="en-US" altLang="zh-TW" sz="1400" dirty="0">
                          <a:solidFill>
                            <a:schemeClr val="accent6">
                              <a:lumMod val="20000"/>
                              <a:lumOff val="80000"/>
                            </a:schemeClr>
                          </a:solidFill>
                        </a:rPr>
                        <a:t>95.952 %</a:t>
                      </a:r>
                      <a:endParaRPr lang="zh-TW" altLang="en-US" sz="1400" dirty="0">
                        <a:solidFill>
                          <a:schemeClr val="accent6">
                            <a:lumMod val="20000"/>
                            <a:lumOff val="8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597823235"/>
                  </a:ext>
                </a:extLst>
              </a:tr>
            </a:tbl>
          </a:graphicData>
        </a:graphic>
      </p:graphicFrame>
    </p:spTree>
    <p:extLst>
      <p:ext uri="{BB962C8B-B14F-4D97-AF65-F5344CB8AC3E}">
        <p14:creationId xmlns:p14="http://schemas.microsoft.com/office/powerpoint/2010/main" val="3175820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PEs’ utilization rate of VGG16</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1969593284"/>
              </p:ext>
            </p:extLst>
          </p:nvPr>
        </p:nvGraphicFramePr>
        <p:xfrm>
          <a:off x="677334" y="1508781"/>
          <a:ext cx="11341747" cy="4824304"/>
        </p:xfrm>
        <a:graphic>
          <a:graphicData uri="http://schemas.openxmlformats.org/drawingml/2006/table">
            <a:tbl>
              <a:tblPr firstRow="1" firstCol="1" bandRow="1">
                <a:tableStyleId>{93296810-A885-4BE3-A3E7-6D5BEEA58F35}</a:tableStyleId>
              </a:tblPr>
              <a:tblGrid>
                <a:gridCol w="1015928">
                  <a:extLst>
                    <a:ext uri="{9D8B030D-6E8A-4147-A177-3AD203B41FA5}">
                      <a16:colId xmlns:a16="http://schemas.microsoft.com/office/drawing/2014/main" val="696567311"/>
                    </a:ext>
                  </a:extLst>
                </a:gridCol>
                <a:gridCol w="1302589">
                  <a:extLst>
                    <a:ext uri="{9D8B030D-6E8A-4147-A177-3AD203B41FA5}">
                      <a16:colId xmlns:a16="http://schemas.microsoft.com/office/drawing/2014/main" val="343246766"/>
                    </a:ext>
                  </a:extLst>
                </a:gridCol>
                <a:gridCol w="1026543">
                  <a:extLst>
                    <a:ext uri="{9D8B030D-6E8A-4147-A177-3AD203B41FA5}">
                      <a16:colId xmlns:a16="http://schemas.microsoft.com/office/drawing/2014/main" val="3043819790"/>
                    </a:ext>
                  </a:extLst>
                </a:gridCol>
                <a:gridCol w="1259457">
                  <a:extLst>
                    <a:ext uri="{9D8B030D-6E8A-4147-A177-3AD203B41FA5}">
                      <a16:colId xmlns:a16="http://schemas.microsoft.com/office/drawing/2014/main" val="2631921630"/>
                    </a:ext>
                  </a:extLst>
                </a:gridCol>
                <a:gridCol w="1250830">
                  <a:extLst>
                    <a:ext uri="{9D8B030D-6E8A-4147-A177-3AD203B41FA5}">
                      <a16:colId xmlns:a16="http://schemas.microsoft.com/office/drawing/2014/main" val="43867264"/>
                    </a:ext>
                  </a:extLst>
                </a:gridCol>
                <a:gridCol w="1613139">
                  <a:extLst>
                    <a:ext uri="{9D8B030D-6E8A-4147-A177-3AD203B41FA5}">
                      <a16:colId xmlns:a16="http://schemas.microsoft.com/office/drawing/2014/main" val="707501537"/>
                    </a:ext>
                  </a:extLst>
                </a:gridCol>
                <a:gridCol w="2130725">
                  <a:extLst>
                    <a:ext uri="{9D8B030D-6E8A-4147-A177-3AD203B41FA5}">
                      <a16:colId xmlns:a16="http://schemas.microsoft.com/office/drawing/2014/main" val="2989683071"/>
                    </a:ext>
                  </a:extLst>
                </a:gridCol>
                <a:gridCol w="1742536">
                  <a:extLst>
                    <a:ext uri="{9D8B030D-6E8A-4147-A177-3AD203B41FA5}">
                      <a16:colId xmlns:a16="http://schemas.microsoft.com/office/drawing/2014/main" val="564055753"/>
                    </a:ext>
                  </a:extLst>
                </a:gridCol>
              </a:tblGrid>
              <a:tr h="343744">
                <a:tc rowSpan="2">
                  <a:txBody>
                    <a:bodyPr/>
                    <a:lstStyle/>
                    <a:p>
                      <a:pPr algn="ctr"/>
                      <a:r>
                        <a:rPr lang="en-US" altLang="zh-TW" sz="1400" dirty="0"/>
                        <a:t>VGG16</a:t>
                      </a:r>
                      <a:endParaRPr lang="zh-TW" altLang="en-US" sz="1400" i="1" dirty="0"/>
                    </a:p>
                  </a:txBody>
                  <a:tcPr/>
                </a:tc>
                <a:tc gridSpan="3">
                  <a:txBody>
                    <a:bodyPr/>
                    <a:lstStyle/>
                    <a:p>
                      <a:pPr algn="ctr"/>
                      <a:r>
                        <a:rPr lang="en-US" altLang="zh-TW" sz="1400" dirty="0"/>
                        <a:t>Model parameter</a:t>
                      </a:r>
                      <a:endParaRPr lang="zh-TW" altLang="en-US" sz="1400" dirty="0"/>
                    </a:p>
                  </a:txBody>
                  <a:tcPr/>
                </a:tc>
                <a:tc hMerge="1">
                  <a:txBody>
                    <a:bodyPr/>
                    <a:lstStyle/>
                    <a:p>
                      <a:endParaRPr lang="zh-TW" altLang="en-US"/>
                    </a:p>
                  </a:txBody>
                  <a:tcPr/>
                </a:tc>
                <a:tc hMerge="1">
                  <a:txBody>
                    <a:bodyPr/>
                    <a:lstStyle/>
                    <a:p>
                      <a:endParaRPr lang="zh-TW" altLang="en-US"/>
                    </a:p>
                  </a:txBody>
                  <a:tcPr/>
                </a:tc>
                <a:tc rowSpan="2">
                  <a:txBody>
                    <a:bodyPr/>
                    <a:lstStyle/>
                    <a:p>
                      <a:pPr algn="ctr"/>
                      <a:r>
                        <a:rPr lang="en-US" altLang="zh-TW" sz="1400" dirty="0"/>
                        <a:t>Utilization rate of 32 PEs </a:t>
                      </a:r>
                      <a:endParaRPr lang="zh-TW" altLang="en-US" sz="1400" dirty="0"/>
                    </a:p>
                  </a:txBody>
                  <a:tcPr/>
                </a:tc>
                <a:tc rowSpan="2">
                  <a:txBody>
                    <a:bodyPr/>
                    <a:lstStyle/>
                    <a:p>
                      <a:pPr algn="ctr"/>
                      <a:r>
                        <a:rPr lang="en-US" altLang="zh-TW" sz="1400" dirty="0"/>
                        <a:t>Utilization rate of 288 multipliers</a:t>
                      </a:r>
                      <a:endParaRPr lang="zh-TW" altLang="en-US" sz="14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a:solidFill>
                            <a:schemeClr val="accent6">
                              <a:lumMod val="50000"/>
                            </a:schemeClr>
                          </a:solidFill>
                        </a:rPr>
                        <a:t>2D PE</a:t>
                      </a:r>
                      <a:r>
                        <a:rPr lang="en-US" altLang="zh-TW" sz="1400" dirty="0">
                          <a:solidFill>
                            <a:schemeClr val="accent6">
                              <a:lumMod val="50000"/>
                            </a:schemeClr>
                          </a:solidFill>
                        </a:rPr>
                        <a:t>-</a:t>
                      </a:r>
                      <a:r>
                        <a:rPr lang="zh-TW" altLang="en-US" sz="1400" dirty="0">
                          <a:solidFill>
                            <a:schemeClr val="accent6">
                              <a:lumMod val="50000"/>
                            </a:schemeClr>
                          </a:solidFill>
                        </a:rPr>
                        <a:t> </a:t>
                      </a:r>
                      <a:r>
                        <a:rPr lang="en-US" altLang="zh-TW" sz="1400" dirty="0">
                          <a:solidFill>
                            <a:schemeClr val="accent6">
                              <a:lumMod val="50000"/>
                            </a:schemeClr>
                          </a:solidFill>
                        </a:rPr>
                        <a:t>Utilization rate of 32x32 PEs</a:t>
                      </a:r>
                      <a:endParaRPr lang="zh-TW" altLang="en-US" sz="1400" dirty="0">
                        <a:solidFill>
                          <a:schemeClr val="accent6">
                            <a:lumMod val="50000"/>
                          </a:schemeClr>
                        </a:solidFill>
                      </a:endParaRPr>
                    </a:p>
                  </a:txBody>
                  <a:tcPr/>
                </a:tc>
                <a:tc rowSpan="2">
                  <a:txBody>
                    <a:bodyPr/>
                    <a:lstStyle/>
                    <a:p>
                      <a:pPr algn="ctr"/>
                      <a:r>
                        <a:rPr lang="en-US" altLang="zh-TW" sz="1400" dirty="0" err="1">
                          <a:solidFill>
                            <a:schemeClr val="accent5">
                              <a:lumMod val="50000"/>
                            </a:schemeClr>
                          </a:solidFill>
                        </a:rPr>
                        <a:t>Eyeriss</a:t>
                      </a:r>
                      <a:endParaRPr lang="en-US" altLang="zh-TW" sz="1400" dirty="0">
                        <a:solidFill>
                          <a:schemeClr val="accent5">
                            <a:lumMod val="50000"/>
                          </a:schemeClr>
                        </a:solidFill>
                      </a:endParaRPr>
                    </a:p>
                    <a:p>
                      <a:pPr algn="ctr"/>
                      <a:r>
                        <a:rPr lang="en-US" altLang="zh-TW" sz="1400" dirty="0">
                          <a:solidFill>
                            <a:schemeClr val="accent5">
                              <a:lumMod val="50000"/>
                            </a:schemeClr>
                          </a:solidFill>
                        </a:rPr>
                        <a:t>Num. of active PEs</a:t>
                      </a:r>
                      <a:endParaRPr lang="zh-TW" altLang="en-US" sz="1400" dirty="0">
                        <a:solidFill>
                          <a:schemeClr val="accent5">
                            <a:lumMod val="50000"/>
                          </a:schemeClr>
                        </a:solidFill>
                      </a:endParaRPr>
                    </a:p>
                  </a:txBody>
                  <a:tcPr/>
                </a:tc>
                <a:extLst>
                  <a:ext uri="{0D108BD9-81ED-4DB2-BD59-A6C34878D82A}">
                    <a16:rowId xmlns:a16="http://schemas.microsoft.com/office/drawing/2014/main" val="3334446675"/>
                  </a:ext>
                </a:extLst>
              </a:tr>
              <a:tr h="322170">
                <a:tc vMerge="1">
                  <a:txBody>
                    <a:bodyPr/>
                    <a:lstStyle/>
                    <a:p>
                      <a:endParaRPr lang="zh-TW" altLang="en-US"/>
                    </a:p>
                  </a:txBody>
                  <a:tcPr/>
                </a:tc>
                <a:tc>
                  <a:txBody>
                    <a:bodyPr/>
                    <a:lstStyle/>
                    <a:p>
                      <a:pPr algn="ctr"/>
                      <a:r>
                        <a:rPr lang="en-US" altLang="zh-TW" sz="1400" dirty="0"/>
                        <a:t>Input</a:t>
                      </a:r>
                      <a:r>
                        <a:rPr lang="en-US" altLang="zh-TW" sz="1400" baseline="0" dirty="0"/>
                        <a:t> map</a:t>
                      </a:r>
                      <a:endParaRPr lang="zh-TW" altLang="en-US" sz="1400" dirty="0"/>
                    </a:p>
                  </a:txBody>
                  <a:tcPr/>
                </a:tc>
                <a:tc>
                  <a:txBody>
                    <a:bodyPr/>
                    <a:lstStyle/>
                    <a:p>
                      <a:pPr algn="ctr"/>
                      <a:r>
                        <a:rPr lang="en-US" altLang="zh-TW" sz="1400" dirty="0"/>
                        <a:t>Kernel size</a:t>
                      </a:r>
                      <a:endParaRPr lang="zh-TW" altLang="en-US" sz="1400" dirty="0"/>
                    </a:p>
                  </a:txBody>
                  <a:tcPr/>
                </a:tc>
                <a:tc>
                  <a:txBody>
                    <a:bodyPr/>
                    <a:lstStyle/>
                    <a:p>
                      <a:pPr algn="ctr"/>
                      <a:r>
                        <a:rPr lang="en-US" altLang="zh-TW" sz="1400" dirty="0"/>
                        <a:t>Output map</a:t>
                      </a:r>
                      <a:endParaRPr lang="zh-TW" altLang="en-US" sz="1400" dirty="0"/>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13897940"/>
                  </a:ext>
                </a:extLst>
              </a:tr>
              <a:tr h="289031">
                <a:tc>
                  <a:txBody>
                    <a:bodyPr/>
                    <a:lstStyle/>
                    <a:p>
                      <a:pPr algn="ctr"/>
                      <a:r>
                        <a:rPr lang="en-US" altLang="zh-TW" sz="1400" dirty="0"/>
                        <a:t>conv1</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224 x 224 x 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224 x 224 x 64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endParaRPr lang="zh-TW" altLang="en-US" sz="1100" dirty="0"/>
                    </a:p>
                  </a:txBody>
                  <a:tcPr/>
                </a:tc>
                <a:tc>
                  <a:txBody>
                    <a:bodyPr/>
                    <a:lstStyle/>
                    <a:p>
                      <a:pPr algn="ctr"/>
                      <a:r>
                        <a:rPr lang="en-US" altLang="zh-TW" sz="1100" dirty="0">
                          <a:solidFill>
                            <a:schemeClr val="accent6">
                              <a:lumMod val="50000"/>
                            </a:schemeClr>
                          </a:solidFill>
                        </a:rPr>
                        <a:t>86.182 %</a:t>
                      </a:r>
                      <a:endParaRPr lang="zh-TW" altLang="en-US" sz="1100" dirty="0">
                        <a:solidFill>
                          <a:schemeClr val="accent6">
                            <a:lumMod val="50000"/>
                          </a:schemeClr>
                        </a:solidFill>
                      </a:endParaRPr>
                    </a:p>
                  </a:txBody>
                  <a:tcPr/>
                </a:tc>
                <a:tc>
                  <a:txBody>
                    <a:bodyPr/>
                    <a:lstStyle/>
                    <a:p>
                      <a:pPr algn="ctr"/>
                      <a:r>
                        <a:rPr lang="en-US" altLang="zh-TW" sz="1100" dirty="0">
                          <a:solidFill>
                            <a:schemeClr val="accent5">
                              <a:lumMod val="50000"/>
                            </a:schemeClr>
                          </a:solidFill>
                        </a:rPr>
                        <a:t>156 (93%)</a:t>
                      </a:r>
                      <a:endParaRPr lang="zh-TW" altLang="en-US" sz="1100" dirty="0">
                        <a:solidFill>
                          <a:schemeClr val="accent5">
                            <a:lumMod val="50000"/>
                          </a:schemeClr>
                        </a:solidFill>
                      </a:endParaRPr>
                    </a:p>
                  </a:txBody>
                  <a:tcPr/>
                </a:tc>
                <a:extLst>
                  <a:ext uri="{0D108BD9-81ED-4DB2-BD59-A6C34878D82A}">
                    <a16:rowId xmlns:a16="http://schemas.microsoft.com/office/drawing/2014/main" val="1703564377"/>
                  </a:ext>
                </a:extLst>
              </a:tr>
              <a:tr h="289031">
                <a:tc>
                  <a:txBody>
                    <a:bodyPr/>
                    <a:lstStyle/>
                    <a:p>
                      <a:pPr algn="ctr"/>
                      <a:r>
                        <a:rPr lang="en-US" altLang="zh-TW" sz="1400" dirty="0"/>
                        <a:t>conv2</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224 x 224 x 64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224 x 224 x 64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endParaRPr lang="zh-TW" altLang="en-US" sz="1100" dirty="0"/>
                    </a:p>
                  </a:txBody>
                  <a:tcPr/>
                </a:tc>
                <a:tc>
                  <a:txBody>
                    <a:bodyPr/>
                    <a:lstStyle/>
                    <a:p>
                      <a:pPr algn="ctr"/>
                      <a:r>
                        <a:rPr lang="en-US" altLang="zh-TW" sz="1100" dirty="0">
                          <a:solidFill>
                            <a:schemeClr val="accent6">
                              <a:lumMod val="50000"/>
                            </a:schemeClr>
                          </a:solidFill>
                        </a:rPr>
                        <a:t>99.995 %</a:t>
                      </a:r>
                      <a:endParaRPr lang="zh-TW" altLang="en-US" sz="1100" dirty="0">
                        <a:solidFill>
                          <a:schemeClr val="accent6">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accent5">
                              <a:lumMod val="50000"/>
                            </a:schemeClr>
                          </a:solidFill>
                        </a:rPr>
                        <a:t>156 (93%)</a:t>
                      </a:r>
                      <a:endParaRPr lang="zh-TW" altLang="en-US" sz="1100" dirty="0">
                        <a:solidFill>
                          <a:schemeClr val="accent5">
                            <a:lumMod val="50000"/>
                          </a:schemeClr>
                        </a:solidFill>
                      </a:endParaRPr>
                    </a:p>
                  </a:txBody>
                  <a:tcPr/>
                </a:tc>
                <a:extLst>
                  <a:ext uri="{0D108BD9-81ED-4DB2-BD59-A6C34878D82A}">
                    <a16:rowId xmlns:a16="http://schemas.microsoft.com/office/drawing/2014/main" val="2236035715"/>
                  </a:ext>
                </a:extLst>
              </a:tr>
              <a:tr h="289031">
                <a:tc>
                  <a:txBody>
                    <a:bodyPr/>
                    <a:lstStyle/>
                    <a:p>
                      <a:pPr algn="ctr"/>
                      <a:r>
                        <a:rPr lang="en-US" altLang="zh-TW" sz="1400" dirty="0"/>
                        <a:t>conv3</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112 x 112 x 64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112 x 112 x 128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solidFill>
                            <a:schemeClr val="accent6">
                              <a:lumMod val="50000"/>
                            </a:schemeClr>
                          </a:solidFill>
                        </a:rPr>
                        <a:t>99.992 %</a:t>
                      </a:r>
                    </a:p>
                  </a:txBody>
                  <a:tcPr/>
                </a:tc>
                <a:tc>
                  <a:txBody>
                    <a:bodyPr/>
                    <a:lstStyle/>
                    <a:p>
                      <a:pPr algn="ctr"/>
                      <a:r>
                        <a:rPr lang="en-US" altLang="zh-TW" sz="1100" dirty="0">
                          <a:solidFill>
                            <a:schemeClr val="accent5">
                              <a:lumMod val="50000"/>
                            </a:schemeClr>
                          </a:solidFill>
                        </a:rPr>
                        <a:t>156 (93%)</a:t>
                      </a:r>
                    </a:p>
                  </a:txBody>
                  <a:tcPr/>
                </a:tc>
                <a:extLst>
                  <a:ext uri="{0D108BD9-81ED-4DB2-BD59-A6C34878D82A}">
                    <a16:rowId xmlns:a16="http://schemas.microsoft.com/office/drawing/2014/main" val="3986975974"/>
                  </a:ext>
                </a:extLst>
              </a:tr>
              <a:tr h="289031">
                <a:tc>
                  <a:txBody>
                    <a:bodyPr/>
                    <a:lstStyle/>
                    <a:p>
                      <a:pPr algn="ctr"/>
                      <a:r>
                        <a:rPr lang="en-US" altLang="zh-TW" sz="1400" dirty="0"/>
                        <a:t>conv4</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112 x 112 x 128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112 x 112 x 128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99.996 %</a:t>
                      </a:r>
                    </a:p>
                  </a:txBody>
                  <a:tcPr/>
                </a:tc>
                <a:tc>
                  <a:txBody>
                    <a:bodyPr/>
                    <a:lstStyle/>
                    <a:p>
                      <a:pPr algn="ctr"/>
                      <a:r>
                        <a:rPr lang="en-US" altLang="zh-TW" sz="1100" dirty="0">
                          <a:solidFill>
                            <a:schemeClr val="accent5">
                              <a:lumMod val="50000"/>
                            </a:schemeClr>
                          </a:solidFill>
                        </a:rPr>
                        <a:t>156 (93%)</a:t>
                      </a:r>
                      <a:endParaRPr lang="en-US" altLang="zh-TW" sz="1100" baseline="0" dirty="0">
                        <a:solidFill>
                          <a:schemeClr val="accent5">
                            <a:lumMod val="50000"/>
                          </a:schemeClr>
                        </a:solidFill>
                      </a:endParaRPr>
                    </a:p>
                  </a:txBody>
                  <a:tcPr/>
                </a:tc>
                <a:extLst>
                  <a:ext uri="{0D108BD9-81ED-4DB2-BD59-A6C34878D82A}">
                    <a16:rowId xmlns:a16="http://schemas.microsoft.com/office/drawing/2014/main" val="2853119716"/>
                  </a:ext>
                </a:extLst>
              </a:tr>
              <a:tr h="289031">
                <a:tc>
                  <a:txBody>
                    <a:bodyPr/>
                    <a:lstStyle/>
                    <a:p>
                      <a:pPr algn="ctr"/>
                      <a:r>
                        <a:rPr lang="en-US" altLang="zh-TW" sz="1400" dirty="0"/>
                        <a:t>conv5</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56 x 56 x 128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56 x 56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99.990 %</a:t>
                      </a:r>
                    </a:p>
                  </a:txBody>
                  <a:tcPr/>
                </a:tc>
                <a:tc>
                  <a:txBody>
                    <a:bodyPr/>
                    <a:lstStyle/>
                    <a:p>
                      <a:pPr algn="ctr"/>
                      <a:r>
                        <a:rPr lang="en-US" altLang="zh-TW" sz="1100" dirty="0">
                          <a:solidFill>
                            <a:schemeClr val="accent5">
                              <a:lumMod val="50000"/>
                            </a:schemeClr>
                          </a:solidFill>
                        </a:rPr>
                        <a:t>156 (93%)</a:t>
                      </a:r>
                      <a:endParaRPr lang="en-US" altLang="zh-TW" sz="1100" baseline="0" dirty="0">
                        <a:solidFill>
                          <a:schemeClr val="accent5">
                            <a:lumMod val="50000"/>
                          </a:schemeClr>
                        </a:solidFill>
                      </a:endParaRPr>
                    </a:p>
                  </a:txBody>
                  <a:tcPr/>
                </a:tc>
                <a:extLst>
                  <a:ext uri="{0D108BD9-81ED-4DB2-BD59-A6C34878D82A}">
                    <a16:rowId xmlns:a16="http://schemas.microsoft.com/office/drawing/2014/main" val="2263533703"/>
                  </a:ext>
                </a:extLst>
              </a:tr>
              <a:tr h="289031">
                <a:tc>
                  <a:txBody>
                    <a:bodyPr/>
                    <a:lstStyle/>
                    <a:p>
                      <a:pPr algn="ctr"/>
                      <a:r>
                        <a:rPr lang="en-US" altLang="zh-TW" sz="1400" dirty="0"/>
                        <a:t>conv6</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56 x 56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56 x 56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99.995 %</a:t>
                      </a:r>
                    </a:p>
                  </a:txBody>
                  <a:tcPr/>
                </a:tc>
                <a:tc>
                  <a:txBody>
                    <a:bodyPr/>
                    <a:lstStyle/>
                    <a:p>
                      <a:pPr algn="ctr"/>
                      <a:r>
                        <a:rPr lang="en-US" altLang="zh-TW" sz="1100" dirty="0">
                          <a:solidFill>
                            <a:schemeClr val="accent5">
                              <a:lumMod val="50000"/>
                            </a:schemeClr>
                          </a:solidFill>
                        </a:rPr>
                        <a:t>156 (93%)</a:t>
                      </a:r>
                      <a:endParaRPr lang="en-US" altLang="zh-TW" sz="1100" baseline="0" dirty="0">
                        <a:solidFill>
                          <a:schemeClr val="accent5">
                            <a:lumMod val="50000"/>
                          </a:schemeClr>
                        </a:solidFill>
                      </a:endParaRPr>
                    </a:p>
                  </a:txBody>
                  <a:tcPr/>
                </a:tc>
                <a:extLst>
                  <a:ext uri="{0D108BD9-81ED-4DB2-BD59-A6C34878D82A}">
                    <a16:rowId xmlns:a16="http://schemas.microsoft.com/office/drawing/2014/main" val="1572057170"/>
                  </a:ext>
                </a:extLst>
              </a:tr>
              <a:tr h="289031">
                <a:tc>
                  <a:txBody>
                    <a:bodyPr/>
                    <a:lstStyle/>
                    <a:p>
                      <a:pPr algn="ctr"/>
                      <a:r>
                        <a:rPr lang="en-US" altLang="zh-TW" sz="1400" dirty="0"/>
                        <a:t>conv7</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56 x 56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56 x 56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99.995 %</a:t>
                      </a:r>
                    </a:p>
                  </a:txBody>
                  <a:tcPr/>
                </a:tc>
                <a:tc>
                  <a:txBody>
                    <a:bodyPr/>
                    <a:lstStyle/>
                    <a:p>
                      <a:pPr algn="ctr"/>
                      <a:r>
                        <a:rPr lang="en-US" altLang="zh-TW" sz="1100" dirty="0">
                          <a:solidFill>
                            <a:schemeClr val="accent5">
                              <a:lumMod val="50000"/>
                            </a:schemeClr>
                          </a:solidFill>
                        </a:rPr>
                        <a:t>156 (93%)</a:t>
                      </a:r>
                      <a:endParaRPr lang="en-US" altLang="zh-TW" sz="1100" baseline="0" dirty="0">
                        <a:solidFill>
                          <a:schemeClr val="accent5">
                            <a:lumMod val="50000"/>
                          </a:schemeClr>
                        </a:solidFill>
                      </a:endParaRPr>
                    </a:p>
                  </a:txBody>
                  <a:tcPr/>
                </a:tc>
                <a:extLst>
                  <a:ext uri="{0D108BD9-81ED-4DB2-BD59-A6C34878D82A}">
                    <a16:rowId xmlns:a16="http://schemas.microsoft.com/office/drawing/2014/main" val="2369353503"/>
                  </a:ext>
                </a:extLst>
              </a:tr>
              <a:tr h="289031">
                <a:tc>
                  <a:txBody>
                    <a:bodyPr/>
                    <a:lstStyle/>
                    <a:p>
                      <a:pPr algn="ctr"/>
                      <a:r>
                        <a:rPr lang="en-US" altLang="zh-TW" sz="1400" dirty="0"/>
                        <a:t>conv8</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28 x 28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28 x 28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99.990 %</a:t>
                      </a:r>
                    </a:p>
                  </a:txBody>
                  <a:tcPr/>
                </a:tc>
                <a:tc>
                  <a:txBody>
                    <a:bodyPr/>
                    <a:lstStyle/>
                    <a:p>
                      <a:pPr algn="ctr"/>
                      <a:r>
                        <a:rPr lang="en-US" altLang="zh-TW" sz="1100" baseline="0" dirty="0">
                          <a:solidFill>
                            <a:schemeClr val="accent5">
                              <a:lumMod val="50000"/>
                            </a:schemeClr>
                          </a:solidFill>
                        </a:rPr>
                        <a:t>168 (100%)</a:t>
                      </a:r>
                    </a:p>
                  </a:txBody>
                  <a:tcPr/>
                </a:tc>
                <a:extLst>
                  <a:ext uri="{0D108BD9-81ED-4DB2-BD59-A6C34878D82A}">
                    <a16:rowId xmlns:a16="http://schemas.microsoft.com/office/drawing/2014/main" val="434050843"/>
                  </a:ext>
                </a:extLst>
              </a:tr>
              <a:tr h="289031">
                <a:tc>
                  <a:txBody>
                    <a:bodyPr/>
                    <a:lstStyle/>
                    <a:p>
                      <a:pPr algn="ctr"/>
                      <a:r>
                        <a:rPr lang="en-US" altLang="zh-TW" sz="1400" dirty="0"/>
                        <a:t>conv9</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28 x 28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28 x 28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99.995 %</a:t>
                      </a:r>
                    </a:p>
                  </a:txBody>
                  <a:tcPr/>
                </a:tc>
                <a:tc>
                  <a:txBody>
                    <a:bodyPr/>
                    <a:lstStyle/>
                    <a:p>
                      <a:pPr algn="ctr"/>
                      <a:r>
                        <a:rPr lang="en-US" altLang="zh-TW" sz="1100" baseline="0" dirty="0">
                          <a:solidFill>
                            <a:schemeClr val="accent5">
                              <a:lumMod val="50000"/>
                            </a:schemeClr>
                          </a:solidFill>
                        </a:rPr>
                        <a:t>168 (100%)</a:t>
                      </a:r>
                    </a:p>
                  </a:txBody>
                  <a:tcPr/>
                </a:tc>
                <a:extLst>
                  <a:ext uri="{0D108BD9-81ED-4DB2-BD59-A6C34878D82A}">
                    <a16:rowId xmlns:a16="http://schemas.microsoft.com/office/drawing/2014/main" val="299585271"/>
                  </a:ext>
                </a:extLst>
              </a:tr>
              <a:tr h="289031">
                <a:tc>
                  <a:txBody>
                    <a:bodyPr/>
                    <a:lstStyle/>
                    <a:p>
                      <a:pPr algn="ctr"/>
                      <a:r>
                        <a:rPr lang="en-US" altLang="zh-TW" sz="1400" dirty="0"/>
                        <a:t>conv10</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28 x 28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28 x 28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99.995 %</a:t>
                      </a:r>
                    </a:p>
                  </a:txBody>
                  <a:tcPr/>
                </a:tc>
                <a:tc>
                  <a:txBody>
                    <a:bodyPr/>
                    <a:lstStyle/>
                    <a:p>
                      <a:pPr algn="ctr"/>
                      <a:r>
                        <a:rPr lang="en-US" altLang="zh-TW" sz="1100" baseline="0" dirty="0">
                          <a:solidFill>
                            <a:schemeClr val="accent5">
                              <a:lumMod val="50000"/>
                            </a:schemeClr>
                          </a:solidFill>
                        </a:rPr>
                        <a:t>168 (100%)</a:t>
                      </a:r>
                    </a:p>
                  </a:txBody>
                  <a:tcPr/>
                </a:tc>
                <a:extLst>
                  <a:ext uri="{0D108BD9-81ED-4DB2-BD59-A6C34878D82A}">
                    <a16:rowId xmlns:a16="http://schemas.microsoft.com/office/drawing/2014/main" val="989275290"/>
                  </a:ext>
                </a:extLst>
              </a:tr>
              <a:tr h="289031">
                <a:tc>
                  <a:txBody>
                    <a:bodyPr/>
                    <a:lstStyle/>
                    <a:p>
                      <a:pPr algn="ctr"/>
                      <a:r>
                        <a:rPr lang="en-US" altLang="zh-TW" sz="1400" dirty="0"/>
                        <a:t>conv11</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14 x 14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14 x 14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99.982 %</a:t>
                      </a:r>
                    </a:p>
                  </a:txBody>
                  <a:tcPr/>
                </a:tc>
                <a:tc>
                  <a:txBody>
                    <a:bodyPr/>
                    <a:lstStyle/>
                    <a:p>
                      <a:pPr algn="ctr"/>
                      <a:r>
                        <a:rPr lang="en-US" altLang="zh-TW" sz="1100" baseline="0" dirty="0">
                          <a:solidFill>
                            <a:schemeClr val="accent5">
                              <a:lumMod val="50000"/>
                            </a:schemeClr>
                          </a:solidFill>
                        </a:rPr>
                        <a:t>168 (100%)</a:t>
                      </a:r>
                    </a:p>
                  </a:txBody>
                  <a:tcPr/>
                </a:tc>
                <a:extLst>
                  <a:ext uri="{0D108BD9-81ED-4DB2-BD59-A6C34878D82A}">
                    <a16:rowId xmlns:a16="http://schemas.microsoft.com/office/drawing/2014/main" val="1337263876"/>
                  </a:ext>
                </a:extLst>
              </a:tr>
              <a:tr h="289031">
                <a:tc>
                  <a:txBody>
                    <a:bodyPr/>
                    <a:lstStyle/>
                    <a:p>
                      <a:pPr algn="ctr"/>
                      <a:r>
                        <a:rPr lang="en-US" altLang="zh-TW" sz="1400" dirty="0"/>
                        <a:t>conv12</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14 x 14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14 x 14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99.982 %</a:t>
                      </a:r>
                    </a:p>
                  </a:txBody>
                  <a:tcPr/>
                </a:tc>
                <a:tc>
                  <a:txBody>
                    <a:bodyPr/>
                    <a:lstStyle/>
                    <a:p>
                      <a:pPr algn="ctr"/>
                      <a:r>
                        <a:rPr lang="en-US" altLang="zh-TW" sz="1100" baseline="0" dirty="0">
                          <a:solidFill>
                            <a:schemeClr val="accent5">
                              <a:lumMod val="50000"/>
                            </a:schemeClr>
                          </a:solidFill>
                        </a:rPr>
                        <a:t>168 (100%)</a:t>
                      </a:r>
                    </a:p>
                  </a:txBody>
                  <a:tcPr/>
                </a:tc>
                <a:extLst>
                  <a:ext uri="{0D108BD9-81ED-4DB2-BD59-A6C34878D82A}">
                    <a16:rowId xmlns:a16="http://schemas.microsoft.com/office/drawing/2014/main" val="1581270356"/>
                  </a:ext>
                </a:extLst>
              </a:tr>
              <a:tr h="289031">
                <a:tc>
                  <a:txBody>
                    <a:bodyPr/>
                    <a:lstStyle/>
                    <a:p>
                      <a:pPr algn="ctr"/>
                      <a:r>
                        <a:rPr lang="en-US" altLang="zh-TW" sz="1400" dirty="0"/>
                        <a:t>conv13</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14 x 14 x 512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14 x 14 x 512</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99.982 %</a:t>
                      </a:r>
                    </a:p>
                  </a:txBody>
                  <a:tcPr/>
                </a:tc>
                <a:tc>
                  <a:txBody>
                    <a:bodyPr/>
                    <a:lstStyle/>
                    <a:p>
                      <a:pPr algn="ctr"/>
                      <a:r>
                        <a:rPr lang="en-US" altLang="zh-TW" sz="1100" baseline="0" dirty="0">
                          <a:solidFill>
                            <a:schemeClr val="accent5">
                              <a:lumMod val="50000"/>
                            </a:schemeClr>
                          </a:solidFill>
                        </a:rPr>
                        <a:t>168 (100%)</a:t>
                      </a:r>
                    </a:p>
                  </a:txBody>
                  <a:tcPr/>
                </a:tc>
                <a:extLst>
                  <a:ext uri="{0D108BD9-81ED-4DB2-BD59-A6C34878D82A}">
                    <a16:rowId xmlns:a16="http://schemas.microsoft.com/office/drawing/2014/main" val="2703935642"/>
                  </a:ext>
                </a:extLst>
              </a:tr>
            </a:tbl>
          </a:graphicData>
        </a:graphic>
      </p:graphicFrame>
      <p:graphicFrame>
        <p:nvGraphicFramePr>
          <p:cNvPr id="5" name="表格 4"/>
          <p:cNvGraphicFramePr>
            <a:graphicFrameLocks noGrp="1"/>
          </p:cNvGraphicFramePr>
          <p:nvPr/>
        </p:nvGraphicFramePr>
        <p:xfrm>
          <a:off x="5348373" y="6360540"/>
          <a:ext cx="6728604" cy="346893"/>
        </p:xfrm>
        <a:graphic>
          <a:graphicData uri="http://schemas.openxmlformats.org/drawingml/2006/table">
            <a:tbl>
              <a:tblPr firstRow="1" bandRow="1">
                <a:tableStyleId>{93296810-A885-4BE3-A3E7-6D5BEEA58F35}</a:tableStyleId>
              </a:tblPr>
              <a:tblGrid>
                <a:gridCol w="1242204">
                  <a:extLst>
                    <a:ext uri="{9D8B030D-6E8A-4147-A177-3AD203B41FA5}">
                      <a16:colId xmlns:a16="http://schemas.microsoft.com/office/drawing/2014/main" val="776679265"/>
                    </a:ext>
                  </a:extLst>
                </a:gridCol>
                <a:gridCol w="1613139">
                  <a:extLst>
                    <a:ext uri="{9D8B030D-6E8A-4147-A177-3AD203B41FA5}">
                      <a16:colId xmlns:a16="http://schemas.microsoft.com/office/drawing/2014/main" val="32232529"/>
                    </a:ext>
                  </a:extLst>
                </a:gridCol>
                <a:gridCol w="2130725">
                  <a:extLst>
                    <a:ext uri="{9D8B030D-6E8A-4147-A177-3AD203B41FA5}">
                      <a16:colId xmlns:a16="http://schemas.microsoft.com/office/drawing/2014/main" val="2180613666"/>
                    </a:ext>
                  </a:extLst>
                </a:gridCol>
                <a:gridCol w="1742536">
                  <a:extLst>
                    <a:ext uri="{9D8B030D-6E8A-4147-A177-3AD203B41FA5}">
                      <a16:colId xmlns:a16="http://schemas.microsoft.com/office/drawing/2014/main" val="3308379310"/>
                    </a:ext>
                  </a:extLst>
                </a:gridCol>
              </a:tblGrid>
              <a:tr h="346893">
                <a:tc>
                  <a:txBody>
                    <a:bodyPr/>
                    <a:lstStyle/>
                    <a:p>
                      <a:pPr algn="ctr"/>
                      <a:r>
                        <a:rPr lang="en-US" altLang="zh-TW" sz="1400" dirty="0"/>
                        <a:t>100 %</a:t>
                      </a:r>
                      <a:endParaRPr lang="zh-TW" altLang="en-US" sz="1400" dirty="0">
                        <a:solidFill>
                          <a:schemeClr val="tx1"/>
                        </a:solidFill>
                      </a:endParaRPr>
                    </a:p>
                  </a:txBody>
                  <a:tcPr/>
                </a:tc>
                <a:tc>
                  <a:txBody>
                    <a:bodyPr/>
                    <a:lstStyle/>
                    <a:p>
                      <a:pPr algn="ctr"/>
                      <a:r>
                        <a:rPr lang="en-US" altLang="zh-TW" sz="1400" dirty="0"/>
                        <a:t>100 %</a:t>
                      </a:r>
                      <a:endParaRPr lang="zh-TW" altLang="en-US" sz="1400" dirty="0">
                        <a:solidFill>
                          <a:schemeClr val="tx1"/>
                        </a:solidFill>
                      </a:endParaRPr>
                    </a:p>
                  </a:txBody>
                  <a:tcPr/>
                </a:tc>
                <a:tc>
                  <a:txBody>
                    <a:bodyPr/>
                    <a:lstStyle/>
                    <a:p>
                      <a:pPr algn="ctr"/>
                      <a:r>
                        <a:rPr lang="en-US" altLang="zh-TW" sz="1400" dirty="0"/>
                        <a:t>98.928 %</a:t>
                      </a:r>
                      <a:endParaRPr lang="zh-TW" altLang="en-US" sz="1400" dirty="0">
                        <a:solidFill>
                          <a:schemeClr val="accent6">
                            <a:lumMod val="50000"/>
                          </a:schemeClr>
                        </a:solidFill>
                      </a:endParaRPr>
                    </a:p>
                  </a:txBody>
                  <a:tcPr/>
                </a:tc>
                <a:tc>
                  <a:txBody>
                    <a:bodyPr/>
                    <a:lstStyle/>
                    <a:p>
                      <a:pPr algn="ctr"/>
                      <a:r>
                        <a:rPr lang="en-US" altLang="zh-TW" sz="1400" dirty="0"/>
                        <a:t>96.23 %</a:t>
                      </a:r>
                      <a:endParaRPr lang="zh-TW" altLang="en-US" sz="1400" dirty="0">
                        <a:solidFill>
                          <a:schemeClr val="tx2">
                            <a:lumMod val="50000"/>
                          </a:schemeClr>
                        </a:solidFill>
                      </a:endParaRPr>
                    </a:p>
                  </a:txBody>
                  <a:tcPr/>
                </a:tc>
                <a:extLst>
                  <a:ext uri="{0D108BD9-81ED-4DB2-BD59-A6C34878D82A}">
                    <a16:rowId xmlns:a16="http://schemas.microsoft.com/office/drawing/2014/main" val="597823235"/>
                  </a:ext>
                </a:extLst>
              </a:tr>
            </a:tbl>
          </a:graphicData>
        </a:graphic>
      </p:graphicFrame>
      <p:sp>
        <p:nvSpPr>
          <p:cNvPr id="3" name="投影片編號版面配置區 2"/>
          <p:cNvSpPr>
            <a:spLocks noGrp="1"/>
          </p:cNvSpPr>
          <p:nvPr>
            <p:ph type="sldNum" sz="quarter" idx="12"/>
          </p:nvPr>
        </p:nvSpPr>
        <p:spPr/>
        <p:txBody>
          <a:bodyPr/>
          <a:lstStyle/>
          <a:p>
            <a:fld id="{30B9FB4E-3662-49EA-8E59-CEA4D3D01BC4}" type="slidenum">
              <a:rPr lang="zh-TW" altLang="en-US" smtClean="0"/>
              <a:t>53</a:t>
            </a:fld>
            <a:endParaRPr lang="zh-TW" altLang="en-US"/>
          </a:p>
        </p:txBody>
      </p:sp>
    </p:spTree>
    <p:extLst>
      <p:ext uri="{BB962C8B-B14F-4D97-AF65-F5344CB8AC3E}">
        <p14:creationId xmlns:p14="http://schemas.microsoft.com/office/powerpoint/2010/main" val="3378809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PEs’ utilization rate of </a:t>
            </a:r>
            <a:r>
              <a:rPr lang="en-US" altLang="zh-TW" dirty="0" err="1"/>
              <a:t>AlexNet</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3334345469"/>
              </p:ext>
            </p:extLst>
          </p:nvPr>
        </p:nvGraphicFramePr>
        <p:xfrm>
          <a:off x="677334" y="1874537"/>
          <a:ext cx="10515600" cy="2948304"/>
        </p:xfrm>
        <a:graphic>
          <a:graphicData uri="http://schemas.openxmlformats.org/drawingml/2006/table">
            <a:tbl>
              <a:tblPr firstRow="1" firstCol="1" bandRow="1">
                <a:tableStyleId>{F5AB1C69-6EDB-4FF4-983F-18BD219EF322}</a:tableStyleId>
              </a:tblPr>
              <a:tblGrid>
                <a:gridCol w="1248473">
                  <a:extLst>
                    <a:ext uri="{9D8B030D-6E8A-4147-A177-3AD203B41FA5}">
                      <a16:colId xmlns:a16="http://schemas.microsoft.com/office/drawing/2014/main" val="696567311"/>
                    </a:ext>
                  </a:extLst>
                </a:gridCol>
                <a:gridCol w="1225871">
                  <a:extLst>
                    <a:ext uri="{9D8B030D-6E8A-4147-A177-3AD203B41FA5}">
                      <a16:colId xmlns:a16="http://schemas.microsoft.com/office/drawing/2014/main" val="343246766"/>
                    </a:ext>
                  </a:extLst>
                </a:gridCol>
                <a:gridCol w="1043442">
                  <a:extLst>
                    <a:ext uri="{9D8B030D-6E8A-4147-A177-3AD203B41FA5}">
                      <a16:colId xmlns:a16="http://schemas.microsoft.com/office/drawing/2014/main" val="3043819790"/>
                    </a:ext>
                  </a:extLst>
                </a:gridCol>
                <a:gridCol w="1225306">
                  <a:extLst>
                    <a:ext uri="{9D8B030D-6E8A-4147-A177-3AD203B41FA5}">
                      <a16:colId xmlns:a16="http://schemas.microsoft.com/office/drawing/2014/main" val="2631921630"/>
                    </a:ext>
                  </a:extLst>
                </a:gridCol>
                <a:gridCol w="1293962">
                  <a:extLst>
                    <a:ext uri="{9D8B030D-6E8A-4147-A177-3AD203B41FA5}">
                      <a16:colId xmlns:a16="http://schemas.microsoft.com/office/drawing/2014/main" val="43867264"/>
                    </a:ext>
                  </a:extLst>
                </a:gridCol>
                <a:gridCol w="1570007">
                  <a:extLst>
                    <a:ext uri="{9D8B030D-6E8A-4147-A177-3AD203B41FA5}">
                      <a16:colId xmlns:a16="http://schemas.microsoft.com/office/drawing/2014/main" val="707501537"/>
                    </a:ext>
                  </a:extLst>
                </a:gridCol>
                <a:gridCol w="1449238">
                  <a:extLst>
                    <a:ext uri="{9D8B030D-6E8A-4147-A177-3AD203B41FA5}">
                      <a16:colId xmlns:a16="http://schemas.microsoft.com/office/drawing/2014/main" val="3918089564"/>
                    </a:ext>
                  </a:extLst>
                </a:gridCol>
                <a:gridCol w="1459301">
                  <a:extLst>
                    <a:ext uri="{9D8B030D-6E8A-4147-A177-3AD203B41FA5}">
                      <a16:colId xmlns:a16="http://schemas.microsoft.com/office/drawing/2014/main" val="1328731313"/>
                    </a:ext>
                  </a:extLst>
                </a:gridCol>
              </a:tblGrid>
              <a:tr h="651075">
                <a:tc rowSpan="2">
                  <a:txBody>
                    <a:bodyPr/>
                    <a:lstStyle/>
                    <a:p>
                      <a:pPr algn="ctr"/>
                      <a:r>
                        <a:rPr lang="en-US" altLang="zh-TW" sz="1400" dirty="0" err="1"/>
                        <a:t>AlexNet</a:t>
                      </a:r>
                      <a:endParaRPr lang="zh-TW" altLang="en-US" sz="1400" i="1" dirty="0"/>
                    </a:p>
                  </a:txBody>
                  <a:tcPr/>
                </a:tc>
                <a:tc gridSpan="3">
                  <a:txBody>
                    <a:bodyPr/>
                    <a:lstStyle/>
                    <a:p>
                      <a:pPr algn="ctr"/>
                      <a:r>
                        <a:rPr lang="en-US" altLang="zh-TW" sz="1400" dirty="0"/>
                        <a:t>Model parameter</a:t>
                      </a:r>
                      <a:endParaRPr lang="zh-TW" altLang="en-US" sz="1400" dirty="0"/>
                    </a:p>
                  </a:txBody>
                  <a:tcPr/>
                </a:tc>
                <a:tc hMerge="1">
                  <a:txBody>
                    <a:bodyPr/>
                    <a:lstStyle/>
                    <a:p>
                      <a:endParaRPr lang="zh-TW" altLang="en-US"/>
                    </a:p>
                  </a:txBody>
                  <a:tcPr/>
                </a:tc>
                <a:tc hMerge="1">
                  <a:txBody>
                    <a:bodyPr/>
                    <a:lstStyle/>
                    <a:p>
                      <a:endParaRPr lang="zh-TW" altLang="en-US"/>
                    </a:p>
                  </a:txBody>
                  <a:tcPr/>
                </a:tc>
                <a:tc rowSpan="2">
                  <a:txBody>
                    <a:bodyPr/>
                    <a:lstStyle/>
                    <a:p>
                      <a:pPr algn="ctr"/>
                      <a:r>
                        <a:rPr lang="en-US" altLang="zh-TW" sz="1400" dirty="0"/>
                        <a:t>Utilization rate of 32 PEs </a:t>
                      </a:r>
                      <a:endParaRPr lang="zh-TW" altLang="en-US" sz="1400" dirty="0"/>
                    </a:p>
                  </a:txBody>
                  <a:tcPr/>
                </a:tc>
                <a:tc rowSpan="2">
                  <a:txBody>
                    <a:bodyPr/>
                    <a:lstStyle/>
                    <a:p>
                      <a:pPr algn="ctr"/>
                      <a:r>
                        <a:rPr lang="en-US" altLang="zh-TW" sz="1400" dirty="0"/>
                        <a:t>Utilization rate of 288 multipliers</a:t>
                      </a:r>
                      <a:endParaRPr lang="zh-TW" altLang="en-US" sz="14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a:solidFill>
                            <a:schemeClr val="accent6">
                              <a:lumMod val="50000"/>
                            </a:schemeClr>
                          </a:solidFill>
                        </a:rPr>
                        <a:t>2D PE</a:t>
                      </a:r>
                      <a:r>
                        <a:rPr lang="en-US" altLang="zh-TW" sz="1400" dirty="0">
                          <a:solidFill>
                            <a:schemeClr val="accent6">
                              <a:lumMod val="50000"/>
                            </a:schemeClr>
                          </a:solidFill>
                        </a:rPr>
                        <a:t>-</a:t>
                      </a:r>
                      <a:r>
                        <a:rPr lang="zh-TW" altLang="en-US" sz="1400" dirty="0">
                          <a:solidFill>
                            <a:schemeClr val="accent6">
                              <a:lumMod val="50000"/>
                            </a:schemeClr>
                          </a:solidFill>
                        </a:rPr>
                        <a:t> </a:t>
                      </a:r>
                      <a:r>
                        <a:rPr lang="en-US" altLang="zh-TW" sz="1400" dirty="0">
                          <a:solidFill>
                            <a:schemeClr val="accent6">
                              <a:lumMod val="50000"/>
                            </a:schemeClr>
                          </a:solidFill>
                        </a:rPr>
                        <a:t>Utilization rate of 32x32 PEs</a:t>
                      </a:r>
                      <a:endParaRPr lang="zh-TW" altLang="en-US" sz="1400" dirty="0">
                        <a:solidFill>
                          <a:schemeClr val="accent6">
                            <a:lumMod val="50000"/>
                          </a:schemeClr>
                        </a:solidFill>
                      </a:endParaRPr>
                    </a:p>
                  </a:txBody>
                  <a:tcPr/>
                </a:tc>
                <a:tc rowSpan="2">
                  <a:txBody>
                    <a:bodyPr/>
                    <a:lstStyle/>
                    <a:p>
                      <a:pPr algn="ctr"/>
                      <a:r>
                        <a:rPr lang="en-US" altLang="zh-TW" sz="1400" i="1" dirty="0" err="1">
                          <a:solidFill>
                            <a:srgbClr val="002060"/>
                          </a:solidFill>
                        </a:rPr>
                        <a:t>Eyeriss</a:t>
                      </a:r>
                      <a:endParaRPr lang="en-US" altLang="zh-TW" sz="1400" i="1" dirty="0">
                        <a:solidFill>
                          <a:srgbClr val="002060"/>
                        </a:solidFill>
                      </a:endParaRPr>
                    </a:p>
                    <a:p>
                      <a:pPr algn="ctr"/>
                      <a:r>
                        <a:rPr lang="en-US" altLang="zh-TW" sz="1400" dirty="0">
                          <a:solidFill>
                            <a:srgbClr val="002060"/>
                          </a:solidFill>
                        </a:rPr>
                        <a:t>Num. of active PEs</a:t>
                      </a:r>
                      <a:endParaRPr lang="zh-TW" altLang="en-US" sz="1400" dirty="0">
                        <a:solidFill>
                          <a:srgbClr val="002060"/>
                        </a:solidFill>
                      </a:endParaRPr>
                    </a:p>
                  </a:txBody>
                  <a:tcPr/>
                </a:tc>
                <a:extLst>
                  <a:ext uri="{0D108BD9-81ED-4DB2-BD59-A6C34878D82A}">
                    <a16:rowId xmlns:a16="http://schemas.microsoft.com/office/drawing/2014/main" val="3334446675"/>
                  </a:ext>
                </a:extLst>
              </a:tr>
              <a:tr h="391845">
                <a:tc vMerge="1">
                  <a:txBody>
                    <a:bodyPr/>
                    <a:lstStyle/>
                    <a:p>
                      <a:endParaRPr lang="zh-TW" altLang="en-US"/>
                    </a:p>
                  </a:txBody>
                  <a:tcPr/>
                </a:tc>
                <a:tc>
                  <a:txBody>
                    <a:bodyPr/>
                    <a:lstStyle/>
                    <a:p>
                      <a:pPr algn="ctr"/>
                      <a:r>
                        <a:rPr lang="en-US" altLang="zh-TW" sz="1400" dirty="0"/>
                        <a:t>Input</a:t>
                      </a:r>
                      <a:r>
                        <a:rPr lang="en-US" altLang="zh-TW" sz="1400" baseline="0" dirty="0"/>
                        <a:t> map</a:t>
                      </a:r>
                      <a:endParaRPr lang="zh-TW" altLang="en-US" sz="1400" dirty="0"/>
                    </a:p>
                  </a:txBody>
                  <a:tcPr/>
                </a:tc>
                <a:tc>
                  <a:txBody>
                    <a:bodyPr/>
                    <a:lstStyle/>
                    <a:p>
                      <a:pPr algn="ctr"/>
                      <a:r>
                        <a:rPr lang="en-US" altLang="zh-TW" sz="1400" dirty="0"/>
                        <a:t>Kernel size</a:t>
                      </a:r>
                      <a:endParaRPr lang="zh-TW" altLang="en-US" sz="1400" dirty="0"/>
                    </a:p>
                  </a:txBody>
                  <a:tcPr/>
                </a:tc>
                <a:tc>
                  <a:txBody>
                    <a:bodyPr/>
                    <a:lstStyle/>
                    <a:p>
                      <a:pPr algn="ctr"/>
                      <a:r>
                        <a:rPr lang="en-US" altLang="zh-TW" sz="1400" dirty="0"/>
                        <a:t>Output map</a:t>
                      </a:r>
                      <a:endParaRPr lang="zh-TW" altLang="en-US" sz="1400" dirty="0"/>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13897940"/>
                  </a:ext>
                </a:extLst>
              </a:tr>
              <a:tr h="355079">
                <a:tc>
                  <a:txBody>
                    <a:bodyPr/>
                    <a:lstStyle/>
                    <a:p>
                      <a:pPr algn="ctr"/>
                      <a:r>
                        <a:rPr lang="en-US" altLang="zh-TW" sz="1400" dirty="0"/>
                        <a:t>conv1</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227 x 227 x 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11</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55 x 55 x 96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96.03 %</a:t>
                      </a:r>
                      <a:endParaRPr lang="zh-TW" altLang="en-US" sz="1100" dirty="0"/>
                    </a:p>
                  </a:txBody>
                  <a:tcPr/>
                </a:tc>
                <a:tc>
                  <a:txBody>
                    <a:bodyPr/>
                    <a:lstStyle/>
                    <a:p>
                      <a:pPr algn="ctr"/>
                      <a:r>
                        <a:rPr lang="en-US" altLang="zh-TW" sz="1100" dirty="0">
                          <a:solidFill>
                            <a:schemeClr val="accent6">
                              <a:lumMod val="50000"/>
                            </a:schemeClr>
                          </a:solidFill>
                        </a:rPr>
                        <a:t>70.542 %</a:t>
                      </a:r>
                      <a:endParaRPr lang="zh-TW" altLang="en-US" sz="1100" dirty="0">
                        <a:solidFill>
                          <a:schemeClr val="accent6">
                            <a:lumMod val="50000"/>
                          </a:schemeClr>
                        </a:solidFill>
                      </a:endParaRPr>
                    </a:p>
                  </a:txBody>
                  <a:tcPr/>
                </a:tc>
                <a:tc>
                  <a:txBody>
                    <a:bodyPr/>
                    <a:lstStyle/>
                    <a:p>
                      <a:pPr algn="ctr"/>
                      <a:r>
                        <a:rPr lang="en-US" altLang="zh-TW" sz="1100" dirty="0">
                          <a:solidFill>
                            <a:srgbClr val="002060"/>
                          </a:solidFill>
                        </a:rPr>
                        <a:t>154 (92%)</a:t>
                      </a:r>
                      <a:endParaRPr lang="zh-TW" altLang="en-US" sz="1100" dirty="0">
                        <a:solidFill>
                          <a:srgbClr val="002060"/>
                        </a:solidFill>
                      </a:endParaRPr>
                    </a:p>
                  </a:txBody>
                  <a:tcPr/>
                </a:tc>
                <a:extLst>
                  <a:ext uri="{0D108BD9-81ED-4DB2-BD59-A6C34878D82A}">
                    <a16:rowId xmlns:a16="http://schemas.microsoft.com/office/drawing/2014/main" val="1703564377"/>
                  </a:ext>
                </a:extLst>
              </a:tr>
              <a:tr h="355079">
                <a:tc>
                  <a:txBody>
                    <a:bodyPr/>
                    <a:lstStyle/>
                    <a:p>
                      <a:pPr algn="ctr"/>
                      <a:r>
                        <a:rPr lang="en-US" altLang="zh-TW" sz="1400" dirty="0"/>
                        <a:t>conv2</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31 x 31 x 48</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5</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27 x 27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92.6 %</a:t>
                      </a:r>
                      <a:endParaRPr lang="zh-TW" altLang="en-US" sz="1100" dirty="0"/>
                    </a:p>
                  </a:txBody>
                  <a:tcPr/>
                </a:tc>
                <a:tc>
                  <a:txBody>
                    <a:bodyPr/>
                    <a:lstStyle/>
                    <a:p>
                      <a:pPr algn="ctr"/>
                      <a:r>
                        <a:rPr lang="en-US" altLang="zh-TW" sz="1100" dirty="0">
                          <a:solidFill>
                            <a:schemeClr val="accent6">
                              <a:lumMod val="50000"/>
                            </a:schemeClr>
                          </a:solidFill>
                        </a:rPr>
                        <a:t>99.957 %</a:t>
                      </a:r>
                      <a:endParaRPr lang="zh-TW" altLang="en-US" sz="1100" dirty="0">
                        <a:solidFill>
                          <a:schemeClr val="accent6">
                            <a:lumMod val="50000"/>
                          </a:schemeClr>
                        </a:solidFill>
                      </a:endParaRPr>
                    </a:p>
                  </a:txBody>
                  <a:tcPr/>
                </a:tc>
                <a:tc>
                  <a:txBody>
                    <a:bodyPr/>
                    <a:lstStyle/>
                    <a:p>
                      <a:pPr algn="ctr"/>
                      <a:r>
                        <a:rPr lang="en-US" altLang="zh-TW" sz="1100" dirty="0">
                          <a:solidFill>
                            <a:srgbClr val="002060"/>
                          </a:solidFill>
                        </a:rPr>
                        <a:t>135</a:t>
                      </a:r>
                      <a:r>
                        <a:rPr lang="en-US" altLang="zh-TW" sz="1100" baseline="0" dirty="0">
                          <a:solidFill>
                            <a:srgbClr val="002060"/>
                          </a:solidFill>
                        </a:rPr>
                        <a:t> (80%)</a:t>
                      </a:r>
                      <a:endParaRPr lang="zh-TW" altLang="en-US" sz="1100" dirty="0">
                        <a:solidFill>
                          <a:srgbClr val="002060"/>
                        </a:solidFill>
                      </a:endParaRPr>
                    </a:p>
                  </a:txBody>
                  <a:tcPr/>
                </a:tc>
                <a:extLst>
                  <a:ext uri="{0D108BD9-81ED-4DB2-BD59-A6C34878D82A}">
                    <a16:rowId xmlns:a16="http://schemas.microsoft.com/office/drawing/2014/main" val="2236035715"/>
                  </a:ext>
                </a:extLst>
              </a:tr>
              <a:tr h="358753">
                <a:tc>
                  <a:txBody>
                    <a:bodyPr/>
                    <a:lstStyle/>
                    <a:p>
                      <a:pPr algn="ctr"/>
                      <a:r>
                        <a:rPr lang="en-US" altLang="zh-TW" sz="1400" dirty="0"/>
                        <a:t>conv3</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15 x 15 x 256</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384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solidFill>
                            <a:schemeClr val="accent6">
                              <a:lumMod val="50000"/>
                            </a:schemeClr>
                          </a:solidFill>
                        </a:rPr>
                        <a:t>99.943 %</a:t>
                      </a:r>
                    </a:p>
                  </a:txBody>
                  <a:tcPr/>
                </a:tc>
                <a:tc>
                  <a:txBody>
                    <a:bodyPr/>
                    <a:lstStyle/>
                    <a:p>
                      <a:pPr algn="ctr"/>
                      <a:r>
                        <a:rPr lang="en-US" altLang="zh-TW" sz="1100" dirty="0">
                          <a:solidFill>
                            <a:srgbClr val="002060"/>
                          </a:solidFill>
                        </a:rPr>
                        <a:t>156 (93%)</a:t>
                      </a:r>
                    </a:p>
                  </a:txBody>
                  <a:tcPr/>
                </a:tc>
                <a:extLst>
                  <a:ext uri="{0D108BD9-81ED-4DB2-BD59-A6C34878D82A}">
                    <a16:rowId xmlns:a16="http://schemas.microsoft.com/office/drawing/2014/main" val="3986975974"/>
                  </a:ext>
                </a:extLst>
              </a:tr>
              <a:tr h="355079">
                <a:tc>
                  <a:txBody>
                    <a:bodyPr/>
                    <a:lstStyle/>
                    <a:p>
                      <a:pPr algn="ctr"/>
                      <a:r>
                        <a:rPr lang="en-US" altLang="zh-TW" sz="1400" dirty="0"/>
                        <a:t>conv4</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15 x 15 x 192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384</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100 %</a:t>
                      </a:r>
                      <a:endParaRPr lang="zh-TW" altLang="en-US" sz="1100" dirty="0"/>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99.924 %</a:t>
                      </a:r>
                    </a:p>
                  </a:txBody>
                  <a:tcPr/>
                </a:tc>
                <a:tc>
                  <a:txBody>
                    <a:bodyPr/>
                    <a:lstStyle/>
                    <a:p>
                      <a:pPr algn="ctr"/>
                      <a:r>
                        <a:rPr lang="en-US" altLang="zh-TW" sz="1100" dirty="0">
                          <a:solidFill>
                            <a:srgbClr val="002060"/>
                          </a:solidFill>
                        </a:rPr>
                        <a:t>156 (93%)</a:t>
                      </a:r>
                      <a:endParaRPr lang="en-US" altLang="zh-TW" sz="1100" baseline="0" dirty="0">
                        <a:solidFill>
                          <a:srgbClr val="002060"/>
                        </a:solidFill>
                      </a:endParaRPr>
                    </a:p>
                  </a:txBody>
                  <a:tcPr/>
                </a:tc>
                <a:extLst>
                  <a:ext uri="{0D108BD9-81ED-4DB2-BD59-A6C34878D82A}">
                    <a16:rowId xmlns:a16="http://schemas.microsoft.com/office/drawing/2014/main" val="2853119716"/>
                  </a:ext>
                </a:extLst>
              </a:tr>
              <a:tr h="355079">
                <a:tc>
                  <a:txBody>
                    <a:bodyPr/>
                    <a:lstStyle/>
                    <a:p>
                      <a:pPr algn="ctr"/>
                      <a:r>
                        <a:rPr lang="en-US" altLang="zh-TW" sz="1400" dirty="0"/>
                        <a:t>conv5</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15 x 15 x 192</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dirty="0"/>
                        <a:t>3</a:t>
                      </a:r>
                      <a:endParaRPr lang="zh-TW" alt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aseline="0" dirty="0"/>
                        <a:t>13 x 13 x 256</a:t>
                      </a:r>
                      <a:endParaRPr lang="zh-TW" altLang="en-US" sz="1100" dirty="0"/>
                    </a:p>
                  </a:txBody>
                  <a:tcPr/>
                </a:tc>
                <a:tc>
                  <a:txBody>
                    <a:bodyPr/>
                    <a:lstStyle/>
                    <a:p>
                      <a:pPr algn="ctr"/>
                      <a:r>
                        <a:rPr lang="en-US" altLang="zh-TW" sz="1100" dirty="0"/>
                        <a:t>100 %</a:t>
                      </a:r>
                    </a:p>
                  </a:txBody>
                  <a:tcPr/>
                </a:tc>
                <a:tc>
                  <a:txBody>
                    <a:bodyPr/>
                    <a:lstStyle/>
                    <a:p>
                      <a:pPr algn="ctr"/>
                      <a:r>
                        <a:rPr lang="en-US" altLang="zh-TW" sz="1100" dirty="0"/>
                        <a:t>100 %</a:t>
                      </a:r>
                      <a:endParaRPr lang="en-US" altLang="zh-TW" sz="1100" baseline="0" dirty="0"/>
                    </a:p>
                  </a:txBody>
                  <a:tcPr/>
                </a:tc>
                <a:tc>
                  <a:txBody>
                    <a:bodyPr/>
                    <a:lstStyle/>
                    <a:p>
                      <a:pPr algn="ctr"/>
                      <a:r>
                        <a:rPr lang="en-US" altLang="zh-TW" sz="1100" baseline="0" dirty="0">
                          <a:solidFill>
                            <a:schemeClr val="accent6">
                              <a:lumMod val="50000"/>
                            </a:schemeClr>
                          </a:solidFill>
                        </a:rPr>
                        <a:t>99.886 %</a:t>
                      </a:r>
                    </a:p>
                  </a:txBody>
                  <a:tcPr/>
                </a:tc>
                <a:tc>
                  <a:txBody>
                    <a:bodyPr/>
                    <a:lstStyle/>
                    <a:p>
                      <a:pPr algn="ctr"/>
                      <a:r>
                        <a:rPr lang="en-US" altLang="zh-TW" sz="1100" dirty="0">
                          <a:solidFill>
                            <a:srgbClr val="002060"/>
                          </a:solidFill>
                        </a:rPr>
                        <a:t>156 (93%)</a:t>
                      </a:r>
                      <a:endParaRPr lang="en-US" altLang="zh-TW" sz="1100" baseline="0" dirty="0">
                        <a:solidFill>
                          <a:srgbClr val="002060"/>
                        </a:solidFill>
                      </a:endParaRPr>
                    </a:p>
                  </a:txBody>
                  <a:tcPr/>
                </a:tc>
                <a:extLst>
                  <a:ext uri="{0D108BD9-81ED-4DB2-BD59-A6C34878D82A}">
                    <a16:rowId xmlns:a16="http://schemas.microsoft.com/office/drawing/2014/main" val="2263533703"/>
                  </a:ext>
                </a:extLst>
              </a:tr>
            </a:tbl>
          </a:graphicData>
        </a:graphic>
      </p:graphicFrame>
      <p:graphicFrame>
        <p:nvGraphicFramePr>
          <p:cNvPr id="5" name="表格 4"/>
          <p:cNvGraphicFramePr>
            <a:graphicFrameLocks noGrp="1"/>
          </p:cNvGraphicFramePr>
          <p:nvPr/>
        </p:nvGraphicFramePr>
        <p:xfrm>
          <a:off x="5581290" y="4970843"/>
          <a:ext cx="5772510" cy="370840"/>
        </p:xfrm>
        <a:graphic>
          <a:graphicData uri="http://schemas.openxmlformats.org/drawingml/2006/table">
            <a:tbl>
              <a:tblPr firstRow="1" bandRow="1">
                <a:tableStyleId>{F5AB1C69-6EDB-4FF4-983F-18BD219EF322}</a:tableStyleId>
              </a:tblPr>
              <a:tblGrid>
                <a:gridCol w="1293963">
                  <a:extLst>
                    <a:ext uri="{9D8B030D-6E8A-4147-A177-3AD203B41FA5}">
                      <a16:colId xmlns:a16="http://schemas.microsoft.com/office/drawing/2014/main" val="776679265"/>
                    </a:ext>
                  </a:extLst>
                </a:gridCol>
                <a:gridCol w="1570007">
                  <a:extLst>
                    <a:ext uri="{9D8B030D-6E8A-4147-A177-3AD203B41FA5}">
                      <a16:colId xmlns:a16="http://schemas.microsoft.com/office/drawing/2014/main" val="32232529"/>
                    </a:ext>
                  </a:extLst>
                </a:gridCol>
                <a:gridCol w="1449238">
                  <a:extLst>
                    <a:ext uri="{9D8B030D-6E8A-4147-A177-3AD203B41FA5}">
                      <a16:colId xmlns:a16="http://schemas.microsoft.com/office/drawing/2014/main" val="2180613666"/>
                    </a:ext>
                  </a:extLst>
                </a:gridCol>
                <a:gridCol w="1459302">
                  <a:extLst>
                    <a:ext uri="{9D8B030D-6E8A-4147-A177-3AD203B41FA5}">
                      <a16:colId xmlns:a16="http://schemas.microsoft.com/office/drawing/2014/main" val="3308379310"/>
                    </a:ext>
                  </a:extLst>
                </a:gridCol>
              </a:tblGrid>
              <a:tr h="370840">
                <a:tc>
                  <a:txBody>
                    <a:bodyPr/>
                    <a:lstStyle/>
                    <a:p>
                      <a:pPr algn="ctr"/>
                      <a:r>
                        <a:rPr lang="en-US" altLang="zh-TW" sz="1400" dirty="0">
                          <a:solidFill>
                            <a:schemeClr val="tx1"/>
                          </a:solidFill>
                        </a:rPr>
                        <a:t>100 %</a:t>
                      </a:r>
                      <a:endParaRPr lang="zh-TW" altLang="en-US" sz="1400" dirty="0">
                        <a:solidFill>
                          <a:schemeClr val="tx1"/>
                        </a:solidFill>
                      </a:endParaRPr>
                    </a:p>
                  </a:txBody>
                  <a:tcPr/>
                </a:tc>
                <a:tc>
                  <a:txBody>
                    <a:bodyPr/>
                    <a:lstStyle/>
                    <a:p>
                      <a:pPr algn="ctr"/>
                      <a:r>
                        <a:rPr lang="en-US" altLang="zh-TW" sz="1400" dirty="0">
                          <a:solidFill>
                            <a:schemeClr val="tx1"/>
                          </a:solidFill>
                        </a:rPr>
                        <a:t>97.726 %</a:t>
                      </a:r>
                      <a:endParaRPr lang="zh-TW" altLang="en-US" sz="1400" dirty="0">
                        <a:solidFill>
                          <a:schemeClr val="tx1"/>
                        </a:solidFill>
                      </a:endParaRPr>
                    </a:p>
                  </a:txBody>
                  <a:tcPr/>
                </a:tc>
                <a:tc>
                  <a:txBody>
                    <a:bodyPr/>
                    <a:lstStyle/>
                    <a:p>
                      <a:pPr algn="ctr"/>
                      <a:r>
                        <a:rPr lang="en-US" altLang="zh-TW" sz="1400" dirty="0">
                          <a:solidFill>
                            <a:schemeClr val="accent6">
                              <a:lumMod val="50000"/>
                            </a:schemeClr>
                          </a:solidFill>
                        </a:rPr>
                        <a:t>94.050 %</a:t>
                      </a:r>
                      <a:endParaRPr lang="zh-TW" altLang="en-US" sz="1400" dirty="0">
                        <a:solidFill>
                          <a:schemeClr val="accent6">
                            <a:lumMod val="50000"/>
                          </a:schemeClr>
                        </a:solidFill>
                      </a:endParaRPr>
                    </a:p>
                  </a:txBody>
                  <a:tcPr/>
                </a:tc>
                <a:tc>
                  <a:txBody>
                    <a:bodyPr/>
                    <a:lstStyle/>
                    <a:p>
                      <a:pPr algn="ctr"/>
                      <a:r>
                        <a:rPr lang="en-US" altLang="zh-TW" sz="1400" dirty="0">
                          <a:solidFill>
                            <a:schemeClr val="tx2"/>
                          </a:solidFill>
                        </a:rPr>
                        <a:t>90.2 %</a:t>
                      </a:r>
                      <a:endParaRPr lang="zh-TW" altLang="en-US" sz="1400" dirty="0">
                        <a:solidFill>
                          <a:schemeClr val="tx2"/>
                        </a:solidFill>
                      </a:endParaRPr>
                    </a:p>
                  </a:txBody>
                  <a:tcPr/>
                </a:tc>
                <a:extLst>
                  <a:ext uri="{0D108BD9-81ED-4DB2-BD59-A6C34878D82A}">
                    <a16:rowId xmlns:a16="http://schemas.microsoft.com/office/drawing/2014/main" val="597823235"/>
                  </a:ext>
                </a:extLst>
              </a:tr>
            </a:tbl>
          </a:graphicData>
        </a:graphic>
      </p:graphicFrame>
      <p:sp>
        <p:nvSpPr>
          <p:cNvPr id="3" name="投影片編號版面配置區 2"/>
          <p:cNvSpPr>
            <a:spLocks noGrp="1"/>
          </p:cNvSpPr>
          <p:nvPr>
            <p:ph type="sldNum" sz="quarter" idx="12"/>
          </p:nvPr>
        </p:nvSpPr>
        <p:spPr/>
        <p:txBody>
          <a:bodyPr/>
          <a:lstStyle/>
          <a:p>
            <a:fld id="{30B9FB4E-3662-49EA-8E59-CEA4D3D01BC4}" type="slidenum">
              <a:rPr lang="zh-TW" altLang="en-US" smtClean="0"/>
              <a:t>54</a:t>
            </a:fld>
            <a:endParaRPr lang="zh-TW" altLang="en-US"/>
          </a:p>
        </p:txBody>
      </p:sp>
    </p:spTree>
    <p:extLst>
      <p:ext uri="{BB962C8B-B14F-4D97-AF65-F5344CB8AC3E}">
        <p14:creationId xmlns:p14="http://schemas.microsoft.com/office/powerpoint/2010/main" val="3424723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518221" y="1325903"/>
            <a:ext cx="10453777" cy="4351338"/>
          </a:xfrm>
        </p:spPr>
        <p:txBody>
          <a:bodyPr>
            <a:normAutofit/>
          </a:bodyPr>
          <a:lstStyle/>
          <a:p>
            <a:r>
              <a:rPr lang="en-US" altLang="zh-TW" sz="2000" dirty="0"/>
              <a:t>Convolution, bias ,and </a:t>
            </a:r>
            <a:r>
              <a:rPr lang="en-US" altLang="zh-TW" sz="2000" dirty="0" err="1"/>
              <a:t>ReLU</a:t>
            </a:r>
            <a:r>
              <a:rPr lang="en-US" altLang="zh-TW" sz="2000" dirty="0"/>
              <a:t> in PE</a:t>
            </a:r>
          </a:p>
        </p:txBody>
      </p:sp>
      <p:sp>
        <p:nvSpPr>
          <p:cNvPr id="2" name="標題 1"/>
          <p:cNvSpPr>
            <a:spLocks noGrp="1"/>
          </p:cNvSpPr>
          <p:nvPr>
            <p:ph type="title"/>
          </p:nvPr>
        </p:nvSpPr>
        <p:spPr>
          <a:xfrm>
            <a:off x="478519" y="366839"/>
            <a:ext cx="8596668" cy="1320800"/>
          </a:xfrm>
        </p:spPr>
        <p:txBody>
          <a:bodyPr>
            <a:normAutofit fontScale="90000"/>
          </a:bodyPr>
          <a:lstStyle/>
          <a:p>
            <a:r>
              <a:rPr lang="en-US" altLang="zh-TW" dirty="0"/>
              <a:t>Convolution,  Bias Addition, and </a:t>
            </a:r>
            <a:r>
              <a:rPr lang="en-US" altLang="zh-TW" dirty="0" err="1"/>
              <a:t>ReLU</a:t>
            </a:r>
            <a:r>
              <a:rPr lang="en-US" altLang="zh-TW" dirty="0"/>
              <a:t> PE Core</a:t>
            </a:r>
            <a:br>
              <a:rPr lang="en-US" altLang="zh-TW" dirty="0"/>
            </a:br>
            <a:endParaRPr lang="zh-TW" altLang="en-US" dirty="0"/>
          </a:p>
        </p:txBody>
      </p:sp>
      <p:pic>
        <p:nvPicPr>
          <p:cNvPr id="3" name="圖片 2"/>
          <p:cNvPicPr>
            <a:picLocks noChangeAspect="1"/>
          </p:cNvPicPr>
          <p:nvPr/>
        </p:nvPicPr>
        <p:blipFill>
          <a:blip r:embed="rId2"/>
          <a:stretch>
            <a:fillRect/>
          </a:stretch>
        </p:blipFill>
        <p:spPr>
          <a:xfrm>
            <a:off x="701098" y="2057415"/>
            <a:ext cx="8374089" cy="4506986"/>
          </a:xfrm>
          <a:prstGeom prst="rect">
            <a:avLst/>
          </a:prstGeom>
        </p:spPr>
      </p:pic>
      <p:sp>
        <p:nvSpPr>
          <p:cNvPr id="6" name="投影片編號版面配置區 5"/>
          <p:cNvSpPr>
            <a:spLocks noGrp="1"/>
          </p:cNvSpPr>
          <p:nvPr>
            <p:ph type="sldNum" sz="quarter" idx="12"/>
          </p:nvPr>
        </p:nvSpPr>
        <p:spPr/>
        <p:txBody>
          <a:bodyPr/>
          <a:lstStyle/>
          <a:p>
            <a:fld id="{30B9FB4E-3662-49EA-8E59-CEA4D3D01BC4}" type="slidenum">
              <a:rPr lang="zh-TW" altLang="en-US" smtClean="0"/>
              <a:t>55</a:t>
            </a:fld>
            <a:endParaRPr lang="zh-TW" altLang="en-US"/>
          </a:p>
        </p:txBody>
      </p:sp>
    </p:spTree>
    <p:extLst>
      <p:ext uri="{BB962C8B-B14F-4D97-AF65-F5344CB8AC3E}">
        <p14:creationId xmlns:p14="http://schemas.microsoft.com/office/powerpoint/2010/main" val="3232914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Memory System </a:t>
            </a:r>
            <a:endParaRPr lang="zh-TW" altLang="en-US" dirty="0"/>
          </a:p>
        </p:txBody>
      </p:sp>
      <p:sp>
        <p:nvSpPr>
          <p:cNvPr id="3" name="內容版面配置區 2"/>
          <p:cNvSpPr>
            <a:spLocks noGrp="1"/>
          </p:cNvSpPr>
          <p:nvPr>
            <p:ph idx="1"/>
          </p:nvPr>
        </p:nvSpPr>
        <p:spPr>
          <a:xfrm>
            <a:off x="609660" y="1930400"/>
            <a:ext cx="8596668" cy="3880773"/>
          </a:xfrm>
        </p:spPr>
        <p:txBody>
          <a:bodyPr/>
          <a:lstStyle/>
          <a:p>
            <a:r>
              <a:rPr lang="en-US" altLang="zh-TW" dirty="0"/>
              <a:t>Data fetcher </a:t>
            </a:r>
            <a:endParaRPr lang="zh-TW" altLang="en-US" dirty="0"/>
          </a:p>
        </p:txBody>
      </p:sp>
      <p:sp>
        <p:nvSpPr>
          <p:cNvPr id="4" name="矩形 3"/>
          <p:cNvSpPr/>
          <p:nvPr/>
        </p:nvSpPr>
        <p:spPr>
          <a:xfrm>
            <a:off x="792538" y="2971805"/>
            <a:ext cx="3108926" cy="182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DRAM</a:t>
            </a:r>
            <a:endParaRPr lang="zh-TW" altLang="en-US" dirty="0"/>
          </a:p>
        </p:txBody>
      </p:sp>
      <p:sp>
        <p:nvSpPr>
          <p:cNvPr id="5" name="矩形 4"/>
          <p:cNvSpPr/>
          <p:nvPr/>
        </p:nvSpPr>
        <p:spPr>
          <a:xfrm>
            <a:off x="4084342" y="2148854"/>
            <a:ext cx="1097268" cy="3748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Memory</a:t>
            </a:r>
          </a:p>
          <a:p>
            <a:pPr algn="ctr"/>
            <a:r>
              <a:rPr lang="en-US" altLang="zh-TW" dirty="0"/>
              <a:t>bus</a:t>
            </a:r>
            <a:endParaRPr lang="zh-TW" altLang="en-US" dirty="0"/>
          </a:p>
        </p:txBody>
      </p:sp>
      <p:sp>
        <p:nvSpPr>
          <p:cNvPr id="7" name="矩形 6"/>
          <p:cNvSpPr/>
          <p:nvPr/>
        </p:nvSpPr>
        <p:spPr>
          <a:xfrm>
            <a:off x="6370317" y="4251951"/>
            <a:ext cx="1645902" cy="1280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Accelerator </a:t>
            </a:r>
          </a:p>
          <a:p>
            <a:pPr algn="ctr"/>
            <a:r>
              <a:rPr lang="en-US" altLang="zh-TW" dirty="0"/>
              <a:t>SRAM</a:t>
            </a:r>
            <a:endParaRPr lang="zh-TW" altLang="en-US" dirty="0"/>
          </a:p>
        </p:txBody>
      </p:sp>
      <p:sp>
        <p:nvSpPr>
          <p:cNvPr id="8" name="圓角矩形 7"/>
          <p:cNvSpPr/>
          <p:nvPr/>
        </p:nvSpPr>
        <p:spPr>
          <a:xfrm>
            <a:off x="6074856" y="2325693"/>
            <a:ext cx="2202612" cy="1100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DMA controller</a:t>
            </a:r>
          </a:p>
          <a:p>
            <a:pPr algn="ctr"/>
            <a:r>
              <a:rPr lang="en-US" altLang="zh-TW" dirty="0"/>
              <a:t>Intelligent fetcher</a:t>
            </a:r>
            <a:endParaRPr lang="zh-TW" altLang="en-US" dirty="0"/>
          </a:p>
        </p:txBody>
      </p:sp>
      <p:sp>
        <p:nvSpPr>
          <p:cNvPr id="10" name="向下箭號 9"/>
          <p:cNvSpPr/>
          <p:nvPr/>
        </p:nvSpPr>
        <p:spPr>
          <a:xfrm>
            <a:off x="6923117" y="3501874"/>
            <a:ext cx="541704" cy="663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左-右雙向箭號 10"/>
          <p:cNvSpPr/>
          <p:nvPr/>
        </p:nvSpPr>
        <p:spPr>
          <a:xfrm>
            <a:off x="5170642" y="2664340"/>
            <a:ext cx="822951" cy="540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5090171" y="1381766"/>
            <a:ext cx="1188707" cy="548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Arbiter</a:t>
            </a:r>
            <a:endParaRPr lang="zh-TW" altLang="en-US" dirty="0"/>
          </a:p>
        </p:txBody>
      </p:sp>
      <p:cxnSp>
        <p:nvCxnSpPr>
          <p:cNvPr id="18" name="直線單箭頭接點 17"/>
          <p:cNvCxnSpPr/>
          <p:nvPr/>
        </p:nvCxnSpPr>
        <p:spPr>
          <a:xfrm>
            <a:off x="5582117" y="1965976"/>
            <a:ext cx="605322" cy="2973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504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85830"/>
            <a:ext cx="8596668" cy="1320800"/>
          </a:xfrm>
        </p:spPr>
        <p:txBody>
          <a:bodyPr/>
          <a:lstStyle/>
          <a:p>
            <a:r>
              <a:rPr lang="en-US" altLang="zh-TW" dirty="0"/>
              <a:t>Project – part C: </a:t>
            </a:r>
            <a:br>
              <a:rPr lang="en-US" altLang="zh-TW" dirty="0"/>
            </a:br>
            <a:r>
              <a:rPr lang="en-US" altLang="zh-TW" dirty="0"/>
              <a:t>					Complete 1D PE accelerator</a:t>
            </a:r>
            <a:endParaRPr lang="zh-TW" altLang="en-US" dirty="0"/>
          </a:p>
        </p:txBody>
      </p:sp>
      <p:sp>
        <p:nvSpPr>
          <p:cNvPr id="3" name="內容版面配置區 2"/>
          <p:cNvSpPr>
            <a:spLocks noGrp="1"/>
          </p:cNvSpPr>
          <p:nvPr>
            <p:ph idx="1"/>
          </p:nvPr>
        </p:nvSpPr>
        <p:spPr>
          <a:xfrm>
            <a:off x="677334" y="2036061"/>
            <a:ext cx="8596668" cy="4593304"/>
          </a:xfrm>
        </p:spPr>
        <p:txBody>
          <a:bodyPr>
            <a:normAutofit lnSpcReduction="10000"/>
          </a:bodyPr>
          <a:lstStyle/>
          <a:p>
            <a:r>
              <a:rPr lang="en-US" altLang="zh-TW" dirty="0"/>
              <a:t>Continue project </a:t>
            </a:r>
            <a:r>
              <a:rPr lang="en-US" altLang="zh-TW" dirty="0" err="1"/>
              <a:t>partA</a:t>
            </a:r>
            <a:r>
              <a:rPr lang="en-US" altLang="zh-TW" dirty="0"/>
              <a:t> and </a:t>
            </a:r>
            <a:r>
              <a:rPr lang="en-US" altLang="zh-TW" dirty="0" err="1"/>
              <a:t>partB</a:t>
            </a:r>
            <a:r>
              <a:rPr lang="en-US" altLang="zh-TW" dirty="0"/>
              <a:t>, this time you need to finish a complete PE accelerator.</a:t>
            </a:r>
          </a:p>
          <a:p>
            <a:r>
              <a:rPr lang="en-US" altLang="zh-TW" dirty="0"/>
              <a:t>Your accelerator needs to be able to apply to different input map size and kernel size, and able to do the following things:</a:t>
            </a:r>
          </a:p>
          <a:p>
            <a:pPr marL="0" indent="0">
              <a:buNone/>
            </a:pPr>
            <a:r>
              <a:rPr lang="en-US" altLang="zh-TW" dirty="0"/>
              <a:t>	1. convolution</a:t>
            </a:r>
          </a:p>
          <a:p>
            <a:pPr marL="0" indent="0">
              <a:buNone/>
            </a:pPr>
            <a:r>
              <a:rPr lang="en-US" altLang="zh-TW" dirty="0"/>
              <a:t>	2. bias</a:t>
            </a:r>
          </a:p>
          <a:p>
            <a:pPr marL="0" indent="0">
              <a:buNone/>
            </a:pPr>
            <a:r>
              <a:rPr lang="en-US" altLang="zh-TW" dirty="0"/>
              <a:t>	3. </a:t>
            </a:r>
            <a:r>
              <a:rPr lang="en-US" altLang="zh-TW" dirty="0" err="1"/>
              <a:t>Relu</a:t>
            </a:r>
            <a:endParaRPr lang="en-US" altLang="zh-TW" dirty="0"/>
          </a:p>
          <a:p>
            <a:r>
              <a:rPr lang="en-US" altLang="zh-TW" dirty="0"/>
              <a:t>In order to make your design more complete, you need to add bus and arbiter to your design.</a:t>
            </a:r>
          </a:p>
          <a:p>
            <a:r>
              <a:rPr lang="en-US" altLang="zh-TW" dirty="0"/>
              <a:t>Enhance your design by considering all the optimizations addressed so far. </a:t>
            </a:r>
          </a:p>
          <a:p>
            <a:pPr marL="0" indent="0">
              <a:buNone/>
            </a:pPr>
            <a:endParaRPr lang="en-US" altLang="zh-TW" dirty="0"/>
          </a:p>
          <a:p>
            <a:r>
              <a:rPr lang="en-US" altLang="zh-TW" dirty="0"/>
              <a:t>Can be designed with RTL or </a:t>
            </a:r>
            <a:r>
              <a:rPr lang="en-US" altLang="zh-TW" dirty="0" err="1"/>
              <a:t>SystemC</a:t>
            </a:r>
            <a:r>
              <a:rPr lang="en-US" altLang="zh-TW" dirty="0"/>
              <a:t> code</a:t>
            </a:r>
          </a:p>
          <a:p>
            <a:r>
              <a:rPr lang="en-US" altLang="zh-TW" dirty="0"/>
              <a:t>Presentation due in </a:t>
            </a:r>
            <a:r>
              <a:rPr lang="en-US" altLang="zh-TW" dirty="0" smtClean="0"/>
              <a:t>final week.</a:t>
            </a:r>
            <a:endParaRPr lang="en-US" altLang="zh-TW" dirty="0"/>
          </a:p>
          <a:p>
            <a:pPr marL="0" indent="0">
              <a:buNone/>
            </a:pPr>
            <a:endParaRPr lang="en-US" altLang="zh-TW" dirty="0"/>
          </a:p>
        </p:txBody>
      </p:sp>
    </p:spTree>
    <p:extLst>
      <p:ext uri="{BB962C8B-B14F-4D97-AF65-F5344CB8AC3E}">
        <p14:creationId xmlns:p14="http://schemas.microsoft.com/office/powerpoint/2010/main" val="1702170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Thanks You</a:t>
            </a:r>
          </a:p>
        </p:txBody>
      </p:sp>
      <p:sp>
        <p:nvSpPr>
          <p:cNvPr id="2" name="Rectangle 1">
            <a:extLst>
              <a:ext uri="{FF2B5EF4-FFF2-40B4-BE49-F238E27FC236}">
                <a16:creationId xmlns:a16="http://schemas.microsoft.com/office/drawing/2014/main" id="{76A324DB-101C-4A14-AC03-A7AD9D421C7C}"/>
              </a:ext>
            </a:extLst>
          </p:cNvPr>
          <p:cNvSpPr/>
          <p:nvPr/>
        </p:nvSpPr>
        <p:spPr>
          <a:xfrm>
            <a:off x="792538" y="1417342"/>
            <a:ext cx="5035353" cy="1323439"/>
          </a:xfrm>
          <a:prstGeom prst="rect">
            <a:avLst/>
          </a:prstGeom>
        </p:spPr>
        <p:txBody>
          <a:bodyPr wrap="none">
            <a:spAutoFit/>
          </a:bodyPr>
          <a:lstStyle/>
          <a:p>
            <a:r>
              <a:rPr lang="en-US" sz="4800" dirty="0">
                <a:solidFill>
                  <a:srgbClr val="FF0000"/>
                </a:solidFill>
              </a:rPr>
              <a:t>Machine Learning</a:t>
            </a:r>
          </a:p>
          <a:p>
            <a:pPr algn="r"/>
            <a:r>
              <a:rPr lang="en-US" sz="3200" dirty="0">
                <a:solidFill>
                  <a:srgbClr val="FF0000"/>
                </a:solidFill>
              </a:rPr>
              <a:t>Hello!! R2-D2</a:t>
            </a:r>
          </a:p>
        </p:txBody>
      </p:sp>
      <p:pic>
        <p:nvPicPr>
          <p:cNvPr id="5" name="Picture 4">
            <a:extLst>
              <a:ext uri="{FF2B5EF4-FFF2-40B4-BE49-F238E27FC236}">
                <a16:creationId xmlns:a16="http://schemas.microsoft.com/office/drawing/2014/main" id="{2D04DC6C-E20A-494D-9830-D7521C8505F1}"/>
              </a:ext>
            </a:extLst>
          </p:cNvPr>
          <p:cNvPicPr>
            <a:picLocks noChangeAspect="1"/>
          </p:cNvPicPr>
          <p:nvPr/>
        </p:nvPicPr>
        <p:blipFill>
          <a:blip r:embed="rId2"/>
          <a:stretch>
            <a:fillRect/>
          </a:stretch>
        </p:blipFill>
        <p:spPr>
          <a:xfrm>
            <a:off x="2255562" y="3429000"/>
            <a:ext cx="2510799" cy="2510799"/>
          </a:xfrm>
          <a:prstGeom prst="rect">
            <a:avLst/>
          </a:prstGeom>
        </p:spPr>
      </p:pic>
    </p:spTree>
    <p:extLst>
      <p:ext uri="{BB962C8B-B14F-4D97-AF65-F5344CB8AC3E}">
        <p14:creationId xmlns:p14="http://schemas.microsoft.com/office/powerpoint/2010/main" val="279442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3757" y="502952"/>
            <a:ext cx="10515600" cy="1325563"/>
          </a:xfrm>
        </p:spPr>
        <p:txBody>
          <a:bodyPr/>
          <a:lstStyle/>
          <a:p>
            <a:r>
              <a:rPr lang="en-US" altLang="zh-TW" dirty="0"/>
              <a:t>DL Graph Compiler for AI ASIC</a:t>
            </a:r>
            <a:endParaRPr lang="zh-TW" altLang="en-US" dirty="0"/>
          </a:p>
        </p:txBody>
      </p:sp>
      <p:sp>
        <p:nvSpPr>
          <p:cNvPr id="3" name="內容版面配置區 2"/>
          <p:cNvSpPr>
            <a:spLocks noGrp="1"/>
          </p:cNvSpPr>
          <p:nvPr>
            <p:ph idx="1"/>
          </p:nvPr>
        </p:nvSpPr>
        <p:spPr>
          <a:xfrm>
            <a:off x="785537" y="1599727"/>
            <a:ext cx="10515600" cy="4351338"/>
          </a:xfrm>
        </p:spPr>
        <p:txBody>
          <a:bodyPr/>
          <a:lstStyle/>
          <a:p>
            <a:r>
              <a:rPr lang="en-US" altLang="zh-TW" dirty="0"/>
              <a:t>C Code Based Compiler</a:t>
            </a:r>
          </a:p>
          <a:p>
            <a:pPr lvl="1"/>
            <a:r>
              <a:rPr lang="en-US" altLang="zh-TW" dirty="0"/>
              <a:t>Given the interface spec  or API of  DMA and DL NNP</a:t>
            </a:r>
          </a:p>
          <a:p>
            <a:pPr lvl="1"/>
            <a:r>
              <a:rPr lang="en-US" altLang="zh-TW" dirty="0"/>
              <a:t>Read DL optimizer IR, or DL model </a:t>
            </a:r>
            <a:r>
              <a:rPr lang="en-US" altLang="zh-TW" dirty="0" err="1"/>
              <a:t>config</a:t>
            </a:r>
            <a:r>
              <a:rPr lang="en-US" altLang="zh-TW" dirty="0"/>
              <a:t>./weight, generate the sequence control  C code </a:t>
            </a:r>
          </a:p>
          <a:p>
            <a:pPr lvl="1"/>
            <a:r>
              <a:rPr lang="en-US" altLang="zh-TW" dirty="0"/>
              <a:t>Use C compiler of the target CPU</a:t>
            </a:r>
          </a:p>
          <a:p>
            <a:r>
              <a:rPr lang="en-US" altLang="zh-TW" dirty="0"/>
              <a:t>Assembly Code Based</a:t>
            </a:r>
          </a:p>
          <a:p>
            <a:pPr lvl="1"/>
            <a:r>
              <a:rPr lang="en-US" altLang="zh-TW" dirty="0"/>
              <a:t>LLVM intrinsic functions</a:t>
            </a:r>
            <a:r>
              <a:rPr lang="zh-TW" altLang="en-US" dirty="0"/>
              <a:t> </a:t>
            </a:r>
            <a:r>
              <a:rPr lang="en-US" altLang="zh-TW" dirty="0"/>
              <a:t>for the target CPU </a:t>
            </a:r>
          </a:p>
          <a:p>
            <a:pPr lvl="2"/>
            <a:r>
              <a:rPr lang="en-US" altLang="zh-TW" dirty="0"/>
              <a:t>Adding the instructions for DMA and NNP </a:t>
            </a:r>
          </a:p>
          <a:p>
            <a:pPr lvl="1"/>
            <a:r>
              <a:rPr lang="en-US" altLang="zh-TW" dirty="0"/>
              <a:t>LLVM compiler for the target CPU</a:t>
            </a:r>
            <a:endParaRPr lang="zh-TW" altLang="en-US" dirty="0"/>
          </a:p>
        </p:txBody>
      </p:sp>
    </p:spTree>
    <p:extLst>
      <p:ext uri="{BB962C8B-B14F-4D97-AF65-F5344CB8AC3E}">
        <p14:creationId xmlns:p14="http://schemas.microsoft.com/office/powerpoint/2010/main" val="39659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3977" y="320074"/>
            <a:ext cx="10515600" cy="1325563"/>
          </a:xfrm>
        </p:spPr>
        <p:txBody>
          <a:bodyPr/>
          <a:lstStyle/>
          <a:p>
            <a:r>
              <a:rPr lang="en-US" altLang="zh-TW" dirty="0"/>
              <a:t>Neural-Net Processor (NNP) Code Generation </a:t>
            </a:r>
            <a:endParaRPr lang="zh-TW" altLang="en-US" dirty="0"/>
          </a:p>
        </p:txBody>
      </p:sp>
      <p:sp>
        <p:nvSpPr>
          <p:cNvPr id="3" name="內容版面配置區 2"/>
          <p:cNvSpPr>
            <a:spLocks noGrp="1"/>
          </p:cNvSpPr>
          <p:nvPr>
            <p:ph idx="1"/>
          </p:nvPr>
        </p:nvSpPr>
        <p:spPr>
          <a:xfrm>
            <a:off x="804688" y="1519229"/>
            <a:ext cx="10515600" cy="4351338"/>
          </a:xfrm>
        </p:spPr>
        <p:txBody>
          <a:bodyPr/>
          <a:lstStyle/>
          <a:p>
            <a:r>
              <a:rPr lang="en-US" altLang="zh-TW" dirty="0"/>
              <a:t>Operators in AI graph are executed in either the RISC-v (or ARM) processor or the NNP</a:t>
            </a:r>
          </a:p>
          <a:p>
            <a:r>
              <a:rPr lang="en-US" altLang="zh-TW" dirty="0"/>
              <a:t>Define instructions for NNP operators.</a:t>
            </a:r>
          </a:p>
          <a:p>
            <a:r>
              <a:rPr lang="en-US" altLang="zh-TW" dirty="0"/>
              <a:t>Define operation granularity for NNP instructions</a:t>
            </a:r>
          </a:p>
          <a:p>
            <a:pPr lvl="1"/>
            <a:r>
              <a:rPr lang="en-US" altLang="zh-TW" dirty="0"/>
              <a:t>Large  (Convolution)</a:t>
            </a:r>
          </a:p>
          <a:p>
            <a:pPr lvl="1"/>
            <a:r>
              <a:rPr lang="en-US" altLang="zh-TW" dirty="0"/>
              <a:t>Small  (MAC), should be an enhanced version of RISC-V or ARM’s MAC</a:t>
            </a:r>
          </a:p>
          <a:p>
            <a:pPr marL="0" indent="0">
              <a:buNone/>
            </a:pPr>
            <a:endParaRPr lang="zh-TW" altLang="en-US" dirty="0"/>
          </a:p>
        </p:txBody>
      </p:sp>
    </p:spTree>
    <p:extLst>
      <p:ext uri="{BB962C8B-B14F-4D97-AF65-F5344CB8AC3E}">
        <p14:creationId xmlns:p14="http://schemas.microsoft.com/office/powerpoint/2010/main" val="4306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CE482DC-2269-4F26-9D2A-7E44B1A4CD85}" type="slidenum">
              <a:rPr lang="en-US" smtClean="0"/>
              <a:t>8</a:t>
            </a:fld>
            <a:endParaRPr lang="en-US" dirty="0"/>
          </a:p>
        </p:txBody>
      </p:sp>
      <p:sp>
        <p:nvSpPr>
          <p:cNvPr id="58" name="標題 1"/>
          <p:cNvSpPr>
            <a:spLocks noGrp="1"/>
          </p:cNvSpPr>
          <p:nvPr>
            <p:ph type="title"/>
          </p:nvPr>
        </p:nvSpPr>
        <p:spPr>
          <a:xfrm>
            <a:off x="402877" y="66871"/>
            <a:ext cx="10058400" cy="1450757"/>
          </a:xfrm>
        </p:spPr>
        <p:txBody>
          <a:bodyPr/>
          <a:lstStyle/>
          <a:p>
            <a:r>
              <a:rPr lang="en-US" altLang="zh-TW" dirty="0"/>
              <a:t>Revisit Convolution Operation </a:t>
            </a:r>
            <a:endParaRPr lang="zh-TW" altLang="en-US" dirty="0"/>
          </a:p>
        </p:txBody>
      </p:sp>
      <p:sp>
        <p:nvSpPr>
          <p:cNvPr id="2" name="文字方塊 1"/>
          <p:cNvSpPr txBox="1"/>
          <p:nvPr/>
        </p:nvSpPr>
        <p:spPr>
          <a:xfrm>
            <a:off x="420038" y="836042"/>
            <a:ext cx="6829883" cy="646331"/>
          </a:xfrm>
          <a:prstGeom prst="rect">
            <a:avLst/>
          </a:prstGeom>
          <a:noFill/>
        </p:spPr>
        <p:txBody>
          <a:bodyPr wrap="none" rtlCol="0">
            <a:spAutoFit/>
          </a:bodyPr>
          <a:lstStyle/>
          <a:p>
            <a:r>
              <a:rPr lang="en-US" altLang="zh-TW" dirty="0"/>
              <a:t>N:</a:t>
            </a:r>
            <a:r>
              <a:rPr lang="zh-TW" altLang="en-US" dirty="0"/>
              <a:t> </a:t>
            </a:r>
            <a:r>
              <a:rPr lang="en-US" altLang="zh-TW" dirty="0"/>
              <a:t>#</a:t>
            </a:r>
            <a:r>
              <a:rPr lang="zh-TW" altLang="en-US" dirty="0"/>
              <a:t> </a:t>
            </a:r>
            <a:r>
              <a:rPr lang="en-US" altLang="zh-TW" dirty="0"/>
              <a:t>of channels for input map as well as kernel  </a:t>
            </a:r>
          </a:p>
          <a:p>
            <a:r>
              <a:rPr lang="en-US" altLang="zh-TW" dirty="0"/>
              <a:t>M: # of filters or kernels, K: size of a filter, which keeps weights</a:t>
            </a:r>
            <a:endParaRPr lang="zh-TW" altLang="en-US" dirty="0"/>
          </a:p>
        </p:txBody>
      </p:sp>
      <mc:AlternateContent xmlns:mc="http://schemas.openxmlformats.org/markup-compatibility/2006" xmlns:a14="http://schemas.microsoft.com/office/drawing/2010/main">
        <mc:Choice Requires="a14">
          <p:sp>
            <p:nvSpPr>
              <p:cNvPr id="3" name="文字方塊 2"/>
              <p:cNvSpPr txBox="1"/>
              <p:nvPr/>
            </p:nvSpPr>
            <p:spPr>
              <a:xfrm>
                <a:off x="412984" y="1445341"/>
                <a:ext cx="10008253" cy="938462"/>
              </a:xfrm>
              <a:prstGeom prst="rect">
                <a:avLst/>
              </a:prstGeom>
              <a:noFill/>
            </p:spPr>
            <p:txBody>
              <a:bodyPr wrap="none" rtlCol="0">
                <a:spAutoFit/>
              </a:bodyPr>
              <a:lstStyle/>
              <a:p>
                <a:r>
                  <a:rPr lang="en-US" altLang="zh-TW" dirty="0"/>
                  <a:t>The number of output channels is the number of filters used.</a:t>
                </a:r>
              </a:p>
              <a:p>
                <a:r>
                  <a:rPr lang="en-US" altLang="zh-TW" dirty="0"/>
                  <a:t>Partial sum of channel</a:t>
                </a:r>
                <a:r>
                  <a:rPr lang="en-US" altLang="zh-TW" i="1" dirty="0"/>
                  <a:t> i, </a:t>
                </a:r>
                <a:r>
                  <a:rPr lang="en-US" altLang="zh-TW" i="1" dirty="0" err="1"/>
                  <a:t>PSi</a:t>
                </a:r>
                <a:r>
                  <a:rPr lang="en-US" altLang="zh-TW" dirty="0"/>
                  <a:t>: </a:t>
                </a:r>
                <a:r>
                  <a:rPr lang="en-US" altLang="zh-TW" dirty="0" err="1"/>
                  <a:t>conv</a:t>
                </a:r>
                <a:r>
                  <a:rPr lang="en-US" altLang="zh-TW" dirty="0"/>
                  <a:t> of channel </a:t>
                </a:r>
                <a:r>
                  <a:rPr lang="en-US" altLang="zh-TW" i="1" dirty="0" err="1"/>
                  <a:t>i</a:t>
                </a:r>
                <a:r>
                  <a:rPr lang="en-US" altLang="zh-TW" i="1" dirty="0"/>
                  <a:t> </a:t>
                </a:r>
                <a:r>
                  <a:rPr lang="en-US" altLang="zh-TW" dirty="0"/>
                  <a:t> (the </a:t>
                </a:r>
                <a:r>
                  <a:rPr lang="en-US" altLang="zh-TW" i="1" dirty="0" err="1"/>
                  <a:t>i</a:t>
                </a:r>
                <a:r>
                  <a:rPr lang="en-US" altLang="zh-TW" baseline="30000" dirty="0" err="1"/>
                  <a:t>th</a:t>
                </a:r>
                <a:r>
                  <a:rPr lang="en-US" altLang="zh-TW" dirty="0"/>
                  <a:t> input map * the </a:t>
                </a:r>
                <a:r>
                  <a:rPr lang="en-US" altLang="zh-TW" i="1" dirty="0" err="1"/>
                  <a:t>i</a:t>
                </a:r>
                <a:r>
                  <a:rPr lang="en-US" altLang="zh-TW" baseline="30000" dirty="0" err="1"/>
                  <a:t>th</a:t>
                </a:r>
                <a:r>
                  <a:rPr lang="en-US" altLang="zh-TW" dirty="0"/>
                  <a:t> channel of a filter) </a:t>
                </a:r>
              </a:p>
              <a:p>
                <a:r>
                  <a:rPr lang="en-US" altLang="zh-TW" dirty="0"/>
                  <a:t>Total sum</a:t>
                </a:r>
                <a14:m>
                  <m:oMath xmlns:m="http://schemas.openxmlformats.org/officeDocument/2006/math">
                    <m:r>
                      <a:rPr lang="en-US" altLang="zh-TW" b="0" i="0" smtClean="0">
                        <a:latin typeface="Cambria Math" panose="02040503050406030204" pitchFamily="18" charset="0"/>
                      </a:rPr>
                      <m:t> </m:t>
                    </m:r>
                    <m:r>
                      <a:rPr lang="pt-BR" altLang="zh-TW" i="1" smtClean="0">
                        <a:latin typeface="Cambria Math" panose="02040503050406030204" pitchFamily="18" charset="0"/>
                      </a:rPr>
                      <m:t>=</m:t>
                    </m:r>
                    <m:nary>
                      <m:naryPr>
                        <m:chr m:val="∑"/>
                        <m:ctrlPr>
                          <a:rPr lang="pt-BR" altLang="zh-TW" i="1" smtClean="0">
                            <a:latin typeface="Cambria Math" panose="02040503050406030204" pitchFamily="18" charset="0"/>
                          </a:rPr>
                        </m:ctrlPr>
                      </m:naryPr>
                      <m:sub>
                        <m:r>
                          <m:rPr>
                            <m:brk m:alnAt="23"/>
                          </m:rPr>
                          <a:rPr lang="en-US" altLang="zh-TW" b="0" i="1" smtClean="0">
                            <a:latin typeface="Cambria Math" panose="02040503050406030204" pitchFamily="18" charset="0"/>
                          </a:rPr>
                          <m:t>𝑖</m:t>
                        </m:r>
                        <m:r>
                          <a:rPr lang="pt-BR" altLang="zh-TW" i="1" smtClean="0">
                            <a:latin typeface="Cambria Math" panose="02040503050406030204" pitchFamily="18" charset="0"/>
                          </a:rPr>
                          <m:t>=</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𝑁</m:t>
                        </m:r>
                      </m:sup>
                      <m:e>
                        <m:r>
                          <a:rPr lang="en-US" altLang="zh-TW" b="0" i="1" smtClean="0">
                            <a:latin typeface="Cambria Math" panose="02040503050406030204" pitchFamily="18" charset="0"/>
                          </a:rPr>
                          <m:t>𝑃𝑆𝑖</m:t>
                        </m:r>
                      </m:e>
                    </m:nary>
                  </m:oMath>
                </a14:m>
                <a:r>
                  <a:rPr lang="en-US" altLang="zh-TW" dirty="0"/>
                  <a:t>, where N is the number of channels</a:t>
                </a:r>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412984" y="1445341"/>
                <a:ext cx="10008253" cy="938462"/>
              </a:xfrm>
              <a:prstGeom prst="rect">
                <a:avLst/>
              </a:prstGeom>
              <a:blipFill>
                <a:blip r:embed="rId2"/>
                <a:stretch>
                  <a:fillRect l="-548" t="-3896" b="-72727"/>
                </a:stretch>
              </a:blipFill>
            </p:spPr>
            <p:txBody>
              <a:bodyPr/>
              <a:lstStyle/>
              <a:p>
                <a:r>
                  <a:rPr lang="zh-TW" altLang="en-US">
                    <a:noFill/>
                  </a:rPr>
                  <a:t> </a:t>
                </a:r>
              </a:p>
            </p:txBody>
          </p:sp>
        </mc:Fallback>
      </mc:AlternateContent>
      <p:grpSp>
        <p:nvGrpSpPr>
          <p:cNvPr id="8" name="群組 7"/>
          <p:cNvGrpSpPr/>
          <p:nvPr/>
        </p:nvGrpSpPr>
        <p:grpSpPr>
          <a:xfrm>
            <a:off x="800971" y="2749370"/>
            <a:ext cx="10049491" cy="4108630"/>
            <a:chOff x="812098" y="2198082"/>
            <a:chExt cx="10049491" cy="4108630"/>
          </a:xfrm>
        </p:grpSpPr>
        <p:sp>
          <p:nvSpPr>
            <p:cNvPr id="6" name="立方體 5"/>
            <p:cNvSpPr/>
            <p:nvPr/>
          </p:nvSpPr>
          <p:spPr>
            <a:xfrm>
              <a:off x="1106072" y="2198082"/>
              <a:ext cx="2347548" cy="2312376"/>
            </a:xfrm>
            <a:prstGeom prst="cube">
              <a:avLst>
                <a:gd name="adj" fmla="val 43639"/>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flipV="1">
              <a:off x="1141240" y="3512533"/>
              <a:ext cx="968035" cy="962757"/>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163788" y="3499343"/>
              <a:ext cx="128104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2109275" y="2198083"/>
              <a:ext cx="9672" cy="131445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立方體 6"/>
            <p:cNvSpPr/>
            <p:nvPr/>
          </p:nvSpPr>
          <p:spPr>
            <a:xfrm>
              <a:off x="1400837" y="2558566"/>
              <a:ext cx="1154870" cy="1162861"/>
            </a:xfrm>
            <a:prstGeom prst="cube">
              <a:avLst>
                <a:gd name="adj" fmla="val 706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接點 27"/>
            <p:cNvCxnSpPr/>
            <p:nvPr/>
          </p:nvCxnSpPr>
          <p:spPr>
            <a:xfrm>
              <a:off x="1114864" y="3213264"/>
              <a:ext cx="1281040" cy="0"/>
            </a:xfrm>
            <a:prstGeom prst="line">
              <a:avLst/>
            </a:prstGeom>
            <a:ln w="1905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立方體 29"/>
            <p:cNvSpPr/>
            <p:nvPr/>
          </p:nvSpPr>
          <p:spPr>
            <a:xfrm>
              <a:off x="4955859" y="2329971"/>
              <a:ext cx="1154870" cy="1162861"/>
            </a:xfrm>
            <a:prstGeom prst="cube">
              <a:avLst>
                <a:gd name="adj" fmla="val 706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立方體 30"/>
            <p:cNvSpPr/>
            <p:nvPr/>
          </p:nvSpPr>
          <p:spPr>
            <a:xfrm>
              <a:off x="4955859" y="3131861"/>
              <a:ext cx="1154870" cy="1162861"/>
            </a:xfrm>
            <a:prstGeom prst="cube">
              <a:avLst>
                <a:gd name="adj" fmla="val 7068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立方體 31"/>
            <p:cNvSpPr/>
            <p:nvPr/>
          </p:nvSpPr>
          <p:spPr>
            <a:xfrm>
              <a:off x="4955859" y="4462429"/>
              <a:ext cx="1154870" cy="1162861"/>
            </a:xfrm>
            <a:prstGeom prst="cube">
              <a:avLst>
                <a:gd name="adj" fmla="val 7068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5337532" y="4255488"/>
              <a:ext cx="615553" cy="295063"/>
            </a:xfrm>
            <a:prstGeom prst="rect">
              <a:avLst/>
            </a:prstGeom>
            <a:noFill/>
          </p:spPr>
          <p:txBody>
            <a:bodyPr vert="eaVert" wrap="square" rtlCol="0">
              <a:spAutoFit/>
            </a:bodyPr>
            <a:lstStyle/>
            <a:p>
              <a:pPr algn="ctr"/>
              <a:r>
                <a:rPr lang="en-US" altLang="zh-TW" sz="2800" dirty="0"/>
                <a:t>…</a:t>
              </a:r>
              <a:endParaRPr lang="zh-TW" altLang="en-US" sz="2800" dirty="0"/>
            </a:p>
          </p:txBody>
        </p:sp>
        <p:sp>
          <p:nvSpPr>
            <p:cNvPr id="48" name="矩形 47"/>
            <p:cNvSpPr/>
            <p:nvPr/>
          </p:nvSpPr>
          <p:spPr>
            <a:xfrm>
              <a:off x="8863281" y="2683167"/>
              <a:ext cx="1355775" cy="129719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8566075" y="3001833"/>
              <a:ext cx="1355775" cy="129719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8404883" y="3177045"/>
              <a:ext cx="1355775" cy="1297194"/>
            </a:xfrm>
            <a:prstGeom prst="rect">
              <a:avLst/>
            </a:prstGeom>
            <a:solidFill>
              <a:schemeClr val="bg1"/>
            </a:solidFill>
            <a:ln>
              <a:solidFill>
                <a:srgbClr val="EA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 name="直線接點 34"/>
            <p:cNvCxnSpPr>
              <a:stCxn id="34" idx="1"/>
              <a:endCxn id="34" idx="3"/>
            </p:cNvCxnSpPr>
            <p:nvPr/>
          </p:nvCxnSpPr>
          <p:spPr>
            <a:xfrm>
              <a:off x="8404883" y="3825642"/>
              <a:ext cx="1355775" cy="0"/>
            </a:xfrm>
            <a:prstGeom prst="line">
              <a:avLst/>
            </a:prstGeom>
            <a:ln w="19050">
              <a:solidFill>
                <a:srgbClr val="EAB2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8404882" y="3502446"/>
              <a:ext cx="1355775" cy="0"/>
            </a:xfrm>
            <a:prstGeom prst="line">
              <a:avLst/>
            </a:prstGeom>
            <a:ln w="19050">
              <a:solidFill>
                <a:srgbClr val="EAB200"/>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8404881" y="4142087"/>
              <a:ext cx="1355775" cy="0"/>
            </a:xfrm>
            <a:prstGeom prst="line">
              <a:avLst/>
            </a:prstGeom>
            <a:ln w="19050">
              <a:solidFill>
                <a:srgbClr val="EAB200"/>
              </a:solidFill>
              <a:prstDash val="solid"/>
            </a:ln>
          </p:spPr>
          <p:style>
            <a:lnRef idx="1">
              <a:schemeClr val="accent1"/>
            </a:lnRef>
            <a:fillRef idx="0">
              <a:schemeClr val="accent1"/>
            </a:fillRef>
            <a:effectRef idx="0">
              <a:schemeClr val="accent1"/>
            </a:effectRef>
            <a:fontRef idx="minor">
              <a:schemeClr val="tx1"/>
            </a:fontRef>
          </p:style>
        </p:cxnSp>
        <p:cxnSp>
          <p:nvCxnSpPr>
            <p:cNvPr id="42" name="直線接點 41"/>
            <p:cNvCxnSpPr>
              <a:stCxn id="34" idx="0"/>
              <a:endCxn id="34" idx="2"/>
            </p:cNvCxnSpPr>
            <p:nvPr/>
          </p:nvCxnSpPr>
          <p:spPr>
            <a:xfrm>
              <a:off x="9082771" y="3177045"/>
              <a:ext cx="0" cy="1297194"/>
            </a:xfrm>
            <a:prstGeom prst="line">
              <a:avLst/>
            </a:prstGeom>
            <a:ln w="19050">
              <a:solidFill>
                <a:srgbClr val="EAB200"/>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8751594" y="3177045"/>
              <a:ext cx="0" cy="1297194"/>
            </a:xfrm>
            <a:prstGeom prst="line">
              <a:avLst/>
            </a:prstGeom>
            <a:ln w="19050">
              <a:solidFill>
                <a:srgbClr val="EAB200"/>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9428602" y="3175578"/>
              <a:ext cx="0" cy="1297194"/>
            </a:xfrm>
            <a:prstGeom prst="line">
              <a:avLst/>
            </a:prstGeom>
            <a:ln w="19050">
              <a:solidFill>
                <a:srgbClr val="EAB200"/>
              </a:solidFill>
              <a:prstDash val="solid"/>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rot="2449904">
              <a:off x="8513558" y="2766696"/>
              <a:ext cx="615553" cy="295063"/>
            </a:xfrm>
            <a:prstGeom prst="rect">
              <a:avLst/>
            </a:prstGeom>
            <a:noFill/>
          </p:spPr>
          <p:txBody>
            <a:bodyPr vert="eaVert" wrap="square" rtlCol="0">
              <a:spAutoFit/>
            </a:bodyPr>
            <a:lstStyle/>
            <a:p>
              <a:pPr algn="ctr"/>
              <a:r>
                <a:rPr lang="en-US" altLang="zh-TW" sz="2800" dirty="0"/>
                <a:t>…</a:t>
              </a:r>
              <a:endParaRPr lang="zh-TW" altLang="en-US" sz="2800" dirty="0"/>
            </a:p>
          </p:txBody>
        </p:sp>
        <p:sp>
          <p:nvSpPr>
            <p:cNvPr id="50" name="文字方塊 49"/>
            <p:cNvSpPr txBox="1"/>
            <p:nvPr/>
          </p:nvSpPr>
          <p:spPr>
            <a:xfrm rot="2449904">
              <a:off x="9824164" y="2766696"/>
              <a:ext cx="615553" cy="295063"/>
            </a:xfrm>
            <a:prstGeom prst="rect">
              <a:avLst/>
            </a:prstGeom>
            <a:noFill/>
          </p:spPr>
          <p:txBody>
            <a:bodyPr vert="eaVert" wrap="square" rtlCol="0">
              <a:spAutoFit/>
            </a:bodyPr>
            <a:lstStyle/>
            <a:p>
              <a:pPr algn="ctr"/>
              <a:r>
                <a:rPr lang="en-US" altLang="zh-TW" sz="2800" dirty="0"/>
                <a:t>…</a:t>
              </a:r>
              <a:endParaRPr lang="zh-TW" altLang="en-US" sz="2800" dirty="0"/>
            </a:p>
          </p:txBody>
        </p:sp>
        <p:sp>
          <p:nvSpPr>
            <p:cNvPr id="51" name="文字方塊 50"/>
            <p:cNvSpPr txBox="1"/>
            <p:nvPr/>
          </p:nvSpPr>
          <p:spPr>
            <a:xfrm rot="2449904">
              <a:off x="9824164" y="4024250"/>
              <a:ext cx="615553" cy="295063"/>
            </a:xfrm>
            <a:prstGeom prst="rect">
              <a:avLst/>
            </a:prstGeom>
            <a:noFill/>
          </p:spPr>
          <p:txBody>
            <a:bodyPr vert="eaVert" wrap="square" rtlCol="0">
              <a:spAutoFit/>
            </a:bodyPr>
            <a:lstStyle/>
            <a:p>
              <a:pPr algn="ctr"/>
              <a:r>
                <a:rPr lang="en-US" altLang="zh-TW" sz="2800" dirty="0"/>
                <a:t>…</a:t>
              </a:r>
              <a:endParaRPr lang="zh-TW" altLang="en-US" sz="2800" dirty="0"/>
            </a:p>
          </p:txBody>
        </p:sp>
        <p:sp>
          <p:nvSpPr>
            <p:cNvPr id="52" name="文字方塊 51"/>
            <p:cNvSpPr txBox="1"/>
            <p:nvPr/>
          </p:nvSpPr>
          <p:spPr>
            <a:xfrm>
              <a:off x="3765969" y="3081188"/>
              <a:ext cx="800219" cy="418155"/>
            </a:xfrm>
            <a:prstGeom prst="rect">
              <a:avLst/>
            </a:prstGeom>
            <a:noFill/>
          </p:spPr>
          <p:txBody>
            <a:bodyPr vert="eaVert" wrap="square" rtlCol="0">
              <a:spAutoFit/>
            </a:bodyPr>
            <a:lstStyle/>
            <a:p>
              <a:pPr algn="ctr"/>
              <a:r>
                <a:rPr lang="en-US" altLang="zh-TW" sz="4000" dirty="0"/>
                <a:t>*</a:t>
              </a:r>
              <a:endParaRPr lang="zh-TW" altLang="en-US" sz="4000" dirty="0"/>
            </a:p>
          </p:txBody>
        </p:sp>
        <p:sp>
          <p:nvSpPr>
            <p:cNvPr id="53" name="文字方塊 52"/>
            <p:cNvSpPr txBox="1"/>
            <p:nvPr/>
          </p:nvSpPr>
          <p:spPr>
            <a:xfrm rot="5400000">
              <a:off x="6926777" y="3084824"/>
              <a:ext cx="800219" cy="418155"/>
            </a:xfrm>
            <a:prstGeom prst="rect">
              <a:avLst/>
            </a:prstGeom>
            <a:noFill/>
          </p:spPr>
          <p:txBody>
            <a:bodyPr vert="eaVert" wrap="square" rtlCol="0">
              <a:spAutoFit/>
            </a:bodyPr>
            <a:lstStyle/>
            <a:p>
              <a:pPr algn="ctr"/>
              <a:r>
                <a:rPr lang="en-US" altLang="zh-TW" sz="4000" dirty="0"/>
                <a:t>=</a:t>
              </a:r>
              <a:endParaRPr lang="zh-TW" altLang="en-US" sz="4000" dirty="0"/>
            </a:p>
          </p:txBody>
        </p:sp>
        <p:cxnSp>
          <p:nvCxnSpPr>
            <p:cNvPr id="54" name="直線單箭頭接點 53"/>
            <p:cNvCxnSpPr/>
            <p:nvPr/>
          </p:nvCxnSpPr>
          <p:spPr>
            <a:xfrm flipV="1">
              <a:off x="1078798" y="4638269"/>
              <a:ext cx="1383048" cy="6406"/>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a:off x="974857" y="3214505"/>
              <a:ext cx="5086" cy="1260785"/>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812098" y="3665152"/>
              <a:ext cx="266700" cy="369332"/>
            </a:xfrm>
            <a:prstGeom prst="rect">
              <a:avLst/>
            </a:prstGeom>
            <a:noFill/>
          </p:spPr>
          <p:txBody>
            <a:bodyPr wrap="square" rtlCol="0">
              <a:spAutoFit/>
            </a:bodyPr>
            <a:lstStyle/>
            <a:p>
              <a:r>
                <a:rPr lang="en-US" altLang="zh-TW" dirty="0"/>
                <a:t>H</a:t>
              </a:r>
              <a:endParaRPr lang="zh-TW" altLang="en-US" dirty="0"/>
            </a:p>
          </p:txBody>
        </p:sp>
        <p:sp>
          <p:nvSpPr>
            <p:cNvPr id="57" name="文字方塊 56"/>
            <p:cNvSpPr txBox="1"/>
            <p:nvPr/>
          </p:nvSpPr>
          <p:spPr>
            <a:xfrm>
              <a:off x="1657795" y="4467237"/>
              <a:ext cx="266700" cy="369332"/>
            </a:xfrm>
            <a:prstGeom prst="rect">
              <a:avLst/>
            </a:prstGeom>
            <a:noFill/>
          </p:spPr>
          <p:txBody>
            <a:bodyPr wrap="square" rtlCol="0">
              <a:spAutoFit/>
            </a:bodyPr>
            <a:lstStyle/>
            <a:p>
              <a:r>
                <a:rPr lang="en-US" altLang="zh-TW" dirty="0"/>
                <a:t>L</a:t>
              </a:r>
              <a:endParaRPr lang="zh-TW" altLang="en-US" dirty="0"/>
            </a:p>
          </p:txBody>
        </p:sp>
        <p:sp>
          <p:nvSpPr>
            <p:cNvPr id="65" name="文字方塊 64"/>
            <p:cNvSpPr txBox="1"/>
            <p:nvPr/>
          </p:nvSpPr>
          <p:spPr>
            <a:xfrm>
              <a:off x="2985697" y="3834261"/>
              <a:ext cx="266700" cy="369332"/>
            </a:xfrm>
            <a:prstGeom prst="rect">
              <a:avLst/>
            </a:prstGeom>
            <a:noFill/>
          </p:spPr>
          <p:txBody>
            <a:bodyPr wrap="square" rtlCol="0">
              <a:spAutoFit/>
            </a:bodyPr>
            <a:lstStyle/>
            <a:p>
              <a:r>
                <a:rPr lang="en-US" altLang="zh-TW" dirty="0"/>
                <a:t>N</a:t>
              </a:r>
              <a:endParaRPr lang="zh-TW" altLang="en-US" dirty="0"/>
            </a:p>
          </p:txBody>
        </p:sp>
        <p:cxnSp>
          <p:nvCxnSpPr>
            <p:cNvPr id="66" name="直線單箭頭接點 65"/>
            <p:cNvCxnSpPr/>
            <p:nvPr/>
          </p:nvCxnSpPr>
          <p:spPr>
            <a:xfrm flipH="1">
              <a:off x="2561992" y="3513457"/>
              <a:ext cx="1083941" cy="1098861"/>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文字方塊 67"/>
            <p:cNvSpPr txBox="1"/>
            <p:nvPr/>
          </p:nvSpPr>
          <p:spPr>
            <a:xfrm>
              <a:off x="10037118" y="4117593"/>
              <a:ext cx="372974" cy="369332"/>
            </a:xfrm>
            <a:prstGeom prst="rect">
              <a:avLst/>
            </a:prstGeom>
            <a:noFill/>
          </p:spPr>
          <p:txBody>
            <a:bodyPr wrap="square" rtlCol="0">
              <a:spAutoFit/>
            </a:bodyPr>
            <a:lstStyle/>
            <a:p>
              <a:r>
                <a:rPr lang="en-US" altLang="zh-TW" dirty="0"/>
                <a:t>M</a:t>
              </a:r>
              <a:endParaRPr lang="zh-TW" altLang="en-US" dirty="0"/>
            </a:p>
          </p:txBody>
        </p:sp>
        <p:cxnSp>
          <p:nvCxnSpPr>
            <p:cNvPr id="69" name="直線單箭頭接點 68"/>
            <p:cNvCxnSpPr/>
            <p:nvPr/>
          </p:nvCxnSpPr>
          <p:spPr>
            <a:xfrm flipH="1">
              <a:off x="9946175" y="4019162"/>
              <a:ext cx="446333" cy="521951"/>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flipV="1">
              <a:off x="8372117" y="4603024"/>
              <a:ext cx="1383048" cy="6406"/>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8268176" y="3179260"/>
              <a:ext cx="5086" cy="1260785"/>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文字方塊 74"/>
            <p:cNvSpPr txBox="1"/>
            <p:nvPr/>
          </p:nvSpPr>
          <p:spPr>
            <a:xfrm>
              <a:off x="8087833" y="3629907"/>
              <a:ext cx="266700" cy="369332"/>
            </a:xfrm>
            <a:prstGeom prst="rect">
              <a:avLst/>
            </a:prstGeom>
            <a:noFill/>
          </p:spPr>
          <p:txBody>
            <a:bodyPr wrap="square" rtlCol="0">
              <a:spAutoFit/>
            </a:bodyPr>
            <a:lstStyle/>
            <a:p>
              <a:r>
                <a:rPr lang="en-US" altLang="zh-TW" dirty="0"/>
                <a:t>I</a:t>
              </a:r>
              <a:endParaRPr lang="zh-TW" altLang="en-US" dirty="0"/>
            </a:p>
          </p:txBody>
        </p:sp>
        <p:sp>
          <p:nvSpPr>
            <p:cNvPr id="76" name="文字方塊 75"/>
            <p:cNvSpPr txBox="1"/>
            <p:nvPr/>
          </p:nvSpPr>
          <p:spPr>
            <a:xfrm>
              <a:off x="8951114" y="4431992"/>
              <a:ext cx="266700" cy="369332"/>
            </a:xfrm>
            <a:prstGeom prst="rect">
              <a:avLst/>
            </a:prstGeom>
            <a:noFill/>
          </p:spPr>
          <p:txBody>
            <a:bodyPr wrap="square" rtlCol="0">
              <a:spAutoFit/>
            </a:bodyPr>
            <a:lstStyle/>
            <a:p>
              <a:r>
                <a:rPr lang="en-US" altLang="zh-TW" dirty="0"/>
                <a:t>J</a:t>
              </a:r>
              <a:endParaRPr lang="zh-TW" altLang="en-US" dirty="0"/>
            </a:p>
          </p:txBody>
        </p:sp>
        <p:sp>
          <p:nvSpPr>
            <p:cNvPr id="77" name="右大括弧 76"/>
            <p:cNvSpPr/>
            <p:nvPr/>
          </p:nvSpPr>
          <p:spPr>
            <a:xfrm>
              <a:off x="6407935" y="2334020"/>
              <a:ext cx="272670" cy="2453051"/>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8" name="文字方塊 77"/>
            <p:cNvSpPr txBox="1"/>
            <p:nvPr/>
          </p:nvSpPr>
          <p:spPr>
            <a:xfrm>
              <a:off x="6532513" y="3528625"/>
              <a:ext cx="1589780" cy="369332"/>
            </a:xfrm>
            <a:prstGeom prst="rect">
              <a:avLst/>
            </a:prstGeom>
            <a:noFill/>
          </p:spPr>
          <p:txBody>
            <a:bodyPr wrap="square" rtlCol="0">
              <a:spAutoFit/>
            </a:bodyPr>
            <a:lstStyle/>
            <a:p>
              <a:r>
                <a:rPr lang="en-US" altLang="zh-TW" dirty="0"/>
                <a:t>M: # of filters</a:t>
              </a:r>
              <a:endParaRPr lang="zh-TW" altLang="en-US" dirty="0"/>
            </a:p>
          </p:txBody>
        </p:sp>
        <p:cxnSp>
          <p:nvCxnSpPr>
            <p:cNvPr id="80" name="直線單箭頭接點 79"/>
            <p:cNvCxnSpPr/>
            <p:nvPr/>
          </p:nvCxnSpPr>
          <p:spPr>
            <a:xfrm flipH="1">
              <a:off x="4863394" y="2239717"/>
              <a:ext cx="816968" cy="828213"/>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a:off x="4824051" y="3136355"/>
              <a:ext cx="0" cy="356477"/>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文字方塊 82"/>
            <p:cNvSpPr txBox="1"/>
            <p:nvPr/>
          </p:nvSpPr>
          <p:spPr>
            <a:xfrm>
              <a:off x="4590513" y="3135149"/>
              <a:ext cx="266700" cy="369332"/>
            </a:xfrm>
            <a:prstGeom prst="rect">
              <a:avLst/>
            </a:prstGeom>
            <a:noFill/>
          </p:spPr>
          <p:txBody>
            <a:bodyPr wrap="square" rtlCol="0">
              <a:spAutoFit/>
            </a:bodyPr>
            <a:lstStyle/>
            <a:p>
              <a:r>
                <a:rPr lang="en-US" altLang="zh-TW" dirty="0"/>
                <a:t>K</a:t>
              </a:r>
              <a:endParaRPr lang="zh-TW" altLang="en-US" dirty="0"/>
            </a:p>
          </p:txBody>
        </p:sp>
        <p:cxnSp>
          <p:nvCxnSpPr>
            <p:cNvPr id="87" name="直線單箭頭接點 86"/>
            <p:cNvCxnSpPr/>
            <p:nvPr/>
          </p:nvCxnSpPr>
          <p:spPr>
            <a:xfrm>
              <a:off x="4920078" y="3584303"/>
              <a:ext cx="355307" cy="0"/>
            </a:xfrm>
            <a:prstGeom prst="straightConnector1">
              <a:avLst/>
            </a:prstGeom>
            <a:ln>
              <a:solidFill>
                <a:schemeClr val="bg1">
                  <a:lumMod val="6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4937662" y="3427942"/>
              <a:ext cx="266700" cy="369332"/>
            </a:xfrm>
            <a:prstGeom prst="rect">
              <a:avLst/>
            </a:prstGeom>
            <a:noFill/>
          </p:spPr>
          <p:txBody>
            <a:bodyPr wrap="square" rtlCol="0">
              <a:spAutoFit/>
            </a:bodyPr>
            <a:lstStyle/>
            <a:p>
              <a:r>
                <a:rPr lang="en-US" altLang="zh-TW" dirty="0"/>
                <a:t>K</a:t>
              </a:r>
              <a:endParaRPr lang="zh-TW" altLang="en-US" dirty="0"/>
            </a:p>
          </p:txBody>
        </p:sp>
        <p:sp>
          <p:nvSpPr>
            <p:cNvPr id="60" name="內容版面配置區 2"/>
            <p:cNvSpPr txBox="1">
              <a:spLocks/>
            </p:cNvSpPr>
            <p:nvPr/>
          </p:nvSpPr>
          <p:spPr>
            <a:xfrm>
              <a:off x="4590513" y="5819373"/>
              <a:ext cx="2329033" cy="4873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n"/>
              </a:pPr>
              <a:r>
                <a:rPr lang="en-US" altLang="zh-TW" sz="1600" dirty="0"/>
                <a:t> Kernel Size = K*K*N*M</a:t>
              </a:r>
            </a:p>
          </p:txBody>
        </p:sp>
        <p:sp>
          <p:nvSpPr>
            <p:cNvPr id="61" name="內容版面配置區 2"/>
            <p:cNvSpPr txBox="1">
              <a:spLocks/>
            </p:cNvSpPr>
            <p:nvPr/>
          </p:nvSpPr>
          <p:spPr>
            <a:xfrm>
              <a:off x="8322870" y="5784548"/>
              <a:ext cx="2538719" cy="4873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n"/>
              </a:pPr>
              <a:r>
                <a:rPr lang="en-US" altLang="zh-TW" sz="1600" dirty="0"/>
                <a:t> Output Size = I*J*M</a:t>
              </a:r>
            </a:p>
          </p:txBody>
        </p:sp>
        <p:sp>
          <p:nvSpPr>
            <p:cNvPr id="62" name="內容版面配置區 2"/>
            <p:cNvSpPr txBox="1">
              <a:spLocks/>
            </p:cNvSpPr>
            <p:nvPr/>
          </p:nvSpPr>
          <p:spPr>
            <a:xfrm>
              <a:off x="1086913" y="5819373"/>
              <a:ext cx="2329033" cy="4873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n"/>
              </a:pPr>
              <a:r>
                <a:rPr lang="en-US" altLang="zh-TW" sz="1600" dirty="0"/>
                <a:t> Input Size = H*L*N</a:t>
              </a:r>
            </a:p>
          </p:txBody>
        </p:sp>
        <p:sp>
          <p:nvSpPr>
            <p:cNvPr id="5" name="文字方塊 4"/>
            <p:cNvSpPr txBox="1"/>
            <p:nvPr/>
          </p:nvSpPr>
          <p:spPr>
            <a:xfrm>
              <a:off x="3262828" y="4170471"/>
              <a:ext cx="1303562" cy="369332"/>
            </a:xfrm>
            <a:prstGeom prst="rect">
              <a:avLst/>
            </a:prstGeom>
            <a:noFill/>
          </p:spPr>
          <p:txBody>
            <a:bodyPr wrap="none" rtlCol="0">
              <a:spAutoFit/>
            </a:bodyPr>
            <a:lstStyle/>
            <a:p>
              <a:r>
                <a:rPr lang="en-US" altLang="zh-TW" dirty="0"/>
                <a:t>N channels</a:t>
              </a:r>
              <a:endParaRPr lang="zh-TW" altLang="en-US" dirty="0"/>
            </a:p>
          </p:txBody>
        </p:sp>
      </p:grpSp>
      <p:cxnSp>
        <p:nvCxnSpPr>
          <p:cNvPr id="9" name="直線單箭頭接點 8"/>
          <p:cNvCxnSpPr/>
          <p:nvPr/>
        </p:nvCxnSpPr>
        <p:spPr>
          <a:xfrm>
            <a:off x="8028069" y="2686337"/>
            <a:ext cx="497896" cy="1257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319791" y="2412020"/>
            <a:ext cx="1175450" cy="369332"/>
          </a:xfrm>
          <a:prstGeom prst="rect">
            <a:avLst/>
          </a:prstGeom>
          <a:noFill/>
        </p:spPr>
        <p:txBody>
          <a:bodyPr wrap="none" rtlCol="0">
            <a:spAutoFit/>
          </a:bodyPr>
          <a:lstStyle/>
          <a:p>
            <a:r>
              <a:rPr lang="en-US" altLang="zh-TW" dirty="0"/>
              <a:t>Total sum</a:t>
            </a:r>
            <a:endParaRPr lang="zh-TW" altLang="en-US" dirty="0"/>
          </a:p>
        </p:txBody>
      </p:sp>
      <p:sp>
        <p:nvSpPr>
          <p:cNvPr id="10" name="文字方塊 9"/>
          <p:cNvSpPr txBox="1"/>
          <p:nvPr/>
        </p:nvSpPr>
        <p:spPr>
          <a:xfrm>
            <a:off x="3694133" y="2912872"/>
            <a:ext cx="1856598" cy="369332"/>
          </a:xfrm>
          <a:prstGeom prst="rect">
            <a:avLst/>
          </a:prstGeom>
          <a:noFill/>
        </p:spPr>
        <p:txBody>
          <a:bodyPr wrap="none" rtlCol="0">
            <a:spAutoFit/>
          </a:bodyPr>
          <a:lstStyle/>
          <a:p>
            <a:r>
              <a:rPr lang="en-US" altLang="zh-TW" dirty="0"/>
              <a:t>N: # of channels</a:t>
            </a:r>
            <a:endParaRPr lang="zh-TW" altLang="en-US" dirty="0"/>
          </a:p>
        </p:txBody>
      </p:sp>
    </p:spTree>
    <p:extLst>
      <p:ext uri="{BB962C8B-B14F-4D97-AF65-F5344CB8AC3E}">
        <p14:creationId xmlns:p14="http://schemas.microsoft.com/office/powerpoint/2010/main" val="286533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3187" y="411513"/>
            <a:ext cx="8596668" cy="1320800"/>
          </a:xfrm>
        </p:spPr>
        <p:txBody>
          <a:bodyPr/>
          <a:lstStyle/>
          <a:p>
            <a:r>
              <a:rPr lang="en-US" altLang="zh-TW" dirty="0"/>
              <a:t>A Convolution Unit; things to ponder </a:t>
            </a:r>
            <a:endParaRPr lang="zh-TW" altLang="en-US" dirty="0"/>
          </a:p>
        </p:txBody>
      </p:sp>
      <p:sp>
        <p:nvSpPr>
          <p:cNvPr id="3" name="內容版面配置區 2"/>
          <p:cNvSpPr>
            <a:spLocks noGrp="1"/>
          </p:cNvSpPr>
          <p:nvPr>
            <p:ph idx="1"/>
          </p:nvPr>
        </p:nvSpPr>
        <p:spPr>
          <a:xfrm>
            <a:off x="426782" y="1446961"/>
            <a:ext cx="8596668" cy="4725210"/>
          </a:xfrm>
        </p:spPr>
        <p:txBody>
          <a:bodyPr>
            <a:normAutofit/>
          </a:bodyPr>
          <a:lstStyle/>
          <a:p>
            <a:r>
              <a:rPr lang="en-US" altLang="zh-TW" dirty="0"/>
              <a:t>PE structure  (fixed MACs or not)</a:t>
            </a:r>
          </a:p>
          <a:p>
            <a:pPr lvl="1"/>
            <a:r>
              <a:rPr lang="en-US" altLang="zh-TW" dirty="0"/>
              <a:t>Determine how many MACs in a PE</a:t>
            </a:r>
          </a:p>
          <a:p>
            <a:r>
              <a:rPr lang="en-US" altLang="zh-TW" dirty="0"/>
              <a:t>Single PE array structure (parallelism)</a:t>
            </a:r>
          </a:p>
          <a:p>
            <a:r>
              <a:rPr lang="en-US" altLang="zh-TW" dirty="0"/>
              <a:t>Multiple PE arrays (scalable performance)</a:t>
            </a:r>
          </a:p>
          <a:p>
            <a:r>
              <a:rPr lang="en-US" altLang="zh-TW" dirty="0"/>
              <a:t>More importantly, </a:t>
            </a:r>
          </a:p>
          <a:p>
            <a:pPr lvl="1"/>
            <a:r>
              <a:rPr lang="en-US" altLang="zh-TW" dirty="0"/>
              <a:t>how to reuse data</a:t>
            </a:r>
          </a:p>
          <a:p>
            <a:pPr lvl="1"/>
            <a:r>
              <a:rPr lang="en-US" altLang="zh-TW" dirty="0"/>
              <a:t>how to operate on various size of kernels</a:t>
            </a:r>
          </a:p>
          <a:p>
            <a:pPr lvl="1"/>
            <a:r>
              <a:rPr lang="en-US" altLang="zh-TW" dirty="0"/>
              <a:t>how to effectively use the PEs </a:t>
            </a:r>
          </a:p>
          <a:p>
            <a:r>
              <a:rPr lang="en-US" altLang="zh-TW" dirty="0"/>
              <a:t>Hardwired or software (CPU) controller </a:t>
            </a:r>
          </a:p>
          <a:p>
            <a:pPr lvl="1"/>
            <a:r>
              <a:rPr lang="en-US" altLang="zh-TW" dirty="0"/>
              <a:t>So that runtime can call,</a:t>
            </a:r>
          </a:p>
          <a:p>
            <a:pPr marL="457200" lvl="1" indent="0">
              <a:buNone/>
            </a:pPr>
            <a:r>
              <a:rPr lang="en-US" altLang="zh-TW" dirty="0"/>
              <a:t>or APIs that a code generator can use </a:t>
            </a:r>
          </a:p>
          <a:p>
            <a:pPr marL="457200" lvl="1" indent="0">
              <a:buNone/>
            </a:pPr>
            <a:r>
              <a:rPr lang="en-US" altLang="zh-TW" dirty="0"/>
              <a:t>and hence produce the runtime library   </a:t>
            </a:r>
          </a:p>
          <a:p>
            <a:endParaRPr lang="en-US" altLang="zh-TW" dirty="0"/>
          </a:p>
        </p:txBody>
      </p:sp>
      <p:pic>
        <p:nvPicPr>
          <p:cNvPr id="4" name="圖片 3"/>
          <p:cNvPicPr>
            <a:picLocks noChangeAspect="1"/>
          </p:cNvPicPr>
          <p:nvPr/>
        </p:nvPicPr>
        <p:blipFill>
          <a:blip r:embed="rId2"/>
          <a:stretch>
            <a:fillRect/>
          </a:stretch>
        </p:blipFill>
        <p:spPr>
          <a:xfrm>
            <a:off x="5181610" y="1486787"/>
            <a:ext cx="6732157" cy="4641325"/>
          </a:xfrm>
          <a:prstGeom prst="rect">
            <a:avLst/>
          </a:prstGeom>
        </p:spPr>
      </p:pic>
      <p:sp>
        <p:nvSpPr>
          <p:cNvPr id="5" name="投影片編號版面配置區 4"/>
          <p:cNvSpPr>
            <a:spLocks noGrp="1"/>
          </p:cNvSpPr>
          <p:nvPr>
            <p:ph type="sldNum" sz="quarter" idx="12"/>
          </p:nvPr>
        </p:nvSpPr>
        <p:spPr/>
        <p:txBody>
          <a:bodyPr/>
          <a:lstStyle/>
          <a:p>
            <a:fld id="{30B9FB4E-3662-49EA-8E59-CEA4D3D01BC4}" type="slidenum">
              <a:rPr lang="zh-TW" altLang="en-US" smtClean="0"/>
              <a:t>9</a:t>
            </a:fld>
            <a:endParaRPr lang="zh-TW" altLang="en-US"/>
          </a:p>
        </p:txBody>
      </p:sp>
    </p:spTree>
    <p:extLst>
      <p:ext uri="{BB962C8B-B14F-4D97-AF65-F5344CB8AC3E}">
        <p14:creationId xmlns:p14="http://schemas.microsoft.com/office/powerpoint/2010/main" val="33937214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12707</TotalTime>
  <Words>5407</Words>
  <Application>Microsoft Office PowerPoint</Application>
  <PresentationFormat>寬螢幕</PresentationFormat>
  <Paragraphs>2142</Paragraphs>
  <Slides>58</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58</vt:i4>
      </vt:variant>
    </vt:vector>
  </HeadingPairs>
  <TitlesOfParts>
    <vt:vector size="71" baseType="lpstr">
      <vt:lpstr>微軟正黑體</vt:lpstr>
      <vt:lpstr>新細明體</vt:lpstr>
      <vt:lpstr>標楷體</vt:lpstr>
      <vt:lpstr>Arial</vt:lpstr>
      <vt:lpstr>Calibri</vt:lpstr>
      <vt:lpstr>Cambria Math</vt:lpstr>
      <vt:lpstr>Microsoft Sans Serif</vt:lpstr>
      <vt:lpstr>Tahoma</vt:lpstr>
      <vt:lpstr>Times New Roman</vt:lpstr>
      <vt:lpstr>Trebuchet MS</vt:lpstr>
      <vt:lpstr>Wingdings</vt:lpstr>
      <vt:lpstr>Wingdings 3</vt:lpstr>
      <vt:lpstr>Facet</vt:lpstr>
      <vt:lpstr>Lecture 2 Case study : 1D-PE Design for Convolution Layer work from T-C Wu</vt:lpstr>
      <vt:lpstr>Deep Learning Accelerators </vt:lpstr>
      <vt:lpstr>Putting into Perspective </vt:lpstr>
      <vt:lpstr>AI Accelerator Design/Simulation Framework</vt:lpstr>
      <vt:lpstr>PowerPoint 簡報</vt:lpstr>
      <vt:lpstr>DL Graph Compiler for AI ASIC</vt:lpstr>
      <vt:lpstr>Neural-Net Processor (NNP) Code Generation </vt:lpstr>
      <vt:lpstr>Revisit Convolution Operation </vt:lpstr>
      <vt:lpstr>A Convolution Unit; things to ponder </vt:lpstr>
      <vt:lpstr>Data Reuse</vt:lpstr>
      <vt:lpstr>Tile Reuse: Operation from Tile View</vt:lpstr>
      <vt:lpstr>Tile Reuse : Next tile</vt:lpstr>
      <vt:lpstr>Tile view: Last tile of the last channel</vt:lpstr>
      <vt:lpstr>PowerPoint 簡報</vt:lpstr>
      <vt:lpstr>Tile Reuse - Tile Overlap</vt:lpstr>
      <vt:lpstr>Convolution PE Unit</vt:lpstr>
      <vt:lpstr>Per-filter based conv. task allocation</vt:lpstr>
      <vt:lpstr>Partial sum accumulated PE design</vt:lpstr>
      <vt:lpstr>Tile view: Operation within a Tile (1/2)</vt:lpstr>
      <vt:lpstr>Tile view: Operation within a Tile (2/2)</vt:lpstr>
      <vt:lpstr>Tile view: Operation within a Tile (2/2) Revision </vt:lpstr>
      <vt:lpstr>Optimization of Data Streaming From SRAM</vt:lpstr>
      <vt:lpstr>Global view: Per-filter Based Computation In a tile 1/5</vt:lpstr>
      <vt:lpstr>Global view: Per-filter Based Computation in the same tile 2/5</vt:lpstr>
      <vt:lpstr>Global view: Per-filter Based Computation in the same tile 3/5 </vt:lpstr>
      <vt:lpstr>Global view: Per-filter Based Computation in the same tile 4/5</vt:lpstr>
      <vt:lpstr>Global view: Per-filter Based Computation change channel 5/5</vt:lpstr>
      <vt:lpstr>Project – part A:       Intelligent Data Fetcher (1/3)</vt:lpstr>
      <vt:lpstr>Project – part A:       Intelligent Data Fetcher (2/3)</vt:lpstr>
      <vt:lpstr>Project – part A:       Intelligent Data Fetcher (3/3)</vt:lpstr>
      <vt:lpstr>Kernel View: Oversize Kernel Handling (1/2)</vt:lpstr>
      <vt:lpstr>Kernel View: Row-major Order Kernel in Geometric Mapping, on different PEs  (2/2)</vt:lpstr>
      <vt:lpstr>Kernel View: Row-major Order Kernel Mapping on the Same PE for Oversize Kernel (1/2)</vt:lpstr>
      <vt:lpstr>Kernel Row-major Order Mapping on the same 3x3 PE for Oversize Kernel (kernel + input view)</vt:lpstr>
      <vt:lpstr>Kernel Row-major Order Mapping on the Same PE for Oversize Kernel in Action (1/6)</vt:lpstr>
      <vt:lpstr>Kernel Row-major Order Mapping on the Same PE for Oversize Kernel in Action (2/6)</vt:lpstr>
      <vt:lpstr>PowerPoint 簡報</vt:lpstr>
      <vt:lpstr>Kernel Row-major Order Mapping on the Same PE for Oversize Kernel (4/6)</vt:lpstr>
      <vt:lpstr>Kernel Row-major Order Mapping on the Same PE for Oversize Kernel (5/6)</vt:lpstr>
      <vt:lpstr>Kernel Row-major Order Mapping on the Same PE for Oversize Kernel (6/6)</vt:lpstr>
      <vt:lpstr>Kernel Row-major Order Mapping on the Same PE for Oversize Kernel</vt:lpstr>
      <vt:lpstr>Optimization: Weight Stationary for Oversize Kernel </vt:lpstr>
      <vt:lpstr>Optimization: Weight Stationary for Oversize Kernel </vt:lpstr>
      <vt:lpstr>How about 1x1 kernels? The PE is 3x3.</vt:lpstr>
      <vt:lpstr>Optimization for 1x1 Kernel Size </vt:lpstr>
      <vt:lpstr>Optimization for 1x1 Kernel Size (1/4)</vt:lpstr>
      <vt:lpstr>Optimization for 1x1 Kernel Size (2/4)</vt:lpstr>
      <vt:lpstr>Optimization for 1x1 Kernel Size (3/4)</vt:lpstr>
      <vt:lpstr>Optimization for 1x1 Kernel Size (4/4)</vt:lpstr>
      <vt:lpstr>Project – part B:       PE accelerator</vt:lpstr>
      <vt:lpstr>Input SRAM Example</vt:lpstr>
      <vt:lpstr>PEs’ utilization rate of YOLOv3-tiny</vt:lpstr>
      <vt:lpstr>PEs’ utilization rate of VGG16</vt:lpstr>
      <vt:lpstr>PEs’ utilization rate of AlexNet</vt:lpstr>
      <vt:lpstr>Convolution,  Bias Addition, and ReLU PE Core </vt:lpstr>
      <vt:lpstr>Memory System </vt:lpstr>
      <vt:lpstr>Project – part C:       Complete 1D PE accelerator</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New Hardware Emerge</dc:title>
  <dc:creator>Oscar Law</dc:creator>
  <cp:lastModifiedBy>CASLab 公用帳號</cp:lastModifiedBy>
  <cp:revision>316</cp:revision>
  <dcterms:created xsi:type="dcterms:W3CDTF">2016-10-22T21:54:17Z</dcterms:created>
  <dcterms:modified xsi:type="dcterms:W3CDTF">2020-03-17T07:08:51Z</dcterms:modified>
</cp:coreProperties>
</file>