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9713" y="0"/>
            <a:ext cx="4889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>
                <a:solidFill>
                  <a:schemeClr val="bg1"/>
                </a:solidFill>
                <a:latin typeface="Comic Sans MS" pitchFamily="66" charset="0"/>
                <a:ea typeface="+mn-ea"/>
              </a:rPr>
              <a:t>NCKU Computer Architecture and System Laboratory</a:t>
            </a:r>
            <a:r>
              <a:rPr kumimoji="0" lang="en-US" altLang="zh-TW">
                <a:latin typeface="Comic Sans MS" pitchFamily="66" charset="0"/>
                <a:ea typeface="+mn-ea"/>
              </a:rPr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339850"/>
            <a:ext cx="7415212" cy="23764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52963"/>
            <a:ext cx="6400800" cy="9858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5225"/>
            <a:ext cx="1835150" cy="476250"/>
          </a:xfrm>
        </p:spPr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45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01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77050" y="188913"/>
            <a:ext cx="2016125" cy="5907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27088" y="188913"/>
            <a:ext cx="5897562" cy="5907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635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806608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42988" y="1484313"/>
            <a:ext cx="3630612" cy="4611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26000" y="1484313"/>
            <a:ext cx="3632200" cy="4611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38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86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15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42988" y="1484313"/>
            <a:ext cx="3630612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26000" y="1484313"/>
            <a:ext cx="36322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49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61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2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66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00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79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88913"/>
            <a:ext cx="8066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484313"/>
            <a:ext cx="7415212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 </a:t>
            </a:r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400" b="0" smtClean="0">
                <a:solidFill>
                  <a:schemeClr val="tx1"/>
                </a:solidFill>
                <a:latin typeface="+mj-lt"/>
                <a:ea typeface="新細明體" charset="-120"/>
              </a:defRPr>
            </a:lvl1pPr>
          </a:lstStyle>
          <a:p>
            <a:fld id="{DFFEFF0A-9709-46C8-AC99-89EFAA6FFCD9}" type="datetimeFigureOut">
              <a:rPr lang="zh-TW" altLang="en-US" smtClean="0"/>
              <a:t>2014/8/1</a:t>
            </a:fld>
            <a:endParaRPr lang="zh-TW" alt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39713" y="0"/>
            <a:ext cx="4889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>
                <a:solidFill>
                  <a:schemeClr val="bg1"/>
                </a:solidFill>
                <a:latin typeface="Comic Sans MS" pitchFamily="66" charset="0"/>
                <a:ea typeface="+mn-ea"/>
              </a:rPr>
              <a:t>NCKU Computer Architecture and System Laboratory</a:t>
            </a:r>
            <a:r>
              <a:rPr kumimoji="0" lang="en-US" altLang="zh-TW">
                <a:latin typeface="Comic Sans MS" pitchFamily="66" charset="0"/>
                <a:ea typeface="+mn-ea"/>
              </a:rPr>
              <a:t> 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1303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400" b="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00563" y="6245225"/>
            <a:ext cx="4392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200" b="0" smtClean="0">
                <a:solidFill>
                  <a:schemeClr val="folHlink"/>
                </a:solidFill>
                <a:latin typeface="+mj-lt"/>
                <a:ea typeface="新細明體" charset="-120"/>
              </a:defRPr>
            </a:lvl1pPr>
          </a:lstStyle>
          <a:p>
            <a:fld id="{E34686AC-AF59-48FD-803C-211C8B782B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32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32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32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32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32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32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32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32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From ESL to Silicon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Jhe</a:t>
            </a:r>
            <a:r>
              <a:rPr lang="en-US" altLang="zh-TW" dirty="0" smtClean="0"/>
              <a:t>-Yu </a:t>
            </a:r>
            <a:r>
              <a:rPr lang="en-US" altLang="zh-TW" dirty="0" err="1" smtClean="0"/>
              <a:t>Liou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38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SIMD to SIMT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SIMT – single instruction multiple thread</a:t>
            </a:r>
          </a:p>
          <a:p>
            <a:pPr lvl="1"/>
            <a:r>
              <a:rPr lang="en-US" altLang="zh-TW" sz="2400" dirty="0" smtClean="0"/>
              <a:t>This terminology is introduced by </a:t>
            </a:r>
            <a:r>
              <a:rPr lang="en-US" altLang="zh-TW" sz="2400" dirty="0" err="1" smtClean="0"/>
              <a:t>Nvidia</a:t>
            </a:r>
            <a:r>
              <a:rPr lang="en-US" altLang="zh-TW" sz="2400" dirty="0"/>
              <a:t>.</a:t>
            </a:r>
            <a:r>
              <a:rPr lang="en-US" altLang="zh-TW" sz="2400" dirty="0" smtClean="0"/>
              <a:t> </a:t>
            </a:r>
          </a:p>
          <a:p>
            <a:r>
              <a:rPr lang="en-US" altLang="zh-TW" sz="2800" dirty="0" smtClean="0"/>
              <a:t>SIMT is a kind of </a:t>
            </a:r>
            <a:r>
              <a:rPr lang="en-US" altLang="zh-TW" sz="2800" dirty="0" smtClean="0">
                <a:solidFill>
                  <a:srgbClr val="FF0000"/>
                </a:solidFill>
              </a:rPr>
              <a:t>execution model </a:t>
            </a:r>
            <a:r>
              <a:rPr lang="en-US" altLang="zh-TW" sz="2800" dirty="0" smtClean="0"/>
              <a:t>on hardware.</a:t>
            </a:r>
          </a:p>
          <a:p>
            <a:pPr lvl="1"/>
            <a:r>
              <a:rPr lang="en-US" altLang="zh-TW" sz="2400" dirty="0" smtClean="0"/>
              <a:t>Not an instruction set.</a:t>
            </a:r>
          </a:p>
          <a:p>
            <a:pPr lvl="1"/>
            <a:r>
              <a:rPr lang="en-US" altLang="zh-TW" sz="2400" dirty="0" smtClean="0"/>
              <a:t>Still within the concept of SIMD.</a:t>
            </a:r>
          </a:p>
          <a:p>
            <a:r>
              <a:rPr lang="en-US" altLang="zh-TW" sz="2800" dirty="0" smtClean="0"/>
              <a:t>Working on narrow domain of programming model </a:t>
            </a:r>
          </a:p>
          <a:p>
            <a:pPr lvl="1"/>
            <a:r>
              <a:rPr lang="en-US" altLang="zh-TW" sz="2400" dirty="0" smtClean="0"/>
              <a:t>Like OpenGL and OpenCL</a:t>
            </a:r>
          </a:p>
        </p:txBody>
      </p:sp>
    </p:spTree>
    <p:extLst>
      <p:ext uri="{BB962C8B-B14F-4D97-AF65-F5344CB8AC3E}">
        <p14:creationId xmlns:p14="http://schemas.microsoft.com/office/powerpoint/2010/main" val="15592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SIMD to </a:t>
            </a:r>
            <a:r>
              <a:rPr lang="en-US" altLang="zh-TW" dirty="0" smtClean="0"/>
              <a:t>SIMT</a:t>
            </a:r>
            <a:br>
              <a:rPr lang="en-US" altLang="zh-TW" dirty="0" smtClean="0"/>
            </a:br>
            <a:r>
              <a:rPr lang="en-US" altLang="zh-TW" dirty="0" err="1" smtClean="0"/>
              <a:t>SIMT</a:t>
            </a:r>
            <a:r>
              <a:rPr lang="en-US" altLang="zh-TW" dirty="0" smtClean="0"/>
              <a:t> execution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Using OpenGL as example. 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7055" r="3221" b="2578"/>
          <a:stretch/>
        </p:blipFill>
        <p:spPr bwMode="auto">
          <a:xfrm>
            <a:off x="3059832" y="4677257"/>
            <a:ext cx="3411809" cy="216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7966" r="5117" b="3073"/>
          <a:stretch/>
        </p:blipFill>
        <p:spPr bwMode="auto">
          <a:xfrm>
            <a:off x="971600" y="2277442"/>
            <a:ext cx="3340631" cy="217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227744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19200 vertices =&gt; 19200 threads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Each thread has its own data=&gt;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 position, normal vector, etc.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r="50000" b="47209"/>
          <a:stretch/>
        </p:blipFill>
        <p:spPr bwMode="auto">
          <a:xfrm>
            <a:off x="5076056" y="2277442"/>
            <a:ext cx="3850338" cy="217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加號 4"/>
          <p:cNvSpPr/>
          <p:nvPr/>
        </p:nvSpPr>
        <p:spPr bwMode="auto">
          <a:xfrm>
            <a:off x="4325612" y="3212976"/>
            <a:ext cx="678436" cy="648072"/>
          </a:xfrm>
          <a:prstGeom prst="mathPlus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84168" y="2277442"/>
            <a:ext cx="2842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Shader program =&gt;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   for lighting calculation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Each thread will execute the same program here with different data from its own.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SIMD to SIMT</a:t>
            </a:r>
            <a:br>
              <a:rPr lang="en-US" altLang="zh-TW" dirty="0"/>
            </a:br>
            <a:r>
              <a:rPr lang="en-US" altLang="zh-TW" dirty="0" err="1"/>
              <a:t>SIMT</a:t>
            </a:r>
            <a:r>
              <a:rPr lang="en-US" altLang="zh-TW" dirty="0"/>
              <a:t> execution model</a:t>
            </a:r>
            <a:endParaRPr lang="zh-TW" altLang="en-US" dirty="0"/>
          </a:p>
        </p:txBody>
      </p:sp>
      <p:sp>
        <p:nvSpPr>
          <p:cNvPr id="21" name="內容版面配置區 20"/>
          <p:cNvSpPr>
            <a:spLocks noGrp="1"/>
          </p:cNvSpPr>
          <p:nvPr>
            <p:ph idx="1"/>
          </p:nvPr>
        </p:nvSpPr>
        <p:spPr>
          <a:xfrm>
            <a:off x="1042988" y="1556792"/>
            <a:ext cx="4825156" cy="4896544"/>
          </a:xfrm>
        </p:spPr>
        <p:txBody>
          <a:bodyPr/>
          <a:lstStyle/>
          <a:p>
            <a:r>
              <a:rPr lang="en-US" altLang="zh-TW" sz="2800" dirty="0" smtClean="0"/>
              <a:t>Decode one instruction for multiple execution units.</a:t>
            </a:r>
          </a:p>
          <a:p>
            <a:pPr lvl="1"/>
            <a:r>
              <a:rPr lang="en-US" altLang="zh-TW" sz="2400" dirty="0" smtClean="0"/>
              <a:t>Ex: 16 exec units </a:t>
            </a:r>
          </a:p>
          <a:p>
            <a:r>
              <a:rPr lang="en-US" altLang="zh-TW" sz="2800" dirty="0" smtClean="0"/>
              <a:t>The programmer cares about the programming model, instead of operations.</a:t>
            </a:r>
          </a:p>
          <a:p>
            <a:pPr lvl="1"/>
            <a:r>
              <a:rPr lang="en-US" altLang="zh-TW" sz="2400" dirty="0" smtClean="0"/>
              <a:t>Hardware controls the execution flow and thread dispatch.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 bwMode="auto">
          <a:xfrm>
            <a:off x="6156176" y="371703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742016" y="371703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327856" y="371703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913696" y="371703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156176" y="429309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742016" y="429309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327856" y="429309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913696" y="429309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156875" y="486916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742715" y="486916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328555" y="486916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914395" y="486916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156875" y="544522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742715" y="544522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7328555" y="544522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7914395" y="544522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6156176" y="1988840"/>
            <a:ext cx="2190267" cy="72008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Instruction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Decode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6156875" y="2852936"/>
            <a:ext cx="2190267" cy="72008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Shared register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Pool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51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SIMD to SIMT</a:t>
            </a:r>
            <a:br>
              <a:rPr lang="en-US" altLang="zh-TW" dirty="0"/>
            </a:br>
            <a:r>
              <a:rPr lang="en-US" altLang="zh-TW" dirty="0" smtClean="0"/>
              <a:t>SIMD instruction + SIMT model?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SIMD/SIMT, </a:t>
            </a:r>
            <a:r>
              <a:rPr lang="en-US" altLang="zh-TW" dirty="0"/>
              <a:t>t</a:t>
            </a:r>
            <a:r>
              <a:rPr lang="en-US" altLang="zh-TW" dirty="0" smtClean="0"/>
              <a:t>hey can co-exist with each other.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6444208" y="3140968"/>
            <a:ext cx="2190267" cy="72008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Instruction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Decode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444907" y="4005064"/>
            <a:ext cx="2190267" cy="72008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Shared register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Pool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450144" y="522920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035984" y="522920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621824" y="522920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207664" y="522920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315904" y="4869160"/>
            <a:ext cx="2448272" cy="86409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Vector exec unit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450144" y="616530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035984" y="616530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621824" y="616530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8207664" y="616530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315904" y="5805264"/>
            <a:ext cx="2448272" cy="86409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Vector exec unit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21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SIMD to SIMT</a:t>
            </a:r>
            <a:br>
              <a:rPr lang="en-US" altLang="zh-TW" dirty="0"/>
            </a:br>
            <a:r>
              <a:rPr lang="en-US" altLang="zh-TW" dirty="0" smtClean="0"/>
              <a:t>scalar SIMT vs SIMD + SIMT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2988" y="4941168"/>
            <a:ext cx="7415212" cy="1154832"/>
          </a:xfrm>
        </p:spPr>
        <p:txBody>
          <a:bodyPr/>
          <a:lstStyle/>
          <a:p>
            <a:r>
              <a:rPr lang="en-US" altLang="zh-TW" dirty="0" smtClean="0"/>
              <a:t>16 scalar cores vs 4 4-lane vector cores?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1188323" y="263691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774163" y="263691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360003" y="263691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945843" y="263691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188323" y="321297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774163" y="321297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360003" y="321297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945843" y="321297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189022" y="378904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774862" y="378904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360702" y="378904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946542" y="3789040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189022" y="436510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774862" y="436510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360702" y="436510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2946542" y="436510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1187624" y="1628800"/>
            <a:ext cx="2190267" cy="36004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decode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1188323" y="2132856"/>
            <a:ext cx="2190267" cy="36004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register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5318531" y="1628800"/>
            <a:ext cx="2190267" cy="36004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decode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5319230" y="2132856"/>
            <a:ext cx="2190267" cy="36004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register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4130176" y="299695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4716016" y="299695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5301856" y="299695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5887696" y="2996952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3995936" y="2636912"/>
            <a:ext cx="2448272" cy="86409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Vector exec unit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4130176" y="393305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4716016" y="393305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5301856" y="393305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5887696" y="3933056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3995936" y="3573016"/>
            <a:ext cx="2448272" cy="86409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Vector exec unit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6640395" y="3001023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7226235" y="3001023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7812075" y="3001023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8397915" y="3001023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6506155" y="2640983"/>
            <a:ext cx="2448272" cy="86409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Vector exec unit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6640395" y="3937127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7226235" y="3937127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7812075" y="3937127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8397915" y="3937127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EU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6506155" y="3577087"/>
            <a:ext cx="2448272" cy="86409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Vector exec unit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4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SIMD to SIMT</a:t>
            </a:r>
            <a:br>
              <a:rPr lang="en-US" altLang="zh-TW" dirty="0"/>
            </a:br>
            <a:r>
              <a:rPr lang="en-US" altLang="zh-TW" dirty="0"/>
              <a:t>scalar SIMT vs SIMD + SIMT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Using scalar core in SIMT.</a:t>
            </a:r>
          </a:p>
          <a:p>
            <a:pPr lvl="1"/>
            <a:r>
              <a:rPr lang="en-US" altLang="zh-TW" sz="2400" dirty="0" smtClean="0"/>
              <a:t>Advantage</a:t>
            </a:r>
          </a:p>
          <a:p>
            <a:pPr lvl="2"/>
            <a:r>
              <a:rPr lang="en-US" altLang="zh-TW" sz="2000" dirty="0" smtClean="0"/>
              <a:t>Increase the execution unit’s utilization.</a:t>
            </a:r>
          </a:p>
          <a:p>
            <a:pPr lvl="2"/>
            <a:r>
              <a:rPr lang="en-US" altLang="zh-TW" sz="2000" dirty="0" smtClean="0"/>
              <a:t>Even a vector based instruction can be simply divided into scalar part.</a:t>
            </a:r>
          </a:p>
          <a:p>
            <a:pPr lvl="1"/>
            <a:r>
              <a:rPr lang="en-US" altLang="zh-TW" sz="2400" dirty="0" smtClean="0"/>
              <a:t>Disadvantage</a:t>
            </a:r>
          </a:p>
          <a:p>
            <a:pPr lvl="2"/>
            <a:r>
              <a:rPr lang="en-US" altLang="zh-TW" sz="2000" dirty="0" smtClean="0"/>
              <a:t>More threads executed at same time means more thread-related data kept in registers. </a:t>
            </a:r>
          </a:p>
          <a:p>
            <a:r>
              <a:rPr lang="en-US" altLang="zh-TW" sz="2800" dirty="0" smtClean="0"/>
              <a:t>We have an on-going project worked with ITRI </a:t>
            </a:r>
          </a:p>
          <a:p>
            <a:pPr lvl="1"/>
            <a:r>
              <a:rPr lang="en-US" altLang="zh-TW" sz="2400" dirty="0" smtClean="0"/>
              <a:t>HSAIL-based SIMT </a:t>
            </a:r>
            <a:r>
              <a:rPr lang="en-US" altLang="zh-TW" sz="2400" dirty="0" err="1" smtClean="0"/>
              <a:t>shader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processor</a:t>
            </a:r>
          </a:p>
        </p:txBody>
      </p:sp>
    </p:spTree>
    <p:extLst>
      <p:ext uri="{BB962C8B-B14F-4D97-AF65-F5344CB8AC3E}">
        <p14:creationId xmlns:p14="http://schemas.microsoft.com/office/powerpoint/2010/main" val="9403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Challenge of SIMT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How SIMT executes a branch instruction?</a:t>
            </a:r>
          </a:p>
          <a:p>
            <a:pPr lvl="1"/>
            <a:r>
              <a:rPr lang="en-US" altLang="zh-TW" dirty="0" smtClean="0"/>
              <a:t>Which one is the target instruction if condition execution is involved?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4043303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Thread 1</a:t>
            </a:r>
          </a:p>
          <a:p>
            <a:r>
              <a:rPr lang="en-US" altLang="zh-TW" sz="1400" dirty="0" smtClean="0"/>
              <a:t>R0 = 0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15816" y="4043303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Thread 2</a:t>
            </a:r>
          </a:p>
          <a:p>
            <a:r>
              <a:rPr lang="en-US" altLang="zh-TW" sz="1400" dirty="0" smtClean="0"/>
              <a:t>R0 = 0</a:t>
            </a:r>
            <a:endParaRPr lang="zh-TW" altLang="en-US" dirty="0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4572000" y="4043303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Thread 3</a:t>
            </a:r>
          </a:p>
          <a:p>
            <a:r>
              <a:rPr lang="en-US" altLang="zh-TW" sz="1400" dirty="0" smtClean="0"/>
              <a:t>R0 = 1</a:t>
            </a:r>
            <a:endParaRPr lang="zh-TW" altLang="en-US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6228184" y="4043303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Thread 4</a:t>
            </a:r>
          </a:p>
          <a:p>
            <a:r>
              <a:rPr lang="en-US" altLang="zh-TW" sz="1400" dirty="0" smtClean="0"/>
              <a:t>R0 = 1</a:t>
            </a:r>
            <a:endParaRPr lang="zh-TW" altLang="en-US" sz="140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1259632" y="5283205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(R0 == 1)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R1 = 0;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R1 = 1;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15816" y="5267439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(R0 == 1)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R1 = 0;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R1 = 1;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572000" y="5283204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(R0 == 1)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R1 = 0;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R1 = 1;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28184" y="5283203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(R0 == 1)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R1 = 0;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R1 = 1;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259632" y="5283205"/>
            <a:ext cx="6840760" cy="2722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8" name="弧形向右箭號 17"/>
          <p:cNvSpPr/>
          <p:nvPr/>
        </p:nvSpPr>
        <p:spPr bwMode="auto">
          <a:xfrm>
            <a:off x="997889" y="4335690"/>
            <a:ext cx="261743" cy="1885856"/>
          </a:xfrm>
          <a:prstGeom prst="curvedRightArrow">
            <a:avLst>
              <a:gd name="adj1" fmla="val 0"/>
              <a:gd name="adj2" fmla="val 50087"/>
              <a:gd name="adj3" fmla="val 25000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0" name="弧形向右箭號 19"/>
          <p:cNvSpPr/>
          <p:nvPr/>
        </p:nvSpPr>
        <p:spPr bwMode="auto">
          <a:xfrm>
            <a:off x="2627784" y="4293096"/>
            <a:ext cx="261743" cy="1885856"/>
          </a:xfrm>
          <a:prstGeom prst="curvedRightArrow">
            <a:avLst>
              <a:gd name="adj1" fmla="val 0"/>
              <a:gd name="adj2" fmla="val 50087"/>
              <a:gd name="adj3" fmla="val 25000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1" name="弧形向右箭號 20"/>
          <p:cNvSpPr/>
          <p:nvPr/>
        </p:nvSpPr>
        <p:spPr bwMode="auto">
          <a:xfrm>
            <a:off x="4283968" y="4293096"/>
            <a:ext cx="261743" cy="1467162"/>
          </a:xfrm>
          <a:prstGeom prst="curvedRightArrow">
            <a:avLst>
              <a:gd name="adj1" fmla="val 0"/>
              <a:gd name="adj2" fmla="val 50087"/>
              <a:gd name="adj3" fmla="val 25000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2" name="弧形向右箭號 21"/>
          <p:cNvSpPr/>
          <p:nvPr/>
        </p:nvSpPr>
        <p:spPr bwMode="auto">
          <a:xfrm>
            <a:off x="5939287" y="4277330"/>
            <a:ext cx="261743" cy="1467162"/>
          </a:xfrm>
          <a:prstGeom prst="curvedRightArrow">
            <a:avLst>
              <a:gd name="adj1" fmla="val 0"/>
              <a:gd name="adj2" fmla="val 50087"/>
              <a:gd name="adj3" fmla="val 25000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79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Challenge of </a:t>
            </a:r>
            <a:r>
              <a:rPr lang="en-US" altLang="zh-TW" dirty="0" smtClean="0"/>
              <a:t>SIMT</a:t>
            </a:r>
            <a:br>
              <a:rPr lang="en-US" altLang="zh-TW" dirty="0" smtClean="0"/>
            </a:br>
            <a:r>
              <a:rPr lang="en-US" altLang="zh-TW" dirty="0" smtClean="0"/>
              <a:t>divergence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Divergence</a:t>
            </a:r>
          </a:p>
          <a:p>
            <a:pPr lvl="1"/>
            <a:r>
              <a:rPr lang="en-US" altLang="zh-TW" sz="2400" dirty="0" smtClean="0"/>
              <a:t>Threads are going in different direction and are not uniform anymore.</a:t>
            </a:r>
          </a:p>
          <a:p>
            <a:r>
              <a:rPr lang="en-US" altLang="zh-TW" sz="2800" dirty="0" smtClean="0"/>
              <a:t>Naïve Solution – go through </a:t>
            </a:r>
            <a:r>
              <a:rPr lang="en-US" altLang="zh-TW" sz="2800" dirty="0" smtClean="0">
                <a:solidFill>
                  <a:srgbClr val="FF0000"/>
                </a:solidFill>
              </a:rPr>
              <a:t>every</a:t>
            </a:r>
            <a:r>
              <a:rPr lang="en-US" altLang="zh-TW" sz="2800" dirty="0" smtClean="0"/>
              <a:t> code path.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3945645" y="4512795"/>
            <a:ext cx="360040" cy="36004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531485" y="4512795"/>
            <a:ext cx="360040" cy="36004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117325" y="4512795"/>
            <a:ext cx="360040" cy="36004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703165" y="4512795"/>
            <a:ext cx="360040" cy="36004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03648" y="4348842"/>
            <a:ext cx="18939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(R0 == 1) {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= 0;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 (R7 == 1)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 = 1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TW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= 1;</a:t>
            </a:r>
            <a:endParaRPr lang="zh-TW" altLang="en-US" sz="1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945645" y="4881256"/>
            <a:ext cx="360040" cy="36004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117325" y="4881256"/>
            <a:ext cx="360040" cy="36004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703165" y="4881256"/>
            <a:ext cx="360040" cy="36004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531485" y="4872835"/>
            <a:ext cx="360040" cy="36004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117325" y="5245108"/>
            <a:ext cx="360040" cy="36004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703165" y="5245108"/>
            <a:ext cx="360040" cy="36004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3945645" y="5249983"/>
            <a:ext cx="360040" cy="36004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531485" y="5249983"/>
            <a:ext cx="360040" cy="36004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321909" y="4521482"/>
            <a:ext cx="1080120" cy="36004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Cycle</a:t>
            </a:r>
            <a:r>
              <a:rPr kumimoji="1" lang="en-US" altLang="zh-TW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 1</a:t>
            </a:r>
            <a:endParaRPr kumimoji="1" lang="zh-TW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6321909" y="4891188"/>
            <a:ext cx="1080120" cy="36004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Cycle</a:t>
            </a:r>
            <a:r>
              <a:rPr kumimoji="1" lang="en-US" altLang="zh-TW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 2</a:t>
            </a:r>
            <a:endParaRPr kumimoji="1" lang="zh-TW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321909" y="5251228"/>
            <a:ext cx="1080120" cy="36004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Cycle</a:t>
            </a:r>
            <a:r>
              <a:rPr kumimoji="1" lang="en-US" altLang="zh-TW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 3</a:t>
            </a:r>
            <a:endParaRPr kumimoji="1" lang="zh-TW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55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1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Challenge of SIMT</a:t>
            </a:r>
            <a:br>
              <a:rPr lang="en-US" altLang="zh-TW" dirty="0"/>
            </a:br>
            <a:r>
              <a:rPr lang="en-US" altLang="zh-TW" dirty="0"/>
              <a:t>divergence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This is why the traditional Ray-tracing is still relied on cluster server (processor)</a:t>
            </a:r>
          </a:p>
          <a:p>
            <a:pPr lvl="1"/>
            <a:r>
              <a:rPr lang="en-US" altLang="zh-TW" sz="2400" dirty="0" smtClean="0"/>
              <a:t>Photorealistic </a:t>
            </a:r>
            <a:r>
              <a:rPr lang="en-US" altLang="zh-TW" sz="2400" dirty="0"/>
              <a:t>rendering </a:t>
            </a:r>
            <a:r>
              <a:rPr lang="en-US" altLang="zh-TW" sz="2400" dirty="0" smtClean="0"/>
              <a:t>method</a:t>
            </a:r>
          </a:p>
          <a:p>
            <a:pPr lvl="1"/>
            <a:r>
              <a:rPr lang="en-US" altLang="zh-TW" sz="2400" dirty="0" smtClean="0"/>
              <a:t>Can be highly parallel. (project million to billion ray around the scene)</a:t>
            </a:r>
          </a:p>
          <a:p>
            <a:pPr lvl="1"/>
            <a:r>
              <a:rPr lang="en-US" altLang="zh-TW" sz="2400" dirty="0" smtClean="0"/>
              <a:t>extreme high divergence in each ray-casting (thread) on photon collision, reflection, refraction, and diffusion computation.</a:t>
            </a:r>
            <a:endParaRPr lang="zh-TW" altLang="en-US" sz="2400" dirty="0"/>
          </a:p>
        </p:txBody>
      </p:sp>
      <p:pic>
        <p:nvPicPr>
          <p:cNvPr id="4" name="Picture 2" descr="File:Glasses 800 edi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19" y="4797152"/>
            <a:ext cx="2747796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23" y="4797153"/>
            <a:ext cx="2747796" cy="2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139952" y="4869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Trace level: 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32240" y="48691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Trace level: 50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Challenge of SIMT</a:t>
            </a:r>
            <a:br>
              <a:rPr lang="en-US" altLang="zh-TW" dirty="0"/>
            </a:br>
            <a:r>
              <a:rPr lang="en-US" altLang="zh-TW" dirty="0"/>
              <a:t>divergence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There is still some solution for divergence</a:t>
            </a:r>
          </a:p>
          <a:p>
            <a:pPr lvl="1"/>
            <a:r>
              <a:rPr lang="en-US" altLang="zh-TW" sz="2400" dirty="0" smtClean="0"/>
              <a:t>Hardware</a:t>
            </a:r>
          </a:p>
          <a:p>
            <a:pPr lvl="2"/>
            <a:r>
              <a:rPr lang="en-US" altLang="zh-TW" sz="2000" dirty="0" smtClean="0"/>
              <a:t>Using more instruction issue unit and aggressive scheduler.</a:t>
            </a:r>
          </a:p>
          <a:p>
            <a:pPr lvl="2"/>
            <a:r>
              <a:rPr lang="en-US" altLang="zh-TW" sz="2000" dirty="0" smtClean="0"/>
              <a:t>Trade-off between silicon area and computation power.</a:t>
            </a:r>
          </a:p>
          <a:p>
            <a:pPr lvl="1"/>
            <a:r>
              <a:rPr lang="en-US" altLang="zh-TW" sz="2400" dirty="0" smtClean="0"/>
              <a:t>Software</a:t>
            </a:r>
          </a:p>
          <a:p>
            <a:pPr lvl="2"/>
            <a:r>
              <a:rPr lang="en-US" altLang="zh-TW" sz="2000" dirty="0" smtClean="0"/>
              <a:t>Avoid branch operation. (depend on hardware and instruction architecture)</a:t>
            </a:r>
          </a:p>
          <a:p>
            <a:pPr lvl="3"/>
            <a:r>
              <a:rPr lang="en-US" altLang="zh-TW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clamp( (b - c)*99999.0, 0.0, 1.0)</a:t>
            </a:r>
          </a:p>
          <a:p>
            <a:pPr lvl="3"/>
            <a:r>
              <a:rPr lang="en-US" altLang="zh-TW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(b-c) &gt; 0</a:t>
            </a:r>
          </a:p>
          <a:p>
            <a:pPr marL="1371600" lvl="3" indent="0">
              <a:buNone/>
            </a:pPr>
            <a:r>
              <a:rPr lang="en-US" altLang="zh-TW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 = 1.0;</a:t>
            </a:r>
          </a:p>
          <a:p>
            <a:pPr marL="1371600" lvl="3" indent="0">
              <a:buNone/>
            </a:pPr>
            <a:r>
              <a:rPr lang="en-US" altLang="zh-TW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</a:p>
          <a:p>
            <a:pPr marL="1371600" lvl="3" indent="0">
              <a:buNone/>
            </a:pP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 = 0.0;</a:t>
            </a:r>
          </a:p>
        </p:txBody>
      </p:sp>
    </p:spTree>
    <p:extLst>
      <p:ext uri="{BB962C8B-B14F-4D97-AF65-F5344CB8AC3E}">
        <p14:creationId xmlns:p14="http://schemas.microsoft.com/office/powerpoint/2010/main" val="37754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From ESL to Silicon</a:t>
            </a:r>
          </a:p>
          <a:p>
            <a:r>
              <a:rPr lang="en-US" altLang="zh-TW" dirty="0" smtClean="0"/>
              <a:t>From </a:t>
            </a:r>
            <a:r>
              <a:rPr lang="en-US" altLang="zh-TW" dirty="0" smtClean="0"/>
              <a:t>SIMD to SIMT</a:t>
            </a:r>
          </a:p>
          <a:p>
            <a:r>
              <a:rPr lang="en-US" altLang="zh-TW" dirty="0" smtClean="0"/>
              <a:t>The challenge of </a:t>
            </a:r>
            <a:r>
              <a:rPr lang="en-US" altLang="zh-TW" dirty="0" smtClean="0"/>
              <a:t>SIMT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90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are lots of issues about trade-off between utilization and computation power.</a:t>
            </a:r>
          </a:p>
          <a:p>
            <a:pPr lvl="1"/>
            <a:r>
              <a:rPr lang="en-US" altLang="zh-TW" dirty="0" smtClean="0"/>
              <a:t>Deeper data parallel or aggressive scheduler?</a:t>
            </a:r>
          </a:p>
          <a:p>
            <a:pPr lvl="1"/>
            <a:r>
              <a:rPr lang="en-US" altLang="zh-TW" dirty="0" smtClean="0"/>
              <a:t>Strongly application specific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5340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If you are interesting in Graphic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Web: http</a:t>
            </a:r>
            <a:r>
              <a:rPr lang="en-US" altLang="zh-TW" sz="2000" dirty="0"/>
              <a:t>://lioujheyu.synology.me/~git/ogles1_1</a:t>
            </a:r>
            <a:r>
              <a:rPr lang="en-US" altLang="zh-TW" sz="2000" dirty="0" smtClean="0"/>
              <a:t>/</a:t>
            </a:r>
          </a:p>
          <a:p>
            <a:pPr marL="0" indent="0">
              <a:buNone/>
            </a:pPr>
            <a:r>
              <a:rPr lang="en-US" altLang="zh-TW" sz="2000" dirty="0" err="1" smtClean="0"/>
              <a:t>Git</a:t>
            </a:r>
            <a:r>
              <a:rPr lang="en-US" altLang="zh-TW" sz="2000" dirty="0" smtClean="0"/>
              <a:t>: http</a:t>
            </a:r>
            <a:r>
              <a:rPr lang="en-US" altLang="zh-TW" sz="2000" dirty="0"/>
              <a:t>://lioujheyu.synology.me/~git/index.cgi/ogles1_1.git</a:t>
            </a:r>
            <a:r>
              <a:rPr lang="en-US" altLang="zh-TW" sz="2000" dirty="0" smtClean="0"/>
              <a:t>/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8619" r="22321"/>
          <a:stretch/>
        </p:blipFill>
        <p:spPr>
          <a:xfrm>
            <a:off x="1312422" y="2348880"/>
            <a:ext cx="6067889" cy="44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921375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From ESL to Silicon</a:t>
            </a:r>
            <a:br>
              <a:rPr lang="en-US" altLang="zh-TW" dirty="0" smtClean="0"/>
            </a:br>
            <a:r>
              <a:rPr lang="en-US" altLang="zh-TW" sz="2800" dirty="0" smtClean="0"/>
              <a:t>CPU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2988" y="1484313"/>
            <a:ext cx="7849492" cy="4611687"/>
          </a:xfrm>
        </p:spPr>
        <p:txBody>
          <a:bodyPr/>
          <a:lstStyle/>
          <a:p>
            <a:r>
              <a:rPr lang="en-US" altLang="zh-TW" sz="2800" dirty="0" smtClean="0"/>
              <a:t>ARM v5 instruction compatible dual core.</a:t>
            </a:r>
          </a:p>
          <a:p>
            <a:r>
              <a:rPr lang="en-US" altLang="zh-TW" sz="2800" dirty="0" smtClean="0"/>
              <a:t>Full-system verification capability</a:t>
            </a:r>
          </a:p>
          <a:p>
            <a:pPr lvl="1"/>
            <a:r>
              <a:rPr lang="en-US" altLang="zh-TW" sz="2400" dirty="0" smtClean="0"/>
              <a:t>Linux kernel 2.6 boot up.</a:t>
            </a:r>
          </a:p>
          <a:p>
            <a:r>
              <a:rPr lang="en-US" altLang="zh-TW" dirty="0" smtClean="0"/>
              <a:t>Continue to focus on issue on power consumption, cache efficiency.</a:t>
            </a:r>
          </a:p>
          <a:p>
            <a:endParaRPr lang="zh-TW" alt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30" y="4293095"/>
            <a:ext cx="223773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9" y="4293095"/>
            <a:ext cx="5274855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55" y="3573016"/>
            <a:ext cx="4041845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From ESL to Silicon</a:t>
            </a:r>
            <a:br>
              <a:rPr lang="en-US" altLang="zh-TW" dirty="0" smtClean="0"/>
            </a:br>
            <a:r>
              <a:rPr lang="en-US" altLang="zh-TW" sz="2800" dirty="0" smtClean="0"/>
              <a:t>Network and Virtualization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2988" y="1484313"/>
            <a:ext cx="7777484" cy="1584647"/>
          </a:xfrm>
        </p:spPr>
        <p:txBody>
          <a:bodyPr/>
          <a:lstStyle/>
          <a:p>
            <a:r>
              <a:rPr lang="en-US" altLang="zh-TW" sz="2800" dirty="0"/>
              <a:t>A CASL hypervisor</a:t>
            </a:r>
            <a:r>
              <a:rPr lang="en-US" altLang="zh-TW" sz="2800" dirty="0" smtClean="0"/>
              <a:t>,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so </a:t>
            </a:r>
            <a:r>
              <a:rPr lang="en-US" altLang="zh-TW" sz="2400" dirty="0"/>
              <a:t>called a Virtual Machine Monitor (VMM). </a:t>
            </a:r>
          </a:p>
          <a:p>
            <a:r>
              <a:rPr lang="en-US" altLang="zh-TW" sz="2800" dirty="0" smtClean="0"/>
              <a:t>A timing approximated TCP/IP </a:t>
            </a:r>
            <a:r>
              <a:rPr lang="en-US" altLang="zh-TW" sz="2800" dirty="0"/>
              <a:t>offload engine.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043608" y="3068960"/>
            <a:ext cx="417646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-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-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-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-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-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-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800" dirty="0" smtClean="0"/>
              <a:t>Full system verification with</a:t>
            </a:r>
            <a:endParaRPr lang="en-US" altLang="zh-TW" sz="2800" dirty="0"/>
          </a:p>
          <a:p>
            <a:pPr lvl="1"/>
            <a:r>
              <a:rPr lang="en-US" altLang="zh-TW" sz="2400" dirty="0" smtClean="0"/>
              <a:t>Multiple </a:t>
            </a:r>
            <a:r>
              <a:rPr lang="en-US" altLang="zh-TW" sz="2400" dirty="0"/>
              <a:t>guest OS.</a:t>
            </a:r>
          </a:p>
          <a:p>
            <a:pPr lvl="1"/>
            <a:r>
              <a:rPr lang="en-US" altLang="zh-TW" sz="2400" dirty="0"/>
              <a:t>Communication with another computer by real Ethernet interface.</a:t>
            </a:r>
          </a:p>
        </p:txBody>
      </p:sp>
    </p:spTree>
    <p:extLst>
      <p:ext uri="{BB962C8B-B14F-4D97-AF65-F5344CB8AC3E}">
        <p14:creationId xmlns:p14="http://schemas.microsoft.com/office/powerpoint/2010/main" val="18159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From ESL to Silicon</a:t>
            </a:r>
            <a:br>
              <a:rPr lang="en-US" altLang="zh-TW" dirty="0" smtClean="0"/>
            </a:br>
            <a:r>
              <a:rPr lang="en-US" altLang="zh-TW" dirty="0" smtClean="0"/>
              <a:t>GPU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2988" y="1484313"/>
            <a:ext cx="4537124" cy="4611687"/>
          </a:xfrm>
        </p:spPr>
        <p:txBody>
          <a:bodyPr/>
          <a:lstStyle/>
          <a:p>
            <a:r>
              <a:rPr lang="en-US" altLang="zh-TW" sz="2800" dirty="0" smtClean="0"/>
              <a:t>Support OpenGL ES 1.1</a:t>
            </a:r>
          </a:p>
          <a:p>
            <a:pPr lvl="1"/>
            <a:r>
              <a:rPr lang="en-US" altLang="zh-TW" sz="2400" dirty="0" smtClean="0"/>
              <a:t>Fixed function pipeline</a:t>
            </a:r>
          </a:p>
          <a:p>
            <a:r>
              <a:rPr lang="en-US" altLang="zh-TW" sz="2800" dirty="0" smtClean="0"/>
              <a:t>Both pure C model and gate-level RTL model are presented.</a:t>
            </a:r>
          </a:p>
          <a:p>
            <a:r>
              <a:rPr lang="en-US" altLang="zh-TW" sz="2800" dirty="0" smtClean="0"/>
              <a:t>Full system simulation environment with QEMU</a:t>
            </a:r>
          </a:p>
          <a:p>
            <a:pPr lvl="1"/>
            <a:r>
              <a:rPr lang="en-US" altLang="zh-TW" sz="2400" dirty="0" err="1" smtClean="0"/>
              <a:t>Debian</a:t>
            </a:r>
            <a:r>
              <a:rPr lang="en-US" altLang="zh-TW" sz="2400" dirty="0" smtClean="0"/>
              <a:t>, kernel 2.6.18</a:t>
            </a:r>
            <a:endParaRPr lang="zh-TW" alt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65069"/>
              </p:ext>
            </p:extLst>
          </p:nvPr>
        </p:nvGraphicFramePr>
        <p:xfrm>
          <a:off x="4730934" y="1268760"/>
          <a:ext cx="4385529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Visio" r:id="rId3" imgW="8300915" imgH="6423228" progId="Visio.Drawing.11">
                  <p:embed/>
                </p:oleObj>
              </mc:Choice>
              <mc:Fallback>
                <p:oleObj name="Visio" r:id="rId3" imgW="8300915" imgH="642322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934" y="1268760"/>
                        <a:ext cx="4385529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圖片 73" descr="D:\Eric\System\Desktop\081107-Barycentric coordinate &amp; Anti-aliasing &amp; summery\投影片18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5022" r="5193"/>
          <a:stretch>
            <a:fillRect/>
          </a:stretch>
        </p:blipFill>
        <p:spPr bwMode="auto">
          <a:xfrm>
            <a:off x="5796136" y="4437112"/>
            <a:ext cx="2479366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SIMD to </a:t>
            </a:r>
            <a:r>
              <a:rPr lang="en-US" altLang="zh-TW" dirty="0" smtClean="0"/>
              <a:t>SIMT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SIMD – single instruction multiple data.</a:t>
            </a:r>
          </a:p>
          <a:p>
            <a:r>
              <a:rPr lang="en-US" altLang="zh-TW" sz="2800" dirty="0" smtClean="0"/>
              <a:t>Often referred as vector-based instruction.</a:t>
            </a:r>
          </a:p>
          <a:p>
            <a:pPr lvl="1"/>
            <a:r>
              <a:rPr lang="en-US" altLang="zh-TW" sz="2400" dirty="0" smtClean="0"/>
              <a:t>High level language: </a:t>
            </a:r>
          </a:p>
          <a:p>
            <a:pPr lvl="2"/>
            <a:r>
              <a:rPr lang="en-US" altLang="zh-TW" sz="2000" dirty="0" smtClean="0"/>
              <a:t>OpenGL Shading language.</a:t>
            </a:r>
          </a:p>
          <a:p>
            <a:pPr lvl="2"/>
            <a:r>
              <a:rPr lang="en-US" altLang="zh-TW" sz="2000" dirty="0" smtClean="0"/>
              <a:t>Template-based vector library in C++ (SSE-like instruction wrapper)</a:t>
            </a:r>
          </a:p>
          <a:p>
            <a:pPr lvl="1"/>
            <a:r>
              <a:rPr lang="en-US" altLang="zh-TW" sz="2400" dirty="0" smtClean="0"/>
              <a:t>Low level language: </a:t>
            </a:r>
          </a:p>
          <a:p>
            <a:pPr lvl="2"/>
            <a:r>
              <a:rPr lang="en-US" altLang="zh-TW" sz="2000" dirty="0" smtClean="0"/>
              <a:t>x86 SSE or AVX instruction set</a:t>
            </a:r>
          </a:p>
          <a:p>
            <a:pPr lvl="2"/>
            <a:r>
              <a:rPr lang="en-US" altLang="zh-TW" sz="2000" dirty="0" smtClean="0"/>
              <a:t>ARM NEON instruction set</a:t>
            </a:r>
          </a:p>
          <a:p>
            <a:pPr lvl="2"/>
            <a:r>
              <a:rPr lang="en-US" altLang="zh-TW" sz="2000" dirty="0" err="1" smtClean="0"/>
              <a:t>Nvidia</a:t>
            </a:r>
            <a:r>
              <a:rPr lang="en-US" altLang="zh-TW" sz="2000" dirty="0" smtClean="0"/>
              <a:t> NVGP4 pseudo assembly language.</a:t>
            </a:r>
          </a:p>
          <a:p>
            <a:pPr lvl="1"/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09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SIMD to SIMT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/>
              <a:t>SIMD example</a:t>
            </a:r>
            <a:endParaRPr lang="zh-TW" altLang="en-US" sz="2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42988" y="3861048"/>
            <a:ext cx="7415212" cy="223495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kern="100" dirty="0">
                <a:latin typeface="Courier New" panose="02070309020205020404" pitchFamily="49" charset="0"/>
                <a:cs typeface="Courier New" panose="02070309020205020404" pitchFamily="49" charset="0"/>
              </a:rPr>
              <a:t>MUL.F R1.xyz, R1.z, </a:t>
            </a:r>
            <a:r>
              <a:rPr lang="en-US" altLang="zh-TW" sz="2400" kern="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</a:p>
          <a:p>
            <a:pPr lvl="1"/>
            <a:r>
              <a:rPr lang="en-US" altLang="zh-TW" sz="2000" kern="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R1.x = R1.z * R0.x</a:t>
            </a:r>
          </a:p>
          <a:p>
            <a:pPr lvl="1"/>
            <a:r>
              <a:rPr lang="en-US" altLang="zh-TW" sz="2000" kern="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R1.y </a:t>
            </a:r>
            <a:r>
              <a:rPr lang="en-US" altLang="zh-TW" sz="2000" kern="1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zh-TW" sz="2000" kern="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R1.z * R0.y</a:t>
            </a:r>
            <a:endParaRPr lang="en-US" altLang="zh-TW" sz="2000" kern="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TW" sz="2000" kern="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R1.z </a:t>
            </a:r>
            <a:r>
              <a:rPr lang="en-US" altLang="zh-TW" sz="2000" kern="1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zh-TW" sz="2000" kern="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R1.z * R0.z</a:t>
            </a:r>
            <a:endParaRPr lang="en-US" altLang="zh-TW" sz="2000" kern="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TW" sz="2000" kern="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R1.w </a:t>
            </a:r>
            <a:r>
              <a:rPr lang="en-US" altLang="zh-TW" sz="2000" kern="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zh-TW" sz="2000" kern="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(nothing)</a:t>
            </a:r>
            <a:endParaRPr lang="en-US" altLang="zh-TW" sz="2000" kern="1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23596"/>
              </p:ext>
            </p:extLst>
          </p:nvPr>
        </p:nvGraphicFramePr>
        <p:xfrm>
          <a:off x="899592" y="1484784"/>
          <a:ext cx="8244408" cy="2341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5833"/>
                <a:gridCol w="4688575"/>
              </a:tblGrid>
              <a:tr h="3677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OpenGL Shading program (fragment)</a:t>
                      </a:r>
                      <a:endParaRPr lang="zh-TW" sz="18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NVGP4 pseudo assembly</a:t>
                      </a:r>
                      <a:endParaRPr lang="zh-TW" sz="18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</a:tr>
              <a:tr h="1792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vec3 c1, c2;</a:t>
                      </a:r>
                      <a:endParaRPr lang="zh-TW" sz="1200" kern="100" dirty="0" smtClean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vec3 </a:t>
                      </a:r>
                      <a:r>
                        <a:rPr lang="en-US" sz="1200" kern="1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eyeVector</a:t>
                      </a: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vec3(0.0</a:t>
                      </a: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0.0, 1.0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zh-TW" sz="12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c1 = texture2D( </a:t>
                      </a:r>
                      <a:r>
                        <a:rPr lang="en-US" sz="1200" kern="1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ColorMap</a:t>
                      </a: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UV ).</a:t>
                      </a:r>
                      <a:r>
                        <a:rPr lang="en-US" sz="1200" kern="1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rgb</a:t>
                      </a: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  <a:endParaRPr lang="zh-TW" sz="12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c2 = texture2D( </a:t>
                      </a:r>
                      <a:r>
                        <a:rPr lang="en-US" sz="1200" kern="1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NormalMap</a:t>
                      </a: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UV ).</a:t>
                      </a:r>
                      <a:r>
                        <a:rPr lang="en-US" sz="1200" kern="1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rgb</a:t>
                      </a: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  <a:endParaRPr lang="zh-TW" sz="12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c2 = c2*2 - vec3(1.0, 1.0, 1.0);</a:t>
                      </a:r>
                      <a:endParaRPr lang="zh-TW" sz="12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color = c1 * dot(c2, </a:t>
                      </a:r>
                      <a:r>
                        <a:rPr lang="en-US" sz="1200" kern="1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eyeVector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  <a:endParaRPr lang="zh-TW" sz="12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 smtClean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TEMP R0, R1;</a:t>
                      </a:r>
                      <a:endParaRPr lang="zh-TW" altLang="zh-TW" sz="1200" kern="1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TEX.F </a:t>
                      </a: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R0.xyz, </a:t>
                      </a:r>
                      <a:r>
                        <a:rPr lang="en-US" sz="1200" kern="1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fragment.attrib</a:t>
                      </a: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[0], texture[0], 2D;</a:t>
                      </a:r>
                      <a:endParaRPr lang="zh-TW" sz="12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TEX.F R1.z, </a:t>
                      </a:r>
                      <a:r>
                        <a:rPr lang="en-US" sz="1200" kern="1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fragment.attrib</a:t>
                      </a: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[0], texture[1], 2D;</a:t>
                      </a:r>
                      <a:endParaRPr lang="zh-TW" sz="12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MUL.F R1.xyz, R1.z, R0;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MAD.F result_color0.xyz, R1, {2}.x, -R0;</a:t>
                      </a:r>
                      <a:endParaRPr lang="zh-TW" sz="12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  <a:endParaRPr lang="zh-TW" sz="12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 descr="D:\ogles1_1\gallery\stone_flo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7" y="4077072"/>
            <a:ext cx="3416896" cy="25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SIMD to SIMT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/>
              <a:t>SIMD conclusion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programmer itself has to take care the vector operation and optimization if possible.</a:t>
            </a:r>
          </a:p>
          <a:p>
            <a:pPr lvl="1"/>
            <a:r>
              <a:rPr lang="en-US" altLang="zh-TW" dirty="0" smtClean="0"/>
              <a:t>It’s not realistic to fully depend on compiler.</a:t>
            </a:r>
          </a:p>
          <a:p>
            <a:pPr lvl="1"/>
            <a:r>
              <a:rPr lang="en-US" altLang="zh-TW" dirty="0" smtClean="0"/>
              <a:t>May waste the execution power if only partial vector elements are required.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44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SIMD to SIMT</a:t>
            </a:r>
            <a:br>
              <a:rPr lang="en-US" altLang="zh-TW" dirty="0"/>
            </a:br>
            <a:r>
              <a:rPr lang="en-US" altLang="zh-TW" sz="2800" dirty="0"/>
              <a:t>SIMD </a:t>
            </a:r>
            <a:r>
              <a:rPr lang="en-US" altLang="zh-TW" sz="2800" dirty="0" smtClean="0"/>
              <a:t>conclusion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</a:t>
            </a:r>
            <a:r>
              <a:rPr lang="en-US" altLang="zh-TW" dirty="0" smtClean="0"/>
              <a:t>ur OpenGL GPU simulator shows only about 30%~70% utilization in NVGP4 vector-based shader core.</a:t>
            </a:r>
            <a:endParaRPr lang="zh-TW" altLang="en-US" dirty="0"/>
          </a:p>
        </p:txBody>
      </p:sp>
      <p:pic>
        <p:nvPicPr>
          <p:cNvPr id="2050" name="Picture 2" descr="D:\ogles1_1\gallery\FourShape1_POM_w_self_shado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9"/>
          <a:stretch/>
        </p:blipFill>
        <p:spPr bwMode="auto">
          <a:xfrm>
            <a:off x="5364088" y="3861048"/>
            <a:ext cx="3512907" cy="16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01817"/>
              </p:ext>
            </p:extLst>
          </p:nvPr>
        </p:nvGraphicFramePr>
        <p:xfrm>
          <a:off x="971600" y="3861048"/>
          <a:ext cx="4320480" cy="2636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</a:tblGrid>
              <a:tr h="3677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Part of POM fragment shader in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NVGP4</a:t>
                      </a:r>
                      <a:r>
                        <a:rPr lang="en-US" altLang="zh-TW" sz="1800" kern="100" baseline="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assembly</a:t>
                      </a:r>
                      <a:endParaRPr lang="zh-TW" sz="1800" kern="1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</a:tr>
              <a:tr h="1792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DP3.F </a:t>
                      </a:r>
                      <a:r>
                        <a:rPr lang="en-US" sz="1200" kern="100" dirty="0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R0.x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kern="10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frag.attrib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[1], </a:t>
                      </a:r>
                      <a:r>
                        <a:rPr lang="en-US" sz="1200" kern="10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frag.attrib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RSQ.F </a:t>
                      </a: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R0.x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R0.x;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MUL.F R1.xyz, R0.x, </a:t>
                      </a:r>
                      <a:r>
                        <a:rPr lang="en-US" sz="1200" kern="10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frag.attrib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DIV.F </a:t>
                      </a: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R2.xy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R1, R1.z;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RSQ.F </a:t>
                      </a: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R0.x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R0.y;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MUL.F </a:t>
                      </a: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R2.zw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R2.xyxy, {-0.0057142857}.x;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MUL.F R0.xyz, R0.x, </a:t>
                      </a:r>
                      <a:r>
                        <a:rPr lang="en-US" sz="1200" kern="10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frag.attrib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MOV.F </a:t>
                      </a: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R2.xy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kern="10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frag.attrib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MOV.F </a:t>
                      </a: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R3.xy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{0}.x;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MOV.F </a:t>
                      </a: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R3.z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{1}.x;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MOV.F </a:t>
                      </a: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R1.w</a:t>
                      </a:r>
                      <a:r>
                        <a:rPr lang="en-US" sz="1200" kern="1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{0}.x;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7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lab">
  <a:themeElements>
    <a:clrScheme name="CASLa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SLab">
      <a:majorFont>
        <a:latin typeface="Comic Sans MS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CASLa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La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La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La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La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La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caslab</Template>
  <TotalTime>10406</TotalTime>
  <Words>1141</Words>
  <Application>Microsoft Office PowerPoint</Application>
  <PresentationFormat>如螢幕大小 (4:3)</PresentationFormat>
  <Paragraphs>253</Paragraphs>
  <Slides>21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新細明體</vt:lpstr>
      <vt:lpstr>標楷體</vt:lpstr>
      <vt:lpstr>Arial</vt:lpstr>
      <vt:lpstr>Comic Sans MS</vt:lpstr>
      <vt:lpstr>Courier New</vt:lpstr>
      <vt:lpstr>Times New Roman</vt:lpstr>
      <vt:lpstr>Wingdings</vt:lpstr>
      <vt:lpstr>caslab</vt:lpstr>
      <vt:lpstr>Visio</vt:lpstr>
      <vt:lpstr>From ESL to Silicon</vt:lpstr>
      <vt:lpstr>Outline</vt:lpstr>
      <vt:lpstr>From ESL to Silicon CPU</vt:lpstr>
      <vt:lpstr>From ESL to Silicon Network and Virtualization</vt:lpstr>
      <vt:lpstr>From ESL to Silicon GPU</vt:lpstr>
      <vt:lpstr>From SIMD to SIMT</vt:lpstr>
      <vt:lpstr>From SIMD to SIMT SIMD example</vt:lpstr>
      <vt:lpstr>From SIMD to SIMT SIMD conclusion</vt:lpstr>
      <vt:lpstr>From SIMD to SIMT SIMD conclusion (cont.)</vt:lpstr>
      <vt:lpstr>From SIMD to SIMT</vt:lpstr>
      <vt:lpstr>From SIMD to SIMT SIMT execution model</vt:lpstr>
      <vt:lpstr>From SIMD to SIMT SIMT execution model</vt:lpstr>
      <vt:lpstr>From SIMD to SIMT SIMD instruction + SIMT model?</vt:lpstr>
      <vt:lpstr>From SIMD to SIMT scalar SIMT vs SIMD + SIMT</vt:lpstr>
      <vt:lpstr>From SIMD to SIMT scalar SIMT vs SIMD + SIMT</vt:lpstr>
      <vt:lpstr>The Challenge of SIMT</vt:lpstr>
      <vt:lpstr>The Challenge of SIMT divergence</vt:lpstr>
      <vt:lpstr>The Challenge of SIMT divergence</vt:lpstr>
      <vt:lpstr>The Challenge of SIMT divergence</vt:lpstr>
      <vt:lpstr>Conclusion</vt:lpstr>
      <vt:lpstr>If you are interesting in Graphic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elvis</dc:creator>
  <cp:lastModifiedBy>Liou Jhe-Yu</cp:lastModifiedBy>
  <cp:revision>83</cp:revision>
  <dcterms:created xsi:type="dcterms:W3CDTF">2014-07-24T08:57:37Z</dcterms:created>
  <dcterms:modified xsi:type="dcterms:W3CDTF">2014-08-01T17:57:35Z</dcterms:modified>
</cp:coreProperties>
</file>