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56" r:id="rId2"/>
    <p:sldId id="260" r:id="rId3"/>
    <p:sldId id="273" r:id="rId4"/>
    <p:sldId id="297" r:id="rId5"/>
    <p:sldId id="258" r:id="rId6"/>
    <p:sldId id="257" r:id="rId7"/>
    <p:sldId id="259" r:id="rId8"/>
    <p:sldId id="263" r:id="rId9"/>
    <p:sldId id="266" r:id="rId10"/>
    <p:sldId id="261" r:id="rId11"/>
    <p:sldId id="262" r:id="rId12"/>
    <p:sldId id="296" r:id="rId13"/>
    <p:sldId id="268" r:id="rId14"/>
    <p:sldId id="270" r:id="rId15"/>
    <p:sldId id="279" r:id="rId16"/>
    <p:sldId id="264" r:id="rId17"/>
    <p:sldId id="271" r:id="rId18"/>
    <p:sldId id="274" r:id="rId19"/>
    <p:sldId id="272" r:id="rId20"/>
    <p:sldId id="265" r:id="rId21"/>
    <p:sldId id="275" r:id="rId22"/>
    <p:sldId id="277" r:id="rId23"/>
    <p:sldId id="276" r:id="rId24"/>
    <p:sldId id="287" r:id="rId25"/>
    <p:sldId id="288" r:id="rId26"/>
    <p:sldId id="278" r:id="rId27"/>
    <p:sldId id="280" r:id="rId28"/>
    <p:sldId id="281" r:id="rId29"/>
    <p:sldId id="309" r:id="rId30"/>
    <p:sldId id="282" r:id="rId31"/>
    <p:sldId id="295" r:id="rId32"/>
    <p:sldId id="283" r:id="rId33"/>
    <p:sldId id="285" r:id="rId34"/>
    <p:sldId id="298" r:id="rId35"/>
    <p:sldId id="317" r:id="rId36"/>
    <p:sldId id="290" r:id="rId37"/>
    <p:sldId id="292" r:id="rId38"/>
    <p:sldId id="291" r:id="rId39"/>
    <p:sldId id="294" r:id="rId40"/>
    <p:sldId id="299" r:id="rId41"/>
    <p:sldId id="300" r:id="rId42"/>
    <p:sldId id="308" r:id="rId43"/>
    <p:sldId id="301" r:id="rId44"/>
    <p:sldId id="302" r:id="rId45"/>
    <p:sldId id="304" r:id="rId46"/>
    <p:sldId id="305" r:id="rId47"/>
    <p:sldId id="315" r:id="rId48"/>
    <p:sldId id="316" r:id="rId49"/>
    <p:sldId id="306" r:id="rId50"/>
    <p:sldId id="307" r:id="rId51"/>
    <p:sldId id="312" r:id="rId52"/>
    <p:sldId id="313" r:id="rId53"/>
    <p:sldId id="311" r:id="rId54"/>
    <p:sldId id="314" r:id="rId55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25" d="100"/>
          <a:sy n="125" d="100"/>
        </p:scale>
        <p:origin x="-1140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DB82E1-EB00-4750-B462-A110BB9F757A}" type="datetimeFigureOut">
              <a:rPr lang="zh-TW" altLang="en-US" smtClean="0"/>
              <a:pPr/>
              <a:t>2013/10/4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673151-8454-4DA2-B256-D5EBE956ECE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58448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D32821-66E8-4CB3-AB1F-C0B8BD272154}" type="slidenum">
              <a:rPr lang="zh-TW" altLang="en-US" smtClean="0"/>
              <a:pPr>
                <a:defRPr/>
              </a:pPr>
              <a:t>5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673151-8454-4DA2-B256-D5EBE956ECE5}" type="slidenum">
              <a:rPr lang="zh-TW" altLang="en-US" smtClean="0"/>
              <a:pPr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54647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673151-8454-4DA2-B256-D5EBE956ECE5}" type="slidenum">
              <a:rPr lang="zh-TW" altLang="en-US" smtClean="0"/>
              <a:pPr/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5726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827EE-3764-4DF6-BE2F-AB14C5807053}" type="datetime1">
              <a:rPr lang="zh-TW" altLang="en-US" smtClean="0"/>
              <a:pPr/>
              <a:t>2013/10/4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27038-ADD4-4983-A01C-FE80C281534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8564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F4A5A-1497-459D-B367-8609EEFDF27C}" type="datetime1">
              <a:rPr lang="zh-TW" altLang="en-US" smtClean="0"/>
              <a:pPr/>
              <a:t>2013/10/4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27038-ADD4-4983-A01C-FE80C281534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16088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721A6-050C-4BC3-A76E-ACA963E1880B}" type="datetime1">
              <a:rPr lang="zh-TW" altLang="en-US" smtClean="0"/>
              <a:pPr/>
              <a:t>2013/10/4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27038-ADD4-4983-A01C-FE80C281534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6249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3431C-5429-4B0E-9F4B-EBADA63068A8}" type="datetime1">
              <a:rPr lang="zh-TW" altLang="en-US" smtClean="0"/>
              <a:pPr/>
              <a:t>2013/10/4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27038-ADD4-4983-A01C-FE80C281534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0831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49B1D-FC22-46BC-A3B1-D125958B1E89}" type="datetime1">
              <a:rPr lang="zh-TW" altLang="en-US" smtClean="0"/>
              <a:pPr/>
              <a:t>2013/10/4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27038-ADD4-4983-A01C-FE80C281534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86807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F726A-1A88-4765-A8BB-CA82E7E28B71}" type="datetime1">
              <a:rPr lang="zh-TW" altLang="en-US" smtClean="0"/>
              <a:pPr/>
              <a:t>2013/10/4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27038-ADD4-4983-A01C-FE80C281534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5619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CFA15-4002-4BF0-BA29-1DB015FD5DED}" type="datetime1">
              <a:rPr lang="zh-TW" altLang="en-US" smtClean="0"/>
              <a:pPr/>
              <a:t>2013/10/4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27038-ADD4-4983-A01C-FE80C281534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3493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13FD9-EA76-4B1E-BB2D-C7271D229899}" type="datetime1">
              <a:rPr lang="zh-TW" altLang="en-US" smtClean="0"/>
              <a:pPr/>
              <a:t>2013/10/4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27038-ADD4-4983-A01C-FE80C281534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5693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EC043-D8E2-45E7-9207-130AA3F82133}" type="datetime1">
              <a:rPr lang="zh-TW" altLang="en-US" smtClean="0"/>
              <a:pPr/>
              <a:t>2013/10/4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27038-ADD4-4983-A01C-FE80C281534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5075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049C0-2923-419D-B069-C20B9D32600F}" type="datetime1">
              <a:rPr lang="zh-TW" altLang="en-US" smtClean="0"/>
              <a:pPr/>
              <a:t>2013/10/4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27038-ADD4-4983-A01C-FE80C281534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97541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1D7BC-0AD0-4774-8EFB-6D6E580A4444}" type="datetime1">
              <a:rPr lang="zh-TW" altLang="en-US" smtClean="0"/>
              <a:pPr/>
              <a:t>2013/10/4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27038-ADD4-4983-A01C-FE80C281534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37238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18E4C-6CF8-4FB8-A932-648203C949AA}" type="datetime1">
              <a:rPr lang="zh-TW" altLang="en-US" smtClean="0"/>
              <a:pPr/>
              <a:t>2013/10/4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127038-ADD4-4983-A01C-FE80C281534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00901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gif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tif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tiff"/><Relationship Id="rId3" Type="http://schemas.openxmlformats.org/officeDocument/2006/relationships/image" Target="../media/image88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3568" y="2132856"/>
            <a:ext cx="7772400" cy="1470025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3D computer graphic</a:t>
            </a:r>
            <a:br>
              <a:rPr lang="en-US" altLang="zh-TW" dirty="0" smtClean="0"/>
            </a:br>
            <a:r>
              <a:rPr lang="en-US" altLang="zh-TW" dirty="0" smtClean="0"/>
              <a:t> 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zh-TW" dirty="0" smtClean="0"/>
              <a:t>Basis for real-time rendering and GPU architecture</a:t>
            </a:r>
          </a:p>
          <a:p>
            <a:endParaRPr lang="en-US" altLang="zh-TW" dirty="0" smtClean="0"/>
          </a:p>
          <a:p>
            <a:r>
              <a:rPr lang="zh-TW" altLang="en-US" sz="2400" dirty="0" smtClean="0"/>
              <a:t>劉哲宇</a:t>
            </a:r>
            <a:r>
              <a:rPr lang="en-US" altLang="zh-TW" sz="2400" dirty="0" smtClean="0"/>
              <a:t>,</a:t>
            </a:r>
            <a:r>
              <a:rPr lang="en-US" altLang="zh-TW" sz="2400" dirty="0" err="1" smtClean="0"/>
              <a:t>Liou</a:t>
            </a:r>
            <a:r>
              <a:rPr lang="en-US" altLang="zh-TW" sz="2400" dirty="0" smtClean="0"/>
              <a:t> </a:t>
            </a:r>
            <a:r>
              <a:rPr lang="en-US" altLang="zh-TW" sz="2400" dirty="0" err="1" smtClean="0"/>
              <a:t>Jhe</a:t>
            </a:r>
            <a:r>
              <a:rPr lang="en-US" altLang="zh-TW" sz="2400" dirty="0" smtClean="0"/>
              <a:t>-Yu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64672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ile:Glasses 800 edi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106" y="3933056"/>
            <a:ext cx="3611893" cy="2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Rendering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Non real-time rendering</a:t>
            </a:r>
          </a:p>
          <a:p>
            <a:pPr lvl="1"/>
            <a:r>
              <a:rPr lang="en-US" altLang="zh-TW" dirty="0" smtClean="0"/>
              <a:t>Cannot achieve 15 FPS (Frame per second) in modern GPU.</a:t>
            </a:r>
          </a:p>
          <a:p>
            <a:pPr lvl="1"/>
            <a:r>
              <a:rPr lang="en-US" altLang="zh-TW" dirty="0" smtClean="0"/>
              <a:t>The most global illumination algorithm</a:t>
            </a:r>
          </a:p>
          <a:p>
            <a:pPr lvl="2"/>
            <a:r>
              <a:rPr lang="en-US" altLang="zh-TW" dirty="0" smtClean="0"/>
              <a:t>Ray-tracing, </a:t>
            </a:r>
            <a:r>
              <a:rPr lang="en-US" altLang="zh-TW" dirty="0" err="1" smtClean="0"/>
              <a:t>radiosity</a:t>
            </a:r>
            <a:r>
              <a:rPr lang="en-US" altLang="zh-TW" dirty="0" smtClean="0"/>
              <a:t>, etc.</a:t>
            </a:r>
          </a:p>
          <a:p>
            <a:pPr lvl="1"/>
            <a:r>
              <a:rPr lang="en-US" altLang="zh-TW" dirty="0" smtClean="0"/>
              <a:t>EX: movie for realistic image.</a:t>
            </a:r>
          </a:p>
          <a:p>
            <a:pPr lvl="1"/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5940152" y="6597352"/>
            <a:ext cx="316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200" dirty="0" smtClean="0"/>
              <a:t>Created by </a:t>
            </a:r>
            <a:r>
              <a:rPr lang="en-US" altLang="zh-TW" sz="1200" dirty="0"/>
              <a:t>Gilles Tran</a:t>
            </a:r>
            <a:endParaRPr lang="zh-TW" altLang="en-US" sz="1200" dirty="0"/>
          </a:p>
        </p:txBody>
      </p:sp>
      <p:sp>
        <p:nvSpPr>
          <p:cNvPr id="4" name="AutoShape 6" descr="http://attach.mobile01.com/attach/200712/mobile01-92175a298e9433c10afebc3d5abe1d9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2" descr="http://attach.mobile01.com/attach/200712/mobile01-92175a298e9433c10afebc3d5abe1d92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3059832" y="6597352"/>
            <a:ext cx="1728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 smtClean="0"/>
              <a:t>Toy Story 3, Pixar Disney</a:t>
            </a:r>
            <a:endParaRPr lang="zh-TW" altLang="en-US" sz="1200" dirty="0"/>
          </a:p>
        </p:txBody>
      </p:sp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633517"/>
            <a:ext cx="3671193" cy="2035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862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Rendering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Real-time rendering</a:t>
            </a:r>
          </a:p>
          <a:p>
            <a:pPr lvl="1"/>
            <a:r>
              <a:rPr lang="en-US" altLang="zh-TW" dirty="0" smtClean="0"/>
              <a:t>Can display over 15 FPS.</a:t>
            </a:r>
          </a:p>
          <a:p>
            <a:pPr lvl="1"/>
            <a:r>
              <a:rPr lang="en-US" altLang="zh-TW" dirty="0" smtClean="0"/>
              <a:t>For those interactive applications.</a:t>
            </a:r>
          </a:p>
          <a:p>
            <a:pPr lvl="1"/>
            <a:r>
              <a:rPr lang="en-US" altLang="zh-TW" dirty="0" smtClean="0"/>
              <a:t>EX. Video game. </a:t>
            </a:r>
          </a:p>
          <a:p>
            <a:r>
              <a:rPr lang="en-US" altLang="zh-TW" dirty="0" smtClean="0"/>
              <a:t>Simplified lighting model </a:t>
            </a:r>
          </a:p>
          <a:p>
            <a:pPr marL="0" indent="0">
              <a:buNone/>
            </a:pPr>
            <a:r>
              <a:rPr lang="en-US" altLang="zh-TW" dirty="0" smtClean="0"/>
              <a:t>    and use texture image.</a:t>
            </a:r>
          </a:p>
          <a:p>
            <a:r>
              <a:rPr lang="en-US" altLang="zh-TW" dirty="0" smtClean="0"/>
              <a:t>EX: OpenGL, DirectX</a:t>
            </a:r>
          </a:p>
        </p:txBody>
      </p:sp>
      <p:sp>
        <p:nvSpPr>
          <p:cNvPr id="4" name="AutoShape 2" descr="http://attach.mobile01.com/attach/200712/mobile01-92175a298e9433c10afebc3d5abe1d9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4" descr="http://attach.mobile01.com/attach/200712/mobile01-92175a298e9433c10afebc3d5abe1d92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6" name="AutoShape 6" descr="http://attach.mobile01.com/attach/200712/mobile01-92175a298e9433c10afebc3d5abe1d92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7" name="AutoShape 8" descr="http://attach.mobile01.com/attach/200712/mobile01-92175a298e9433c10afebc3d5abe1d92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8" name="AutoShape 10" descr="http://attach.mobile01.com/attach/200712/mobile01-92175a298e9433c10afebc3d5abe1d92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9" name="AutoShape 12" descr="http://attach.mobile01.com/attach/200712/mobile01-92175a298e9433c10afebc3d5abe1d92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0" name="AutoShape 14" descr="http://attach.mobile01.com/attach/200712/mobile01-92175a298e9433c10afebc3d5abe1d92.jpg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1" name="AutoShape 16" descr="http://attach.mobile01.com/attach/200712/mobile01-92175a298e9433c10afebc3d5abe1d92.jpg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2" name="AutoShape 18" descr="http://attach.mobile01.com/attach/200712/mobile01-92175a298e9433c10afebc3d5abe1d92.jpg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3" name="AutoShape 20" descr="http://attach.mobile01.com/attach/200712/mobile01-92175a298e9433c10afebc3d5abe1d92.jpg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4" name="AutoShape 22" descr="http://attach.mobile01.com/attach/200712/mobile01-92175a298e9433c10afebc3d5abe1d92.jpg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5" name="AutoShape 2" descr="http://attach.mobile01.com/attach/200712/mobile01-92175a298e9433c10afebc3d5abe1d92.jpg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069" y="3933056"/>
            <a:ext cx="3648406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文字方塊 17"/>
          <p:cNvSpPr txBox="1"/>
          <p:nvPr/>
        </p:nvSpPr>
        <p:spPr>
          <a:xfrm>
            <a:off x="5652120" y="6597352"/>
            <a:ext cx="316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200" dirty="0" err="1" smtClean="0"/>
              <a:t>Crysis</a:t>
            </a:r>
            <a:r>
              <a:rPr lang="en-US" altLang="zh-TW" sz="1200" dirty="0" smtClean="0"/>
              <a:t>, Electronic Arts</a:t>
            </a:r>
            <a:endParaRPr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42748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What is OpenGL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zh-TW" sz="2800" dirty="0" smtClean="0"/>
              <a:t>Specify a series of abstract API.</a:t>
            </a:r>
          </a:p>
          <a:p>
            <a:r>
              <a:rPr lang="en-US" altLang="zh-TW" sz="2800" dirty="0" smtClean="0"/>
              <a:t>Define its own virtual graphic pipeline.</a:t>
            </a:r>
          </a:p>
          <a:p>
            <a:r>
              <a:rPr lang="en-US" altLang="zh-TW" sz="2800" dirty="0" smtClean="0"/>
              <a:t>Use APIs to control this pipeline and draw 3D image</a:t>
            </a:r>
          </a:p>
          <a:p>
            <a:pPr lvl="1"/>
            <a:r>
              <a:rPr lang="en-US" altLang="zh-TW" sz="2400" dirty="0" smtClean="0"/>
              <a:t>Programmer doesn’t need to communicate directly with real hardware.</a:t>
            </a:r>
          </a:p>
          <a:p>
            <a:r>
              <a:rPr lang="en-US" altLang="zh-TW" dirty="0"/>
              <a:t>Cross-platform, </a:t>
            </a:r>
            <a:r>
              <a:rPr lang="en-US" altLang="zh-TW" dirty="0" smtClean="0"/>
              <a:t>cross-language, royalty-free,…</a:t>
            </a:r>
          </a:p>
          <a:p>
            <a:endParaRPr lang="en-US" altLang="zh-TW" dirty="0"/>
          </a:p>
          <a:p>
            <a:r>
              <a:rPr lang="en-US" altLang="zh-TW" dirty="0" smtClean="0"/>
              <a:t>The OpenGL fixed-function pipeline (before OpenGL 2.0) is a really good entry point to know how the real-time rendering works.</a:t>
            </a:r>
          </a:p>
          <a:p>
            <a:endParaRPr lang="en-US" altLang="zh-TW" dirty="0" smtClean="0"/>
          </a:p>
          <a:p>
            <a:endParaRPr lang="en-US" altLang="zh-TW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196752"/>
            <a:ext cx="2095500" cy="101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020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Conventional OpenGL pipeline </a:t>
            </a:r>
            <a:br>
              <a:rPr lang="en-US" altLang="zh-TW" dirty="0" smtClean="0"/>
            </a:br>
            <a:r>
              <a:rPr lang="en-US" altLang="zh-TW" sz="3600" dirty="0" smtClean="0"/>
              <a:t>(OpenGL 1.5)</a:t>
            </a:r>
            <a:endParaRPr lang="zh-TW" altLang="en-US" sz="3600" dirty="0" smtClean="0"/>
          </a:p>
        </p:txBody>
      </p:sp>
      <p:pic>
        <p:nvPicPr>
          <p:cNvPr id="6147" name="Picture 3" descr="pipeline_Imm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6950" y="1600200"/>
            <a:ext cx="7150100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1500473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TW" dirty="0" smtClean="0"/>
              <a:t>Processing sequence of OpenGL</a:t>
            </a:r>
            <a:endParaRPr lang="zh-TW" altLang="en-US" dirty="0" smtClean="0"/>
          </a:p>
        </p:txBody>
      </p:sp>
      <p:sp>
        <p:nvSpPr>
          <p:cNvPr id="4" name="矩形 3"/>
          <p:cNvSpPr/>
          <p:nvPr/>
        </p:nvSpPr>
        <p:spPr>
          <a:xfrm>
            <a:off x="900113" y="3357563"/>
            <a:ext cx="1871662" cy="172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dirty="0" smtClean="0"/>
              <a:t>Transformation and lighting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5580063" y="3348038"/>
            <a:ext cx="2016125" cy="17287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dirty="0" smtClean="0"/>
              <a:t>Texture mapping</a:t>
            </a:r>
            <a:endParaRPr lang="zh-TW" altLang="en-US" dirty="0"/>
          </a:p>
        </p:txBody>
      </p:sp>
      <p:sp>
        <p:nvSpPr>
          <p:cNvPr id="6" name="橢圓 5"/>
          <p:cNvSpPr/>
          <p:nvPr/>
        </p:nvSpPr>
        <p:spPr>
          <a:xfrm>
            <a:off x="1619250" y="1989138"/>
            <a:ext cx="144463" cy="14446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9" name="橢圓 8"/>
          <p:cNvSpPr/>
          <p:nvPr/>
        </p:nvSpPr>
        <p:spPr>
          <a:xfrm>
            <a:off x="1258888" y="2565400"/>
            <a:ext cx="144462" cy="1428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0" name="橢圓 9"/>
          <p:cNvSpPr/>
          <p:nvPr/>
        </p:nvSpPr>
        <p:spPr>
          <a:xfrm>
            <a:off x="1990725" y="2541588"/>
            <a:ext cx="142875" cy="14446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1" name="矩形 30"/>
          <p:cNvSpPr/>
          <p:nvPr/>
        </p:nvSpPr>
        <p:spPr>
          <a:xfrm>
            <a:off x="3816350" y="3897313"/>
            <a:ext cx="215900" cy="215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3" name="矩形 32"/>
          <p:cNvSpPr/>
          <p:nvPr/>
        </p:nvSpPr>
        <p:spPr>
          <a:xfrm>
            <a:off x="4032250" y="3897313"/>
            <a:ext cx="215900" cy="215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4" name="矩形 33"/>
          <p:cNvSpPr/>
          <p:nvPr/>
        </p:nvSpPr>
        <p:spPr>
          <a:xfrm>
            <a:off x="4249738" y="3897313"/>
            <a:ext cx="215900" cy="215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5" name="矩形 34"/>
          <p:cNvSpPr/>
          <p:nvPr/>
        </p:nvSpPr>
        <p:spPr>
          <a:xfrm>
            <a:off x="3924300" y="4113213"/>
            <a:ext cx="215900" cy="215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6" name="矩形 35"/>
          <p:cNvSpPr/>
          <p:nvPr/>
        </p:nvSpPr>
        <p:spPr>
          <a:xfrm>
            <a:off x="4140200" y="4113213"/>
            <a:ext cx="215900" cy="215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7" name="矩形 36"/>
          <p:cNvSpPr/>
          <p:nvPr/>
        </p:nvSpPr>
        <p:spPr>
          <a:xfrm>
            <a:off x="4033838" y="4335463"/>
            <a:ext cx="215900" cy="215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8" name="矩形 37"/>
          <p:cNvSpPr/>
          <p:nvPr/>
        </p:nvSpPr>
        <p:spPr>
          <a:xfrm>
            <a:off x="8135938" y="4005263"/>
            <a:ext cx="215900" cy="2159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9" name="矩形 38"/>
          <p:cNvSpPr/>
          <p:nvPr/>
        </p:nvSpPr>
        <p:spPr>
          <a:xfrm>
            <a:off x="8351838" y="4005263"/>
            <a:ext cx="215900" cy="2159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0" name="矩形 39"/>
          <p:cNvSpPr/>
          <p:nvPr/>
        </p:nvSpPr>
        <p:spPr>
          <a:xfrm>
            <a:off x="8570913" y="4005263"/>
            <a:ext cx="215900" cy="2159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1" name="矩形 40"/>
          <p:cNvSpPr/>
          <p:nvPr/>
        </p:nvSpPr>
        <p:spPr>
          <a:xfrm>
            <a:off x="8243888" y="4221163"/>
            <a:ext cx="215900" cy="2159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2" name="矩形 41"/>
          <p:cNvSpPr/>
          <p:nvPr/>
        </p:nvSpPr>
        <p:spPr>
          <a:xfrm>
            <a:off x="8459788" y="4221163"/>
            <a:ext cx="215900" cy="2159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3" name="矩形 42"/>
          <p:cNvSpPr/>
          <p:nvPr/>
        </p:nvSpPr>
        <p:spPr>
          <a:xfrm>
            <a:off x="8355013" y="4443413"/>
            <a:ext cx="215900" cy="2159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4" name="矩形 43"/>
          <p:cNvSpPr/>
          <p:nvPr/>
        </p:nvSpPr>
        <p:spPr>
          <a:xfrm>
            <a:off x="6480175" y="4130675"/>
            <a:ext cx="215900" cy="215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5" name="矩形 44"/>
          <p:cNvSpPr/>
          <p:nvPr/>
        </p:nvSpPr>
        <p:spPr>
          <a:xfrm>
            <a:off x="6480175" y="4130675"/>
            <a:ext cx="215900" cy="2159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51" name="矩形 50"/>
          <p:cNvSpPr/>
          <p:nvPr/>
        </p:nvSpPr>
        <p:spPr>
          <a:xfrm>
            <a:off x="6443663" y="5565775"/>
            <a:ext cx="215900" cy="215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52" name="矩形 51"/>
          <p:cNvSpPr/>
          <p:nvPr/>
        </p:nvSpPr>
        <p:spPr>
          <a:xfrm>
            <a:off x="6659563" y="5564188"/>
            <a:ext cx="215900" cy="2159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54" name="矩形 53"/>
          <p:cNvSpPr/>
          <p:nvPr/>
        </p:nvSpPr>
        <p:spPr>
          <a:xfrm>
            <a:off x="6227763" y="5567363"/>
            <a:ext cx="215900" cy="2159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55" name="矩形 54"/>
          <p:cNvSpPr/>
          <p:nvPr/>
        </p:nvSpPr>
        <p:spPr>
          <a:xfrm>
            <a:off x="6551613" y="5783263"/>
            <a:ext cx="215900" cy="2159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7" name="橢圓 26"/>
          <p:cNvSpPr/>
          <p:nvPr/>
        </p:nvSpPr>
        <p:spPr>
          <a:xfrm>
            <a:off x="1258888" y="5373688"/>
            <a:ext cx="144462" cy="1428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8" name="橢圓 27"/>
          <p:cNvSpPr/>
          <p:nvPr/>
        </p:nvSpPr>
        <p:spPr>
          <a:xfrm>
            <a:off x="1619250" y="5926138"/>
            <a:ext cx="144463" cy="14446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9" name="橢圓 28"/>
          <p:cNvSpPr/>
          <p:nvPr/>
        </p:nvSpPr>
        <p:spPr>
          <a:xfrm>
            <a:off x="2039938" y="5373688"/>
            <a:ext cx="142875" cy="1428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0" name="矩形 29"/>
          <p:cNvSpPr/>
          <p:nvPr/>
        </p:nvSpPr>
        <p:spPr>
          <a:xfrm>
            <a:off x="3133725" y="3348038"/>
            <a:ext cx="2016125" cy="17287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dirty="0" smtClean="0"/>
              <a:t>Triangle </a:t>
            </a:r>
            <a:r>
              <a:rPr lang="en-US" altLang="zh-TW" dirty="0"/>
              <a:t>traversal and </a:t>
            </a:r>
            <a:r>
              <a:rPr lang="en-US" altLang="zh-TW" dirty="0" smtClean="0"/>
              <a:t>interpolation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745415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7.40741E-7 L -1.94444E-6 0.4094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96296E-6 L 0.04739 0.4935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1" y="2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48148E-6 L -0.04045 0.4969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1" y="2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9913 -0.00116 L 0.3 -0.47893 L 0.53593 -0.4956 " pathEditMode="relative" ptsTypes="AAAA">
                                      <p:cBhvr>
                                        <p:cTn id="3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0.00348 L 0.29427 0.00186 L 0.29514 -0.46064 L 0.52795 -0.47615 " pathEditMode="relative" rAng="0" ptsTypes="AAAA">
                                      <p:cBhvr>
                                        <p:cTn id="3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89" y="-2398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-1.48148E-6 L 0.29219 -0.00116 L 0.29306 -0.47708 L 0.52257 -0.49352 " pathEditMode="relative" rAng="0" ptsTypes="AAAA">
                                      <p:cBhvr>
                                        <p:cTn id="3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59" y="-2467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86 -0.25232 L 0.26336 -0.26783 " pathEditMode="relative" ptsTypes="AAA">
                                      <p:cBhvr>
                                        <p:cTn id="5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86 -0.25232 L 0.26336 -0.26783 " pathEditMode="relative" ptsTypes="AAA">
                                      <p:cBhvr>
                                        <p:cTn id="5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86 -0.25232 L 0.26336 -0.26783 " pathEditMode="relative" ptsTypes="AAA">
                                      <p:cBhvr>
                                        <p:cTn id="5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86 -0.25232 L 0.26336 -0.26783 " pathEditMode="relative" ptsTypes="AAA">
                                      <p:cBhvr>
                                        <p:cTn id="5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86 -0.25232 L 0.26336 -0.26783 " pathEditMode="relative" ptsTypes="AAA">
                                      <p:cBhvr>
                                        <p:cTn id="5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86 -0.25232 L 0.26336 -0.26783 " pathEditMode="relative" ptsTypes="AAA">
                                      <p:cBhvr>
                                        <p:cTn id="6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354 -0.26875 L 0.22031 -0.03241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6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-0.15781 -0.04815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99" y="-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7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8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91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44444E-6 L 3.88889E-6 0.27037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336 -0.26783 L 0.23211 0.00069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3" y="1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11022E-16 L -0.14566 -0.01574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2" y="-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3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44444E-6 L -0.0158 0.23888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" y="1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 nodeType="clickPar">
                      <p:stCondLst>
                        <p:cond delay="indefinite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9" grpId="0" animBg="1"/>
      <p:bldP spid="9" grpId="1" animBg="1"/>
      <p:bldP spid="10" grpId="0" animBg="1"/>
      <p:bldP spid="10" grpId="1" animBg="1"/>
      <p:bldP spid="31" grpId="0" animBg="1"/>
      <p:bldP spid="31" grpId="1" animBg="1"/>
      <p:bldP spid="31" grpId="2" animBg="1"/>
      <p:bldP spid="33" grpId="0" animBg="1"/>
      <p:bldP spid="33" grpId="1" animBg="1"/>
      <p:bldP spid="33" grpId="2" animBg="1"/>
      <p:bldP spid="34" grpId="0" animBg="1"/>
      <p:bldP spid="34" grpId="1" animBg="1"/>
      <p:bldP spid="34" grpId="2" animBg="1"/>
      <p:bldP spid="35" grpId="0" animBg="1"/>
      <p:bldP spid="35" grpId="1" animBg="1"/>
      <p:bldP spid="35" grpId="2" animBg="1"/>
      <p:bldP spid="35" grpId="3" animBg="1"/>
      <p:bldP spid="36" grpId="0" animBg="1"/>
      <p:bldP spid="36" grpId="1" animBg="1"/>
      <p:bldP spid="36" grpId="2" animBg="1"/>
      <p:bldP spid="37" grpId="0" animBg="1"/>
      <p:bldP spid="37" grpId="1" animBg="1"/>
      <p:bldP spid="37" grpId="2" animBg="1"/>
      <p:bldP spid="37" grpId="3" animBg="1"/>
      <p:bldP spid="38" grpId="0" animBg="1"/>
      <p:bldP spid="39" grpId="0" animBg="1"/>
      <p:bldP spid="40" grpId="0" animBg="1"/>
      <p:bldP spid="41" grpId="0" animBg="1"/>
      <p:bldP spid="41" grpId="1" animBg="1"/>
      <p:bldP spid="42" grpId="0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51" grpId="0" animBg="1"/>
      <p:bldP spid="52" grpId="0" animBg="1"/>
      <p:bldP spid="54" grpId="0" animBg="1"/>
      <p:bldP spid="55" grpId="0" animBg="1"/>
      <p:bldP spid="27" grpId="0" animBg="1"/>
      <p:bldP spid="27" grpId="1" animBg="1"/>
      <p:bldP spid="27" grpId="2" animBg="1"/>
      <p:bldP spid="27" grpId="3" animBg="1"/>
      <p:bldP spid="28" grpId="0" animBg="1"/>
      <p:bldP spid="28" grpId="1" animBg="1"/>
      <p:bldP spid="28" grpId="2" animBg="1"/>
      <p:bldP spid="28" grpId="3" animBg="1"/>
      <p:bldP spid="29" grpId="0" animBg="1"/>
      <p:bldP spid="29" grpId="1" animBg="1"/>
      <p:bldP spid="29" grpId="2" animBg="1"/>
      <p:bldP spid="29" grpId="3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Geometry Stage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Model-view Transformation</a:t>
            </a:r>
          </a:p>
          <a:p>
            <a:r>
              <a:rPr lang="en-US" altLang="zh-TW" dirty="0" smtClean="0"/>
              <a:t>Lighting</a:t>
            </a:r>
          </a:p>
          <a:p>
            <a:r>
              <a:rPr lang="en-US" altLang="zh-TW" dirty="0" smtClean="0"/>
              <a:t>Projection Transformation</a:t>
            </a:r>
          </a:p>
          <a:p>
            <a:r>
              <a:rPr lang="en-US" altLang="zh-TW" dirty="0" smtClean="0"/>
              <a:t>Primitive assemble</a:t>
            </a:r>
          </a:p>
          <a:p>
            <a:r>
              <a:rPr lang="en-US" altLang="zh-TW" dirty="0" smtClean="0"/>
              <a:t>Clipping</a:t>
            </a:r>
          </a:p>
          <a:p>
            <a:endParaRPr lang="zh-TW" altLang="en-US" dirty="0"/>
          </a:p>
        </p:txBody>
      </p:sp>
      <p:pic>
        <p:nvPicPr>
          <p:cNvPr id="4" name="Picture 3" descr="pipeline_Im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11960" y="3729583"/>
            <a:ext cx="4716000" cy="2985195"/>
          </a:xfrm>
          <a:prstGeom prst="rect">
            <a:avLst/>
          </a:prstGeom>
          <a:noFill/>
        </p:spPr>
      </p:pic>
      <p:sp>
        <p:nvSpPr>
          <p:cNvPr id="5" name="圓角矩形 4"/>
          <p:cNvSpPr/>
          <p:nvPr/>
        </p:nvSpPr>
        <p:spPr>
          <a:xfrm>
            <a:off x="4211960" y="4365104"/>
            <a:ext cx="2448272" cy="2349674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7928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直線單箭頭接點 14"/>
          <p:cNvCxnSpPr/>
          <p:nvPr/>
        </p:nvCxnSpPr>
        <p:spPr>
          <a:xfrm flipH="1">
            <a:off x="467544" y="5661248"/>
            <a:ext cx="936104" cy="9047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Transformation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Model-view</a:t>
            </a:r>
          </a:p>
          <a:p>
            <a:pPr lvl="1"/>
            <a:r>
              <a:rPr lang="en-US" altLang="zh-TW" dirty="0" smtClean="0"/>
              <a:t>Transform an object from object coordinate into world coordinate.</a:t>
            </a:r>
          </a:p>
          <a:p>
            <a:pPr lvl="1"/>
            <a:r>
              <a:rPr lang="en-US" altLang="zh-TW" dirty="0" smtClean="0"/>
              <a:t>Include translate, scale, and rotate matrix operation.</a:t>
            </a:r>
          </a:p>
          <a:p>
            <a:pPr lvl="1"/>
            <a:endParaRPr lang="en-US" altLang="zh-TW" i="1" dirty="0" smtClean="0"/>
          </a:p>
        </p:txBody>
      </p:sp>
      <p:cxnSp>
        <p:nvCxnSpPr>
          <p:cNvPr id="9" name="直線單箭頭接點 8"/>
          <p:cNvCxnSpPr/>
          <p:nvPr/>
        </p:nvCxnSpPr>
        <p:spPr>
          <a:xfrm>
            <a:off x="1403648" y="5661248"/>
            <a:ext cx="158417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直線單箭頭接點 10"/>
          <p:cNvCxnSpPr/>
          <p:nvPr/>
        </p:nvCxnSpPr>
        <p:spPr>
          <a:xfrm flipV="1">
            <a:off x="1403648" y="4077072"/>
            <a:ext cx="0" cy="15841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文字方塊 18"/>
          <p:cNvSpPr txBox="1"/>
          <p:nvPr/>
        </p:nvSpPr>
        <p:spPr>
          <a:xfrm>
            <a:off x="1043608" y="3933056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y</a:t>
            </a:r>
            <a:endParaRPr lang="zh-TW" altLang="en-US" dirty="0"/>
          </a:p>
        </p:txBody>
      </p:sp>
      <p:sp>
        <p:nvSpPr>
          <p:cNvPr id="20" name="文字方塊 19"/>
          <p:cNvSpPr txBox="1"/>
          <p:nvPr/>
        </p:nvSpPr>
        <p:spPr>
          <a:xfrm>
            <a:off x="2987824" y="5476582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x</a:t>
            </a:r>
            <a:endParaRPr lang="zh-TW" altLang="en-US" dirty="0"/>
          </a:p>
        </p:txBody>
      </p:sp>
      <p:sp>
        <p:nvSpPr>
          <p:cNvPr id="21" name="文字方塊 20"/>
          <p:cNvSpPr txBox="1"/>
          <p:nvPr/>
        </p:nvSpPr>
        <p:spPr>
          <a:xfrm>
            <a:off x="251520" y="6444044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z</a:t>
            </a:r>
            <a:endParaRPr lang="zh-TW" altLang="en-US" dirty="0"/>
          </a:p>
        </p:txBody>
      </p:sp>
      <p:sp>
        <p:nvSpPr>
          <p:cNvPr id="26" name="文字方塊 25"/>
          <p:cNvSpPr txBox="1"/>
          <p:nvPr/>
        </p:nvSpPr>
        <p:spPr>
          <a:xfrm>
            <a:off x="5436096" y="3937270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y</a:t>
            </a:r>
            <a:endParaRPr lang="zh-TW" altLang="en-US" dirty="0"/>
          </a:p>
        </p:txBody>
      </p:sp>
      <p:sp>
        <p:nvSpPr>
          <p:cNvPr id="27" name="文字方塊 26"/>
          <p:cNvSpPr txBox="1"/>
          <p:nvPr/>
        </p:nvSpPr>
        <p:spPr>
          <a:xfrm>
            <a:off x="7380312" y="5480796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x</a:t>
            </a:r>
            <a:endParaRPr lang="zh-TW" altLang="en-US" dirty="0"/>
          </a:p>
        </p:txBody>
      </p:sp>
      <p:sp>
        <p:nvSpPr>
          <p:cNvPr id="28" name="文字方塊 27"/>
          <p:cNvSpPr txBox="1"/>
          <p:nvPr/>
        </p:nvSpPr>
        <p:spPr>
          <a:xfrm>
            <a:off x="4788024" y="6196662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z</a:t>
            </a:r>
            <a:endParaRPr lang="zh-TW" altLang="en-US" dirty="0"/>
          </a:p>
        </p:txBody>
      </p:sp>
      <p:pic>
        <p:nvPicPr>
          <p:cNvPr id="6146" name="Picture 2" descr="http://media.treehugger.com/assets/images/2011/10/buygreen-knu-round-dining-tab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881" y="4742714"/>
            <a:ext cx="1664686" cy="1476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立方體 22"/>
          <p:cNvSpPr/>
          <p:nvPr/>
        </p:nvSpPr>
        <p:spPr>
          <a:xfrm>
            <a:off x="6365361" y="4581128"/>
            <a:ext cx="445725" cy="445725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5" name="直線單箭頭接點 24"/>
          <p:cNvCxnSpPr/>
          <p:nvPr/>
        </p:nvCxnSpPr>
        <p:spPr>
          <a:xfrm flipV="1">
            <a:off x="5796136" y="4081286"/>
            <a:ext cx="0" cy="15841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直線單箭頭接點 23"/>
          <p:cNvCxnSpPr/>
          <p:nvPr/>
        </p:nvCxnSpPr>
        <p:spPr>
          <a:xfrm>
            <a:off x="5796136" y="5665462"/>
            <a:ext cx="158417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直線單箭頭接點 21"/>
          <p:cNvCxnSpPr/>
          <p:nvPr/>
        </p:nvCxnSpPr>
        <p:spPr>
          <a:xfrm flipH="1">
            <a:off x="5004048" y="5665462"/>
            <a:ext cx="792088" cy="7158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直線單箭頭接點 30"/>
          <p:cNvCxnSpPr/>
          <p:nvPr/>
        </p:nvCxnSpPr>
        <p:spPr>
          <a:xfrm>
            <a:off x="3419872" y="5051929"/>
            <a:ext cx="172819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立方體 6"/>
          <p:cNvSpPr/>
          <p:nvPr/>
        </p:nvSpPr>
        <p:spPr>
          <a:xfrm>
            <a:off x="1115616" y="4869160"/>
            <a:ext cx="1080120" cy="1080120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3784826" y="4657521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Translate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9364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Transformation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 smtClean="0"/>
              <a:t>Projection</a:t>
            </a:r>
          </a:p>
          <a:p>
            <a:pPr lvl="1"/>
            <a:r>
              <a:rPr lang="en-US" altLang="zh-TW" sz="2400" dirty="0" smtClean="0"/>
              <a:t>Mapping 3D point onto 2D plane</a:t>
            </a:r>
          </a:p>
          <a:p>
            <a:pPr lvl="1"/>
            <a:endParaRPr lang="en-US" altLang="zh-TW" sz="2400" dirty="0" smtClean="0"/>
          </a:p>
          <a:p>
            <a:pPr lvl="1"/>
            <a:r>
              <a:rPr lang="en-US" altLang="zh-TW" sz="2400" dirty="0"/>
              <a:t>Orthogonal </a:t>
            </a:r>
            <a:r>
              <a:rPr lang="en-US" altLang="zh-TW" sz="2400" dirty="0" smtClean="0"/>
              <a:t>vs. Perspective</a:t>
            </a:r>
          </a:p>
          <a:p>
            <a:pPr lvl="1"/>
            <a:endParaRPr lang="en-US" altLang="zh-TW" sz="2400" dirty="0" smtClean="0"/>
          </a:p>
          <a:p>
            <a:r>
              <a:rPr lang="en-US" altLang="zh-TW" sz="2800" dirty="0" smtClean="0"/>
              <a:t>Perspective projection</a:t>
            </a:r>
          </a:p>
          <a:p>
            <a:pPr lvl="1"/>
            <a:r>
              <a:rPr lang="en-US" altLang="zh-TW" sz="2400" dirty="0" smtClean="0"/>
              <a:t>Objects </a:t>
            </a:r>
            <a:r>
              <a:rPr lang="en-US" altLang="zh-TW" sz="2400" dirty="0"/>
              <a:t>in the distance appear smaller than objects close </a:t>
            </a:r>
            <a:r>
              <a:rPr lang="en-US" altLang="zh-TW" sz="2400" dirty="0" smtClean="0"/>
              <a:t>by.</a:t>
            </a:r>
            <a:endParaRPr lang="zh-TW" altLang="en-US" sz="2400" dirty="0"/>
          </a:p>
          <a:p>
            <a:endParaRPr lang="zh-TW" altLang="en-US" sz="28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graphicFrame>
        <p:nvGraphicFramePr>
          <p:cNvPr id="5" name="物件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9496408"/>
              </p:ext>
            </p:extLst>
          </p:nvPr>
        </p:nvGraphicFramePr>
        <p:xfrm>
          <a:off x="3995936" y="4869160"/>
          <a:ext cx="44958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0" name="Visio" r:id="rId3" imgW="9475297" imgH="3875756" progId="">
                  <p:embed/>
                </p:oleObj>
              </mc:Choice>
              <mc:Fallback>
                <p:oleObj name="Visio" r:id="rId3" imgW="9475297" imgH="3875756" progId="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5936" y="4869160"/>
                        <a:ext cx="4495800" cy="1828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636912"/>
            <a:ext cx="1728192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7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636912"/>
            <a:ext cx="1728192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09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Lighting</a:t>
            </a:r>
            <a:endParaRPr lang="zh-TW" altLang="en-US" dirty="0"/>
          </a:p>
        </p:txBody>
      </p:sp>
      <p:pic>
        <p:nvPicPr>
          <p:cNvPr id="12290" name="Picture 2" descr="http://upload.wikimedia.org/wikipedia/commons/5/55/Radiosity_Comparis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165054"/>
            <a:ext cx="3777250" cy="188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upload.wikimedia.org/wikipedia/commons/d/df/Shading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87950"/>
            <a:ext cx="1726643" cy="158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://upload.wikimedia.org/wikipedia/commons/2/2c/Shading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986530"/>
            <a:ext cx="1728192" cy="158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http://upload.wikimedia.org/wikipedia/commons/thumb/e/ed/Gouraud_low.gif/180px-Gouraud_low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346" y="1987950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upload.wikimedia.org/wikipedia/commons/thumb/7/7c/Shading2.svg/227px-Shading2.sv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077" y="1987950"/>
            <a:ext cx="1728192" cy="158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14" descr="http://static.wolfire.com/legacy/PhoenixPerPixelLighting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52" y="4165054"/>
            <a:ext cx="2769096" cy="2076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6293346" y="6053679"/>
            <a:ext cx="23439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200" dirty="0" smtClean="0"/>
              <a:t>Created by Hugo </a:t>
            </a:r>
            <a:r>
              <a:rPr lang="en-US" altLang="zh-TW" sz="1200" dirty="0"/>
              <a:t>Elias</a:t>
            </a:r>
            <a:endParaRPr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0966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Lighting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Realistic render equation</a:t>
            </a:r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 smtClean="0"/>
          </a:p>
        </p:txBody>
      </p:sp>
      <p:pic>
        <p:nvPicPr>
          <p:cNvPr id="13320" name="Picture 8" descr="http://cg2010studio.files.wordpress.com/2011/10/2011-10-31-211037.png?w=54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36912"/>
            <a:ext cx="5491810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http://cg2010studio.files.wordpress.com/2011/10/rendering-equation.gif?w=54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115" y="3900264"/>
            <a:ext cx="29527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upload.wikimedia.org/wikipedia/commons/5/55/Radiosity_Compariso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6876256" y="1340768"/>
            <a:ext cx="1888625" cy="188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831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3200" dirty="0" smtClean="0"/>
              <a:t>Motivation </a:t>
            </a:r>
            <a:r>
              <a:rPr lang="en-US" altLang="zh-TW" sz="3200" dirty="0"/>
              <a:t>for learning graphics </a:t>
            </a:r>
            <a:r>
              <a:rPr lang="en-US" altLang="zh-TW" sz="3200" dirty="0" smtClean="0"/>
              <a:t>fundamentals</a:t>
            </a:r>
            <a:endParaRPr lang="zh-TW" altLang="en-US" sz="24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zh-TW" sz="3000" dirty="0" smtClean="0"/>
              <a:t>Q:	I’m </a:t>
            </a:r>
            <a:r>
              <a:rPr lang="en-US" altLang="zh-TW" sz="3000" dirty="0"/>
              <a:t>an architect. I do hardware, not </a:t>
            </a:r>
            <a:r>
              <a:rPr lang="en-US" altLang="zh-TW" sz="3000" dirty="0" smtClean="0"/>
              <a:t>algorithms.  	Can’t </a:t>
            </a:r>
            <a:r>
              <a:rPr lang="en-US" altLang="zh-TW" sz="3000" dirty="0"/>
              <a:t>we just skip ahead to the case study?</a:t>
            </a:r>
          </a:p>
          <a:p>
            <a:r>
              <a:rPr lang="en-US" altLang="zh-TW" sz="3000" dirty="0" smtClean="0"/>
              <a:t>A</a:t>
            </a:r>
            <a:r>
              <a:rPr lang="en-US" altLang="zh-TW" sz="3000" dirty="0"/>
              <a:t>: </a:t>
            </a:r>
            <a:r>
              <a:rPr lang="en-US" altLang="zh-TW" sz="3000" dirty="0" smtClean="0"/>
              <a:t>	Not </a:t>
            </a:r>
            <a:r>
              <a:rPr lang="en-US" altLang="zh-TW" sz="3000" dirty="0"/>
              <a:t>really. You can’t understand 3D </a:t>
            </a:r>
            <a:r>
              <a:rPr lang="en-US" altLang="zh-TW" sz="3000" dirty="0" smtClean="0"/>
              <a:t>graphics 	architectures </a:t>
            </a:r>
            <a:r>
              <a:rPr lang="en-US" altLang="zh-TW" sz="3000" dirty="0"/>
              <a:t>without understanding </a:t>
            </a:r>
            <a:r>
              <a:rPr lang="en-US" altLang="zh-TW" sz="3000" dirty="0" smtClean="0"/>
              <a:t>3D graphics 	algorithms.</a:t>
            </a:r>
          </a:p>
          <a:p>
            <a:endParaRPr lang="en-US" altLang="zh-TW" sz="3000" dirty="0"/>
          </a:p>
          <a:p>
            <a:r>
              <a:rPr lang="en-US" altLang="zh-TW" sz="3000" dirty="0" smtClean="0"/>
              <a:t>Q:	Could </a:t>
            </a:r>
            <a:r>
              <a:rPr lang="en-US" altLang="zh-TW" sz="3000" dirty="0"/>
              <a:t>I design my new Acme </a:t>
            </a:r>
            <a:r>
              <a:rPr lang="en-US" altLang="zh-TW" sz="3000" dirty="0" err="1" smtClean="0"/>
              <a:t>FlexiGPU</a:t>
            </a:r>
            <a:r>
              <a:rPr lang="en-US" altLang="zh-TW" sz="3000" dirty="0" smtClean="0"/>
              <a:t> 	architecture </a:t>
            </a:r>
            <a:r>
              <a:rPr lang="en-US" altLang="zh-TW" sz="3000" dirty="0"/>
              <a:t>by optimizing for </a:t>
            </a:r>
            <a:r>
              <a:rPr lang="en-US" altLang="zh-TW" sz="3000" dirty="0" smtClean="0"/>
              <a:t>current graphics 	applications/ traces/benchmarks</a:t>
            </a:r>
            <a:r>
              <a:rPr lang="en-US" altLang="zh-TW" sz="3000" dirty="0"/>
              <a:t>?</a:t>
            </a:r>
          </a:p>
          <a:p>
            <a:r>
              <a:rPr lang="en-US" altLang="zh-TW" sz="3000" dirty="0"/>
              <a:t>A</a:t>
            </a:r>
            <a:r>
              <a:rPr lang="en-US" altLang="zh-TW" sz="3000" dirty="0" smtClean="0"/>
              <a:t>:	No</a:t>
            </a:r>
            <a:r>
              <a:rPr lang="en-US" altLang="zh-TW" sz="3000" dirty="0"/>
              <a:t>, not if you want your architecture </a:t>
            </a:r>
            <a:r>
              <a:rPr lang="en-US" altLang="zh-TW" sz="3000" dirty="0" smtClean="0"/>
              <a:t>to be 	relevant </a:t>
            </a:r>
            <a:r>
              <a:rPr lang="en-US" altLang="zh-TW" sz="3000" dirty="0"/>
              <a:t>when it’s done.</a:t>
            </a:r>
          </a:p>
          <a:p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3491880" y="6380807"/>
            <a:ext cx="5616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 smtClean="0"/>
              <a:t>3D Graphics Architecture </a:t>
            </a:r>
            <a:r>
              <a:rPr lang="en-US" altLang="zh-TW" sz="1400" dirty="0" err="1" smtClean="0"/>
              <a:t>Tutoral</a:t>
            </a:r>
            <a:r>
              <a:rPr lang="en-US" altLang="zh-TW" sz="1400" dirty="0" smtClean="0"/>
              <a:t>(2004), </a:t>
            </a:r>
            <a:r>
              <a:rPr lang="en-US" altLang="zh-TW" sz="1400" dirty="0" err="1" smtClean="0"/>
              <a:t>W.Mark</a:t>
            </a:r>
            <a:r>
              <a:rPr lang="en-US" altLang="zh-TW" sz="1400" dirty="0" smtClean="0"/>
              <a:t> and H. </a:t>
            </a:r>
            <a:r>
              <a:rPr lang="en-US" altLang="zh-TW" sz="1400" dirty="0" err="1" smtClean="0"/>
              <a:t>Moreton</a:t>
            </a:r>
            <a:r>
              <a:rPr lang="en-US" altLang="zh-TW" sz="1400" dirty="0" smtClean="0"/>
              <a:t>, NVIDIA.</a:t>
            </a:r>
            <a:endParaRPr lang="zh-TW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08366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Lighting in OpenGL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altLang="zh-TW" dirty="0" smtClean="0"/>
              <a:t>OpenGL refines rendering equation </a:t>
            </a:r>
          </a:p>
          <a:p>
            <a:pPr lvl="1"/>
            <a:r>
              <a:rPr lang="en-US" altLang="zh-TW" dirty="0" smtClean="0"/>
              <a:t>Break optical phenomena into three lighting models.</a:t>
            </a:r>
          </a:p>
          <a:p>
            <a:pPr lvl="1"/>
            <a:r>
              <a:rPr lang="en-US" altLang="zh-TW" dirty="0" smtClean="0"/>
              <a:t>Break visible spectrum into red</a:t>
            </a:r>
            <a:r>
              <a:rPr lang="en-US" altLang="zh-TW" dirty="0"/>
              <a:t>, green, </a:t>
            </a:r>
            <a:r>
              <a:rPr lang="en-US" altLang="zh-TW" dirty="0" smtClean="0"/>
              <a:t>and blue </a:t>
            </a:r>
            <a:r>
              <a:rPr lang="en-US" altLang="zh-TW" dirty="0"/>
              <a:t>component</a:t>
            </a:r>
            <a:r>
              <a:rPr lang="en-US" altLang="zh-TW" dirty="0" smtClean="0"/>
              <a:t>.</a:t>
            </a:r>
          </a:p>
          <a:p>
            <a:pPr lvl="1"/>
            <a:endParaRPr lang="en-US" altLang="zh-TW" dirty="0" smtClean="0"/>
          </a:p>
          <a:p>
            <a:r>
              <a:rPr lang="en-US" altLang="zh-TW" dirty="0" smtClean="0"/>
              <a:t>Component</a:t>
            </a:r>
          </a:p>
          <a:p>
            <a:pPr lvl="1"/>
            <a:r>
              <a:rPr lang="en-US" altLang="zh-TW" dirty="0" smtClean="0"/>
              <a:t>Lighting source position</a:t>
            </a:r>
          </a:p>
          <a:p>
            <a:pPr lvl="1"/>
            <a:r>
              <a:rPr lang="en-US" altLang="zh-TW" dirty="0" smtClean="0"/>
              <a:t>Object position</a:t>
            </a:r>
          </a:p>
          <a:p>
            <a:pPr lvl="1"/>
            <a:r>
              <a:rPr lang="en-US" altLang="zh-TW" dirty="0" smtClean="0"/>
              <a:t>Observation position</a:t>
            </a:r>
          </a:p>
          <a:p>
            <a:pPr lvl="1"/>
            <a:r>
              <a:rPr lang="en-US" altLang="zh-TW" dirty="0" smtClean="0"/>
              <a:t>Object surface normal</a:t>
            </a:r>
          </a:p>
          <a:p>
            <a:pPr lvl="1"/>
            <a:r>
              <a:rPr lang="en-US" altLang="zh-TW" dirty="0" smtClean="0"/>
              <a:t>Color material of light and object</a:t>
            </a:r>
          </a:p>
          <a:p>
            <a:pPr lvl="1"/>
            <a:endParaRPr lang="en-US" altLang="zh-TW" dirty="0" smtClean="0"/>
          </a:p>
          <a:p>
            <a:r>
              <a:rPr lang="en-US" altLang="zh-TW" dirty="0" smtClean="0"/>
              <a:t>Lighting must be done in world coordinate</a:t>
            </a:r>
          </a:p>
          <a:p>
            <a:pPr lvl="1"/>
            <a:r>
              <a:rPr lang="en-US" altLang="zh-TW" dirty="0" smtClean="0"/>
              <a:t>After model-view but before projection</a:t>
            </a:r>
            <a:endParaRPr lang="zh-TW" altLang="en-US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454" y="3140968"/>
            <a:ext cx="2333196" cy="169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577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Lighting in OpenGL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5915000" cy="4525963"/>
          </a:xfrm>
        </p:spPr>
        <p:txBody>
          <a:bodyPr>
            <a:normAutofit lnSpcReduction="10000"/>
          </a:bodyPr>
          <a:lstStyle/>
          <a:p>
            <a:r>
              <a:rPr lang="en-US" altLang="zh-TW" dirty="0" smtClean="0"/>
              <a:t>3 lighting models in OpenGL</a:t>
            </a:r>
          </a:p>
          <a:p>
            <a:r>
              <a:rPr lang="en-US" altLang="zh-TW" dirty="0" smtClean="0"/>
              <a:t>Ambient</a:t>
            </a:r>
          </a:p>
          <a:p>
            <a:pPr lvl="1"/>
            <a:r>
              <a:rPr lang="en-US" altLang="zh-TW" dirty="0" smtClean="0"/>
              <a:t>Environment lighting</a:t>
            </a:r>
          </a:p>
          <a:p>
            <a:r>
              <a:rPr lang="en-US" altLang="zh-TW" dirty="0" smtClean="0"/>
              <a:t>Diffuse</a:t>
            </a:r>
          </a:p>
          <a:p>
            <a:pPr lvl="1"/>
            <a:r>
              <a:rPr lang="en-US" altLang="zh-TW" dirty="0" smtClean="0"/>
              <a:t>Object receives light effect and reflect its own color.</a:t>
            </a:r>
          </a:p>
          <a:p>
            <a:r>
              <a:rPr lang="en-US" altLang="zh-TW" dirty="0" smtClean="0"/>
              <a:t>Specular</a:t>
            </a:r>
          </a:p>
          <a:p>
            <a:pPr lvl="1"/>
            <a:r>
              <a:rPr lang="en-US" altLang="zh-TW" dirty="0" smtClean="0"/>
              <a:t>In particular angle, object will completely reflect light color.</a:t>
            </a:r>
            <a:endParaRPr lang="zh-TW" altLang="en-US" dirty="0"/>
          </a:p>
        </p:txBody>
      </p:sp>
      <p:pic>
        <p:nvPicPr>
          <p:cNvPr id="15364" name="Picture 4" descr="http://xoax.net/comp_sci/crs/graphics_3D/lessons/local_illumination/Image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210" y="2204864"/>
            <a:ext cx="3707904" cy="2780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895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Lighting in OpenGL</a:t>
            </a:r>
            <a:endParaRPr lang="zh-TW" altLang="en-US" dirty="0"/>
          </a:p>
        </p:txBody>
      </p:sp>
      <p:sp>
        <p:nvSpPr>
          <p:cNvPr id="12" name="內容版面配置區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OpenGL’s lighting equation</a:t>
            </a:r>
          </a:p>
          <a:p>
            <a:pPr lvl="1"/>
            <a:r>
              <a:rPr lang="en-US" altLang="zh-TW" dirty="0"/>
              <a:t>approximated equation to solve </a:t>
            </a:r>
            <a:r>
              <a:rPr lang="en-US" altLang="zh-TW" dirty="0" smtClean="0"/>
              <a:t>rendering </a:t>
            </a:r>
            <a:r>
              <a:rPr lang="en-US" altLang="zh-TW" dirty="0"/>
              <a:t>problem</a:t>
            </a:r>
            <a:r>
              <a:rPr lang="en-US" altLang="zh-TW" dirty="0" smtClean="0"/>
              <a:t>.</a:t>
            </a:r>
          </a:p>
          <a:p>
            <a:pPr lvl="1"/>
            <a:r>
              <a:rPr lang="en-US" altLang="zh-TW" dirty="0"/>
              <a:t>No integrity and </a:t>
            </a:r>
            <a:r>
              <a:rPr lang="en-US" altLang="zh-TW" dirty="0" smtClean="0"/>
              <a:t>recursion.</a:t>
            </a:r>
            <a:endParaRPr lang="en-US" altLang="zh-TW" dirty="0"/>
          </a:p>
          <a:p>
            <a:pPr lvl="1"/>
            <a:endParaRPr lang="zh-TW" alt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05" y="3771895"/>
            <a:ext cx="7462338" cy="2897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圓角矩形 4"/>
          <p:cNvSpPr/>
          <p:nvPr/>
        </p:nvSpPr>
        <p:spPr>
          <a:xfrm>
            <a:off x="4180711" y="5220627"/>
            <a:ext cx="1548172" cy="351468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圓角矩形 5"/>
          <p:cNvSpPr/>
          <p:nvPr/>
        </p:nvSpPr>
        <p:spPr>
          <a:xfrm>
            <a:off x="4108703" y="5654233"/>
            <a:ext cx="3240360" cy="360040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圓角矩形 6"/>
          <p:cNvSpPr/>
          <p:nvPr/>
        </p:nvSpPr>
        <p:spPr>
          <a:xfrm>
            <a:off x="4108703" y="6093296"/>
            <a:ext cx="3672408" cy="360040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5300047" y="5201855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/>
              <a:t>Ambient</a:t>
            </a:r>
            <a:endParaRPr lang="en-US" altLang="zh-TW" dirty="0"/>
          </a:p>
        </p:txBody>
      </p:sp>
      <p:sp>
        <p:nvSpPr>
          <p:cNvPr id="9" name="文字方塊 8"/>
          <p:cNvSpPr txBox="1"/>
          <p:nvPr/>
        </p:nvSpPr>
        <p:spPr>
          <a:xfrm>
            <a:off x="6811310" y="5654233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/>
              <a:t>Diffuse</a:t>
            </a:r>
            <a:endParaRPr lang="en-US" altLang="zh-TW" dirty="0"/>
          </a:p>
        </p:txBody>
      </p:sp>
      <p:sp>
        <p:nvSpPr>
          <p:cNvPr id="10" name="文字方塊 9"/>
          <p:cNvSpPr txBox="1"/>
          <p:nvPr/>
        </p:nvSpPr>
        <p:spPr>
          <a:xfrm>
            <a:off x="7349063" y="6093296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/>
              <a:t>Specular</a:t>
            </a:r>
            <a:endParaRPr lang="en-US" altLang="zh-TW" dirty="0"/>
          </a:p>
        </p:txBody>
      </p:sp>
      <p:sp>
        <p:nvSpPr>
          <p:cNvPr id="11" name="AutoShape 2" descr="Triangle Clipp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3" name="Picture 2" descr="http://upload.wikimedia.org/wikipedia/commons/5/55/Radiosity_Compariso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" r="49975"/>
          <a:stretch/>
        </p:blipFill>
        <p:spPr bwMode="auto">
          <a:xfrm>
            <a:off x="6762117" y="2924944"/>
            <a:ext cx="1887641" cy="188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210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Lighting in OpenGL</a:t>
            </a:r>
            <a:endParaRPr lang="zh-TW" altLang="en-US" dirty="0"/>
          </a:p>
        </p:txBody>
      </p:sp>
      <p:pic>
        <p:nvPicPr>
          <p:cNvPr id="14338" name="Picture 2" descr="Screenshot - Ambien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848" y="16574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Screenshot - Diffus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240" y="16574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Screenshot - Specula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6574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Screenshot - Ambient+Diffus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848" y="432169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Screenshot - Diffuse+Specula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240" y="432169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Screenshot - Ambient+Diffuse+Specula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32169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1298848" y="3573016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/>
              <a:t>Ambient</a:t>
            </a:r>
            <a:endParaRPr lang="en-US" altLang="zh-TW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3646240" y="3563724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/>
              <a:t>Diffuse</a:t>
            </a:r>
            <a:endParaRPr lang="en-US" altLang="zh-TW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6012160" y="3573016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/>
              <a:t>Specular</a:t>
            </a:r>
            <a:endParaRPr lang="en-US" altLang="zh-TW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1285900" y="6235988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err="1" smtClean="0"/>
              <a:t>Amb</a:t>
            </a:r>
            <a:r>
              <a:rPr lang="en-US" altLang="zh-TW" dirty="0" smtClean="0"/>
              <a:t> + Diff</a:t>
            </a:r>
            <a:endParaRPr lang="en-US" altLang="zh-TW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3633292" y="6226696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/>
              <a:t>Diff + Spec</a:t>
            </a:r>
            <a:endParaRPr lang="en-US" altLang="zh-TW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5999212" y="6235988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/>
              <a:t>All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39582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Surface shading model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Per-Vertex lighting</a:t>
            </a:r>
          </a:p>
          <a:p>
            <a:pPr lvl="1"/>
            <a:r>
              <a:rPr lang="en-US" altLang="zh-TW" dirty="0" smtClean="0"/>
              <a:t>Flat shading </a:t>
            </a:r>
          </a:p>
          <a:p>
            <a:pPr lvl="2"/>
            <a:r>
              <a:rPr lang="en-US" altLang="zh-TW" dirty="0" smtClean="0"/>
              <a:t>One polygon, one surface normal.</a:t>
            </a:r>
          </a:p>
          <a:p>
            <a:pPr lvl="1"/>
            <a:r>
              <a:rPr lang="en-US" altLang="zh-TW" dirty="0" err="1" smtClean="0"/>
              <a:t>Gouraud</a:t>
            </a:r>
            <a:r>
              <a:rPr lang="en-US" altLang="zh-TW" dirty="0" smtClean="0"/>
              <a:t> shading</a:t>
            </a:r>
          </a:p>
          <a:p>
            <a:pPr lvl="2"/>
            <a:r>
              <a:rPr lang="en-US" altLang="zh-TW" dirty="0" smtClean="0"/>
              <a:t>One polygon, three </a:t>
            </a:r>
            <a:r>
              <a:rPr lang="en-US" altLang="zh-TW" dirty="0" err="1" smtClean="0"/>
              <a:t>normals</a:t>
            </a:r>
            <a:r>
              <a:rPr lang="en-US" altLang="zh-TW" dirty="0" smtClean="0"/>
              <a:t> on three vertices.</a:t>
            </a:r>
          </a:p>
          <a:p>
            <a:r>
              <a:rPr lang="en-US" altLang="zh-TW" dirty="0" smtClean="0"/>
              <a:t>Per-Pixel lighting</a:t>
            </a:r>
          </a:p>
          <a:p>
            <a:pPr lvl="1"/>
            <a:r>
              <a:rPr lang="en-US" altLang="zh-TW" dirty="0" err="1" smtClean="0"/>
              <a:t>Phong</a:t>
            </a:r>
            <a:r>
              <a:rPr lang="en-US" altLang="zh-TW" dirty="0" smtClean="0"/>
              <a:t> shading</a:t>
            </a:r>
          </a:p>
          <a:p>
            <a:pPr lvl="2"/>
            <a:r>
              <a:rPr lang="en-US" altLang="zh-TW" dirty="0" smtClean="0"/>
              <a:t>One polygon has lots of normal value for every pixel.</a:t>
            </a:r>
          </a:p>
        </p:txBody>
      </p:sp>
    </p:spTree>
    <p:extLst>
      <p:ext uri="{BB962C8B-B14F-4D97-AF65-F5344CB8AC3E}">
        <p14:creationId xmlns:p14="http://schemas.microsoft.com/office/powerpoint/2010/main" val="179795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Surface shading model</a:t>
            </a:r>
            <a:endParaRPr lang="zh-TW" altLang="en-US" dirty="0"/>
          </a:p>
        </p:txBody>
      </p:sp>
      <p:pic>
        <p:nvPicPr>
          <p:cNvPr id="18434" name="Picture 2" descr="http://cg2010studio.files.wordpress.com/2011/11/comparison-flat-gouraud-phong-shading.jpg?w=540&amp;h=53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336"/>
          <a:stretch/>
        </p:blipFill>
        <p:spPr bwMode="auto">
          <a:xfrm>
            <a:off x="899592" y="2564904"/>
            <a:ext cx="7169689" cy="1897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://cg2010studio.files.wordpress.com/2011/11/shading.png?w=540&amp;h=44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/>
        </p:blipFill>
        <p:spPr bwMode="auto">
          <a:xfrm>
            <a:off x="864568" y="4941168"/>
            <a:ext cx="1872208" cy="155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cg2010studio.files.wordpress.com/2011/11/shading.png?w=540&amp;h=44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86" r="2993" b="50000"/>
          <a:stretch/>
        </p:blipFill>
        <p:spPr bwMode="auto">
          <a:xfrm>
            <a:off x="3598476" y="4941168"/>
            <a:ext cx="1771920" cy="155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cg2010studio.files.wordpress.com/2011/11/shading.png?w=540&amp;h=44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" t="50000" r="49469" b="2201"/>
          <a:stretch/>
        </p:blipFill>
        <p:spPr bwMode="auto">
          <a:xfrm>
            <a:off x="6240506" y="4975355"/>
            <a:ext cx="1828775" cy="148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1187624" y="1998132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Flat shading</a:t>
            </a:r>
            <a:endParaRPr lang="zh-TW" altLang="en-US" dirty="0"/>
          </a:p>
        </p:txBody>
      </p:sp>
      <p:sp>
        <p:nvSpPr>
          <p:cNvPr id="9" name="文字方塊 8"/>
          <p:cNvSpPr txBox="1"/>
          <p:nvPr/>
        </p:nvSpPr>
        <p:spPr>
          <a:xfrm>
            <a:off x="3598476" y="1998132"/>
            <a:ext cx="1771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err="1" smtClean="0"/>
              <a:t>Gouraud</a:t>
            </a:r>
            <a:r>
              <a:rPr lang="en-US" altLang="zh-TW" dirty="0" smtClean="0"/>
              <a:t> shading</a:t>
            </a:r>
            <a:endParaRPr lang="zh-TW" altLang="en-US" dirty="0"/>
          </a:p>
        </p:txBody>
      </p:sp>
      <p:sp>
        <p:nvSpPr>
          <p:cNvPr id="10" name="文字方塊 9"/>
          <p:cNvSpPr txBox="1"/>
          <p:nvPr/>
        </p:nvSpPr>
        <p:spPr>
          <a:xfrm>
            <a:off x="6444208" y="2007444"/>
            <a:ext cx="1625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err="1" smtClean="0"/>
              <a:t>Phong</a:t>
            </a:r>
            <a:r>
              <a:rPr lang="en-US" altLang="zh-TW" dirty="0" smtClean="0"/>
              <a:t> shading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977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Primitive Assembly and Clipping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Primitive = basic 3D polygon (triangle)</a:t>
            </a:r>
          </a:p>
          <a:p>
            <a:endParaRPr lang="en-US" altLang="zh-TW" dirty="0" smtClean="0"/>
          </a:p>
          <a:p>
            <a:r>
              <a:rPr lang="en-US" altLang="zh-TW" dirty="0" smtClean="0"/>
              <a:t>Primitive Assembly </a:t>
            </a:r>
          </a:p>
          <a:p>
            <a:pPr lvl="1"/>
            <a:r>
              <a:rPr lang="en-US" altLang="zh-TW" dirty="0" smtClean="0"/>
              <a:t>Gather three vertices into one triangle.</a:t>
            </a:r>
          </a:p>
          <a:p>
            <a:r>
              <a:rPr lang="en-US" altLang="zh-TW" dirty="0" smtClean="0"/>
              <a:t>Clipping </a:t>
            </a:r>
          </a:p>
          <a:p>
            <a:pPr lvl="1"/>
            <a:r>
              <a:rPr lang="en-US" altLang="zh-TW" dirty="0" smtClean="0"/>
              <a:t>Clip the triangle which is partially outside the view volume into new triangle set.</a:t>
            </a:r>
            <a:endParaRPr lang="zh-TW" altLang="en-US" dirty="0"/>
          </a:p>
        </p:txBody>
      </p:sp>
      <p:sp>
        <p:nvSpPr>
          <p:cNvPr id="4" name="AutoShape 2" descr="http://www.arcsynthesis.org/gltut/Positioning/TriangleClipping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4" descr="http://www.arcsynthesis.org/gltut/Positioning/TriangleClipping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6" name="AutoShape 6" descr="Triangle Clippi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7" name="AutoShape 8" descr="Triangle Clippi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6395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941168"/>
            <a:ext cx="1701552" cy="1701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189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Rasterization Stage</a:t>
            </a:r>
            <a:endParaRPr lang="zh-TW" altLang="en-US" dirty="0"/>
          </a:p>
        </p:txBody>
      </p:sp>
      <p:pic>
        <p:nvPicPr>
          <p:cNvPr id="4" name="Picture 3" descr="pipeline_Im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8024" y="4149080"/>
            <a:ext cx="4053280" cy="2565698"/>
          </a:xfrm>
          <a:prstGeom prst="rect">
            <a:avLst/>
          </a:prstGeom>
          <a:blipFill dpi="0" rotWithShape="1">
            <a:blip r:embed="rId3" cstate="print">
              <a:alphaModFix amt="51000"/>
            </a:blip>
            <a:srcRect/>
            <a:tile tx="0" ty="0" sx="100000" sy="100000" flip="none" algn="tl"/>
          </a:blipFill>
        </p:spPr>
      </p:pic>
      <p:sp>
        <p:nvSpPr>
          <p:cNvPr id="5" name="圓角矩形 4"/>
          <p:cNvSpPr/>
          <p:nvPr/>
        </p:nvSpPr>
        <p:spPr>
          <a:xfrm>
            <a:off x="6814664" y="4221088"/>
            <a:ext cx="2026640" cy="2448272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Triangle Setup, traverse and interpolation</a:t>
            </a:r>
          </a:p>
          <a:p>
            <a:r>
              <a:rPr lang="en-US" altLang="zh-TW" dirty="0"/>
              <a:t>Anti-aliasing</a:t>
            </a:r>
          </a:p>
          <a:p>
            <a:r>
              <a:rPr lang="en-US" altLang="zh-TW" dirty="0" smtClean="0"/>
              <a:t>Texture mapping &amp; filter</a:t>
            </a:r>
          </a:p>
          <a:p>
            <a:r>
              <a:rPr lang="en-US" altLang="zh-TW" dirty="0" smtClean="0"/>
              <a:t>Per-fragment operation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0100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物件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5681626"/>
              </p:ext>
            </p:extLst>
          </p:nvPr>
        </p:nvGraphicFramePr>
        <p:xfrm>
          <a:off x="979089" y="2780928"/>
          <a:ext cx="7185822" cy="1584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92" name="Visio" r:id="rId3" imgW="5472792" imgH="1205015" progId="">
                  <p:embed/>
                </p:oleObj>
              </mc:Choice>
              <mc:Fallback>
                <p:oleObj name="Visio" r:id="rId3" imgW="5472792" imgH="1205015" progId="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9089" y="2780928"/>
                        <a:ext cx="7185822" cy="158417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Triangle </a:t>
            </a:r>
            <a:r>
              <a:rPr lang="en-US" altLang="zh-TW" dirty="0" smtClean="0"/>
              <a:t>traverse </a:t>
            </a:r>
            <a:r>
              <a:rPr lang="en-US" altLang="zh-TW" dirty="0"/>
              <a:t>and </a:t>
            </a:r>
            <a:r>
              <a:rPr lang="en-US" altLang="zh-TW" dirty="0" smtClean="0"/>
              <a:t>interpolation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 smtClean="0"/>
              <a:t>Purpose: decompose a triangle into pixels.</a:t>
            </a:r>
          </a:p>
          <a:p>
            <a:r>
              <a:rPr lang="en-US" altLang="zh-TW" sz="2800" dirty="0" smtClean="0"/>
              <a:t>Triangle traverse</a:t>
            </a:r>
          </a:p>
          <a:p>
            <a:pPr lvl="1"/>
            <a:r>
              <a:rPr lang="en-US" altLang="zh-TW" sz="2400" dirty="0" smtClean="0"/>
              <a:t>Finding whether pixels are inside a triangle or not</a:t>
            </a:r>
          </a:p>
          <a:p>
            <a:pPr lvl="1"/>
            <a:endParaRPr lang="en-US" altLang="zh-TW" sz="2400" dirty="0"/>
          </a:p>
          <a:p>
            <a:pPr lvl="1"/>
            <a:endParaRPr lang="en-US" altLang="zh-TW" sz="2400" dirty="0" smtClean="0"/>
          </a:p>
          <a:p>
            <a:pPr lvl="1"/>
            <a:endParaRPr lang="en-US" altLang="zh-TW" sz="2400" dirty="0"/>
          </a:p>
          <a:p>
            <a:r>
              <a:rPr lang="en-US" altLang="zh-TW" sz="2800" dirty="0" smtClean="0"/>
              <a:t>Interpolation</a:t>
            </a:r>
          </a:p>
          <a:p>
            <a:pPr lvl="1"/>
            <a:r>
              <a:rPr lang="en-US" altLang="zh-TW" sz="2400" dirty="0" smtClean="0"/>
              <a:t>Give those pixels property from the original triangle.</a:t>
            </a:r>
          </a:p>
          <a:p>
            <a:pPr lvl="1"/>
            <a:r>
              <a:rPr lang="en-US" altLang="zh-TW" sz="2400" dirty="0" smtClean="0"/>
              <a:t>Color, texture coordinate, and so on.</a:t>
            </a:r>
            <a:endParaRPr lang="en-US" altLang="zh-TW" sz="2400" dirty="0"/>
          </a:p>
          <a:p>
            <a:endParaRPr lang="en-US" altLang="zh-TW" sz="2400" dirty="0" smtClean="0"/>
          </a:p>
          <a:p>
            <a:endParaRPr lang="en-US" altLang="zh-TW" sz="28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5826968"/>
            <a:ext cx="1828800" cy="914400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890" y="5826968"/>
            <a:ext cx="1828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018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Two Triangl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205" y="1268761"/>
            <a:ext cx="2288282" cy="2288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Two Triangl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204" y="3557043"/>
            <a:ext cx="2288282" cy="2288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Anti-aliasing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 smtClean="0"/>
              <a:t>Sample more sub-pixels then</a:t>
            </a:r>
          </a:p>
          <a:p>
            <a:pPr marL="0" indent="0">
              <a:buNone/>
            </a:pPr>
            <a:r>
              <a:rPr lang="en-US" altLang="zh-TW" sz="2800" dirty="0" smtClean="0"/>
              <a:t>    combine them into one final pixel.</a:t>
            </a:r>
            <a:endParaRPr lang="zh-TW" altLang="en-US" sz="2800" dirty="0"/>
          </a:p>
        </p:txBody>
      </p:sp>
      <p:pic>
        <p:nvPicPr>
          <p:cNvPr id="23554" name="圖片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852936"/>
            <a:ext cx="3096344" cy="167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Two Sampled Triangl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204" y="1268760"/>
            <a:ext cx="2288282" cy="2288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Two Box Filtered Triangle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204" y="3557042"/>
            <a:ext cx="2288282" cy="2288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4" name="圖片 13" descr="D:\Eric\System\Desktop\081107-Barycentric coordinate &amp; Anti-aliasing &amp; summery\投影片17.BM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50781" b="51042"/>
          <a:stretch>
            <a:fillRect/>
          </a:stretch>
        </p:blipFill>
        <p:spPr bwMode="auto">
          <a:xfrm>
            <a:off x="827584" y="5013176"/>
            <a:ext cx="1905645" cy="142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5013176"/>
            <a:ext cx="1902140" cy="142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0063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3"/>
          <a:stretch/>
        </p:blipFill>
        <p:spPr bwMode="auto">
          <a:xfrm>
            <a:off x="72008" y="168296"/>
            <a:ext cx="8964488" cy="6429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圓角矩形 3"/>
          <p:cNvSpPr/>
          <p:nvPr/>
        </p:nvSpPr>
        <p:spPr>
          <a:xfrm>
            <a:off x="6228184" y="5301208"/>
            <a:ext cx="2448272" cy="136815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3496876" y="6515471"/>
            <a:ext cx="5616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 smtClean="0"/>
              <a:t>3D Graphics Architecture Tutorial(2004), W. Mark and H. </a:t>
            </a:r>
            <a:r>
              <a:rPr lang="en-US" altLang="zh-TW" sz="1400" dirty="0" err="1" smtClean="0"/>
              <a:t>Moreton</a:t>
            </a:r>
            <a:r>
              <a:rPr lang="en-US" altLang="zh-TW" sz="1400" dirty="0" smtClean="0"/>
              <a:t>, NVIDIA.</a:t>
            </a:r>
            <a:endParaRPr lang="zh-TW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83209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Texture mapping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>
            <a:normAutofit/>
          </a:bodyPr>
          <a:lstStyle/>
          <a:p>
            <a:pPr marL="342900" lvl="1" indent="-342900">
              <a:buFont typeface="Arial" pitchFamily="34" charset="0"/>
              <a:buChar char="•"/>
            </a:pPr>
            <a:endParaRPr lang="en-US" altLang="zh-TW" sz="3200" dirty="0" smtClean="0"/>
          </a:p>
          <a:p>
            <a:pPr marL="342900" lvl="1" indent="-342900">
              <a:buFont typeface="Arial" pitchFamily="34" charset="0"/>
              <a:buChar char="•"/>
            </a:pPr>
            <a:endParaRPr lang="en-US" altLang="zh-TW" sz="3200" dirty="0" smtClean="0"/>
          </a:p>
          <a:p>
            <a:pPr marL="342900" lvl="1" indent="-342900">
              <a:buFont typeface="Arial" pitchFamily="34" charset="0"/>
              <a:buChar char="•"/>
            </a:pPr>
            <a:r>
              <a:rPr lang="en-US" altLang="zh-TW" sz="3200" dirty="0" smtClean="0"/>
              <a:t>Texture </a:t>
            </a:r>
            <a:r>
              <a:rPr lang="en-US" altLang="zh-TW" sz="3200" dirty="0"/>
              <a:t>is not </a:t>
            </a:r>
            <a:r>
              <a:rPr lang="en-US" altLang="zh-TW" sz="3200" dirty="0" smtClean="0"/>
              <a:t>necessary if…</a:t>
            </a:r>
            <a:endParaRPr lang="en-US" altLang="zh-TW" sz="3200" dirty="0"/>
          </a:p>
          <a:p>
            <a:pPr lvl="1"/>
            <a:r>
              <a:rPr lang="en-US" altLang="zh-TW" dirty="0" smtClean="0"/>
              <a:t>Use lots, lots, lots, of tiny polygons to present a 3D object.</a:t>
            </a:r>
          </a:p>
          <a:p>
            <a:r>
              <a:rPr lang="en-US" altLang="zh-TW" dirty="0" smtClean="0"/>
              <a:t>Why do we </a:t>
            </a:r>
            <a:r>
              <a:rPr lang="en-US" altLang="zh-TW" dirty="0"/>
              <a:t>need </a:t>
            </a:r>
            <a:r>
              <a:rPr lang="en-US" altLang="zh-TW" dirty="0" smtClean="0"/>
              <a:t>texture?</a:t>
            </a:r>
            <a:endParaRPr lang="en-US" altLang="zh-TW" dirty="0"/>
          </a:p>
          <a:p>
            <a:pPr lvl="1"/>
            <a:r>
              <a:rPr lang="en-US" altLang="zh-TW" dirty="0" smtClean="0"/>
              <a:t>Give the object surface more details.</a:t>
            </a:r>
          </a:p>
          <a:p>
            <a:pPr lvl="1"/>
            <a:r>
              <a:rPr lang="en-US" altLang="zh-TW" dirty="0" smtClean="0"/>
              <a:t>Decrease polygon complexity, and increase performance.</a:t>
            </a:r>
          </a:p>
          <a:p>
            <a:pPr lvl="1"/>
            <a:endParaRPr lang="en-US" altLang="zh-TW" dirty="0" smtClean="0"/>
          </a:p>
          <a:p>
            <a:pPr lvl="1"/>
            <a:endParaRPr lang="zh-TW" altLang="en-US" dirty="0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8" t="19371" r="33881" b="12624"/>
          <a:stretch/>
        </p:blipFill>
        <p:spPr bwMode="auto">
          <a:xfrm>
            <a:off x="1691680" y="1268760"/>
            <a:ext cx="611208" cy="1507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484784"/>
            <a:ext cx="925448" cy="925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795108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762" y="1484784"/>
            <a:ext cx="925448" cy="925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加號 4"/>
          <p:cNvSpPr/>
          <p:nvPr/>
        </p:nvSpPr>
        <p:spPr>
          <a:xfrm>
            <a:off x="2483768" y="1795108"/>
            <a:ext cx="409756" cy="409756"/>
          </a:xfrm>
          <a:prstGeom prst="mathPl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等於 5"/>
          <p:cNvSpPr/>
          <p:nvPr/>
        </p:nvSpPr>
        <p:spPr>
          <a:xfrm>
            <a:off x="6012160" y="1795108"/>
            <a:ext cx="432048" cy="432048"/>
          </a:xfrm>
          <a:prstGeom prst="mathEqual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25607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7" t="18765" r="33471" b="12968"/>
          <a:stretch/>
        </p:blipFill>
        <p:spPr bwMode="auto">
          <a:xfrm>
            <a:off x="6732240" y="1268760"/>
            <a:ext cx="608336" cy="1507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396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Texture </a:t>
            </a:r>
            <a:r>
              <a:rPr lang="en-US" altLang="zh-TW" dirty="0" smtClean="0"/>
              <a:t>mapping</a:t>
            </a:r>
            <a:br>
              <a:rPr lang="en-US" altLang="zh-TW" dirty="0" smtClean="0"/>
            </a:br>
            <a:r>
              <a:rPr lang="en-US" altLang="zh-TW" sz="2700" dirty="0" smtClean="0"/>
              <a:t>Downgrade polygon complexity and represent the detail</a:t>
            </a:r>
            <a:endParaRPr lang="zh-TW" altLang="en-US" sz="3600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24580" name="Picture 4" descr="http://grindinggear.com/dev-diary-saveun/zbuild_thumbnai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67"/>
          <a:stretch/>
        </p:blipFill>
        <p:spPr bwMode="auto">
          <a:xfrm>
            <a:off x="141017" y="3068960"/>
            <a:ext cx="1475867" cy="158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http://grindinggear.com/dev-diary-saveun/texturemaps_thumbnai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44"/>
          <a:stretch/>
        </p:blipFill>
        <p:spPr bwMode="auto">
          <a:xfrm>
            <a:off x="2976751" y="4042147"/>
            <a:ext cx="3014767" cy="1510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Picture 8" descr="http://grindinggear.com/dev-diary-saveun/zombiebossfinal_thumbnail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83"/>
          <a:stretch/>
        </p:blipFill>
        <p:spPr bwMode="auto">
          <a:xfrm>
            <a:off x="6928730" y="2608729"/>
            <a:ext cx="2041884" cy="252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/>
          <p:cNvSpPr txBox="1"/>
          <p:nvPr/>
        </p:nvSpPr>
        <p:spPr>
          <a:xfrm>
            <a:off x="6732240" y="5130449"/>
            <a:ext cx="23439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200" dirty="0" smtClean="0"/>
              <a:t>Path of exile, </a:t>
            </a:r>
            <a:r>
              <a:rPr lang="en-US" altLang="zh-TW" sz="1200" dirty="0"/>
              <a:t>Grinding Gear Games</a:t>
            </a:r>
            <a:endParaRPr lang="zh-TW" altLang="en-US" sz="1200" dirty="0"/>
          </a:p>
        </p:txBody>
      </p:sp>
      <p:pic>
        <p:nvPicPr>
          <p:cNvPr id="13" name="Picture 4" descr="http://grindinggear.com/dev-diary-saveun/zbuild_thumbnai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9"/>
          <a:stretch/>
        </p:blipFill>
        <p:spPr bwMode="auto">
          <a:xfrm>
            <a:off x="2976751" y="2060848"/>
            <a:ext cx="3045858" cy="158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向右箭號 6"/>
          <p:cNvSpPr/>
          <p:nvPr/>
        </p:nvSpPr>
        <p:spPr>
          <a:xfrm rot="20263680">
            <a:off x="1773306" y="2838869"/>
            <a:ext cx="1050540" cy="289472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向右箭號 14"/>
          <p:cNvSpPr/>
          <p:nvPr/>
        </p:nvSpPr>
        <p:spPr>
          <a:xfrm rot="1066406">
            <a:off x="1782799" y="4405664"/>
            <a:ext cx="1050540" cy="289472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加號 15"/>
          <p:cNvSpPr/>
          <p:nvPr/>
        </p:nvSpPr>
        <p:spPr>
          <a:xfrm>
            <a:off x="4294802" y="3642145"/>
            <a:ext cx="409756" cy="409756"/>
          </a:xfrm>
          <a:prstGeom prst="mathPl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等於 16"/>
          <p:cNvSpPr/>
          <p:nvPr/>
        </p:nvSpPr>
        <p:spPr>
          <a:xfrm>
            <a:off x="6300192" y="3619853"/>
            <a:ext cx="432048" cy="432048"/>
          </a:xfrm>
          <a:prstGeom prst="mathEqual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95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Texture </a:t>
            </a:r>
            <a:r>
              <a:rPr lang="en-US" altLang="zh-TW" dirty="0" smtClean="0"/>
              <a:t>mapping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Basic texture mapping</a:t>
            </a:r>
          </a:p>
          <a:p>
            <a:pPr lvl="1"/>
            <a:r>
              <a:rPr lang="en-US" altLang="zh-TW" dirty="0" smtClean="0"/>
              <a:t>Give the fragment color</a:t>
            </a:r>
          </a:p>
          <a:p>
            <a:pPr lvl="1"/>
            <a:endParaRPr lang="en-US" altLang="zh-TW" dirty="0" smtClean="0"/>
          </a:p>
          <a:p>
            <a:r>
              <a:rPr lang="en-US" altLang="zh-TW" dirty="0" smtClean="0"/>
              <a:t>Procedure texture mapping</a:t>
            </a:r>
          </a:p>
          <a:p>
            <a:pPr lvl="1"/>
            <a:r>
              <a:rPr lang="en-US" altLang="zh-TW" dirty="0" smtClean="0"/>
              <a:t>Give the fragment physic property and adjust the color.</a:t>
            </a:r>
          </a:p>
          <a:p>
            <a:pPr lvl="1"/>
            <a:r>
              <a:rPr lang="en-US" altLang="zh-TW" dirty="0" smtClean="0"/>
              <a:t>Ex. Normal mapping</a:t>
            </a:r>
          </a:p>
          <a:p>
            <a:pPr lvl="1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134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Texture </a:t>
            </a:r>
            <a:r>
              <a:rPr lang="en-US" altLang="zh-TW" dirty="0" smtClean="0"/>
              <a:t>mapping</a:t>
            </a:r>
            <a:br>
              <a:rPr lang="en-US" altLang="zh-TW" dirty="0" smtClean="0"/>
            </a:br>
            <a:r>
              <a:rPr lang="en-US" altLang="zh-TW" sz="3600" dirty="0" smtClean="0"/>
              <a:t>normal mapping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Supported by OpenGL 1.5</a:t>
            </a:r>
          </a:p>
          <a:p>
            <a:r>
              <a:rPr lang="en-US" altLang="zh-TW" dirty="0" smtClean="0"/>
              <a:t>An approach to per-pixel lighting.</a:t>
            </a:r>
          </a:p>
          <a:p>
            <a:r>
              <a:rPr lang="en-US" altLang="zh-TW" dirty="0" smtClean="0"/>
              <a:t>Have a normal map which restores the original surface normal at each </a:t>
            </a:r>
            <a:r>
              <a:rPr lang="en-US" altLang="zh-TW" dirty="0" err="1" smtClean="0"/>
              <a:t>texel</a:t>
            </a:r>
            <a:r>
              <a:rPr lang="en-US" altLang="zh-TW" dirty="0" smtClean="0"/>
              <a:t>.</a:t>
            </a:r>
          </a:p>
          <a:p>
            <a:pPr lvl="1"/>
            <a:r>
              <a:rPr lang="en-US" altLang="zh-TW" dirty="0" smtClean="0"/>
              <a:t>(R,G,B) -&gt; (</a:t>
            </a:r>
            <a:r>
              <a:rPr lang="en-US" altLang="zh-TW" dirty="0" err="1" smtClean="0"/>
              <a:t>x,y,z</a:t>
            </a:r>
            <a:r>
              <a:rPr lang="en-US" altLang="zh-TW" dirty="0" smtClean="0"/>
              <a:t>)</a:t>
            </a:r>
          </a:p>
          <a:p>
            <a:r>
              <a:rPr lang="en-US" altLang="zh-TW" dirty="0" smtClean="0"/>
              <a:t>Re-do simplified lighting operation in texture mapping.</a:t>
            </a:r>
          </a:p>
        </p:txBody>
      </p:sp>
      <p:sp>
        <p:nvSpPr>
          <p:cNvPr id="6" name="平行四邊形 5"/>
          <p:cNvSpPr/>
          <p:nvPr/>
        </p:nvSpPr>
        <p:spPr>
          <a:xfrm>
            <a:off x="6084822" y="4149080"/>
            <a:ext cx="792088" cy="180020"/>
          </a:xfrm>
          <a:prstGeom prst="parallelogram">
            <a:avLst>
              <a:gd name="adj" fmla="val 14103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平行四邊形 6"/>
          <p:cNvSpPr/>
          <p:nvPr/>
        </p:nvSpPr>
        <p:spPr>
          <a:xfrm>
            <a:off x="6588878" y="4149080"/>
            <a:ext cx="792088" cy="180020"/>
          </a:xfrm>
          <a:prstGeom prst="parallelogram">
            <a:avLst>
              <a:gd name="adj" fmla="val 14103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平行四邊形 7"/>
          <p:cNvSpPr/>
          <p:nvPr/>
        </p:nvSpPr>
        <p:spPr>
          <a:xfrm>
            <a:off x="7092934" y="4149080"/>
            <a:ext cx="792088" cy="180020"/>
          </a:xfrm>
          <a:prstGeom prst="parallelogram">
            <a:avLst>
              <a:gd name="adj" fmla="val 14103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平行四邊形 8"/>
          <p:cNvSpPr/>
          <p:nvPr/>
        </p:nvSpPr>
        <p:spPr>
          <a:xfrm>
            <a:off x="7596990" y="4149080"/>
            <a:ext cx="792088" cy="180020"/>
          </a:xfrm>
          <a:prstGeom prst="parallelogram">
            <a:avLst>
              <a:gd name="adj" fmla="val 14103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平行四邊形 10"/>
          <p:cNvSpPr/>
          <p:nvPr/>
        </p:nvSpPr>
        <p:spPr>
          <a:xfrm>
            <a:off x="6330615" y="3969060"/>
            <a:ext cx="792088" cy="180020"/>
          </a:xfrm>
          <a:prstGeom prst="parallelogram">
            <a:avLst>
              <a:gd name="adj" fmla="val 14103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平行四邊形 11"/>
          <p:cNvSpPr/>
          <p:nvPr/>
        </p:nvSpPr>
        <p:spPr>
          <a:xfrm>
            <a:off x="6834671" y="3969060"/>
            <a:ext cx="792088" cy="180020"/>
          </a:xfrm>
          <a:prstGeom prst="parallelogram">
            <a:avLst>
              <a:gd name="adj" fmla="val 14103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平行四邊形 12"/>
          <p:cNvSpPr/>
          <p:nvPr/>
        </p:nvSpPr>
        <p:spPr>
          <a:xfrm>
            <a:off x="7338727" y="3969060"/>
            <a:ext cx="792088" cy="180020"/>
          </a:xfrm>
          <a:prstGeom prst="parallelogram">
            <a:avLst>
              <a:gd name="adj" fmla="val 14103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平行四邊形 13"/>
          <p:cNvSpPr/>
          <p:nvPr/>
        </p:nvSpPr>
        <p:spPr>
          <a:xfrm>
            <a:off x="7842783" y="3969060"/>
            <a:ext cx="792088" cy="180020"/>
          </a:xfrm>
          <a:prstGeom prst="parallelogram">
            <a:avLst>
              <a:gd name="adj" fmla="val 14103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平行四邊形 14"/>
          <p:cNvSpPr/>
          <p:nvPr/>
        </p:nvSpPr>
        <p:spPr>
          <a:xfrm>
            <a:off x="6588878" y="3789040"/>
            <a:ext cx="792088" cy="180020"/>
          </a:xfrm>
          <a:prstGeom prst="parallelogram">
            <a:avLst>
              <a:gd name="adj" fmla="val 14103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平行四邊形 15"/>
          <p:cNvSpPr/>
          <p:nvPr/>
        </p:nvSpPr>
        <p:spPr>
          <a:xfrm>
            <a:off x="7092934" y="3789040"/>
            <a:ext cx="792088" cy="180020"/>
          </a:xfrm>
          <a:prstGeom prst="parallelogram">
            <a:avLst>
              <a:gd name="adj" fmla="val 14103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平行四邊形 16"/>
          <p:cNvSpPr/>
          <p:nvPr/>
        </p:nvSpPr>
        <p:spPr>
          <a:xfrm>
            <a:off x="7596990" y="3789040"/>
            <a:ext cx="792088" cy="180020"/>
          </a:xfrm>
          <a:prstGeom prst="parallelogram">
            <a:avLst>
              <a:gd name="adj" fmla="val 14103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平行四邊形 17"/>
          <p:cNvSpPr/>
          <p:nvPr/>
        </p:nvSpPr>
        <p:spPr>
          <a:xfrm>
            <a:off x="8101046" y="3789040"/>
            <a:ext cx="792088" cy="180020"/>
          </a:xfrm>
          <a:prstGeom prst="parallelogram">
            <a:avLst>
              <a:gd name="adj" fmla="val 14103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平行四邊形 18"/>
          <p:cNvSpPr/>
          <p:nvPr/>
        </p:nvSpPr>
        <p:spPr>
          <a:xfrm>
            <a:off x="6834671" y="3609020"/>
            <a:ext cx="792088" cy="180020"/>
          </a:xfrm>
          <a:prstGeom prst="parallelogram">
            <a:avLst>
              <a:gd name="adj" fmla="val 14103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平行四邊形 19"/>
          <p:cNvSpPr/>
          <p:nvPr/>
        </p:nvSpPr>
        <p:spPr>
          <a:xfrm>
            <a:off x="7338727" y="3609020"/>
            <a:ext cx="792088" cy="180020"/>
          </a:xfrm>
          <a:prstGeom prst="parallelogram">
            <a:avLst>
              <a:gd name="adj" fmla="val 14103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平行四邊形 20"/>
          <p:cNvSpPr/>
          <p:nvPr/>
        </p:nvSpPr>
        <p:spPr>
          <a:xfrm>
            <a:off x="7842783" y="3609020"/>
            <a:ext cx="792088" cy="180020"/>
          </a:xfrm>
          <a:prstGeom prst="parallelogram">
            <a:avLst>
              <a:gd name="adj" fmla="val 14103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平行四邊形 21"/>
          <p:cNvSpPr/>
          <p:nvPr/>
        </p:nvSpPr>
        <p:spPr>
          <a:xfrm>
            <a:off x="8346839" y="3609020"/>
            <a:ext cx="792088" cy="180020"/>
          </a:xfrm>
          <a:prstGeom prst="parallelogram">
            <a:avLst>
              <a:gd name="adj" fmla="val 14103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3" name="直線單箭頭接點 42"/>
          <p:cNvCxnSpPr/>
          <p:nvPr/>
        </p:nvCxnSpPr>
        <p:spPr>
          <a:xfrm flipV="1">
            <a:off x="8243093" y="3302142"/>
            <a:ext cx="175100" cy="413202"/>
          </a:xfrm>
          <a:prstGeom prst="straightConnector1">
            <a:avLst/>
          </a:prstGeom>
          <a:ln w="19050">
            <a:tailEnd type="arrow"/>
          </a:ln>
          <a:effectLst>
            <a:outerShdw blurRad="12700" dist="25400" dir="7200000" algn="t" rotWithShape="0">
              <a:prstClr val="black">
                <a:alpha val="5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單箭頭接點 64"/>
          <p:cNvCxnSpPr/>
          <p:nvPr/>
        </p:nvCxnSpPr>
        <p:spPr>
          <a:xfrm flipH="1" flipV="1">
            <a:off x="6892482" y="3429000"/>
            <a:ext cx="338234" cy="286344"/>
          </a:xfrm>
          <a:prstGeom prst="straightConnector1">
            <a:avLst/>
          </a:prstGeom>
          <a:ln w="19050">
            <a:tailEnd type="arrow"/>
          </a:ln>
          <a:effectLst>
            <a:outerShdw blurRad="12700" dist="25400" dir="7200000" algn="t" rotWithShape="0">
              <a:prstClr val="black">
                <a:alpha val="5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單箭頭接點 65"/>
          <p:cNvCxnSpPr/>
          <p:nvPr/>
        </p:nvCxnSpPr>
        <p:spPr>
          <a:xfrm flipH="1" flipV="1">
            <a:off x="7723938" y="3302142"/>
            <a:ext cx="1478" cy="413202"/>
          </a:xfrm>
          <a:prstGeom prst="straightConnector1">
            <a:avLst/>
          </a:prstGeom>
          <a:ln w="19050">
            <a:tailEnd type="arrow"/>
          </a:ln>
          <a:effectLst>
            <a:outerShdw blurRad="12700" dist="25400" dir="7200000" algn="t" rotWithShape="0">
              <a:prstClr val="black">
                <a:alpha val="5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單箭頭接點 66"/>
          <p:cNvCxnSpPr/>
          <p:nvPr/>
        </p:nvCxnSpPr>
        <p:spPr>
          <a:xfrm flipH="1" flipV="1">
            <a:off x="8562209" y="3302142"/>
            <a:ext cx="190268" cy="409340"/>
          </a:xfrm>
          <a:prstGeom prst="straightConnector1">
            <a:avLst/>
          </a:prstGeom>
          <a:ln w="19050">
            <a:tailEnd type="arrow"/>
          </a:ln>
          <a:effectLst>
            <a:outerShdw blurRad="12700" dist="25400" dir="7200000" algn="t" rotWithShape="0">
              <a:prstClr val="black">
                <a:alpha val="5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單箭頭接點 67"/>
          <p:cNvCxnSpPr/>
          <p:nvPr/>
        </p:nvCxnSpPr>
        <p:spPr>
          <a:xfrm flipV="1">
            <a:off x="8500280" y="3506812"/>
            <a:ext cx="61929" cy="389396"/>
          </a:xfrm>
          <a:prstGeom prst="straightConnector1">
            <a:avLst/>
          </a:prstGeom>
          <a:ln w="19050">
            <a:tailEnd type="arrow"/>
          </a:ln>
          <a:effectLst>
            <a:outerShdw blurRad="12700" dist="25400" dir="7200000" algn="t" rotWithShape="0">
              <a:prstClr val="black">
                <a:alpha val="5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單箭頭接點 68"/>
          <p:cNvCxnSpPr/>
          <p:nvPr/>
        </p:nvCxnSpPr>
        <p:spPr>
          <a:xfrm flipV="1">
            <a:off x="7957030" y="3501008"/>
            <a:ext cx="144016" cy="382600"/>
          </a:xfrm>
          <a:prstGeom prst="straightConnector1">
            <a:avLst/>
          </a:prstGeom>
          <a:ln w="19050">
            <a:tailEnd type="arrow"/>
          </a:ln>
          <a:effectLst>
            <a:outerShdw blurRad="12700" dist="25400" dir="7200000" algn="t" rotWithShape="0">
              <a:prstClr val="black">
                <a:alpha val="5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單箭頭接點 69"/>
          <p:cNvCxnSpPr/>
          <p:nvPr/>
        </p:nvCxnSpPr>
        <p:spPr>
          <a:xfrm flipH="1" flipV="1">
            <a:off x="7266065" y="3501008"/>
            <a:ext cx="227180" cy="379728"/>
          </a:xfrm>
          <a:prstGeom prst="straightConnector1">
            <a:avLst/>
          </a:prstGeom>
          <a:ln w="19050">
            <a:tailEnd type="arrow"/>
          </a:ln>
          <a:effectLst>
            <a:outerShdw blurRad="12700" dist="25400" dir="7200000" algn="t" rotWithShape="0">
              <a:prstClr val="black">
                <a:alpha val="5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線單箭頭接點 70"/>
          <p:cNvCxnSpPr/>
          <p:nvPr/>
        </p:nvCxnSpPr>
        <p:spPr>
          <a:xfrm flipV="1">
            <a:off x="6948918" y="3501008"/>
            <a:ext cx="1376" cy="378042"/>
          </a:xfrm>
          <a:prstGeom prst="straightConnector1">
            <a:avLst/>
          </a:prstGeom>
          <a:ln w="19050">
            <a:tailEnd type="arrow"/>
          </a:ln>
          <a:effectLst>
            <a:outerShdw blurRad="12700" dist="25400" dir="7200000" algn="t" rotWithShape="0">
              <a:prstClr val="black">
                <a:alpha val="5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線單箭頭接點 71"/>
          <p:cNvCxnSpPr/>
          <p:nvPr/>
        </p:nvCxnSpPr>
        <p:spPr>
          <a:xfrm flipV="1">
            <a:off x="6726659" y="3608176"/>
            <a:ext cx="0" cy="450895"/>
          </a:xfrm>
          <a:prstGeom prst="straightConnector1">
            <a:avLst/>
          </a:prstGeom>
          <a:ln w="19050">
            <a:tailEnd type="arrow"/>
          </a:ln>
          <a:effectLst>
            <a:outerShdw blurRad="12700" dist="25400" dir="7200000" algn="t" rotWithShape="0">
              <a:prstClr val="black">
                <a:alpha val="5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線單箭頭接點 72"/>
          <p:cNvCxnSpPr>
            <a:endCxn id="20" idx="5"/>
          </p:cNvCxnSpPr>
          <p:nvPr/>
        </p:nvCxnSpPr>
        <p:spPr>
          <a:xfrm flipV="1">
            <a:off x="7187422" y="3699030"/>
            <a:ext cx="278253" cy="360040"/>
          </a:xfrm>
          <a:prstGeom prst="straightConnector1">
            <a:avLst/>
          </a:prstGeom>
          <a:ln w="19050">
            <a:tailEnd type="arrow"/>
          </a:ln>
          <a:effectLst>
            <a:outerShdw blurRad="12700" dist="25400" dir="7200000" algn="t" rotWithShape="0">
              <a:prstClr val="black">
                <a:alpha val="5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線單箭頭接點 73"/>
          <p:cNvCxnSpPr>
            <a:endCxn id="17" idx="1"/>
          </p:cNvCxnSpPr>
          <p:nvPr/>
        </p:nvCxnSpPr>
        <p:spPr>
          <a:xfrm flipV="1">
            <a:off x="7734511" y="3789040"/>
            <a:ext cx="385471" cy="287188"/>
          </a:xfrm>
          <a:prstGeom prst="straightConnector1">
            <a:avLst/>
          </a:prstGeom>
          <a:ln w="19050">
            <a:tailEnd type="arrow"/>
          </a:ln>
          <a:effectLst>
            <a:outerShdw blurRad="12700" dist="25400" dir="7200000" algn="t" rotWithShape="0">
              <a:prstClr val="black">
                <a:alpha val="5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線單箭頭接點 74"/>
          <p:cNvCxnSpPr/>
          <p:nvPr/>
        </p:nvCxnSpPr>
        <p:spPr>
          <a:xfrm flipV="1">
            <a:off x="8243093" y="3969060"/>
            <a:ext cx="499790" cy="100266"/>
          </a:xfrm>
          <a:prstGeom prst="straightConnector1">
            <a:avLst/>
          </a:prstGeom>
          <a:ln w="19050">
            <a:tailEnd type="arrow"/>
          </a:ln>
          <a:effectLst>
            <a:outerShdw blurRad="12700" dist="25400" dir="7200000" algn="t" rotWithShape="0">
              <a:prstClr val="black">
                <a:alpha val="5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線單箭頭接點 75"/>
          <p:cNvCxnSpPr/>
          <p:nvPr/>
        </p:nvCxnSpPr>
        <p:spPr>
          <a:xfrm flipH="1" flipV="1">
            <a:off x="7855421" y="3833623"/>
            <a:ext cx="131485" cy="422625"/>
          </a:xfrm>
          <a:prstGeom prst="straightConnector1">
            <a:avLst/>
          </a:prstGeom>
          <a:ln w="19050">
            <a:tailEnd type="arrow"/>
          </a:ln>
          <a:effectLst>
            <a:outerShdw blurRad="12700" dist="25400" dir="7200000" algn="t" rotWithShape="0">
              <a:prstClr val="black">
                <a:alpha val="5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線單箭頭接點 76"/>
          <p:cNvCxnSpPr>
            <a:endCxn id="16" idx="2"/>
          </p:cNvCxnSpPr>
          <p:nvPr/>
        </p:nvCxnSpPr>
        <p:spPr>
          <a:xfrm flipV="1">
            <a:off x="7481453" y="3879050"/>
            <a:ext cx="276621" cy="360040"/>
          </a:xfrm>
          <a:prstGeom prst="straightConnector1">
            <a:avLst/>
          </a:prstGeom>
          <a:ln w="19050">
            <a:tailEnd type="arrow"/>
          </a:ln>
          <a:effectLst>
            <a:outerShdw blurRad="12700" dist="25400" dir="7200000" algn="t" rotWithShape="0">
              <a:prstClr val="black">
                <a:alpha val="5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線單箭頭接點 77"/>
          <p:cNvCxnSpPr/>
          <p:nvPr/>
        </p:nvCxnSpPr>
        <p:spPr>
          <a:xfrm flipH="1" flipV="1">
            <a:off x="6834671" y="3833623"/>
            <a:ext cx="115623" cy="405467"/>
          </a:xfrm>
          <a:prstGeom prst="straightConnector1">
            <a:avLst/>
          </a:prstGeom>
          <a:ln w="19050">
            <a:tailEnd type="arrow"/>
          </a:ln>
          <a:effectLst>
            <a:outerShdw blurRad="12700" dist="25400" dir="7200000" algn="t" rotWithShape="0">
              <a:prstClr val="black">
                <a:alpha val="5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線單箭頭接點 78"/>
          <p:cNvCxnSpPr/>
          <p:nvPr/>
        </p:nvCxnSpPr>
        <p:spPr>
          <a:xfrm flipH="1" flipV="1">
            <a:off x="6084822" y="4104075"/>
            <a:ext cx="382988" cy="135015"/>
          </a:xfrm>
          <a:prstGeom prst="straightConnector1">
            <a:avLst/>
          </a:prstGeom>
          <a:ln w="19050">
            <a:tailEnd type="arrow"/>
          </a:ln>
          <a:effectLst>
            <a:outerShdw blurRad="12700" dist="25400" dir="7200000" algn="t" rotWithShape="0">
              <a:prstClr val="black">
                <a:alpha val="5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001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Texture mapping</a:t>
            </a:r>
            <a:br>
              <a:rPr lang="en-US" altLang="zh-TW" dirty="0"/>
            </a:br>
            <a:r>
              <a:rPr lang="en-US" altLang="zh-TW" sz="3600" dirty="0"/>
              <a:t>normal </a:t>
            </a:r>
            <a:r>
              <a:rPr lang="en-US" altLang="zh-TW" sz="3600" dirty="0" smtClean="0"/>
              <a:t>mapping example</a:t>
            </a:r>
            <a:endParaRPr lang="zh-TW" altLang="en-US" dirty="0"/>
          </a:p>
        </p:txBody>
      </p:sp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286000"/>
            <a:ext cx="6096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286000"/>
            <a:ext cx="6096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80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2222376" cy="2222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81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93096"/>
            <a:ext cx="2222376" cy="2222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加號 11"/>
          <p:cNvSpPr/>
          <p:nvPr/>
        </p:nvSpPr>
        <p:spPr>
          <a:xfrm>
            <a:off x="1301846" y="3828434"/>
            <a:ext cx="409756" cy="409756"/>
          </a:xfrm>
          <a:prstGeom prst="mathPl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99987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Texture filter</a:t>
            </a:r>
            <a:endParaRPr lang="zh-TW" altLang="en-US" smtClean="0"/>
          </a:p>
        </p:txBody>
      </p:sp>
      <p:sp>
        <p:nvSpPr>
          <p:cNvPr id="63491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zh-TW" sz="2800" dirty="0" smtClean="0"/>
              <a:t>Pixel &lt;-&gt; </a:t>
            </a:r>
            <a:r>
              <a:rPr lang="en-US" altLang="zh-TW" sz="2800" dirty="0" err="1" smtClean="0"/>
              <a:t>texel</a:t>
            </a:r>
            <a:endParaRPr lang="en-US" altLang="zh-TW" sz="2800" dirty="0" smtClean="0"/>
          </a:p>
          <a:p>
            <a:pPr lvl="1" eaLnBrk="1" hangingPunct="1"/>
            <a:r>
              <a:rPr lang="en-US" altLang="zh-TW" sz="2400" dirty="0" smtClean="0"/>
              <a:t>seldom one by one mapping.</a:t>
            </a:r>
          </a:p>
          <a:p>
            <a:pPr eaLnBrk="1" hangingPunct="1"/>
            <a:endParaRPr lang="en-US" altLang="zh-TW" sz="2800" dirty="0" smtClean="0"/>
          </a:p>
          <a:p>
            <a:pPr eaLnBrk="1" hangingPunct="1"/>
            <a:r>
              <a:rPr lang="en-US" altLang="zh-TW" sz="2800" dirty="0" smtClean="0"/>
              <a:t>The filter method decides whose </a:t>
            </a:r>
            <a:r>
              <a:rPr lang="en-US" altLang="zh-TW" sz="2800" dirty="0" err="1" smtClean="0"/>
              <a:t>texels</a:t>
            </a:r>
            <a:r>
              <a:rPr lang="en-US" altLang="zh-TW" sz="2800" dirty="0" smtClean="0"/>
              <a:t> will map to the specific pixel.</a:t>
            </a:r>
          </a:p>
          <a:p>
            <a:pPr eaLnBrk="1" hangingPunct="1"/>
            <a:endParaRPr lang="zh-TW" altLang="en-US" sz="2800" dirty="0" smtClean="0"/>
          </a:p>
        </p:txBody>
      </p:sp>
      <p:pic>
        <p:nvPicPr>
          <p:cNvPr id="6349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076700"/>
            <a:ext cx="4248150" cy="262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493" name="Picture 2" descr="http://upload.wikimedia.org/wikipedia/en/c/c0/Anisotropic_compa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4070350"/>
            <a:ext cx="344805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538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dirty="0" smtClean="0"/>
              <a:t>Per-fragment operation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The pixel flying in the OpenGL pipeline is considered as a fragment.</a:t>
            </a:r>
            <a:endParaRPr lang="zh-TW" altLang="en-U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852936"/>
            <a:ext cx="4985800" cy="3800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848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Painter algorithm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2400" dirty="0" smtClean="0"/>
              <a:t>Visible problem.</a:t>
            </a:r>
          </a:p>
          <a:p>
            <a:r>
              <a:rPr lang="en-US" altLang="zh-TW" sz="2400" dirty="0" smtClean="0"/>
              <a:t>Sorting polygons by depth and paint them in this sorting result.</a:t>
            </a:r>
          </a:p>
          <a:p>
            <a:endParaRPr lang="en-US" altLang="zh-TW" sz="2400" dirty="0"/>
          </a:p>
          <a:p>
            <a:endParaRPr lang="en-US" altLang="zh-TW" sz="2400" dirty="0" smtClean="0"/>
          </a:p>
          <a:p>
            <a:endParaRPr lang="en-US" altLang="zh-TW" sz="2400" dirty="0"/>
          </a:p>
          <a:p>
            <a:r>
              <a:rPr lang="en-US" altLang="zh-TW" sz="2400" dirty="0"/>
              <a:t>Unable to solve cyclic overlap or piercing polygons</a:t>
            </a:r>
          </a:p>
          <a:p>
            <a:endParaRPr lang="en-US" altLang="zh-TW" sz="2400" dirty="0" smtClean="0"/>
          </a:p>
          <a:p>
            <a:endParaRPr lang="en-US" altLang="zh-TW" sz="2400" dirty="0" smtClean="0"/>
          </a:p>
          <a:p>
            <a:endParaRPr lang="en-US" altLang="zh-TW" sz="2400" dirty="0"/>
          </a:p>
          <a:p>
            <a:endParaRPr lang="en-US" altLang="zh-TW" dirty="0" smtClean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560417"/>
            <a:ext cx="4608512" cy="1167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4509120"/>
            <a:ext cx="1130266" cy="1196752"/>
          </a:xfrm>
          <a:prstGeom prst="rect">
            <a:avLst/>
          </a:prstGeom>
        </p:spPr>
      </p:pic>
      <p:pic>
        <p:nvPicPr>
          <p:cNvPr id="29698" name="Picture 2" descr="https://encrypted-tbn2.gstatic.com/images?q=tbn:ANd9GcTqfcFuxhp3TYJWrlOTSb4Ino0ETr1JKTiWK1bo-PLgzzk0lq-Wf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481"/>
          <a:stretch/>
        </p:blipFill>
        <p:spPr bwMode="auto">
          <a:xfrm>
            <a:off x="5076056" y="4639071"/>
            <a:ext cx="1357868" cy="106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74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Z-buffer algorithm (Depth Test)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 smtClean="0"/>
          </a:p>
        </p:txBody>
      </p:sp>
      <p:pic>
        <p:nvPicPr>
          <p:cNvPr id="23556" name="Picture 4" descr="http://www.felixgers.de/teaching/jogl/pics/Zbuffe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6222084" y="3966254"/>
            <a:ext cx="2643803" cy="219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www.felixgers.de/teaching/jogl/pics/Zbuffe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" b="50003"/>
          <a:stretch/>
        </p:blipFill>
        <p:spPr bwMode="auto">
          <a:xfrm>
            <a:off x="6222084" y="1844824"/>
            <a:ext cx="2643803" cy="219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00726"/>
            <a:ext cx="3600400" cy="3231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744820"/>
            <a:ext cx="1722537" cy="1785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656152"/>
            <a:ext cx="1839214" cy="1908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1076400" y="6530097"/>
            <a:ext cx="4176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 err="1" smtClean="0"/>
              <a:t>Prosise</a:t>
            </a:r>
            <a:r>
              <a:rPr lang="en-US" altLang="zh-TW" sz="1200" dirty="0" smtClean="0"/>
              <a:t> </a:t>
            </a:r>
            <a:r>
              <a:rPr lang="en-US" altLang="zh-TW" sz="1200" dirty="0"/>
              <a:t>, How Computer Graphics Work </a:t>
            </a:r>
            <a:r>
              <a:rPr lang="en-US" altLang="zh-TW" sz="1200" dirty="0" err="1"/>
              <a:t>Prosise</a:t>
            </a:r>
            <a:endParaRPr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39555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Alpha blending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Blend color from fragments and relative pixels in frame buffer.</a:t>
            </a:r>
          </a:p>
          <a:p>
            <a:pPr lvl="1"/>
            <a:r>
              <a:rPr lang="en-US" altLang="zh-TW" dirty="0" smtClean="0"/>
              <a:t>For transparent object</a:t>
            </a:r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r>
              <a:rPr lang="en-US" altLang="zh-TW" dirty="0" smtClean="0"/>
              <a:t>However, alpha blending has image defect with depth test in some case.</a:t>
            </a: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7" t="26239" r="20370" b="14481"/>
          <a:stretch>
            <a:fillRect/>
          </a:stretch>
        </p:blipFill>
        <p:spPr bwMode="auto">
          <a:xfrm>
            <a:off x="4945181" y="2204864"/>
            <a:ext cx="2024063" cy="194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圖片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0" t="24527" r="19324" b="13040"/>
          <a:stretch>
            <a:fillRect/>
          </a:stretch>
        </p:blipFill>
        <p:spPr bwMode="auto">
          <a:xfrm>
            <a:off x="6948264" y="2204864"/>
            <a:ext cx="2008188" cy="194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944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Outline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3D computer graphic</a:t>
            </a:r>
          </a:p>
          <a:p>
            <a:r>
              <a:rPr lang="en-US" altLang="zh-TW" dirty="0" smtClean="0"/>
              <a:t>Real-time rendering – </a:t>
            </a:r>
            <a:r>
              <a:rPr lang="en-US" altLang="zh-TW" sz="2400" dirty="0" smtClean="0"/>
              <a:t>using OpenGL fixed function pipeline(1.5).</a:t>
            </a:r>
            <a:endParaRPr lang="en-US" altLang="zh-TW" dirty="0" smtClean="0"/>
          </a:p>
          <a:p>
            <a:pPr lvl="1"/>
            <a:r>
              <a:rPr lang="en-US" altLang="zh-TW" dirty="0" smtClean="0"/>
              <a:t>Geometry Stage</a:t>
            </a:r>
          </a:p>
          <a:p>
            <a:pPr lvl="1"/>
            <a:r>
              <a:rPr lang="en-US" altLang="zh-TW" dirty="0" smtClean="0"/>
              <a:t>Rasterization stage</a:t>
            </a:r>
          </a:p>
          <a:p>
            <a:r>
              <a:rPr lang="en-US" altLang="zh-TW" dirty="0" smtClean="0"/>
              <a:t>From fixed to Programmable</a:t>
            </a:r>
          </a:p>
          <a:p>
            <a:pPr lvl="1"/>
            <a:r>
              <a:rPr lang="en-US" altLang="zh-TW" dirty="0" smtClean="0"/>
              <a:t>OpenGL shading pipeline</a:t>
            </a:r>
          </a:p>
        </p:txBody>
      </p:sp>
    </p:spTree>
    <p:extLst>
      <p:ext uri="{BB962C8B-B14F-4D97-AF65-F5344CB8AC3E}">
        <p14:creationId xmlns:p14="http://schemas.microsoft.com/office/powerpoint/2010/main" val="24276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Alpha blending’s race condition</a:t>
            </a:r>
            <a:br>
              <a:rPr lang="en-US" altLang="zh-TW" dirty="0" smtClean="0"/>
            </a:br>
            <a:r>
              <a:rPr lang="en-US" altLang="zh-TW" sz="3600" dirty="0" smtClean="0"/>
              <a:t>(Order-dependent transparent)</a:t>
            </a:r>
            <a:endParaRPr lang="zh-TW" altLang="en-US" sz="3600" dirty="0"/>
          </a:p>
        </p:txBody>
      </p:sp>
      <p:sp>
        <p:nvSpPr>
          <p:cNvPr id="29" name="內容版面配置區 28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>
            <a:noAutofit/>
          </a:bodyPr>
          <a:lstStyle/>
          <a:p>
            <a:endParaRPr lang="en-US" altLang="zh-TW" sz="2400" dirty="0" smtClean="0"/>
          </a:p>
          <a:p>
            <a:endParaRPr lang="en-US" altLang="zh-TW" sz="2400" dirty="0"/>
          </a:p>
          <a:p>
            <a:endParaRPr lang="en-US" altLang="zh-TW" sz="2400" dirty="0" smtClean="0"/>
          </a:p>
          <a:p>
            <a:endParaRPr lang="en-US" altLang="zh-TW" sz="2400" dirty="0" smtClean="0"/>
          </a:p>
          <a:p>
            <a:endParaRPr lang="en-US" altLang="zh-TW" sz="2400" dirty="0" smtClean="0"/>
          </a:p>
          <a:p>
            <a:pPr>
              <a:buNone/>
            </a:pPr>
            <a:endParaRPr lang="en-US" altLang="zh-TW" sz="2400" dirty="0" smtClean="0"/>
          </a:p>
          <a:p>
            <a:r>
              <a:rPr lang="en-US" altLang="zh-TW" sz="2400" dirty="0" smtClean="0"/>
              <a:t>Use painter algorithm to fix it (depth sorting)</a:t>
            </a:r>
          </a:p>
          <a:p>
            <a:pPr lvl="1"/>
            <a:r>
              <a:rPr lang="en-US" altLang="zh-TW" sz="2000" dirty="0" smtClean="0"/>
              <a:t>Draw all opaque objects with depth test on.</a:t>
            </a:r>
          </a:p>
          <a:p>
            <a:pPr lvl="1"/>
            <a:r>
              <a:rPr lang="en-US" altLang="zh-TW" sz="2000" dirty="0" smtClean="0"/>
              <a:t>Get drawing order by sorting transparent objects.</a:t>
            </a:r>
          </a:p>
          <a:p>
            <a:pPr lvl="1"/>
            <a:r>
              <a:rPr lang="en-US" altLang="zh-TW" sz="2000" dirty="0" smtClean="0"/>
              <a:t>Draw transparent object in order with depth test on but depth write off.</a:t>
            </a:r>
          </a:p>
          <a:p>
            <a:r>
              <a:rPr lang="en-US" altLang="zh-TW" sz="2400" dirty="0" smtClean="0"/>
              <a:t>Take care by programmer, not OpenGL……</a:t>
            </a:r>
          </a:p>
        </p:txBody>
      </p:sp>
      <p:pic>
        <p:nvPicPr>
          <p:cNvPr id="28" name="圖片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340768"/>
            <a:ext cx="4315437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85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OpenGL Conclusion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zh-TW" dirty="0" smtClean="0"/>
              <a:t>Programmer:</a:t>
            </a:r>
          </a:p>
          <a:p>
            <a:pPr lvl="1"/>
            <a:r>
              <a:rPr lang="en-US" altLang="zh-TW" dirty="0" smtClean="0"/>
              <a:t>Prepare raw data.</a:t>
            </a:r>
          </a:p>
          <a:p>
            <a:pPr lvl="1"/>
            <a:r>
              <a:rPr lang="en-US" altLang="zh-TW" dirty="0" smtClean="0"/>
              <a:t>Place Object and lighting source.</a:t>
            </a:r>
          </a:p>
          <a:p>
            <a:pPr lvl="1"/>
            <a:r>
              <a:rPr lang="en-US" altLang="zh-TW" dirty="0" smtClean="0"/>
              <a:t>Optional operation. </a:t>
            </a:r>
          </a:p>
          <a:p>
            <a:pPr lvl="2"/>
            <a:r>
              <a:rPr lang="en-US" altLang="zh-TW" dirty="0" smtClean="0"/>
              <a:t>Sort object if alpha blending is needed.</a:t>
            </a:r>
          </a:p>
          <a:p>
            <a:pPr lvl="1"/>
            <a:endParaRPr lang="en-US" altLang="zh-TW" dirty="0"/>
          </a:p>
          <a:p>
            <a:r>
              <a:rPr lang="en-US" altLang="zh-TW" dirty="0" smtClean="0"/>
              <a:t>OpenGL (Hardware)</a:t>
            </a:r>
          </a:p>
          <a:p>
            <a:pPr lvl="1"/>
            <a:r>
              <a:rPr lang="en-US" altLang="zh-TW" dirty="0" smtClean="0"/>
              <a:t>Calculating the effect between light and object.</a:t>
            </a:r>
          </a:p>
          <a:p>
            <a:pPr lvl="1"/>
            <a:r>
              <a:rPr lang="en-US" altLang="zh-TW" dirty="0" smtClean="0"/>
              <a:t>Transforming </a:t>
            </a:r>
            <a:r>
              <a:rPr lang="en-US" altLang="zh-TW" dirty="0"/>
              <a:t>3D object into 2D image.</a:t>
            </a:r>
            <a:endParaRPr lang="zh-TW" altLang="en-US" dirty="0"/>
          </a:p>
          <a:p>
            <a:pPr lvl="1"/>
            <a:r>
              <a:rPr lang="en-US" altLang="zh-TW" dirty="0" smtClean="0"/>
              <a:t>Executing texture operation</a:t>
            </a:r>
          </a:p>
        </p:txBody>
      </p:sp>
    </p:spTree>
    <p:extLst>
      <p:ext uri="{BB962C8B-B14F-4D97-AF65-F5344CB8AC3E}">
        <p14:creationId xmlns:p14="http://schemas.microsoft.com/office/powerpoint/2010/main" val="19422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Outline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3D computer graphic</a:t>
            </a:r>
          </a:p>
          <a:p>
            <a:r>
              <a:rPr lang="en-US" altLang="zh-TW" dirty="0" smtClean="0"/>
              <a:t>Real-time rendering – </a:t>
            </a:r>
            <a:r>
              <a:rPr lang="en-US" altLang="zh-TW" sz="2400" dirty="0" smtClean="0"/>
              <a:t>using OpenGL fixed function pipeline(1.5).</a:t>
            </a:r>
            <a:endParaRPr lang="en-US" altLang="zh-TW" dirty="0" smtClean="0"/>
          </a:p>
          <a:p>
            <a:pPr lvl="1"/>
            <a:r>
              <a:rPr lang="en-US" altLang="zh-TW" dirty="0" smtClean="0"/>
              <a:t>Geometry Stage</a:t>
            </a:r>
          </a:p>
          <a:p>
            <a:pPr lvl="1"/>
            <a:r>
              <a:rPr lang="en-US" altLang="zh-TW" dirty="0" smtClean="0"/>
              <a:t>Rasterization stage</a:t>
            </a:r>
          </a:p>
          <a:p>
            <a:r>
              <a:rPr lang="en-US" altLang="zh-TW" dirty="0" smtClean="0">
                <a:solidFill>
                  <a:srgbClr val="FF0000"/>
                </a:solidFill>
              </a:rPr>
              <a:t>From fixed to Programmable</a:t>
            </a:r>
          </a:p>
          <a:p>
            <a:pPr lvl="1"/>
            <a:r>
              <a:rPr lang="en-US" altLang="zh-TW" dirty="0" smtClean="0"/>
              <a:t>programmable shading pipeline</a:t>
            </a:r>
          </a:p>
        </p:txBody>
      </p:sp>
    </p:spTree>
    <p:extLst>
      <p:ext uri="{BB962C8B-B14F-4D97-AF65-F5344CB8AC3E}">
        <p14:creationId xmlns:p14="http://schemas.microsoft.com/office/powerpoint/2010/main" val="299278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Texture operation wants more flexibility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In OpenGL 1.5, normal mapping can be “partially” achieved by calling and setting parameter in </a:t>
            </a:r>
            <a:r>
              <a:rPr lang="en-US" altLang="zh-TW" sz="2800" i="1" dirty="0" err="1" smtClean="0">
                <a:latin typeface="Courier New" pitchFamily="49" charset="0"/>
                <a:cs typeface="Courier New" pitchFamily="49" charset="0"/>
              </a:rPr>
              <a:t>glTexEnv</a:t>
            </a:r>
            <a:r>
              <a:rPr lang="en-US" altLang="zh-TW" dirty="0" smtClean="0"/>
              <a:t> API.</a:t>
            </a:r>
          </a:p>
          <a:p>
            <a:pPr lvl="1"/>
            <a:r>
              <a:rPr lang="en-US" altLang="zh-TW" dirty="0" smtClean="0"/>
              <a:t>API does know what is dot operation.</a:t>
            </a:r>
          </a:p>
          <a:p>
            <a:r>
              <a:rPr lang="en-US" altLang="zh-TW" dirty="0" smtClean="0"/>
              <a:t>If I want to execute </a:t>
            </a:r>
            <a:r>
              <a:rPr lang="en-US" altLang="zh-TW" dirty="0" err="1" smtClean="0"/>
              <a:t>vecA</a:t>
            </a:r>
            <a:r>
              <a:rPr lang="en-US" altLang="zh-TW" dirty="0" smtClean="0"/>
              <a:t> </a:t>
            </a:r>
            <a:r>
              <a:rPr lang="el-GR" altLang="zh-TW" dirty="0" smtClean="0"/>
              <a:t>Ω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vecB</a:t>
            </a:r>
            <a:r>
              <a:rPr lang="en-US" altLang="zh-TW" dirty="0" smtClean="0"/>
              <a:t> in texture operation.</a:t>
            </a:r>
          </a:p>
          <a:p>
            <a:pPr lvl="1"/>
            <a:r>
              <a:rPr lang="en-US" altLang="zh-TW" dirty="0" smtClean="0"/>
              <a:t>OpenGL : </a:t>
            </a:r>
            <a:r>
              <a:rPr lang="el-GR" altLang="zh-TW" dirty="0" smtClean="0"/>
              <a:t>Ω</a:t>
            </a:r>
            <a:r>
              <a:rPr lang="en-US" altLang="zh-TW" dirty="0" smtClean="0"/>
              <a:t> ????</a:t>
            </a:r>
          </a:p>
          <a:p>
            <a:endParaRPr lang="en-US" altLang="zh-TW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0757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sz="3600" dirty="0" smtClean="0"/>
              <a:t>Lots of per-pixel lighting application under texture mapping</a:t>
            </a:r>
            <a:endParaRPr lang="zh-TW" altLang="en-US" sz="36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 smtClean="0"/>
              <a:t>Color map, normal map, height map, light map, XXX map, ……, a lots of procedure map.</a:t>
            </a:r>
          </a:p>
          <a:p>
            <a:pPr lvl="1"/>
            <a:r>
              <a:rPr lang="en-US" altLang="zh-TW" sz="2400" dirty="0" smtClean="0"/>
              <a:t>And their combination.</a:t>
            </a:r>
          </a:p>
          <a:p>
            <a:r>
              <a:rPr lang="en-US" altLang="zh-TW" sz="2800" dirty="0" smtClean="0"/>
              <a:t>EX: parallax occlusion mapping.</a:t>
            </a:r>
          </a:p>
          <a:p>
            <a:pPr lvl="1"/>
            <a:r>
              <a:rPr lang="en-US" altLang="zh-TW" sz="2400" dirty="0" smtClean="0"/>
              <a:t>Combine normal and height map</a:t>
            </a:r>
            <a:endParaRPr lang="zh-TW" altLang="en-US" sz="2400" dirty="0"/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066" y="4005064"/>
            <a:ext cx="1070248" cy="1070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840" y="4005064"/>
            <a:ext cx="1070248" cy="1070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209" y="5527104"/>
            <a:ext cx="1070248" cy="1070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4" name="Picture 6" descr="C:\Users\elvis\Documents\GPU presentation for NSYSU\four_NM_height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626" y="5527890"/>
            <a:ext cx="1069462" cy="1069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6" name="Picture 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5" t="32882" r="18381" b="16416"/>
          <a:stretch/>
        </p:blipFill>
        <p:spPr bwMode="auto">
          <a:xfrm>
            <a:off x="5508104" y="5373216"/>
            <a:ext cx="2302139" cy="1425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7" name="Picture 9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2" t="32881" r="18882" b="16199"/>
          <a:stretch/>
        </p:blipFill>
        <p:spPr bwMode="auto">
          <a:xfrm>
            <a:off x="5508104" y="3784588"/>
            <a:ext cx="2307667" cy="1444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1331640" y="4347954"/>
            <a:ext cx="1807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Normal mapping</a:t>
            </a:r>
            <a:endParaRPr lang="zh-TW" altLang="en-US" dirty="0"/>
          </a:p>
        </p:txBody>
      </p:sp>
      <p:sp>
        <p:nvSpPr>
          <p:cNvPr id="17" name="文字方塊 16"/>
          <p:cNvSpPr txBox="1"/>
          <p:nvPr/>
        </p:nvSpPr>
        <p:spPr>
          <a:xfrm>
            <a:off x="395536" y="5910400"/>
            <a:ext cx="2729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Parallax occlusion mapping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1210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OpenGL 1.5 fixed function pipeline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2" descr="OpenGL ES 1.x fixed pipelin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55"/>
          <a:stretch/>
        </p:blipFill>
        <p:spPr bwMode="auto">
          <a:xfrm>
            <a:off x="426196" y="1772816"/>
            <a:ext cx="8424862" cy="4675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184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OpenGL 2.0 programmable pipeline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2" descr="OpenGL ES 2.0 programmable pipelin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93"/>
          <a:stretch/>
        </p:blipFill>
        <p:spPr bwMode="auto">
          <a:xfrm>
            <a:off x="467544" y="1700808"/>
            <a:ext cx="8439150" cy="4731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097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DirectX 10 pipeline</a:t>
            </a:r>
            <a:br>
              <a:rPr lang="en-US" altLang="zh-TW" dirty="0" smtClean="0"/>
            </a:br>
            <a:r>
              <a:rPr lang="en-US" altLang="zh-TW" dirty="0" smtClean="0"/>
              <a:t>(OpenGL 4.0)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圓角矩形 3"/>
          <p:cNvSpPr/>
          <p:nvPr/>
        </p:nvSpPr>
        <p:spPr>
          <a:xfrm>
            <a:off x="1803472" y="2204864"/>
            <a:ext cx="2480496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Input primitive  </a:t>
            </a:r>
            <a:endParaRPr lang="zh-TW" altLang="en-US" dirty="0"/>
          </a:p>
        </p:txBody>
      </p:sp>
      <p:sp>
        <p:nvSpPr>
          <p:cNvPr id="5" name="圓角矩形 4"/>
          <p:cNvSpPr/>
          <p:nvPr/>
        </p:nvSpPr>
        <p:spPr>
          <a:xfrm>
            <a:off x="1801768" y="2852936"/>
            <a:ext cx="2482200" cy="36004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Vertex </a:t>
            </a:r>
            <a:r>
              <a:rPr lang="en-US" altLang="zh-TW" dirty="0" err="1" smtClean="0"/>
              <a:t>Shader</a:t>
            </a:r>
            <a:endParaRPr lang="zh-TW" altLang="en-US" dirty="0"/>
          </a:p>
        </p:txBody>
      </p:sp>
      <p:sp>
        <p:nvSpPr>
          <p:cNvPr id="6" name="圓角矩形 5"/>
          <p:cNvSpPr/>
          <p:nvPr/>
        </p:nvSpPr>
        <p:spPr>
          <a:xfrm>
            <a:off x="1802620" y="3501008"/>
            <a:ext cx="2481348" cy="36004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Geometry </a:t>
            </a:r>
            <a:r>
              <a:rPr lang="en-US" altLang="zh-TW" dirty="0" err="1" smtClean="0"/>
              <a:t>Shader</a:t>
            </a:r>
            <a:endParaRPr lang="zh-TW" altLang="en-US" dirty="0"/>
          </a:p>
        </p:txBody>
      </p:sp>
      <p:sp>
        <p:nvSpPr>
          <p:cNvPr id="7" name="圓角矩形 6"/>
          <p:cNvSpPr/>
          <p:nvPr/>
        </p:nvSpPr>
        <p:spPr>
          <a:xfrm>
            <a:off x="1799496" y="4158208"/>
            <a:ext cx="2480496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Rasterizer</a:t>
            </a:r>
            <a:endParaRPr lang="zh-TW" altLang="en-US" dirty="0"/>
          </a:p>
        </p:txBody>
      </p:sp>
      <p:sp>
        <p:nvSpPr>
          <p:cNvPr id="8" name="圓角矩形 7"/>
          <p:cNvSpPr/>
          <p:nvPr/>
        </p:nvSpPr>
        <p:spPr>
          <a:xfrm>
            <a:off x="1803472" y="4806280"/>
            <a:ext cx="2480496" cy="36004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Fragment </a:t>
            </a:r>
            <a:r>
              <a:rPr lang="en-US" altLang="zh-TW" dirty="0" err="1" smtClean="0"/>
              <a:t>Shader</a:t>
            </a:r>
            <a:endParaRPr lang="zh-TW" altLang="en-US" dirty="0"/>
          </a:p>
        </p:txBody>
      </p:sp>
      <p:sp>
        <p:nvSpPr>
          <p:cNvPr id="9" name="圓角矩形 8"/>
          <p:cNvSpPr/>
          <p:nvPr/>
        </p:nvSpPr>
        <p:spPr>
          <a:xfrm>
            <a:off x="1828824" y="5445224"/>
            <a:ext cx="248220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dirty="0" smtClean="0"/>
              <a:t>Per-fragment operation</a:t>
            </a:r>
            <a:endParaRPr lang="zh-TW" altLang="en-US" sz="1600" dirty="0"/>
          </a:p>
        </p:txBody>
      </p:sp>
      <p:sp>
        <p:nvSpPr>
          <p:cNvPr id="10" name="圓角矩形 9"/>
          <p:cNvSpPr/>
          <p:nvPr/>
        </p:nvSpPr>
        <p:spPr>
          <a:xfrm>
            <a:off x="5292080" y="2060848"/>
            <a:ext cx="1544392" cy="396044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Video memory</a:t>
            </a:r>
          </a:p>
          <a:p>
            <a:pPr algn="ctr"/>
            <a:r>
              <a:rPr lang="en-US" altLang="zh-TW" dirty="0" smtClean="0"/>
              <a:t>(Texture,</a:t>
            </a:r>
          </a:p>
          <a:p>
            <a:pPr algn="ctr"/>
            <a:r>
              <a:rPr lang="en-US" altLang="zh-TW" dirty="0" smtClean="0"/>
              <a:t>Buffer,)</a:t>
            </a:r>
            <a:endParaRPr lang="zh-TW" altLang="en-US" dirty="0"/>
          </a:p>
        </p:txBody>
      </p:sp>
      <p:sp>
        <p:nvSpPr>
          <p:cNvPr id="11" name="向下箭號 10"/>
          <p:cNvSpPr/>
          <p:nvPr/>
        </p:nvSpPr>
        <p:spPr>
          <a:xfrm>
            <a:off x="2925924" y="2564904"/>
            <a:ext cx="288000" cy="288032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向下箭號 11"/>
          <p:cNvSpPr/>
          <p:nvPr/>
        </p:nvSpPr>
        <p:spPr>
          <a:xfrm>
            <a:off x="2925924" y="3212976"/>
            <a:ext cx="288000" cy="288032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向下箭號 12"/>
          <p:cNvSpPr/>
          <p:nvPr/>
        </p:nvSpPr>
        <p:spPr>
          <a:xfrm>
            <a:off x="2932908" y="3861048"/>
            <a:ext cx="288000" cy="288032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向下箭號 13"/>
          <p:cNvSpPr/>
          <p:nvPr/>
        </p:nvSpPr>
        <p:spPr>
          <a:xfrm>
            <a:off x="2932908" y="4518248"/>
            <a:ext cx="288000" cy="288032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向下箭號 14"/>
          <p:cNvSpPr/>
          <p:nvPr/>
        </p:nvSpPr>
        <p:spPr>
          <a:xfrm>
            <a:off x="2925924" y="5166320"/>
            <a:ext cx="288000" cy="288032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向左箭號 15"/>
          <p:cNvSpPr/>
          <p:nvPr/>
        </p:nvSpPr>
        <p:spPr>
          <a:xfrm>
            <a:off x="4279992" y="2222866"/>
            <a:ext cx="1012088" cy="270030"/>
          </a:xfrm>
          <a:prstGeom prst="lef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向左箭號 16"/>
          <p:cNvSpPr/>
          <p:nvPr/>
        </p:nvSpPr>
        <p:spPr>
          <a:xfrm>
            <a:off x="4279992" y="2897941"/>
            <a:ext cx="1012088" cy="270030"/>
          </a:xfrm>
          <a:prstGeom prst="lef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向左箭號 17"/>
          <p:cNvSpPr/>
          <p:nvPr/>
        </p:nvSpPr>
        <p:spPr>
          <a:xfrm>
            <a:off x="4279992" y="3546013"/>
            <a:ext cx="1012088" cy="270030"/>
          </a:xfrm>
          <a:prstGeom prst="lef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左-右雙向箭號 18"/>
          <p:cNvSpPr/>
          <p:nvPr/>
        </p:nvSpPr>
        <p:spPr>
          <a:xfrm>
            <a:off x="4311024" y="5454352"/>
            <a:ext cx="981056" cy="350912"/>
          </a:xfrm>
          <a:prstGeom prst="left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向左箭號 19"/>
          <p:cNvSpPr/>
          <p:nvPr/>
        </p:nvSpPr>
        <p:spPr>
          <a:xfrm>
            <a:off x="4279992" y="4822088"/>
            <a:ext cx="1012088" cy="270030"/>
          </a:xfrm>
          <a:prstGeom prst="lef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8598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Geometry </a:t>
            </a:r>
            <a:r>
              <a:rPr lang="en-US" altLang="zh-TW" dirty="0" err="1" smtClean="0"/>
              <a:t>shader</a:t>
            </a:r>
            <a:r>
              <a:rPr lang="en-US" altLang="zh-TW" dirty="0" smtClean="0"/>
              <a:t> and </a:t>
            </a:r>
            <a:r>
              <a:rPr lang="en-US" altLang="zh-TW" dirty="0"/>
              <a:t>tessellation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1412776"/>
            <a:ext cx="3312368" cy="4525963"/>
          </a:xfrm>
        </p:spPr>
        <p:txBody>
          <a:bodyPr/>
          <a:lstStyle/>
          <a:p>
            <a:r>
              <a:rPr lang="en-US" altLang="zh-TW" dirty="0" smtClean="0"/>
              <a:t>Dynamic Generate/delete polygon. </a:t>
            </a:r>
            <a:endParaRPr lang="zh-TW" altLang="en-US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358172"/>
            <a:ext cx="2654824" cy="2057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446404"/>
            <a:ext cx="2654825" cy="2057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704" y="2358172"/>
            <a:ext cx="2664296" cy="2064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705" y="4446404"/>
            <a:ext cx="2664296" cy="2064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文字方塊 8"/>
          <p:cNvSpPr txBox="1"/>
          <p:nvPr/>
        </p:nvSpPr>
        <p:spPr>
          <a:xfrm>
            <a:off x="3742624" y="1988840"/>
            <a:ext cx="2729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Parallax occlusion mapping</a:t>
            </a:r>
            <a:endParaRPr lang="zh-TW" altLang="en-US" dirty="0"/>
          </a:p>
        </p:txBody>
      </p:sp>
      <p:sp>
        <p:nvSpPr>
          <p:cNvPr id="10" name="文字方塊 9"/>
          <p:cNvSpPr txBox="1"/>
          <p:nvPr/>
        </p:nvSpPr>
        <p:spPr>
          <a:xfrm>
            <a:off x="7092279" y="1996708"/>
            <a:ext cx="1440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Tessellation</a:t>
            </a:r>
            <a:endParaRPr lang="zh-TW" altLang="en-US" dirty="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411402"/>
            <a:ext cx="1070248" cy="1070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6" descr="C:\Users\elvis\Documents\GPU presentation for NSYSU\four_NM_height.t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985" y="4412188"/>
            <a:ext cx="1069462" cy="1069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4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Programming pipeline with programmer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altLang="zh-TW" dirty="0" smtClean="0"/>
              <a:t>Advantage:</a:t>
            </a:r>
          </a:p>
          <a:p>
            <a:pPr lvl="1"/>
            <a:r>
              <a:rPr lang="en-US" altLang="zh-TW" dirty="0" smtClean="0"/>
              <a:t>Freedom</a:t>
            </a:r>
          </a:p>
          <a:p>
            <a:pPr lvl="2"/>
            <a:r>
              <a:rPr lang="en-US" altLang="zh-TW" dirty="0" smtClean="0"/>
              <a:t>More procedure texture applications, better image quality.</a:t>
            </a:r>
          </a:p>
          <a:p>
            <a:pPr lvl="2"/>
            <a:r>
              <a:rPr lang="en-US" altLang="zh-TW" dirty="0" smtClean="0"/>
              <a:t>Special post production effect.</a:t>
            </a:r>
          </a:p>
          <a:p>
            <a:pPr lvl="2"/>
            <a:r>
              <a:rPr lang="en-US" altLang="zh-TW" dirty="0"/>
              <a:t>A solution for </a:t>
            </a:r>
            <a:r>
              <a:rPr lang="en-US" altLang="zh-TW" dirty="0" smtClean="0"/>
              <a:t>blending’s ordering problem </a:t>
            </a:r>
            <a:r>
              <a:rPr lang="en-US" altLang="zh-TW" dirty="0"/>
              <a:t>can be </a:t>
            </a:r>
            <a:r>
              <a:rPr lang="en-US" altLang="zh-TW" dirty="0" smtClean="0"/>
              <a:t>made </a:t>
            </a:r>
            <a:r>
              <a:rPr lang="en-US" altLang="zh-TW" dirty="0"/>
              <a:t>in </a:t>
            </a:r>
            <a:r>
              <a:rPr lang="en-US" altLang="zh-TW" dirty="0" smtClean="0"/>
              <a:t>advanced </a:t>
            </a:r>
            <a:r>
              <a:rPr lang="en-US" altLang="zh-TW" dirty="0" err="1"/>
              <a:t>shader</a:t>
            </a:r>
            <a:r>
              <a:rPr lang="en-US" altLang="zh-TW" dirty="0"/>
              <a:t> </a:t>
            </a:r>
            <a:r>
              <a:rPr lang="en-US" altLang="zh-TW" dirty="0" smtClean="0"/>
              <a:t>architecture without CPU pre-sorting.</a:t>
            </a:r>
          </a:p>
          <a:p>
            <a:pPr lvl="2"/>
            <a:r>
              <a:rPr lang="en-US" altLang="zh-TW" dirty="0" smtClean="0"/>
              <a:t>Step forward to ray-tracing.</a:t>
            </a:r>
            <a:endParaRPr lang="en-US" altLang="zh-TW" dirty="0"/>
          </a:p>
          <a:p>
            <a:r>
              <a:rPr lang="en-US" altLang="zh-TW" dirty="0" smtClean="0"/>
              <a:t>Disadvantage</a:t>
            </a:r>
          </a:p>
          <a:p>
            <a:pPr lvl="1"/>
            <a:r>
              <a:rPr lang="en-US" altLang="zh-TW" dirty="0" smtClean="0"/>
              <a:t>No built-in light model and transformation function.</a:t>
            </a:r>
          </a:p>
          <a:p>
            <a:pPr lvl="1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8742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 smtClean="0"/>
              <a:t>3D computer graphic</a:t>
            </a:r>
            <a:endParaRPr lang="zh-TW" altLang="en-US" dirty="0" smtClean="0"/>
          </a:p>
        </p:txBody>
      </p:sp>
      <p:sp>
        <p:nvSpPr>
          <p:cNvPr id="30723" name="內容版面配置區 2"/>
          <p:cNvSpPr>
            <a:spLocks noGrp="1"/>
          </p:cNvSpPr>
          <p:nvPr>
            <p:ph idx="1"/>
          </p:nvPr>
        </p:nvSpPr>
        <p:spPr>
          <a:xfrm>
            <a:off x="1042988" y="2928938"/>
            <a:ext cx="7415212" cy="3167062"/>
          </a:xfrm>
        </p:spPr>
        <p:txBody>
          <a:bodyPr/>
          <a:lstStyle/>
          <a:p>
            <a:pPr eaLnBrk="1" hangingPunct="1"/>
            <a:endParaRPr lang="en-US" altLang="zh-TW" dirty="0" smtClean="0"/>
          </a:p>
          <a:p>
            <a:pPr eaLnBrk="1" hangingPunct="1"/>
            <a:r>
              <a:rPr lang="en-US" altLang="zh-TW" dirty="0" smtClean="0"/>
              <a:t>Use 3D geometric data that are stored in the computer and then perform some specific calculations to render them on a 2D image.</a:t>
            </a:r>
            <a:endParaRPr lang="zh-TW" altLang="en-US" dirty="0" smtClean="0"/>
          </a:p>
        </p:txBody>
      </p:sp>
      <p:pic>
        <p:nvPicPr>
          <p:cNvPr id="30725" name="Picture 2" descr="cube_col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028" y="1496194"/>
            <a:ext cx="143827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3" descr="cube_lin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96194"/>
            <a:ext cx="143827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4" descr="cube_Ztes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278" y="1496194"/>
            <a:ext cx="143827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5" descr="cube_ligh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778" y="1496194"/>
            <a:ext cx="143827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6" descr="cube_shadow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528" y="1496194"/>
            <a:ext cx="143827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Picture 7" descr="cube_textur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278" y="1496194"/>
            <a:ext cx="143827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6300192" y="2924944"/>
            <a:ext cx="2664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200" dirty="0" smtClean="0"/>
              <a:t>OpenGL Super Bible 3rd edition</a:t>
            </a:r>
            <a:endParaRPr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479593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Fixed pipeline’s game example</a:t>
            </a:r>
            <a:br>
              <a:rPr lang="en-US" altLang="zh-TW" dirty="0" smtClean="0"/>
            </a:br>
            <a:r>
              <a:rPr lang="en-US" altLang="zh-TW" sz="3600" dirty="0" smtClean="0"/>
              <a:t>(OpenGL 1.5)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Doom 3 (2003</a:t>
            </a:r>
            <a:r>
              <a:rPr lang="en-US" altLang="zh-TW" dirty="0" smtClean="0"/>
              <a:t>), id Software</a:t>
            </a:r>
            <a:endParaRPr lang="zh-TW" altLang="en-US" dirty="0"/>
          </a:p>
          <a:p>
            <a:endParaRPr lang="zh-TW" altLang="en-US" dirty="0"/>
          </a:p>
        </p:txBody>
      </p:sp>
      <p:pic>
        <p:nvPicPr>
          <p:cNvPr id="4" name="Picture 2" descr="http://gaming.operationreality.org/wp-content/uploads/2011/11/doom3-sourc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133600"/>
            <a:ext cx="7416800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186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Programmable pipeline’s game ex.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err="1" smtClean="0"/>
              <a:t>Crysis</a:t>
            </a:r>
            <a:r>
              <a:rPr lang="en-US" altLang="zh-TW" dirty="0" smtClean="0"/>
              <a:t> 2 (2011), </a:t>
            </a:r>
            <a:r>
              <a:rPr lang="en-US" altLang="zh-TW" dirty="0" err="1" smtClean="0"/>
              <a:t>Crytek</a:t>
            </a:r>
            <a:r>
              <a:rPr lang="en-US" altLang="zh-TW" dirty="0" smtClean="0"/>
              <a:t>, Electronic Arts</a:t>
            </a:r>
            <a:endParaRPr lang="zh-TW" altLang="en-US" dirty="0"/>
          </a:p>
        </p:txBody>
      </p:sp>
      <p:pic>
        <p:nvPicPr>
          <p:cNvPr id="38914" name="Picture 2" descr="http://images.bit-tech.net/content_images/2011/07/crysis-2-directx-11-patch-analysis/crysis2-dx11-generic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32856"/>
            <a:ext cx="8208912" cy="4617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81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Trend of application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Maintain the final image quality but decrease polygon complexity.</a:t>
            </a:r>
          </a:p>
          <a:p>
            <a:r>
              <a:rPr lang="en-US" altLang="zh-TW" dirty="0" smtClean="0"/>
              <a:t>Simplify per-vertex lighting algorithm.</a:t>
            </a:r>
          </a:p>
          <a:p>
            <a:r>
              <a:rPr lang="en-US" altLang="zh-TW" dirty="0" smtClean="0"/>
              <a:t>Use multi layer texture to reconstruct per-pixel lighting and shadow effect.</a:t>
            </a:r>
          </a:p>
          <a:p>
            <a:pPr lvl="1"/>
            <a:r>
              <a:rPr lang="en-US" altLang="zh-TW" dirty="0" smtClean="0"/>
              <a:t>Make lighting equation closer to the rendering equation.</a:t>
            </a:r>
          </a:p>
        </p:txBody>
      </p:sp>
    </p:spTree>
    <p:extLst>
      <p:ext uri="{BB962C8B-B14F-4D97-AF65-F5344CB8AC3E}">
        <p14:creationId xmlns:p14="http://schemas.microsoft.com/office/powerpoint/2010/main" val="254232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Not everything is programmable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Primitive assembly, clipping, and culling.</a:t>
            </a:r>
          </a:p>
          <a:p>
            <a:pPr lvl="1"/>
            <a:endParaRPr lang="en-US" altLang="zh-TW" dirty="0" smtClean="0"/>
          </a:p>
          <a:p>
            <a:r>
              <a:rPr lang="en-US" altLang="zh-TW" dirty="0" smtClean="0"/>
              <a:t>Triangle traverse and interpolation.</a:t>
            </a:r>
          </a:p>
          <a:p>
            <a:endParaRPr lang="en-US" altLang="zh-TW" dirty="0" smtClean="0"/>
          </a:p>
          <a:p>
            <a:r>
              <a:rPr lang="en-US" altLang="zh-TW" dirty="0" smtClean="0"/>
              <a:t>Texture filter</a:t>
            </a:r>
          </a:p>
          <a:p>
            <a:endParaRPr lang="en-US" altLang="zh-TW" dirty="0"/>
          </a:p>
          <a:p>
            <a:r>
              <a:rPr lang="en-US" altLang="zh-TW" dirty="0" smtClean="0"/>
              <a:t>Some per-fragment operation</a:t>
            </a:r>
          </a:p>
        </p:txBody>
      </p:sp>
    </p:spTree>
    <p:extLst>
      <p:ext uri="{BB962C8B-B14F-4D97-AF65-F5344CB8AC3E}">
        <p14:creationId xmlns:p14="http://schemas.microsoft.com/office/powerpoint/2010/main" val="1729351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altLang="zh-TW" dirty="0" smtClean="0"/>
          </a:p>
          <a:p>
            <a:pPr marL="0" indent="0" algn="ctr">
              <a:buNone/>
            </a:pPr>
            <a:r>
              <a:rPr lang="en-US" altLang="zh-TW" dirty="0" smtClean="0"/>
              <a:t>GPU Architecture?</a:t>
            </a:r>
          </a:p>
          <a:p>
            <a:pPr marL="0" indent="0" algn="ctr">
              <a:buNone/>
            </a:pPr>
            <a:endParaRPr lang="en-US" altLang="zh-TW" dirty="0" smtClean="0"/>
          </a:p>
          <a:p>
            <a:pPr marL="0" indent="0" algn="ctr">
              <a:buNone/>
            </a:pPr>
            <a:r>
              <a:rPr lang="en-US" altLang="zh-TW" dirty="0" smtClean="0"/>
              <a:t>See you next week</a:t>
            </a:r>
          </a:p>
          <a:p>
            <a:pPr marL="0" indent="0" algn="ctr">
              <a:buNone/>
            </a:pPr>
            <a:r>
              <a:rPr lang="en-US" altLang="zh-TW" dirty="0" smtClean="0"/>
              <a:t>Thank you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2054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3D computer graphic</a:t>
            </a:r>
            <a:br>
              <a:rPr lang="en-US" altLang="zh-TW" dirty="0" smtClean="0"/>
            </a:br>
            <a:r>
              <a:rPr lang="en-US" altLang="zh-TW" sz="3600" dirty="0" smtClean="0"/>
              <a:t>Phases</a:t>
            </a:r>
            <a:endParaRPr lang="zh-TW" altLang="en-US" sz="36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3D modeling</a:t>
            </a:r>
          </a:p>
          <a:p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dirty="0" smtClean="0"/>
              <a:t>Layout and animation</a:t>
            </a:r>
          </a:p>
          <a:p>
            <a:endParaRPr lang="en-US" altLang="zh-TW" dirty="0"/>
          </a:p>
          <a:p>
            <a:endParaRPr lang="en-US" altLang="zh-TW" dirty="0" smtClean="0"/>
          </a:p>
          <a:p>
            <a:r>
              <a:rPr lang="en-US" altLang="zh-TW" dirty="0" smtClean="0"/>
              <a:t>Rendering</a:t>
            </a:r>
          </a:p>
          <a:p>
            <a:pPr lvl="1"/>
            <a:endParaRPr lang="zh-TW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03" t="8220" r="37076" b="5467"/>
          <a:stretch/>
        </p:blipFill>
        <p:spPr bwMode="auto">
          <a:xfrm>
            <a:off x="6012159" y="1556792"/>
            <a:ext cx="482483" cy="1137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10" t="10296" r="39200" b="5580"/>
          <a:stretch/>
        </p:blipFill>
        <p:spPr bwMode="auto">
          <a:xfrm>
            <a:off x="6709299" y="1556792"/>
            <a:ext cx="457295" cy="1137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949" y="2852936"/>
            <a:ext cx="2434700" cy="152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949" y="4656276"/>
            <a:ext cx="2434700" cy="152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5436096" y="6104329"/>
            <a:ext cx="30963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 smtClean="0"/>
              <a:t>World of </a:t>
            </a:r>
            <a:r>
              <a:rPr lang="en-US" altLang="zh-TW" sz="1200" dirty="0" err="1" smtClean="0"/>
              <a:t>Warcraft</a:t>
            </a:r>
            <a:r>
              <a:rPr lang="en-US" altLang="zh-TW" sz="1200" dirty="0" smtClean="0"/>
              <a:t>, Blizzard entertainment</a:t>
            </a:r>
            <a:endParaRPr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15416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Polygon modeling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Vertex</a:t>
            </a:r>
          </a:p>
          <a:p>
            <a:pPr lvl="1"/>
            <a:r>
              <a:rPr lang="en-US" altLang="zh-TW" dirty="0" smtClean="0"/>
              <a:t>Basic unit with geometry data</a:t>
            </a:r>
          </a:p>
          <a:p>
            <a:r>
              <a:rPr lang="en-US" altLang="zh-TW" dirty="0" smtClean="0"/>
              <a:t>Triangle</a:t>
            </a:r>
          </a:p>
          <a:p>
            <a:pPr lvl="1"/>
            <a:r>
              <a:rPr lang="en-US" altLang="zh-TW" dirty="0" smtClean="0"/>
              <a:t>3 vertices</a:t>
            </a:r>
          </a:p>
          <a:p>
            <a:pPr lvl="1"/>
            <a:r>
              <a:rPr lang="en-US" altLang="zh-TW" dirty="0" smtClean="0"/>
              <a:t>Basic polygon</a:t>
            </a:r>
          </a:p>
          <a:p>
            <a:r>
              <a:rPr lang="en-US" altLang="zh-TW" dirty="0" smtClean="0"/>
              <a:t>Curve surface</a:t>
            </a:r>
          </a:p>
          <a:p>
            <a:pPr lvl="1"/>
            <a:r>
              <a:rPr lang="en-US" altLang="zh-TW" dirty="0" smtClean="0"/>
              <a:t>Triangles * </a:t>
            </a:r>
            <a:r>
              <a:rPr lang="en-US" altLang="zh-TW" i="1" dirty="0" smtClean="0"/>
              <a:t>N</a:t>
            </a:r>
          </a:p>
          <a:p>
            <a:pPr lvl="1"/>
            <a:endParaRPr lang="zh-TW" altLang="en-US" dirty="0"/>
          </a:p>
        </p:txBody>
      </p:sp>
      <p:pic>
        <p:nvPicPr>
          <p:cNvPr id="2050" name="Picture 2" descr="http://www.webreference.com/3d/lesson52/52-13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772816"/>
            <a:ext cx="1443169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7" t="15201" r="63460" b="8841"/>
          <a:stretch>
            <a:fillRect/>
          </a:stretch>
        </p:blipFill>
        <p:spPr bwMode="auto">
          <a:xfrm>
            <a:off x="4812392" y="4509120"/>
            <a:ext cx="11430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4" t="14285" r="63982" b="9529"/>
          <a:stretch>
            <a:fillRect/>
          </a:stretch>
        </p:blipFill>
        <p:spPr bwMode="auto">
          <a:xfrm>
            <a:off x="5916588" y="4509120"/>
            <a:ext cx="1152525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3" t="12476" r="64534" b="9305"/>
          <a:stretch>
            <a:fillRect/>
          </a:stretch>
        </p:blipFill>
        <p:spPr bwMode="auto">
          <a:xfrm>
            <a:off x="7069113" y="4475782"/>
            <a:ext cx="1162050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2628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endParaRPr kumimoji="1" lang="en-US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6" name="AutoShape 2" descr="http://attach.mobile01.com/attach/200712/mobile01-92175a298e9433c10afebc3d5abe1d9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239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Layout and animation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Place 3D object or vertex group.</a:t>
            </a:r>
          </a:p>
          <a:p>
            <a:r>
              <a:rPr lang="en-US" altLang="zh-TW" dirty="0" smtClean="0"/>
              <a:t>Give them the relationship between time domain and movement vector.</a:t>
            </a:r>
          </a:p>
          <a:p>
            <a:pPr lvl="1"/>
            <a:r>
              <a:rPr lang="en-US" altLang="zh-TW" dirty="0" smtClean="0"/>
              <a:t>May involve with physic simulation or motion capture on the human or animal movement.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5931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Rendering problem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altLang="zh-TW" sz="2800" dirty="0" smtClean="0"/>
              <a:t>Given</a:t>
            </a:r>
          </a:p>
          <a:p>
            <a:pPr lvl="1"/>
            <a:r>
              <a:rPr lang="en-US" altLang="zh-TW" sz="2400" dirty="0" smtClean="0"/>
              <a:t>3D world</a:t>
            </a:r>
          </a:p>
          <a:p>
            <a:pPr marL="457200" lvl="1" indent="0">
              <a:buNone/>
            </a:pPr>
            <a:r>
              <a:rPr lang="en-US" altLang="zh-TW" sz="2400" dirty="0" smtClean="0"/>
              <a:t>    (objects </a:t>
            </a:r>
            <a:r>
              <a:rPr lang="en-US" altLang="zh-TW" sz="2400" dirty="0"/>
              <a:t>and materials</a:t>
            </a:r>
            <a:r>
              <a:rPr lang="en-US" altLang="zh-TW" sz="2400" dirty="0" smtClean="0"/>
              <a:t>)</a:t>
            </a:r>
          </a:p>
          <a:p>
            <a:pPr lvl="1"/>
            <a:r>
              <a:rPr lang="en-US" altLang="zh-TW" sz="2400" dirty="0" smtClean="0"/>
              <a:t>Light locations</a:t>
            </a:r>
          </a:p>
          <a:p>
            <a:pPr lvl="1"/>
            <a:r>
              <a:rPr lang="en-US" altLang="zh-TW" sz="2400" dirty="0" smtClean="0"/>
              <a:t>A viewpoint</a:t>
            </a:r>
          </a:p>
          <a:p>
            <a:pPr lvl="1"/>
            <a:endParaRPr lang="en-US" altLang="zh-TW" sz="2400" dirty="0" smtClean="0"/>
          </a:p>
          <a:p>
            <a:pPr lvl="1"/>
            <a:endParaRPr lang="en-US" altLang="zh-TW" sz="2400" dirty="0"/>
          </a:p>
          <a:p>
            <a:r>
              <a:rPr lang="en-US" altLang="zh-TW" sz="2800" dirty="0" smtClean="0"/>
              <a:t>Compute</a:t>
            </a:r>
          </a:p>
          <a:p>
            <a:pPr lvl="1"/>
            <a:r>
              <a:rPr lang="en-US" altLang="zh-TW" sz="2400" dirty="0" smtClean="0"/>
              <a:t>2D </a:t>
            </a:r>
            <a:r>
              <a:rPr lang="en-US" altLang="zh-TW" sz="2400"/>
              <a:t>image </a:t>
            </a:r>
            <a:r>
              <a:rPr lang="en-US" altLang="zh-TW" sz="2400" smtClean="0"/>
              <a:t>scene </a:t>
            </a:r>
            <a:r>
              <a:rPr lang="en-US" altLang="zh-TW" sz="2400" dirty="0"/>
              <a:t>from the </a:t>
            </a:r>
            <a:endParaRPr lang="en-US" altLang="zh-TW" sz="2400" dirty="0" smtClean="0"/>
          </a:p>
          <a:p>
            <a:pPr marL="457200" lvl="1" indent="0">
              <a:buNone/>
            </a:pPr>
            <a:r>
              <a:rPr lang="en-US" altLang="zh-TW" sz="2400" dirty="0"/>
              <a:t> </a:t>
            </a:r>
            <a:r>
              <a:rPr lang="en-US" altLang="zh-TW" sz="2400" dirty="0" smtClean="0"/>
              <a:t>   viewpoint</a:t>
            </a:r>
            <a:endParaRPr lang="en-US" altLang="zh-TW" sz="2400" dirty="0"/>
          </a:p>
          <a:p>
            <a:pPr lvl="1"/>
            <a:endParaRPr lang="en-US" altLang="zh-TW" sz="2400" dirty="0"/>
          </a:p>
          <a:p>
            <a:pPr lvl="1"/>
            <a:endParaRPr lang="en-US" altLang="zh-TW" sz="2400" dirty="0"/>
          </a:p>
          <a:p>
            <a:pPr lvl="1"/>
            <a:endParaRPr lang="en-US" altLang="zh-TW" sz="2400" dirty="0"/>
          </a:p>
          <a:p>
            <a:pPr marL="457200" lvl="1" indent="0">
              <a:buNone/>
            </a:pPr>
            <a:endParaRPr lang="en-US" altLang="zh-TW" sz="2400" dirty="0" smtClean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348880"/>
            <a:ext cx="4215174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4357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60121</TotalTime>
  <Words>1361</Words>
  <Application>Microsoft Office PowerPoint</Application>
  <PresentationFormat>如螢幕大小 (4:3)</PresentationFormat>
  <Paragraphs>333</Paragraphs>
  <Slides>54</Slides>
  <Notes>3</Notes>
  <HiddenSlides>0</HiddenSlides>
  <MMClips>0</MMClips>
  <ScaleCrop>false</ScaleCrop>
  <HeadingPairs>
    <vt:vector size="6" baseType="variant"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54</vt:i4>
      </vt:variant>
    </vt:vector>
  </HeadingPairs>
  <TitlesOfParts>
    <vt:vector size="56" baseType="lpstr">
      <vt:lpstr>Office 佈景主題</vt:lpstr>
      <vt:lpstr>Visio</vt:lpstr>
      <vt:lpstr>3D computer graphic  </vt:lpstr>
      <vt:lpstr>Motivation for learning graphics fundamentals</vt:lpstr>
      <vt:lpstr>PowerPoint 簡報</vt:lpstr>
      <vt:lpstr>Outline</vt:lpstr>
      <vt:lpstr>3D computer graphic</vt:lpstr>
      <vt:lpstr>3D computer graphic Phases</vt:lpstr>
      <vt:lpstr>Polygon modeling</vt:lpstr>
      <vt:lpstr>Layout and animation</vt:lpstr>
      <vt:lpstr>Rendering problem</vt:lpstr>
      <vt:lpstr>Rendering </vt:lpstr>
      <vt:lpstr>Rendering </vt:lpstr>
      <vt:lpstr>What is OpenGL</vt:lpstr>
      <vt:lpstr>Conventional OpenGL pipeline  (OpenGL 1.5)</vt:lpstr>
      <vt:lpstr>Processing sequence of OpenGL</vt:lpstr>
      <vt:lpstr>Geometry Stage</vt:lpstr>
      <vt:lpstr>Transformation</vt:lpstr>
      <vt:lpstr>Transformation</vt:lpstr>
      <vt:lpstr>Lighting</vt:lpstr>
      <vt:lpstr>Lighting</vt:lpstr>
      <vt:lpstr>Lighting in OpenGL</vt:lpstr>
      <vt:lpstr>Lighting in OpenGL</vt:lpstr>
      <vt:lpstr>Lighting in OpenGL</vt:lpstr>
      <vt:lpstr>Lighting in OpenGL</vt:lpstr>
      <vt:lpstr>Surface shading model</vt:lpstr>
      <vt:lpstr>Surface shading model</vt:lpstr>
      <vt:lpstr>Primitive Assembly and Clipping</vt:lpstr>
      <vt:lpstr>Rasterization Stage</vt:lpstr>
      <vt:lpstr>Triangle traverse and interpolation</vt:lpstr>
      <vt:lpstr>Anti-aliasing</vt:lpstr>
      <vt:lpstr>Texture mapping</vt:lpstr>
      <vt:lpstr>Texture mapping Downgrade polygon complexity and represent the detail</vt:lpstr>
      <vt:lpstr>Texture mapping</vt:lpstr>
      <vt:lpstr>Texture mapping normal mapping</vt:lpstr>
      <vt:lpstr>Texture mapping normal mapping example</vt:lpstr>
      <vt:lpstr>Texture filter</vt:lpstr>
      <vt:lpstr>Per-fragment operation</vt:lpstr>
      <vt:lpstr>Painter algorithm</vt:lpstr>
      <vt:lpstr>Z-buffer algorithm (Depth Test)</vt:lpstr>
      <vt:lpstr>Alpha blending</vt:lpstr>
      <vt:lpstr>Alpha blending’s race condition (Order-dependent transparent)</vt:lpstr>
      <vt:lpstr>OpenGL Conclusion</vt:lpstr>
      <vt:lpstr>Outline</vt:lpstr>
      <vt:lpstr>Texture operation wants more flexibility</vt:lpstr>
      <vt:lpstr>Lots of per-pixel lighting application under texture mapping</vt:lpstr>
      <vt:lpstr>OpenGL 1.5 fixed function pipeline</vt:lpstr>
      <vt:lpstr>OpenGL 2.0 programmable pipeline</vt:lpstr>
      <vt:lpstr>DirectX 10 pipeline (OpenGL 4.0)</vt:lpstr>
      <vt:lpstr>Geometry shader and tessellation</vt:lpstr>
      <vt:lpstr>Programming pipeline with programmer</vt:lpstr>
      <vt:lpstr>Fixed pipeline’s game example (OpenGL 1.5)</vt:lpstr>
      <vt:lpstr>Programmable pipeline’s game ex.</vt:lpstr>
      <vt:lpstr>Trend of application</vt:lpstr>
      <vt:lpstr>Not everything is programmable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3D computer graphic</dc:title>
  <dc:creator>elvis</dc:creator>
  <cp:lastModifiedBy>elvis</cp:lastModifiedBy>
  <cp:revision>152</cp:revision>
  <dcterms:created xsi:type="dcterms:W3CDTF">2012-11-27T06:48:05Z</dcterms:created>
  <dcterms:modified xsi:type="dcterms:W3CDTF">2013-10-04T12:29:43Z</dcterms:modified>
</cp:coreProperties>
</file>