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47" y="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87EE-999E-42DB-922F-9C1F786E5F16}" type="datetimeFigureOut">
              <a:rPr lang="zh-TW" altLang="en-US" smtClean="0"/>
              <a:t>2014/3/10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8FF8A-FDC5-4F29-A794-E9C416FF74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629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A-FDC5-4F29-A794-E9C416FF74B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9192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A-FDC5-4F29-A794-E9C416FF74B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8954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A-FDC5-4F29-A794-E9C416FF74B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1444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A-FDC5-4F29-A794-E9C416FF74B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43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515-ECE4-4231-9F56-47ECD4FACEF3}" type="datetime1">
              <a:rPr lang="zh-TW" altLang="en-US" smtClean="0"/>
              <a:t>2014/3/10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653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2BF2-C183-40C0-A4C4-8408097A9E05}" type="datetime1">
              <a:rPr lang="zh-TW" altLang="en-US" smtClean="0"/>
              <a:t>2014/3/10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04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879D-7F1F-4B7C-9C14-D32E660FCA0C}" type="datetime1">
              <a:rPr lang="zh-TW" altLang="en-US" smtClean="0"/>
              <a:t>2014/3/10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3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BCBF-2DF1-47AB-A24A-66E57541585A}" type="datetime1">
              <a:rPr lang="zh-TW" altLang="en-US" smtClean="0"/>
              <a:t>2014/3/10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79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DA2C-CB30-4AA8-B69D-41EBE99B7BA2}" type="datetime1">
              <a:rPr lang="zh-TW" altLang="en-US" smtClean="0"/>
              <a:t>2014/3/10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966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202-98CA-4725-BBCF-78BE8306D513}" type="datetime1">
              <a:rPr lang="zh-TW" altLang="en-US" smtClean="0"/>
              <a:t>2014/3/10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777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6243-CA96-45BE-A53F-950CCC90A263}" type="datetime1">
              <a:rPr lang="zh-TW" altLang="en-US" smtClean="0"/>
              <a:t>2014/3/10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25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478A-7A47-4DB2-BD29-363F44942DCB}" type="datetime1">
              <a:rPr lang="zh-TW" altLang="en-US" smtClean="0"/>
              <a:t>2014/3/10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6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DC9B-8C99-472F-B1D7-B0876F90452D}" type="datetime1">
              <a:rPr lang="zh-TW" altLang="en-US" smtClean="0"/>
              <a:t>2014/3/10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58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F4F2-2406-4696-8E8E-26217F10CB0A}" type="datetime1">
              <a:rPr lang="zh-TW" altLang="en-US" smtClean="0"/>
              <a:t>2014/3/10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59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653F-14BE-467A-86E3-B6DC8D59661D}" type="datetime1">
              <a:rPr lang="zh-TW" altLang="en-US" smtClean="0"/>
              <a:t>2014/3/10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709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2EFF-F000-4749-A751-45F71413CECF}" type="datetime1">
              <a:rPr lang="zh-TW" altLang="en-US" smtClean="0"/>
              <a:t>2014/3/10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52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0586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Supplement on Verilog</a:t>
            </a:r>
            <a:br>
              <a:rPr lang="en-US" altLang="zh-TW" dirty="0" smtClean="0"/>
            </a:br>
            <a:r>
              <a:rPr lang="en-US" altLang="zh-TW" dirty="0" smtClean="0"/>
              <a:t>combinational circuit examples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21892" y="3991970"/>
            <a:ext cx="9144000" cy="186292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Based on </a:t>
            </a:r>
          </a:p>
          <a:p>
            <a:r>
              <a:rPr lang="en-US" altLang="zh-TW" dirty="0" smtClean="0"/>
              <a:t>Fundamentals of Digital Logic with Verilog Design</a:t>
            </a:r>
          </a:p>
          <a:p>
            <a:r>
              <a:rPr lang="en-US" altLang="zh-TW" dirty="0" smtClean="0"/>
              <a:t>By Brown/</a:t>
            </a:r>
            <a:r>
              <a:rPr lang="en-US" altLang="zh-TW" dirty="0" err="1" smtClean="0"/>
              <a:t>Vranesic</a:t>
            </a:r>
            <a:r>
              <a:rPr lang="en-US" altLang="zh-TW" dirty="0" smtClean="0"/>
              <a:t>   3</a:t>
            </a:r>
            <a:r>
              <a:rPr lang="en-US" altLang="zh-TW" baseline="30000" dirty="0" smtClean="0"/>
              <a:t>rd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 smtClean="0"/>
              <a:t>Chung-Ho Chen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680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Using </a:t>
            </a:r>
            <a:r>
              <a:rPr lang="en-US" altLang="zh-TW" dirty="0" smtClean="0">
                <a:solidFill>
                  <a:srgbClr val="FF0000"/>
                </a:solidFill>
              </a:rPr>
              <a:t>Function</a:t>
            </a:r>
            <a:r>
              <a:rPr lang="en-US" altLang="zh-TW" dirty="0" smtClean="0"/>
              <a:t> in Verilog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3897573" cy="4351338"/>
          </a:xfrm>
        </p:spPr>
        <p:txBody>
          <a:bodyPr/>
          <a:lstStyle/>
          <a:p>
            <a:r>
              <a:rPr lang="en-US" altLang="zh-TW" dirty="0" smtClean="0"/>
              <a:t>Function: circuit function for invocation  </a:t>
            </a:r>
          </a:p>
          <a:p>
            <a:r>
              <a:rPr lang="en-US" altLang="zh-TW" dirty="0" smtClean="0"/>
              <a:t>Return a single value which is placed where the function is invoked. </a:t>
            </a:r>
          </a:p>
          <a:p>
            <a:r>
              <a:rPr lang="en-US" altLang="zh-TW" dirty="0" smtClean="0"/>
              <a:t>A function </a:t>
            </a:r>
            <a:r>
              <a:rPr lang="en-US" altLang="zh-TW" dirty="0"/>
              <a:t>c</a:t>
            </a:r>
            <a:r>
              <a:rPr lang="en-US" altLang="zh-TW" dirty="0" smtClean="0"/>
              <a:t>an call other function but </a:t>
            </a:r>
            <a:r>
              <a:rPr lang="en-US" altLang="zh-TW" dirty="0" smtClean="0">
                <a:solidFill>
                  <a:srgbClr val="FF0000"/>
                </a:solidFill>
              </a:rPr>
              <a:t>cannot</a:t>
            </a:r>
            <a:r>
              <a:rPr lang="en-US" altLang="zh-TW" dirty="0" smtClean="0"/>
              <a:t> call a task.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57" y="538163"/>
            <a:ext cx="35814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左大括弧 6"/>
          <p:cNvSpPr/>
          <p:nvPr/>
        </p:nvSpPr>
        <p:spPr>
          <a:xfrm>
            <a:off x="7007962" y="1858061"/>
            <a:ext cx="336499" cy="2260397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直線接點 9"/>
          <p:cNvCxnSpPr/>
          <p:nvPr/>
        </p:nvCxnSpPr>
        <p:spPr>
          <a:xfrm flipV="1">
            <a:off x="9144000" y="4630522"/>
            <a:ext cx="1207008" cy="731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9381057" y="4330599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Input </a:t>
            </a:r>
            <a:endParaRPr lang="zh-TW" altLang="en-US" dirty="0"/>
          </a:p>
        </p:txBody>
      </p:sp>
      <p:cxnSp>
        <p:nvCxnSpPr>
          <p:cNvPr id="18" name="直線接點 17"/>
          <p:cNvCxnSpPr/>
          <p:nvPr/>
        </p:nvCxnSpPr>
        <p:spPr>
          <a:xfrm flipV="1">
            <a:off x="8423453" y="5581498"/>
            <a:ext cx="654710" cy="2072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8360826" y="5775263"/>
            <a:ext cx="324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Return one of the inputs (W</a:t>
            </a:r>
            <a:r>
              <a:rPr lang="en-US" altLang="zh-TW" baseline="-25000" dirty="0" smtClean="0"/>
              <a:t>12-15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cxnSp>
        <p:nvCxnSpPr>
          <p:cNvPr id="22" name="直線單箭頭接點 21"/>
          <p:cNvCxnSpPr/>
          <p:nvPr/>
        </p:nvCxnSpPr>
        <p:spPr>
          <a:xfrm flipH="1" flipV="1">
            <a:off x="8750808" y="5654650"/>
            <a:ext cx="546812" cy="219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31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Conditional Execution </a:t>
            </a:r>
            <a:endParaRPr lang="zh-TW" altLang="en-US" dirty="0">
              <a:latin typeface="+mn-lt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20910" y="1841646"/>
            <a:ext cx="24785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 </a:t>
            </a:r>
            <a:r>
              <a:rPr lang="en-US" altLang="zh-TW" b="1" dirty="0" smtClean="0"/>
              <a:t>A = (x1&lt; x2)? (B+1): (B);</a:t>
            </a:r>
          </a:p>
          <a:p>
            <a:endParaRPr lang="en-US" altLang="zh-TW" b="1" dirty="0"/>
          </a:p>
          <a:p>
            <a:r>
              <a:rPr lang="en-US" altLang="zh-TW" b="1" dirty="0" smtClean="0"/>
              <a:t>If x1 &lt; x2, A = B+1, else</a:t>
            </a:r>
          </a:p>
          <a:p>
            <a:r>
              <a:rPr lang="en-US" altLang="zh-TW" b="1" dirty="0" smtClean="0"/>
              <a:t>A = B;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685957" y="2247626"/>
            <a:ext cx="45434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93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93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93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93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93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2000" b="1" dirty="0">
                <a:ea typeface="MS Mincho" panose="02020609040205080304" pitchFamily="49" charset="-128"/>
              </a:rPr>
              <a:t>module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dirty="0" smtClean="0">
                <a:ea typeface="MS Mincho" panose="02020609040205080304" pitchFamily="49" charset="-128"/>
              </a:rPr>
              <a:t>mux_2to1 (x0</a:t>
            </a:r>
            <a:r>
              <a:rPr lang="en-US" altLang="zh-TW" sz="2000" dirty="0">
                <a:ea typeface="MS Mincho" panose="02020609040205080304" pitchFamily="49" charset="-128"/>
              </a:rPr>
              <a:t>, </a:t>
            </a:r>
            <a:r>
              <a:rPr lang="en-US" altLang="zh-TW" sz="2000" dirty="0" smtClean="0">
                <a:ea typeface="MS Mincho" panose="02020609040205080304" pitchFamily="49" charset="-128"/>
              </a:rPr>
              <a:t>x1</a:t>
            </a:r>
            <a:r>
              <a:rPr lang="en-US" altLang="zh-TW" sz="2000" dirty="0">
                <a:ea typeface="MS Mincho" panose="02020609040205080304" pitchFamily="49" charset="-128"/>
              </a:rPr>
              <a:t>, s, f);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input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dirty="0" smtClean="0">
                <a:ea typeface="MS Mincho" panose="02020609040205080304" pitchFamily="49" charset="-128"/>
              </a:rPr>
              <a:t>x0</a:t>
            </a:r>
            <a:r>
              <a:rPr lang="en-US" altLang="zh-TW" sz="2000" dirty="0">
                <a:ea typeface="MS Mincho" panose="02020609040205080304" pitchFamily="49" charset="-128"/>
              </a:rPr>
              <a:t>, </a:t>
            </a:r>
            <a:r>
              <a:rPr lang="en-US" altLang="zh-TW" sz="2000" dirty="0" smtClean="0">
                <a:ea typeface="MS Mincho" panose="02020609040205080304" pitchFamily="49" charset="-128"/>
              </a:rPr>
              <a:t>x1</a:t>
            </a:r>
            <a:r>
              <a:rPr lang="en-US" altLang="zh-TW" sz="2000" dirty="0">
                <a:ea typeface="MS Mincho" panose="02020609040205080304" pitchFamily="49" charset="-128"/>
              </a:rPr>
              <a:t>, s;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output</a:t>
            </a:r>
            <a:r>
              <a:rPr lang="en-US" altLang="zh-TW" sz="2000" dirty="0">
                <a:ea typeface="MS Mincho" panose="02020609040205080304" pitchFamily="49" charset="-128"/>
              </a:rPr>
              <a:t> f;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assign</a:t>
            </a:r>
            <a:r>
              <a:rPr lang="en-US" altLang="zh-TW" sz="2000" dirty="0">
                <a:ea typeface="MS Mincho" panose="02020609040205080304" pitchFamily="49" charset="-128"/>
              </a:rPr>
              <a:t> f = s ? </a:t>
            </a:r>
            <a:r>
              <a:rPr lang="en-US" altLang="zh-TW" sz="2000" dirty="0" smtClean="0">
                <a:ea typeface="MS Mincho" panose="02020609040205080304" pitchFamily="49" charset="-128"/>
              </a:rPr>
              <a:t>x1 </a:t>
            </a:r>
            <a:r>
              <a:rPr lang="en-US" altLang="zh-TW" sz="2000" dirty="0">
                <a:ea typeface="MS Mincho" panose="02020609040205080304" pitchFamily="49" charset="-128"/>
              </a:rPr>
              <a:t>: </a:t>
            </a:r>
            <a:r>
              <a:rPr lang="en-US" altLang="zh-TW" sz="2000" dirty="0" smtClean="0">
                <a:ea typeface="MS Mincho" panose="02020609040205080304" pitchFamily="49" charset="-128"/>
              </a:rPr>
              <a:t>x0</a:t>
            </a:r>
            <a:r>
              <a:rPr lang="en-US" altLang="zh-TW" sz="2000" dirty="0">
                <a:ea typeface="MS Mincho" panose="02020609040205080304" pitchFamily="49" charset="-128"/>
              </a:rPr>
              <a:t>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b="1" dirty="0" err="1">
                <a:ea typeface="MS Mincho" panose="02020609040205080304" pitchFamily="49" charset="-128"/>
              </a:rPr>
              <a:t>endmodule</a:t>
            </a:r>
            <a:r>
              <a:rPr lang="en-US" altLang="zh-TW" sz="2000" dirty="0">
                <a:ea typeface="MS Mincho" panose="02020609040205080304" pitchFamily="49" charset="-128"/>
              </a:rPr>
              <a:t> </a:t>
            </a:r>
            <a:endParaRPr lang="en-US" altLang="zh-TW" sz="2000" dirty="0">
              <a:ea typeface="新細明體" panose="02020500000000000000" pitchFamily="18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199667" y="1738324"/>
            <a:ext cx="2083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A 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MuX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: Form 1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369931" y="3019756"/>
            <a:ext cx="504825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2000" b="1" dirty="0">
                <a:ea typeface="MS Mincho" panose="02020609040205080304" pitchFamily="49" charset="-128"/>
              </a:rPr>
              <a:t>module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dirty="0" smtClean="0">
                <a:ea typeface="MS Mincho" panose="02020609040205080304" pitchFamily="49" charset="-128"/>
              </a:rPr>
              <a:t>mux_2to1 (x0</a:t>
            </a:r>
            <a:r>
              <a:rPr lang="en-US" altLang="zh-TW" sz="2000" dirty="0">
                <a:ea typeface="MS Mincho" panose="02020609040205080304" pitchFamily="49" charset="-128"/>
              </a:rPr>
              <a:t>, </a:t>
            </a:r>
            <a:r>
              <a:rPr lang="en-US" altLang="zh-TW" sz="2000" dirty="0" smtClean="0">
                <a:ea typeface="MS Mincho" panose="02020609040205080304" pitchFamily="49" charset="-128"/>
              </a:rPr>
              <a:t>x1</a:t>
            </a:r>
            <a:r>
              <a:rPr lang="en-US" altLang="zh-TW" sz="2000" dirty="0">
                <a:ea typeface="MS Mincho" panose="02020609040205080304" pitchFamily="49" charset="-128"/>
              </a:rPr>
              <a:t>, s, f);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input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dirty="0" smtClean="0">
                <a:ea typeface="MS Mincho" panose="02020609040205080304" pitchFamily="49" charset="-128"/>
              </a:rPr>
              <a:t>x0</a:t>
            </a:r>
            <a:r>
              <a:rPr lang="en-US" altLang="zh-TW" sz="2000" dirty="0">
                <a:ea typeface="MS Mincho" panose="02020609040205080304" pitchFamily="49" charset="-128"/>
              </a:rPr>
              <a:t>, </a:t>
            </a:r>
            <a:r>
              <a:rPr lang="en-US" altLang="zh-TW" sz="2000" dirty="0" smtClean="0">
                <a:ea typeface="MS Mincho" panose="02020609040205080304" pitchFamily="49" charset="-128"/>
              </a:rPr>
              <a:t>x1</a:t>
            </a:r>
            <a:r>
              <a:rPr lang="en-US" altLang="zh-TW" sz="2000" dirty="0">
                <a:ea typeface="MS Mincho" panose="02020609040205080304" pitchFamily="49" charset="-128"/>
              </a:rPr>
              <a:t>, s;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output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b="1" dirty="0" err="1">
                <a:ea typeface="MS Mincho" panose="02020609040205080304" pitchFamily="49" charset="-128"/>
              </a:rPr>
              <a:t>reg</a:t>
            </a:r>
            <a:r>
              <a:rPr lang="en-US" altLang="zh-TW" sz="2000" dirty="0">
                <a:ea typeface="MS Mincho" panose="02020609040205080304" pitchFamily="49" charset="-128"/>
              </a:rPr>
              <a:t> f;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always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dirty="0" smtClean="0">
                <a:ea typeface="MS Mincho" panose="02020609040205080304" pitchFamily="49" charset="-128"/>
              </a:rPr>
              <a:t>@(x0</a:t>
            </a:r>
            <a:r>
              <a:rPr lang="en-US" altLang="zh-TW" sz="2000" dirty="0">
                <a:ea typeface="MS Mincho" panose="02020609040205080304" pitchFamily="49" charset="-128"/>
              </a:rPr>
              <a:t>, </a:t>
            </a:r>
            <a:r>
              <a:rPr lang="en-US" altLang="zh-TW" sz="2000" dirty="0" smtClean="0">
                <a:ea typeface="MS Mincho" panose="02020609040205080304" pitchFamily="49" charset="-128"/>
              </a:rPr>
              <a:t>x1</a:t>
            </a:r>
            <a:r>
              <a:rPr lang="en-US" altLang="zh-TW" sz="2000" dirty="0">
                <a:ea typeface="MS Mincho" panose="02020609040205080304" pitchFamily="49" charset="-128"/>
              </a:rPr>
              <a:t>, s)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f = s ? </a:t>
            </a:r>
            <a:r>
              <a:rPr lang="en-US" altLang="zh-TW" sz="2000" dirty="0" smtClean="0">
                <a:ea typeface="MS Mincho" panose="02020609040205080304" pitchFamily="49" charset="-128"/>
              </a:rPr>
              <a:t>x1 </a:t>
            </a:r>
            <a:r>
              <a:rPr lang="en-US" altLang="zh-TW" sz="2000" dirty="0">
                <a:ea typeface="MS Mincho" panose="02020609040205080304" pitchFamily="49" charset="-128"/>
              </a:rPr>
              <a:t>: </a:t>
            </a:r>
            <a:r>
              <a:rPr lang="en-US" altLang="zh-TW" sz="2000" dirty="0" smtClean="0">
                <a:ea typeface="MS Mincho" panose="02020609040205080304" pitchFamily="49" charset="-128"/>
              </a:rPr>
              <a:t>x0</a:t>
            </a:r>
            <a:r>
              <a:rPr lang="en-US" altLang="zh-TW" sz="2000" dirty="0">
                <a:ea typeface="MS Mincho" panose="02020609040205080304" pitchFamily="49" charset="-128"/>
              </a:rPr>
              <a:t>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b="1" dirty="0" err="1">
                <a:ea typeface="MS Mincho" panose="02020609040205080304" pitchFamily="49" charset="-128"/>
              </a:rPr>
              <a:t>endmodule</a:t>
            </a:r>
            <a:r>
              <a:rPr lang="en-US" altLang="zh-TW" sz="2000" dirty="0">
                <a:ea typeface="MS Mincho" panose="02020609040205080304" pitchFamily="49" charset="-128"/>
              </a:rPr>
              <a:t> </a:t>
            </a:r>
            <a:endParaRPr lang="en-US" altLang="zh-TW" sz="2000" dirty="0">
              <a:ea typeface="新細明體" panose="02020500000000000000" pitchFamily="18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7898553" y="2397899"/>
            <a:ext cx="2083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A 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MuX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: Form 2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43262" y="4189863"/>
            <a:ext cx="2379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Continuous assignment</a:t>
            </a:r>
            <a:endParaRPr lang="zh-TW" altLang="en-US" dirty="0"/>
          </a:p>
        </p:txBody>
      </p:sp>
      <p:cxnSp>
        <p:nvCxnSpPr>
          <p:cNvPr id="11" name="直線單箭頭接點 10"/>
          <p:cNvCxnSpPr/>
          <p:nvPr/>
        </p:nvCxnSpPr>
        <p:spPr>
          <a:xfrm flipV="1">
            <a:off x="2094931" y="3732663"/>
            <a:ext cx="1943669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字方塊 20"/>
          <p:cNvSpPr txBox="1"/>
          <p:nvPr/>
        </p:nvSpPr>
        <p:spPr>
          <a:xfrm>
            <a:off x="5489725" y="5276444"/>
            <a:ext cx="1360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r>
              <a:rPr lang="en-US" altLang="zh-TW" dirty="0" smtClean="0"/>
              <a:t>lways block</a:t>
            </a:r>
            <a:endParaRPr lang="zh-TW" altLang="en-US" dirty="0"/>
          </a:p>
        </p:txBody>
      </p:sp>
      <p:cxnSp>
        <p:nvCxnSpPr>
          <p:cNvPr id="23" name="直線單箭頭接點 22"/>
          <p:cNvCxnSpPr/>
          <p:nvPr/>
        </p:nvCxnSpPr>
        <p:spPr>
          <a:xfrm flipV="1">
            <a:off x="6454347" y="4494395"/>
            <a:ext cx="1365820" cy="740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164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Conditional Execution </a:t>
            </a:r>
            <a:endParaRPr lang="zh-TW" altLang="en-US" dirty="0">
              <a:latin typeface="+mn-lt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35808" y="1786681"/>
            <a:ext cx="24785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 </a:t>
            </a:r>
            <a:r>
              <a:rPr lang="en-US" altLang="zh-TW" b="1" dirty="0" smtClean="0"/>
              <a:t>A = (x1&lt; x2)? (B+1): (B);</a:t>
            </a:r>
          </a:p>
          <a:p>
            <a:endParaRPr lang="en-US" altLang="zh-TW" b="1" dirty="0"/>
          </a:p>
          <a:p>
            <a:r>
              <a:rPr lang="en-US" altLang="zh-TW" b="1" dirty="0" smtClean="0"/>
              <a:t>If x1 &lt; x2, A = B+1, else</a:t>
            </a:r>
          </a:p>
          <a:p>
            <a:r>
              <a:rPr lang="en-US" altLang="zh-TW" b="1" dirty="0" smtClean="0"/>
              <a:t>A = B;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079738" y="1927560"/>
            <a:ext cx="7327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A 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MuX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: Two conditional bits declared in vectored signal 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718720" y="2565722"/>
            <a:ext cx="773906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514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514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514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514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2000" b="1" dirty="0">
                <a:ea typeface="MS Mincho" panose="02020609040205080304" pitchFamily="49" charset="-128"/>
              </a:rPr>
              <a:t>module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dirty="0" smtClean="0">
                <a:ea typeface="MS Mincho" panose="02020609040205080304" pitchFamily="49" charset="-128"/>
              </a:rPr>
              <a:t>mux_4to1 (x0</a:t>
            </a:r>
            <a:r>
              <a:rPr lang="en-US" altLang="zh-TW" sz="2000" dirty="0">
                <a:ea typeface="MS Mincho" panose="02020609040205080304" pitchFamily="49" charset="-128"/>
              </a:rPr>
              <a:t>, </a:t>
            </a:r>
            <a:r>
              <a:rPr lang="en-US" altLang="zh-TW" sz="2000" dirty="0" smtClean="0">
                <a:ea typeface="MS Mincho" panose="02020609040205080304" pitchFamily="49" charset="-128"/>
              </a:rPr>
              <a:t>x1</a:t>
            </a:r>
            <a:r>
              <a:rPr lang="en-US" altLang="zh-TW" sz="2000" dirty="0">
                <a:ea typeface="MS Mincho" panose="02020609040205080304" pitchFamily="49" charset="-128"/>
              </a:rPr>
              <a:t>, </a:t>
            </a:r>
            <a:r>
              <a:rPr lang="en-US" altLang="zh-TW" sz="2000" dirty="0" smtClean="0">
                <a:ea typeface="MS Mincho" panose="02020609040205080304" pitchFamily="49" charset="-128"/>
              </a:rPr>
              <a:t>x2</a:t>
            </a:r>
            <a:r>
              <a:rPr lang="en-US" altLang="zh-TW" sz="2000" dirty="0">
                <a:ea typeface="MS Mincho" panose="02020609040205080304" pitchFamily="49" charset="-128"/>
              </a:rPr>
              <a:t>, </a:t>
            </a:r>
            <a:r>
              <a:rPr lang="en-US" altLang="zh-TW" sz="2000" dirty="0" smtClean="0">
                <a:ea typeface="MS Mincho" panose="02020609040205080304" pitchFamily="49" charset="-128"/>
              </a:rPr>
              <a:t>x3</a:t>
            </a:r>
            <a:r>
              <a:rPr lang="en-US" altLang="zh-TW" sz="2000" dirty="0">
                <a:ea typeface="MS Mincho" panose="02020609040205080304" pitchFamily="49" charset="-128"/>
              </a:rPr>
              <a:t>, S, f);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input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dirty="0" smtClean="0">
                <a:ea typeface="MS Mincho" panose="02020609040205080304" pitchFamily="49" charset="-128"/>
              </a:rPr>
              <a:t>x0</a:t>
            </a:r>
            <a:r>
              <a:rPr lang="en-US" altLang="zh-TW" sz="2000" dirty="0">
                <a:ea typeface="MS Mincho" panose="02020609040205080304" pitchFamily="49" charset="-128"/>
              </a:rPr>
              <a:t>, </a:t>
            </a:r>
            <a:r>
              <a:rPr lang="en-US" altLang="zh-TW" sz="2000" dirty="0" smtClean="0">
                <a:ea typeface="MS Mincho" panose="02020609040205080304" pitchFamily="49" charset="-128"/>
              </a:rPr>
              <a:t>x1</a:t>
            </a:r>
            <a:r>
              <a:rPr lang="en-US" altLang="zh-TW" sz="2000" dirty="0">
                <a:ea typeface="MS Mincho" panose="02020609040205080304" pitchFamily="49" charset="-128"/>
              </a:rPr>
              <a:t>, </a:t>
            </a:r>
            <a:r>
              <a:rPr lang="en-US" altLang="zh-TW" sz="2000" dirty="0" smtClean="0">
                <a:ea typeface="MS Mincho" panose="02020609040205080304" pitchFamily="49" charset="-128"/>
              </a:rPr>
              <a:t>x2</a:t>
            </a:r>
            <a:r>
              <a:rPr lang="en-US" altLang="zh-TW" sz="2000" dirty="0">
                <a:ea typeface="MS Mincho" panose="02020609040205080304" pitchFamily="49" charset="-128"/>
              </a:rPr>
              <a:t>, w3;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input</a:t>
            </a:r>
            <a:r>
              <a:rPr lang="en-US" altLang="zh-TW" sz="2000" dirty="0">
                <a:ea typeface="MS Mincho" panose="02020609040205080304" pitchFamily="49" charset="-128"/>
              </a:rPr>
              <a:t> [1:0] S;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output</a:t>
            </a:r>
            <a:r>
              <a:rPr lang="en-US" altLang="zh-TW" sz="2000" dirty="0">
                <a:ea typeface="MS Mincho" panose="02020609040205080304" pitchFamily="49" charset="-128"/>
              </a:rPr>
              <a:t> f;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 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assign</a:t>
            </a:r>
            <a:r>
              <a:rPr lang="en-US" altLang="zh-TW" sz="2000" dirty="0">
                <a:ea typeface="MS Mincho" panose="02020609040205080304" pitchFamily="49" charset="-128"/>
              </a:rPr>
              <a:t> f = S[1] ? (S[0] ? </a:t>
            </a:r>
            <a:r>
              <a:rPr lang="en-US" altLang="zh-TW" sz="2000" dirty="0" smtClean="0">
                <a:ea typeface="MS Mincho" panose="02020609040205080304" pitchFamily="49" charset="-128"/>
              </a:rPr>
              <a:t>x3 </a:t>
            </a:r>
            <a:r>
              <a:rPr lang="en-US" altLang="zh-TW" sz="2000" dirty="0">
                <a:ea typeface="MS Mincho" panose="02020609040205080304" pitchFamily="49" charset="-128"/>
              </a:rPr>
              <a:t>: </a:t>
            </a:r>
            <a:r>
              <a:rPr lang="en-US" altLang="zh-TW" sz="2000" dirty="0" smtClean="0">
                <a:ea typeface="MS Mincho" panose="02020609040205080304" pitchFamily="49" charset="-128"/>
              </a:rPr>
              <a:t>x2</a:t>
            </a:r>
            <a:r>
              <a:rPr lang="en-US" altLang="zh-TW" sz="2000" dirty="0">
                <a:ea typeface="MS Mincho" panose="02020609040205080304" pitchFamily="49" charset="-128"/>
              </a:rPr>
              <a:t>) : (S[0] ? </a:t>
            </a:r>
            <a:r>
              <a:rPr lang="en-US" altLang="zh-TW" sz="2000" dirty="0" smtClean="0">
                <a:ea typeface="MS Mincho" panose="02020609040205080304" pitchFamily="49" charset="-128"/>
              </a:rPr>
              <a:t>x1 </a:t>
            </a:r>
            <a:r>
              <a:rPr lang="en-US" altLang="zh-TW" sz="2000" dirty="0">
                <a:ea typeface="MS Mincho" panose="02020609040205080304" pitchFamily="49" charset="-128"/>
              </a:rPr>
              <a:t>: </a:t>
            </a:r>
            <a:r>
              <a:rPr lang="en-US" altLang="zh-TW" sz="2000" dirty="0" smtClean="0">
                <a:ea typeface="MS Mincho" panose="02020609040205080304" pitchFamily="49" charset="-128"/>
              </a:rPr>
              <a:t>x0</a:t>
            </a:r>
            <a:r>
              <a:rPr lang="en-US" altLang="zh-TW" sz="2000" dirty="0">
                <a:ea typeface="MS Mincho" panose="02020609040205080304" pitchFamily="49" charset="-128"/>
              </a:rPr>
              <a:t>);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b="1" dirty="0" err="1">
                <a:ea typeface="MS Mincho" panose="02020609040205080304" pitchFamily="49" charset="-128"/>
              </a:rPr>
              <a:t>endmodule</a:t>
            </a:r>
            <a:r>
              <a:rPr lang="en-US" altLang="zh-TW" sz="2000" dirty="0">
                <a:ea typeface="MS Mincho" panose="02020609040205080304" pitchFamily="49" charset="-128"/>
              </a:rPr>
              <a:t> </a:t>
            </a:r>
            <a:endParaRPr lang="en-US" altLang="zh-TW" sz="2000" dirty="0">
              <a:ea typeface="新細明體" panose="02020500000000000000" pitchFamily="18" charset="-120"/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838200" y="3245385"/>
            <a:ext cx="3869141" cy="1972102"/>
            <a:chOff x="3170238" y="406400"/>
            <a:chExt cx="2976562" cy="1389063"/>
          </a:xfrm>
        </p:grpSpPr>
        <p:sp>
          <p:nvSpPr>
            <p:cNvPr id="12" name="Line 4"/>
            <p:cNvSpPr>
              <a:spLocks noChangeShapeType="1"/>
            </p:cNvSpPr>
            <p:nvPr/>
          </p:nvSpPr>
          <p:spPr bwMode="auto">
            <a:xfrm>
              <a:off x="3379788" y="1020763"/>
              <a:ext cx="185737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3379788" y="1206500"/>
              <a:ext cx="185737" cy="15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 flipH="1" flipV="1">
              <a:off x="3925888" y="1308100"/>
              <a:ext cx="18573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3565525" y="850900"/>
              <a:ext cx="354013" cy="895350"/>
            </a:xfrm>
            <a:custGeom>
              <a:avLst/>
              <a:gdLst>
                <a:gd name="T0" fmla="*/ 2147483647 w 446"/>
                <a:gd name="T1" fmla="*/ 2147483647 h 1126"/>
                <a:gd name="T2" fmla="*/ 2147483647 w 446"/>
                <a:gd name="T3" fmla="*/ 2147483647 h 1126"/>
                <a:gd name="T4" fmla="*/ 0 w 446"/>
                <a:gd name="T5" fmla="*/ 0 h 1126"/>
                <a:gd name="T6" fmla="*/ 0 w 446"/>
                <a:gd name="T7" fmla="*/ 2147483647 h 1126"/>
                <a:gd name="T8" fmla="*/ 2147483647 w 446"/>
                <a:gd name="T9" fmla="*/ 2147483647 h 1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6"/>
                <a:gd name="T16" fmla="*/ 0 h 1126"/>
                <a:gd name="T17" fmla="*/ 446 w 446"/>
                <a:gd name="T18" fmla="*/ 1126 h 1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6" h="1126">
                  <a:moveTo>
                    <a:pt x="446" y="914"/>
                  </a:moveTo>
                  <a:lnTo>
                    <a:pt x="446" y="234"/>
                  </a:lnTo>
                  <a:lnTo>
                    <a:pt x="0" y="0"/>
                  </a:lnTo>
                  <a:lnTo>
                    <a:pt x="0" y="1126"/>
                  </a:lnTo>
                  <a:lnTo>
                    <a:pt x="446" y="914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3649663" y="715963"/>
              <a:ext cx="1587" cy="18573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4191000" y="1209675"/>
              <a:ext cx="80963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 i="1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f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3" name="Rectangle 11"/>
            <p:cNvSpPr>
              <a:spLocks noChangeArrowheads="1"/>
            </p:cNvSpPr>
            <p:nvPr/>
          </p:nvSpPr>
          <p:spPr bwMode="auto">
            <a:xfrm>
              <a:off x="3190875" y="596900"/>
              <a:ext cx="96838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 i="1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s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>
              <a:off x="3379788" y="715963"/>
              <a:ext cx="269875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>
              <a:off x="3255963" y="674688"/>
              <a:ext cx="952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0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6" name="Rectangle 14"/>
            <p:cNvSpPr>
              <a:spLocks noChangeArrowheads="1"/>
            </p:cNvSpPr>
            <p:nvPr/>
          </p:nvSpPr>
          <p:spPr bwMode="auto">
            <a:xfrm>
              <a:off x="3170238" y="901700"/>
              <a:ext cx="12022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 i="1" dirty="0" smtClean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x 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27" name="Rectangle 15"/>
            <p:cNvSpPr>
              <a:spLocks noChangeArrowheads="1"/>
            </p:cNvSpPr>
            <p:nvPr/>
          </p:nvSpPr>
          <p:spPr bwMode="auto">
            <a:xfrm>
              <a:off x="3276600" y="979488"/>
              <a:ext cx="952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000" dirty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 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3170238" y="1089025"/>
              <a:ext cx="12022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 i="1" dirty="0" smtClean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x 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29" name="Rectangle 17"/>
            <p:cNvSpPr>
              <a:spLocks noChangeArrowheads="1"/>
            </p:cNvSpPr>
            <p:nvPr/>
          </p:nvSpPr>
          <p:spPr bwMode="auto">
            <a:xfrm>
              <a:off x="3276600" y="1166813"/>
              <a:ext cx="952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0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0" name="Rectangle 18"/>
            <p:cNvSpPr>
              <a:spLocks noChangeArrowheads="1"/>
            </p:cNvSpPr>
            <p:nvPr/>
          </p:nvSpPr>
          <p:spPr bwMode="auto">
            <a:xfrm>
              <a:off x="3609975" y="952500"/>
              <a:ext cx="1270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0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1" name="Rectangle 19"/>
            <p:cNvSpPr>
              <a:spLocks noChangeArrowheads="1"/>
            </p:cNvSpPr>
            <p:nvPr/>
          </p:nvSpPr>
          <p:spPr bwMode="auto">
            <a:xfrm>
              <a:off x="3609975" y="1138238"/>
              <a:ext cx="1270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0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>
              <a:off x="5900738" y="944563"/>
              <a:ext cx="12022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 i="1" dirty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x</a:t>
              </a:r>
              <a:r>
                <a:rPr lang="en-US" altLang="zh-TW" sz="1200" i="1" dirty="0" smtClean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 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33" name="Rectangle 22"/>
            <p:cNvSpPr>
              <a:spLocks noChangeArrowheads="1"/>
            </p:cNvSpPr>
            <p:nvPr/>
          </p:nvSpPr>
          <p:spPr bwMode="auto">
            <a:xfrm>
              <a:off x="6007100" y="1020763"/>
              <a:ext cx="952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0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4" name="Rectangle 23"/>
            <p:cNvSpPr>
              <a:spLocks noChangeArrowheads="1"/>
            </p:cNvSpPr>
            <p:nvPr/>
          </p:nvSpPr>
          <p:spPr bwMode="auto">
            <a:xfrm>
              <a:off x="5900738" y="1146175"/>
              <a:ext cx="12022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 i="1" dirty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x</a:t>
              </a:r>
              <a:r>
                <a:rPr lang="en-US" altLang="zh-TW" sz="1200" i="1" dirty="0" smtClean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 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35" name="Freeform 24"/>
            <p:cNvSpPr>
              <a:spLocks/>
            </p:cNvSpPr>
            <p:nvPr/>
          </p:nvSpPr>
          <p:spPr bwMode="auto">
            <a:xfrm>
              <a:off x="3379788" y="514350"/>
              <a:ext cx="422275" cy="455613"/>
            </a:xfrm>
            <a:custGeom>
              <a:avLst/>
              <a:gdLst>
                <a:gd name="T0" fmla="*/ 0 w 531"/>
                <a:gd name="T1" fmla="*/ 0 h 574"/>
                <a:gd name="T2" fmla="*/ 2147483647 w 531"/>
                <a:gd name="T3" fmla="*/ 0 h 574"/>
                <a:gd name="T4" fmla="*/ 2147483647 w 531"/>
                <a:gd name="T5" fmla="*/ 2147483647 h 574"/>
                <a:gd name="T6" fmla="*/ 0 60000 65536"/>
                <a:gd name="T7" fmla="*/ 0 60000 65536"/>
                <a:gd name="T8" fmla="*/ 0 60000 65536"/>
                <a:gd name="T9" fmla="*/ 0 w 531"/>
                <a:gd name="T10" fmla="*/ 0 h 574"/>
                <a:gd name="T11" fmla="*/ 531 w 531"/>
                <a:gd name="T12" fmla="*/ 574 h 5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1" h="574">
                  <a:moveTo>
                    <a:pt x="0" y="0"/>
                  </a:moveTo>
                  <a:lnTo>
                    <a:pt x="531" y="0"/>
                  </a:lnTo>
                  <a:lnTo>
                    <a:pt x="531" y="574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" name="Rectangle 25"/>
            <p:cNvSpPr>
              <a:spLocks noChangeArrowheads="1"/>
            </p:cNvSpPr>
            <p:nvPr/>
          </p:nvSpPr>
          <p:spPr bwMode="auto">
            <a:xfrm>
              <a:off x="6007100" y="1223963"/>
              <a:ext cx="952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000" dirty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 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37" name="Rectangle 26"/>
            <p:cNvSpPr>
              <a:spLocks noChangeArrowheads="1"/>
            </p:cNvSpPr>
            <p:nvPr/>
          </p:nvSpPr>
          <p:spPr bwMode="auto">
            <a:xfrm>
              <a:off x="3190875" y="406400"/>
              <a:ext cx="96838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 i="1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s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8" name="Line 27"/>
            <p:cNvSpPr>
              <a:spLocks noChangeShapeType="1"/>
            </p:cNvSpPr>
            <p:nvPr/>
          </p:nvSpPr>
          <p:spPr bwMode="auto">
            <a:xfrm>
              <a:off x="3379788" y="1390650"/>
              <a:ext cx="185737" cy="15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" name="Line 28"/>
            <p:cNvSpPr>
              <a:spLocks noChangeShapeType="1"/>
            </p:cNvSpPr>
            <p:nvPr/>
          </p:nvSpPr>
          <p:spPr bwMode="auto">
            <a:xfrm>
              <a:off x="3379788" y="1576388"/>
              <a:ext cx="185737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" name="Rectangle 29"/>
            <p:cNvSpPr>
              <a:spLocks noChangeArrowheads="1"/>
            </p:cNvSpPr>
            <p:nvPr/>
          </p:nvSpPr>
          <p:spPr bwMode="auto">
            <a:xfrm>
              <a:off x="3255963" y="484188"/>
              <a:ext cx="952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0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1" name="Rectangle 30"/>
            <p:cNvSpPr>
              <a:spLocks noChangeArrowheads="1"/>
            </p:cNvSpPr>
            <p:nvPr/>
          </p:nvSpPr>
          <p:spPr bwMode="auto">
            <a:xfrm>
              <a:off x="3170238" y="1277938"/>
              <a:ext cx="12022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 i="1" dirty="0" smtClean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x 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42" name="Rectangle 31"/>
            <p:cNvSpPr>
              <a:spLocks noChangeArrowheads="1"/>
            </p:cNvSpPr>
            <p:nvPr/>
          </p:nvSpPr>
          <p:spPr bwMode="auto">
            <a:xfrm>
              <a:off x="3276600" y="1355725"/>
              <a:ext cx="952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0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2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3" name="Rectangle 32"/>
            <p:cNvSpPr>
              <a:spLocks noChangeArrowheads="1"/>
            </p:cNvSpPr>
            <p:nvPr/>
          </p:nvSpPr>
          <p:spPr bwMode="auto">
            <a:xfrm>
              <a:off x="3170238" y="1466850"/>
              <a:ext cx="12022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 i="1" dirty="0" smtClean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x 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44" name="Rectangle 33"/>
            <p:cNvSpPr>
              <a:spLocks noChangeArrowheads="1"/>
            </p:cNvSpPr>
            <p:nvPr/>
          </p:nvSpPr>
          <p:spPr bwMode="auto">
            <a:xfrm>
              <a:off x="3276600" y="1544638"/>
              <a:ext cx="952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0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3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5" name="Rectangle 34"/>
            <p:cNvSpPr>
              <a:spLocks noChangeArrowheads="1"/>
            </p:cNvSpPr>
            <p:nvPr/>
          </p:nvSpPr>
          <p:spPr bwMode="auto">
            <a:xfrm>
              <a:off x="3609975" y="1328738"/>
              <a:ext cx="1270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0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6" name="Line 35"/>
            <p:cNvSpPr>
              <a:spLocks noChangeShapeType="1"/>
            </p:cNvSpPr>
            <p:nvPr/>
          </p:nvSpPr>
          <p:spPr bwMode="auto">
            <a:xfrm flipH="1">
              <a:off x="5151438" y="868363"/>
              <a:ext cx="995362" cy="1587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" name="Line 36"/>
            <p:cNvSpPr>
              <a:spLocks noChangeShapeType="1"/>
            </p:cNvSpPr>
            <p:nvPr/>
          </p:nvSpPr>
          <p:spPr bwMode="auto">
            <a:xfrm flipV="1">
              <a:off x="5759450" y="596900"/>
              <a:ext cx="0" cy="1198563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" name="Rectangle 37"/>
            <p:cNvSpPr>
              <a:spLocks noChangeArrowheads="1"/>
            </p:cNvSpPr>
            <p:nvPr/>
          </p:nvSpPr>
          <p:spPr bwMode="auto">
            <a:xfrm>
              <a:off x="3609975" y="1514475"/>
              <a:ext cx="1270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0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9" name="Rectangle 38"/>
            <p:cNvSpPr>
              <a:spLocks noChangeArrowheads="1"/>
            </p:cNvSpPr>
            <p:nvPr/>
          </p:nvSpPr>
          <p:spPr bwMode="auto">
            <a:xfrm>
              <a:off x="5276850" y="965200"/>
              <a:ext cx="114300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0" name="Rectangle 39"/>
            <p:cNvSpPr>
              <a:spLocks noChangeArrowheads="1"/>
            </p:cNvSpPr>
            <p:nvPr/>
          </p:nvSpPr>
          <p:spPr bwMode="auto">
            <a:xfrm>
              <a:off x="5276850" y="1166813"/>
              <a:ext cx="114300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1" name="Rectangle 40"/>
            <p:cNvSpPr>
              <a:spLocks noChangeArrowheads="1"/>
            </p:cNvSpPr>
            <p:nvPr/>
          </p:nvSpPr>
          <p:spPr bwMode="auto">
            <a:xfrm>
              <a:off x="5276850" y="1370013"/>
              <a:ext cx="114300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2" name="Rectangle 41"/>
            <p:cNvSpPr>
              <a:spLocks noChangeArrowheads="1"/>
            </p:cNvSpPr>
            <p:nvPr/>
          </p:nvSpPr>
          <p:spPr bwMode="auto">
            <a:xfrm>
              <a:off x="5276850" y="1571625"/>
              <a:ext cx="114300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3" name="Rectangle 42"/>
            <p:cNvSpPr>
              <a:spLocks noChangeArrowheads="1"/>
            </p:cNvSpPr>
            <p:nvPr/>
          </p:nvSpPr>
          <p:spPr bwMode="auto">
            <a:xfrm>
              <a:off x="5518150" y="1166813"/>
              <a:ext cx="114300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4" name="Rectangle 43"/>
            <p:cNvSpPr>
              <a:spLocks noChangeArrowheads="1"/>
            </p:cNvSpPr>
            <p:nvPr/>
          </p:nvSpPr>
          <p:spPr bwMode="auto">
            <a:xfrm>
              <a:off x="5518150" y="1370013"/>
              <a:ext cx="114300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5" name="Rectangle 44"/>
            <p:cNvSpPr>
              <a:spLocks noChangeArrowheads="1"/>
            </p:cNvSpPr>
            <p:nvPr/>
          </p:nvSpPr>
          <p:spPr bwMode="auto">
            <a:xfrm>
              <a:off x="5518150" y="1571625"/>
              <a:ext cx="114300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6" name="Rectangle 45"/>
            <p:cNvSpPr>
              <a:spLocks noChangeArrowheads="1"/>
            </p:cNvSpPr>
            <p:nvPr/>
          </p:nvSpPr>
          <p:spPr bwMode="auto">
            <a:xfrm>
              <a:off x="5962650" y="628650"/>
              <a:ext cx="80963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 i="1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f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7" name="Rectangle 46"/>
            <p:cNvSpPr>
              <a:spLocks noChangeArrowheads="1"/>
            </p:cNvSpPr>
            <p:nvPr/>
          </p:nvSpPr>
          <p:spPr bwMode="auto">
            <a:xfrm>
              <a:off x="5245100" y="628650"/>
              <a:ext cx="96838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 i="1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s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8" name="Rectangle 47"/>
            <p:cNvSpPr>
              <a:spLocks noChangeArrowheads="1"/>
            </p:cNvSpPr>
            <p:nvPr/>
          </p:nvSpPr>
          <p:spPr bwMode="auto">
            <a:xfrm>
              <a:off x="5310188" y="706438"/>
              <a:ext cx="952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0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9" name="Rectangle 48"/>
            <p:cNvSpPr>
              <a:spLocks noChangeArrowheads="1"/>
            </p:cNvSpPr>
            <p:nvPr/>
          </p:nvSpPr>
          <p:spPr bwMode="auto">
            <a:xfrm>
              <a:off x="5518150" y="965200"/>
              <a:ext cx="114300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0" name="Rectangle 49"/>
            <p:cNvSpPr>
              <a:spLocks noChangeArrowheads="1"/>
            </p:cNvSpPr>
            <p:nvPr/>
          </p:nvSpPr>
          <p:spPr bwMode="auto">
            <a:xfrm>
              <a:off x="5486400" y="628650"/>
              <a:ext cx="96838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 i="1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s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1" name="Rectangle 50"/>
            <p:cNvSpPr>
              <a:spLocks noChangeArrowheads="1"/>
            </p:cNvSpPr>
            <p:nvPr/>
          </p:nvSpPr>
          <p:spPr bwMode="auto">
            <a:xfrm>
              <a:off x="5549900" y="706438"/>
              <a:ext cx="952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0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2" name="Rectangle 51"/>
            <p:cNvSpPr>
              <a:spLocks noChangeArrowheads="1"/>
            </p:cNvSpPr>
            <p:nvPr/>
          </p:nvSpPr>
          <p:spPr bwMode="auto">
            <a:xfrm>
              <a:off x="5897563" y="1349375"/>
              <a:ext cx="12022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 i="1" dirty="0" smtClean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x 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63" name="Rectangle 52"/>
            <p:cNvSpPr>
              <a:spLocks noChangeArrowheads="1"/>
            </p:cNvSpPr>
            <p:nvPr/>
          </p:nvSpPr>
          <p:spPr bwMode="auto">
            <a:xfrm>
              <a:off x="6003925" y="1425575"/>
              <a:ext cx="952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000" dirty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2 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64" name="Rectangle 53"/>
            <p:cNvSpPr>
              <a:spLocks noChangeArrowheads="1"/>
            </p:cNvSpPr>
            <p:nvPr/>
          </p:nvSpPr>
          <p:spPr bwMode="auto">
            <a:xfrm>
              <a:off x="5897563" y="1550988"/>
              <a:ext cx="12022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 i="1" dirty="0" smtClean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x 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65" name="Rectangle 70"/>
            <p:cNvSpPr>
              <a:spLocks noChangeArrowheads="1"/>
            </p:cNvSpPr>
            <p:nvPr/>
          </p:nvSpPr>
          <p:spPr bwMode="auto">
            <a:xfrm>
              <a:off x="6003925" y="1628775"/>
              <a:ext cx="952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0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3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</p:grpSp>
      <p:sp>
        <p:nvSpPr>
          <p:cNvPr id="3" name="文字方塊 2"/>
          <p:cNvSpPr txBox="1"/>
          <p:nvPr/>
        </p:nvSpPr>
        <p:spPr>
          <a:xfrm>
            <a:off x="5616054" y="5130858"/>
            <a:ext cx="5246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First see if s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is 1, if true, then if s</a:t>
            </a:r>
            <a:r>
              <a:rPr lang="en-US" altLang="zh-TW" baseline="-25000" dirty="0" smtClean="0"/>
              <a:t>0</a:t>
            </a:r>
            <a:r>
              <a:rPr lang="en-US" altLang="zh-TW" dirty="0" smtClean="0"/>
              <a:t> is true: then f = x3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618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Conditional Execution using if else </a:t>
            </a:r>
            <a:endParaRPr lang="zh-TW" altLang="en-US" dirty="0">
              <a:latin typeface="+mn-lt"/>
            </a:endParaRPr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143750" y="2333006"/>
            <a:ext cx="504825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2000" b="1" dirty="0">
                <a:ea typeface="MS Mincho" panose="02020609040205080304" pitchFamily="49" charset="-128"/>
              </a:rPr>
              <a:t>module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dirty="0" smtClean="0">
                <a:ea typeface="MS Mincho" panose="02020609040205080304" pitchFamily="49" charset="-128"/>
              </a:rPr>
              <a:t>mux_2to1 (x0</a:t>
            </a:r>
            <a:r>
              <a:rPr lang="en-US" altLang="zh-TW" sz="2000" dirty="0">
                <a:ea typeface="MS Mincho" panose="02020609040205080304" pitchFamily="49" charset="-128"/>
              </a:rPr>
              <a:t>, </a:t>
            </a:r>
            <a:r>
              <a:rPr lang="en-US" altLang="zh-TW" sz="2000" dirty="0" smtClean="0">
                <a:ea typeface="MS Mincho" panose="02020609040205080304" pitchFamily="49" charset="-128"/>
              </a:rPr>
              <a:t>x1</a:t>
            </a:r>
            <a:r>
              <a:rPr lang="en-US" altLang="zh-TW" sz="2000" dirty="0">
                <a:ea typeface="MS Mincho" panose="02020609040205080304" pitchFamily="49" charset="-128"/>
              </a:rPr>
              <a:t>, s, f);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input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dirty="0" smtClean="0">
                <a:ea typeface="MS Mincho" panose="02020609040205080304" pitchFamily="49" charset="-128"/>
              </a:rPr>
              <a:t>x0</a:t>
            </a:r>
            <a:r>
              <a:rPr lang="en-US" altLang="zh-TW" sz="2000" dirty="0">
                <a:ea typeface="MS Mincho" panose="02020609040205080304" pitchFamily="49" charset="-128"/>
              </a:rPr>
              <a:t>, </a:t>
            </a:r>
            <a:r>
              <a:rPr lang="en-US" altLang="zh-TW" sz="2000" dirty="0" smtClean="0">
                <a:ea typeface="MS Mincho" panose="02020609040205080304" pitchFamily="49" charset="-128"/>
              </a:rPr>
              <a:t>x1</a:t>
            </a:r>
            <a:r>
              <a:rPr lang="en-US" altLang="zh-TW" sz="2000" dirty="0">
                <a:ea typeface="MS Mincho" panose="02020609040205080304" pitchFamily="49" charset="-128"/>
              </a:rPr>
              <a:t>, s;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output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b="1" dirty="0" err="1">
                <a:ea typeface="MS Mincho" panose="02020609040205080304" pitchFamily="49" charset="-128"/>
              </a:rPr>
              <a:t>reg</a:t>
            </a:r>
            <a:r>
              <a:rPr lang="en-US" altLang="zh-TW" sz="2000" dirty="0">
                <a:ea typeface="MS Mincho" panose="02020609040205080304" pitchFamily="49" charset="-128"/>
              </a:rPr>
              <a:t> f;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always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dirty="0" smtClean="0">
                <a:ea typeface="MS Mincho" panose="02020609040205080304" pitchFamily="49" charset="-128"/>
              </a:rPr>
              <a:t>@(x0</a:t>
            </a:r>
            <a:r>
              <a:rPr lang="en-US" altLang="zh-TW" sz="2000" dirty="0">
                <a:ea typeface="MS Mincho" panose="02020609040205080304" pitchFamily="49" charset="-128"/>
              </a:rPr>
              <a:t>, </a:t>
            </a:r>
            <a:r>
              <a:rPr lang="en-US" altLang="zh-TW" sz="2000" dirty="0" smtClean="0">
                <a:ea typeface="MS Mincho" panose="02020609040205080304" pitchFamily="49" charset="-128"/>
              </a:rPr>
              <a:t>x1</a:t>
            </a:r>
            <a:r>
              <a:rPr lang="en-US" altLang="zh-TW" sz="2000" dirty="0">
                <a:ea typeface="MS Mincho" panose="02020609040205080304" pitchFamily="49" charset="-128"/>
              </a:rPr>
              <a:t>, s)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f = s ? </a:t>
            </a:r>
            <a:r>
              <a:rPr lang="en-US" altLang="zh-TW" sz="2000" dirty="0" smtClean="0">
                <a:ea typeface="MS Mincho" panose="02020609040205080304" pitchFamily="49" charset="-128"/>
              </a:rPr>
              <a:t>x1 </a:t>
            </a:r>
            <a:r>
              <a:rPr lang="en-US" altLang="zh-TW" sz="2000" dirty="0">
                <a:ea typeface="MS Mincho" panose="02020609040205080304" pitchFamily="49" charset="-128"/>
              </a:rPr>
              <a:t>: </a:t>
            </a:r>
            <a:r>
              <a:rPr lang="en-US" altLang="zh-TW" sz="2000" dirty="0" smtClean="0">
                <a:ea typeface="MS Mincho" panose="02020609040205080304" pitchFamily="49" charset="-128"/>
              </a:rPr>
              <a:t>x0</a:t>
            </a:r>
            <a:r>
              <a:rPr lang="en-US" altLang="zh-TW" sz="2000" dirty="0">
                <a:ea typeface="MS Mincho" panose="02020609040205080304" pitchFamily="49" charset="-128"/>
              </a:rPr>
              <a:t>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b="1" dirty="0" err="1">
                <a:ea typeface="MS Mincho" panose="02020609040205080304" pitchFamily="49" charset="-128"/>
              </a:rPr>
              <a:t>endmodule</a:t>
            </a:r>
            <a:r>
              <a:rPr lang="en-US" altLang="zh-TW" sz="2000" dirty="0">
                <a:ea typeface="MS Mincho" panose="02020609040205080304" pitchFamily="49" charset="-128"/>
              </a:rPr>
              <a:t> </a:t>
            </a:r>
            <a:endParaRPr lang="en-US" altLang="zh-TW" sz="2000" dirty="0">
              <a:ea typeface="新細明體" panose="02020500000000000000" pitchFamily="18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705343" y="1639269"/>
            <a:ext cx="1438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2to1 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MuX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732248" y="1969294"/>
            <a:ext cx="431323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4025" algn="l"/>
                <a:tab pos="862013" algn="l"/>
                <a:tab pos="1193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4025" algn="l"/>
                <a:tab pos="862013" algn="l"/>
                <a:tab pos="1193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4025" algn="l"/>
                <a:tab pos="862013" algn="l"/>
                <a:tab pos="1193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4025" algn="l"/>
                <a:tab pos="862013" algn="l"/>
                <a:tab pos="1193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4025" algn="l"/>
                <a:tab pos="862013" algn="l"/>
                <a:tab pos="1193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62013" algn="l"/>
                <a:tab pos="1193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62013" algn="l"/>
                <a:tab pos="1193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62013" algn="l"/>
                <a:tab pos="1193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62013" algn="l"/>
                <a:tab pos="1193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b="1" dirty="0">
                <a:ea typeface="MS Mincho" panose="02020609040205080304" pitchFamily="49" charset="-128"/>
              </a:rPr>
              <a:t>module</a:t>
            </a:r>
            <a:r>
              <a:rPr lang="en-US" altLang="zh-TW" dirty="0">
                <a:ea typeface="MS Mincho" panose="02020609040205080304" pitchFamily="49" charset="-128"/>
              </a:rPr>
              <a:t> </a:t>
            </a:r>
            <a:r>
              <a:rPr lang="en-US" altLang="zh-TW" dirty="0" smtClean="0">
                <a:ea typeface="MS Mincho" panose="02020609040205080304" pitchFamily="49" charset="-128"/>
              </a:rPr>
              <a:t>mux_2to1 (x0</a:t>
            </a:r>
            <a:r>
              <a:rPr lang="en-US" altLang="zh-TW" dirty="0">
                <a:ea typeface="MS Mincho" panose="02020609040205080304" pitchFamily="49" charset="-128"/>
              </a:rPr>
              <a:t>, </a:t>
            </a:r>
            <a:r>
              <a:rPr lang="en-US" altLang="zh-TW" dirty="0" smtClean="0">
                <a:ea typeface="MS Mincho" panose="02020609040205080304" pitchFamily="49" charset="-128"/>
              </a:rPr>
              <a:t>x1</a:t>
            </a:r>
            <a:r>
              <a:rPr lang="en-US" altLang="zh-TW" dirty="0">
                <a:ea typeface="MS Mincho" panose="02020609040205080304" pitchFamily="49" charset="-128"/>
              </a:rPr>
              <a:t>, s, f);</a:t>
            </a:r>
            <a:endParaRPr lang="en-US" altLang="zh-TW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dirty="0">
                <a:ea typeface="MS Mincho" panose="02020609040205080304" pitchFamily="49" charset="-128"/>
              </a:rPr>
              <a:t>	</a:t>
            </a:r>
            <a:r>
              <a:rPr lang="en-US" altLang="zh-TW" b="1" dirty="0">
                <a:ea typeface="MS Mincho" panose="02020609040205080304" pitchFamily="49" charset="-128"/>
              </a:rPr>
              <a:t>input</a:t>
            </a:r>
            <a:r>
              <a:rPr lang="en-US" altLang="zh-TW" dirty="0">
                <a:ea typeface="MS Mincho" panose="02020609040205080304" pitchFamily="49" charset="-128"/>
              </a:rPr>
              <a:t> </a:t>
            </a:r>
            <a:r>
              <a:rPr lang="en-US" altLang="zh-TW" dirty="0" smtClean="0">
                <a:ea typeface="MS Mincho" panose="02020609040205080304" pitchFamily="49" charset="-128"/>
              </a:rPr>
              <a:t>x0</a:t>
            </a:r>
            <a:r>
              <a:rPr lang="en-US" altLang="zh-TW" dirty="0">
                <a:ea typeface="MS Mincho" panose="02020609040205080304" pitchFamily="49" charset="-128"/>
              </a:rPr>
              <a:t>, </a:t>
            </a:r>
            <a:r>
              <a:rPr lang="en-US" altLang="zh-TW" dirty="0" smtClean="0">
                <a:ea typeface="MS Mincho" panose="02020609040205080304" pitchFamily="49" charset="-128"/>
              </a:rPr>
              <a:t>x1</a:t>
            </a:r>
            <a:r>
              <a:rPr lang="en-US" altLang="zh-TW" dirty="0">
                <a:ea typeface="MS Mincho" panose="02020609040205080304" pitchFamily="49" charset="-128"/>
              </a:rPr>
              <a:t>, s;</a:t>
            </a:r>
            <a:endParaRPr lang="en-US" altLang="zh-TW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dirty="0">
                <a:ea typeface="MS Mincho" panose="02020609040205080304" pitchFamily="49" charset="-128"/>
              </a:rPr>
              <a:t>	</a:t>
            </a:r>
            <a:r>
              <a:rPr lang="en-US" altLang="zh-TW" b="1" dirty="0">
                <a:ea typeface="MS Mincho" panose="02020609040205080304" pitchFamily="49" charset="-128"/>
              </a:rPr>
              <a:t>output</a:t>
            </a:r>
            <a:r>
              <a:rPr lang="en-US" altLang="zh-TW" dirty="0">
                <a:ea typeface="MS Mincho" panose="02020609040205080304" pitchFamily="49" charset="-128"/>
              </a:rPr>
              <a:t> </a:t>
            </a:r>
            <a:r>
              <a:rPr lang="en-US" altLang="zh-TW" b="1" dirty="0" err="1">
                <a:ea typeface="MS Mincho" panose="02020609040205080304" pitchFamily="49" charset="-128"/>
              </a:rPr>
              <a:t>reg</a:t>
            </a:r>
            <a:r>
              <a:rPr lang="en-US" altLang="zh-TW" dirty="0">
                <a:ea typeface="MS Mincho" panose="02020609040205080304" pitchFamily="49" charset="-128"/>
              </a:rPr>
              <a:t> f;</a:t>
            </a:r>
            <a:endParaRPr lang="en-US" altLang="zh-TW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dirty="0">
                <a:ea typeface="MS Mincho" panose="02020609040205080304" pitchFamily="49" charset="-128"/>
              </a:rPr>
              <a:t>		</a:t>
            </a:r>
            <a:endParaRPr lang="en-US" altLang="zh-TW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dirty="0">
                <a:ea typeface="MS Mincho" panose="02020609040205080304" pitchFamily="49" charset="-128"/>
              </a:rPr>
              <a:t>	</a:t>
            </a:r>
            <a:r>
              <a:rPr lang="en-US" altLang="zh-TW" b="1" dirty="0">
                <a:ea typeface="MS Mincho" panose="02020609040205080304" pitchFamily="49" charset="-128"/>
              </a:rPr>
              <a:t>always</a:t>
            </a:r>
            <a:r>
              <a:rPr lang="en-US" altLang="zh-TW" dirty="0">
                <a:ea typeface="MS Mincho" panose="02020609040205080304" pitchFamily="49" charset="-128"/>
              </a:rPr>
              <a:t> </a:t>
            </a:r>
            <a:r>
              <a:rPr lang="en-US" altLang="zh-TW" dirty="0" smtClean="0">
                <a:ea typeface="MS Mincho" panose="02020609040205080304" pitchFamily="49" charset="-128"/>
              </a:rPr>
              <a:t>@(x0</a:t>
            </a:r>
            <a:r>
              <a:rPr lang="en-US" altLang="zh-TW" dirty="0">
                <a:ea typeface="MS Mincho" panose="02020609040205080304" pitchFamily="49" charset="-128"/>
              </a:rPr>
              <a:t>, </a:t>
            </a:r>
            <a:r>
              <a:rPr lang="en-US" altLang="zh-TW" dirty="0" smtClean="0">
                <a:ea typeface="MS Mincho" panose="02020609040205080304" pitchFamily="49" charset="-128"/>
              </a:rPr>
              <a:t>x1</a:t>
            </a:r>
            <a:r>
              <a:rPr lang="en-US" altLang="zh-TW" dirty="0">
                <a:ea typeface="MS Mincho" panose="02020609040205080304" pitchFamily="49" charset="-128"/>
              </a:rPr>
              <a:t>, s)</a:t>
            </a:r>
            <a:endParaRPr lang="en-US" altLang="zh-TW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dirty="0">
                <a:ea typeface="MS Mincho" panose="02020609040205080304" pitchFamily="49" charset="-128"/>
              </a:rPr>
              <a:t>		</a:t>
            </a:r>
            <a:r>
              <a:rPr lang="en-US" altLang="zh-TW" b="1" dirty="0">
                <a:ea typeface="MS Mincho" panose="02020609040205080304" pitchFamily="49" charset="-128"/>
              </a:rPr>
              <a:t>if</a:t>
            </a:r>
            <a:r>
              <a:rPr lang="en-US" altLang="zh-TW" dirty="0">
                <a:ea typeface="MS Mincho" panose="02020609040205080304" pitchFamily="49" charset="-128"/>
              </a:rPr>
              <a:t> (s==0)</a:t>
            </a:r>
            <a:endParaRPr lang="en-US" altLang="zh-TW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dirty="0">
                <a:ea typeface="MS Mincho" panose="02020609040205080304" pitchFamily="49" charset="-128"/>
              </a:rPr>
              <a:t>			f = </a:t>
            </a:r>
            <a:r>
              <a:rPr lang="en-US" altLang="zh-TW" dirty="0" smtClean="0">
                <a:ea typeface="MS Mincho" panose="02020609040205080304" pitchFamily="49" charset="-128"/>
              </a:rPr>
              <a:t>x0</a:t>
            </a:r>
            <a:r>
              <a:rPr lang="en-US" altLang="zh-TW" dirty="0">
                <a:ea typeface="MS Mincho" panose="02020609040205080304" pitchFamily="49" charset="-128"/>
              </a:rPr>
              <a:t>;</a:t>
            </a:r>
            <a:endParaRPr lang="en-US" altLang="zh-TW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dirty="0">
                <a:ea typeface="MS Mincho" panose="02020609040205080304" pitchFamily="49" charset="-128"/>
              </a:rPr>
              <a:t>		</a:t>
            </a:r>
            <a:r>
              <a:rPr lang="en-US" altLang="zh-TW" b="1" dirty="0">
                <a:ea typeface="MS Mincho" panose="02020609040205080304" pitchFamily="49" charset="-128"/>
              </a:rPr>
              <a:t>else</a:t>
            </a:r>
            <a:endParaRPr lang="en-US" altLang="zh-TW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dirty="0">
                <a:ea typeface="MS Mincho" panose="02020609040205080304" pitchFamily="49" charset="-128"/>
              </a:rPr>
              <a:t>			f = </a:t>
            </a:r>
            <a:r>
              <a:rPr lang="en-US" altLang="zh-TW" dirty="0" smtClean="0">
                <a:ea typeface="MS Mincho" panose="02020609040205080304" pitchFamily="49" charset="-128"/>
              </a:rPr>
              <a:t>x1</a:t>
            </a:r>
            <a:r>
              <a:rPr lang="en-US" altLang="zh-TW" dirty="0">
                <a:ea typeface="MS Mincho" panose="02020609040205080304" pitchFamily="49" charset="-128"/>
              </a:rPr>
              <a:t>;</a:t>
            </a:r>
            <a:endParaRPr lang="en-US" altLang="zh-TW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dirty="0">
                <a:ea typeface="MS Mincho" panose="02020609040205080304" pitchFamily="49" charset="-128"/>
              </a:rPr>
              <a:t>		</a:t>
            </a:r>
            <a:endParaRPr lang="en-US" altLang="zh-TW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b="1" dirty="0" err="1">
                <a:ea typeface="MS Mincho" panose="02020609040205080304" pitchFamily="49" charset="-128"/>
              </a:rPr>
              <a:t>endmodule</a:t>
            </a:r>
            <a:endParaRPr lang="en-US" altLang="zh-TW" dirty="0">
              <a:ea typeface="新細明體" panose="02020500000000000000" pitchFamily="18" charset="-12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069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7477" y="85093"/>
            <a:ext cx="10515600" cy="1200485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Conditional Execution </a:t>
            </a:r>
            <a:r>
              <a:rPr lang="en-US" altLang="zh-TW" dirty="0" smtClean="0">
                <a:latin typeface="+mn-lt"/>
              </a:rPr>
              <a:t>Using </a:t>
            </a:r>
            <a:r>
              <a:rPr lang="en-US" altLang="zh-TW" dirty="0" smtClean="0">
                <a:latin typeface="+mn-lt"/>
              </a:rPr>
              <a:t>case</a:t>
            </a:r>
            <a:r>
              <a:rPr lang="en-US" altLang="zh-TW" dirty="0" smtClean="0">
                <a:latin typeface="+mn-lt"/>
              </a:rPr>
              <a:t> </a:t>
            </a:r>
            <a:endParaRPr lang="zh-TW" altLang="en-US" dirty="0">
              <a:latin typeface="+mn-lt"/>
            </a:endParaRPr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782763" y="1809071"/>
            <a:ext cx="431323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4025" algn="l"/>
                <a:tab pos="862013" algn="l"/>
                <a:tab pos="1193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4025" algn="l"/>
                <a:tab pos="862013" algn="l"/>
                <a:tab pos="1193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4025" algn="l"/>
                <a:tab pos="862013" algn="l"/>
                <a:tab pos="1193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4025" algn="l"/>
                <a:tab pos="862013" algn="l"/>
                <a:tab pos="1193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4025" algn="l"/>
                <a:tab pos="862013" algn="l"/>
                <a:tab pos="1193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62013" algn="l"/>
                <a:tab pos="1193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62013" algn="l"/>
                <a:tab pos="1193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62013" algn="l"/>
                <a:tab pos="1193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62013" algn="l"/>
                <a:tab pos="1193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2000" b="1" dirty="0">
                <a:ea typeface="MS Mincho" panose="02020609040205080304" pitchFamily="49" charset="-128"/>
              </a:rPr>
              <a:t>module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dirty="0" smtClean="0">
                <a:ea typeface="MS Mincho" panose="02020609040205080304" pitchFamily="49" charset="-128"/>
              </a:rPr>
              <a:t>mux_2to1 (x0</a:t>
            </a:r>
            <a:r>
              <a:rPr lang="en-US" altLang="zh-TW" sz="2000" dirty="0">
                <a:ea typeface="MS Mincho" panose="02020609040205080304" pitchFamily="49" charset="-128"/>
              </a:rPr>
              <a:t>, </a:t>
            </a:r>
            <a:r>
              <a:rPr lang="en-US" altLang="zh-TW" sz="2000" dirty="0" smtClean="0">
                <a:ea typeface="MS Mincho" panose="02020609040205080304" pitchFamily="49" charset="-128"/>
              </a:rPr>
              <a:t>x1</a:t>
            </a:r>
            <a:r>
              <a:rPr lang="en-US" altLang="zh-TW" sz="2000" dirty="0">
                <a:ea typeface="MS Mincho" panose="02020609040205080304" pitchFamily="49" charset="-128"/>
              </a:rPr>
              <a:t>, s, f);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input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dirty="0" smtClean="0">
                <a:ea typeface="MS Mincho" panose="02020609040205080304" pitchFamily="49" charset="-128"/>
              </a:rPr>
              <a:t>x0</a:t>
            </a:r>
            <a:r>
              <a:rPr lang="en-US" altLang="zh-TW" sz="2000" dirty="0">
                <a:ea typeface="MS Mincho" panose="02020609040205080304" pitchFamily="49" charset="-128"/>
              </a:rPr>
              <a:t>, </a:t>
            </a:r>
            <a:r>
              <a:rPr lang="en-US" altLang="zh-TW" sz="2000" dirty="0" smtClean="0">
                <a:ea typeface="MS Mincho" panose="02020609040205080304" pitchFamily="49" charset="-128"/>
              </a:rPr>
              <a:t>x1</a:t>
            </a:r>
            <a:r>
              <a:rPr lang="en-US" altLang="zh-TW" sz="2000" dirty="0">
                <a:ea typeface="MS Mincho" panose="02020609040205080304" pitchFamily="49" charset="-128"/>
              </a:rPr>
              <a:t>, s;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output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b="1" dirty="0" err="1">
                <a:ea typeface="MS Mincho" panose="02020609040205080304" pitchFamily="49" charset="-128"/>
              </a:rPr>
              <a:t>reg</a:t>
            </a:r>
            <a:r>
              <a:rPr lang="en-US" altLang="zh-TW" sz="2000" dirty="0">
                <a:ea typeface="MS Mincho" panose="02020609040205080304" pitchFamily="49" charset="-128"/>
              </a:rPr>
              <a:t> f;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always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dirty="0" smtClean="0">
                <a:ea typeface="MS Mincho" panose="02020609040205080304" pitchFamily="49" charset="-128"/>
              </a:rPr>
              <a:t>@(x0</a:t>
            </a:r>
            <a:r>
              <a:rPr lang="en-US" altLang="zh-TW" sz="2000" dirty="0">
                <a:ea typeface="MS Mincho" panose="02020609040205080304" pitchFamily="49" charset="-128"/>
              </a:rPr>
              <a:t>, </a:t>
            </a:r>
            <a:r>
              <a:rPr lang="en-US" altLang="zh-TW" sz="2000" dirty="0" smtClean="0">
                <a:ea typeface="MS Mincho" panose="02020609040205080304" pitchFamily="49" charset="-128"/>
              </a:rPr>
              <a:t>x1</a:t>
            </a:r>
            <a:r>
              <a:rPr lang="en-US" altLang="zh-TW" sz="2000" dirty="0">
                <a:ea typeface="MS Mincho" panose="02020609040205080304" pitchFamily="49" charset="-128"/>
              </a:rPr>
              <a:t>, s)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</a:t>
            </a:r>
            <a:r>
              <a:rPr lang="en-US" altLang="zh-TW" sz="2000" b="1" dirty="0">
                <a:ea typeface="MS Mincho" panose="02020609040205080304" pitchFamily="49" charset="-128"/>
              </a:rPr>
              <a:t>if</a:t>
            </a:r>
            <a:r>
              <a:rPr lang="en-US" altLang="zh-TW" sz="2000" dirty="0">
                <a:ea typeface="MS Mincho" panose="02020609040205080304" pitchFamily="49" charset="-128"/>
              </a:rPr>
              <a:t> (s==0)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	f = </a:t>
            </a:r>
            <a:r>
              <a:rPr lang="en-US" altLang="zh-TW" sz="2000" dirty="0" smtClean="0">
                <a:ea typeface="MS Mincho" panose="02020609040205080304" pitchFamily="49" charset="-128"/>
              </a:rPr>
              <a:t>x0</a:t>
            </a:r>
            <a:r>
              <a:rPr lang="en-US" altLang="zh-TW" sz="2000" dirty="0">
                <a:ea typeface="MS Mincho" panose="02020609040205080304" pitchFamily="49" charset="-128"/>
              </a:rPr>
              <a:t>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</a:t>
            </a:r>
            <a:r>
              <a:rPr lang="en-US" altLang="zh-TW" sz="2000" b="1" dirty="0">
                <a:ea typeface="MS Mincho" panose="02020609040205080304" pitchFamily="49" charset="-128"/>
              </a:rPr>
              <a:t>else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	f = </a:t>
            </a:r>
            <a:r>
              <a:rPr lang="en-US" altLang="zh-TW" sz="2000" dirty="0" smtClean="0">
                <a:ea typeface="MS Mincho" panose="02020609040205080304" pitchFamily="49" charset="-128"/>
              </a:rPr>
              <a:t>x1</a:t>
            </a:r>
            <a:r>
              <a:rPr lang="en-US" altLang="zh-TW" sz="2000" dirty="0">
                <a:ea typeface="MS Mincho" panose="02020609040205080304" pitchFamily="49" charset="-128"/>
              </a:rPr>
              <a:t>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b="1" dirty="0" err="1">
                <a:ea typeface="MS Mincho" panose="02020609040205080304" pitchFamily="49" charset="-128"/>
              </a:rPr>
              <a:t>endmodule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664692" y="1620361"/>
            <a:ext cx="3767137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4025" algn="l"/>
                <a:tab pos="906463" algn="l"/>
                <a:tab pos="1316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4025" algn="l"/>
                <a:tab pos="906463" algn="l"/>
                <a:tab pos="1316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4025" algn="l"/>
                <a:tab pos="906463" algn="l"/>
                <a:tab pos="1316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4025" algn="l"/>
                <a:tab pos="906463" algn="l"/>
                <a:tab pos="1316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4025" algn="l"/>
                <a:tab pos="906463" algn="l"/>
                <a:tab pos="1316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906463" algn="l"/>
                <a:tab pos="1316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906463" algn="l"/>
                <a:tab pos="1316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906463" algn="l"/>
                <a:tab pos="1316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906463" algn="l"/>
                <a:tab pos="1316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2000" b="1" dirty="0">
                <a:ea typeface="MS Mincho" panose="02020609040205080304" pitchFamily="49" charset="-128"/>
              </a:rPr>
              <a:t>module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dirty="0" smtClean="0">
                <a:ea typeface="MS Mincho" panose="02020609040205080304" pitchFamily="49" charset="-128"/>
              </a:rPr>
              <a:t>mux_4to1 (x, s, </a:t>
            </a:r>
            <a:r>
              <a:rPr lang="en-US" altLang="zh-TW" sz="2000" dirty="0">
                <a:ea typeface="MS Mincho" panose="02020609040205080304" pitchFamily="49" charset="-128"/>
              </a:rPr>
              <a:t>f);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input</a:t>
            </a:r>
            <a:r>
              <a:rPr lang="en-US" altLang="zh-TW" sz="2000" dirty="0">
                <a:ea typeface="MS Mincho" panose="02020609040205080304" pitchFamily="49" charset="-128"/>
              </a:rPr>
              <a:t> [</a:t>
            </a:r>
            <a:r>
              <a:rPr lang="en-US" altLang="zh-TW" sz="2000" dirty="0" smtClean="0">
                <a:ea typeface="MS Mincho" panose="02020609040205080304" pitchFamily="49" charset="-128"/>
              </a:rPr>
              <a:t>0:3] x;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input</a:t>
            </a:r>
            <a:r>
              <a:rPr lang="en-US" altLang="zh-TW" sz="2000" dirty="0">
                <a:ea typeface="MS Mincho" panose="02020609040205080304" pitchFamily="49" charset="-128"/>
              </a:rPr>
              <a:t> [1:0] </a:t>
            </a:r>
            <a:r>
              <a:rPr lang="en-US" altLang="zh-TW" sz="2000" dirty="0" smtClean="0">
                <a:ea typeface="MS Mincho" panose="02020609040205080304" pitchFamily="49" charset="-128"/>
              </a:rPr>
              <a:t>s;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output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b="1" dirty="0" err="1">
                <a:ea typeface="MS Mincho" panose="02020609040205080304" pitchFamily="49" charset="-128"/>
              </a:rPr>
              <a:t>reg</a:t>
            </a:r>
            <a:r>
              <a:rPr lang="en-US" altLang="zh-TW" sz="2000" dirty="0">
                <a:ea typeface="MS Mincho" panose="02020609040205080304" pitchFamily="49" charset="-128"/>
              </a:rPr>
              <a:t> f;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always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dirty="0" smtClean="0">
                <a:ea typeface="MS Mincho" panose="02020609040205080304" pitchFamily="49" charset="-128"/>
              </a:rPr>
              <a:t>@(x, s)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</a:t>
            </a:r>
            <a:r>
              <a:rPr lang="en-US" altLang="zh-TW" sz="2000" b="1" dirty="0">
                <a:ea typeface="MS Mincho" panose="02020609040205080304" pitchFamily="49" charset="-128"/>
              </a:rPr>
              <a:t>case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dirty="0" smtClean="0">
                <a:ea typeface="MS Mincho" panose="02020609040205080304" pitchFamily="49" charset="-128"/>
              </a:rPr>
              <a:t>(s)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	0: f = </a:t>
            </a:r>
            <a:r>
              <a:rPr lang="en-US" altLang="zh-TW" sz="2000" dirty="0" smtClean="0">
                <a:ea typeface="MS Mincho" panose="02020609040205080304" pitchFamily="49" charset="-128"/>
              </a:rPr>
              <a:t>x[0</a:t>
            </a:r>
            <a:r>
              <a:rPr lang="en-US" altLang="zh-TW" sz="2000" dirty="0">
                <a:ea typeface="MS Mincho" panose="02020609040205080304" pitchFamily="49" charset="-128"/>
              </a:rPr>
              <a:t>];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   		1: f = </a:t>
            </a:r>
            <a:r>
              <a:rPr lang="en-US" altLang="zh-TW" sz="2000" dirty="0" smtClean="0">
                <a:ea typeface="MS Mincho" panose="02020609040205080304" pitchFamily="49" charset="-128"/>
              </a:rPr>
              <a:t>x[1</a:t>
            </a:r>
            <a:r>
              <a:rPr lang="en-US" altLang="zh-TW" sz="2000" dirty="0">
                <a:ea typeface="MS Mincho" panose="02020609040205080304" pitchFamily="49" charset="-128"/>
              </a:rPr>
              <a:t>];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 	2: f = </a:t>
            </a:r>
            <a:r>
              <a:rPr lang="en-US" altLang="zh-TW" sz="2000" dirty="0" smtClean="0">
                <a:ea typeface="MS Mincho" panose="02020609040205080304" pitchFamily="49" charset="-128"/>
              </a:rPr>
              <a:t>x[2</a:t>
            </a:r>
            <a:r>
              <a:rPr lang="en-US" altLang="zh-TW" sz="2000" dirty="0">
                <a:ea typeface="MS Mincho" panose="02020609040205080304" pitchFamily="49" charset="-128"/>
              </a:rPr>
              <a:t>];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	3: f = </a:t>
            </a:r>
            <a:r>
              <a:rPr lang="en-US" altLang="zh-TW" sz="2000" dirty="0" smtClean="0">
                <a:ea typeface="MS Mincho" panose="02020609040205080304" pitchFamily="49" charset="-128"/>
              </a:rPr>
              <a:t>x[3</a:t>
            </a:r>
            <a:r>
              <a:rPr lang="en-US" altLang="zh-TW" sz="2000" dirty="0">
                <a:ea typeface="MS Mincho" panose="02020609040205080304" pitchFamily="49" charset="-128"/>
              </a:rPr>
              <a:t>];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</a:t>
            </a:r>
            <a:r>
              <a:rPr lang="en-US" altLang="zh-TW" sz="2000" b="1" dirty="0" err="1">
                <a:ea typeface="MS Mincho" panose="02020609040205080304" pitchFamily="49" charset="-128"/>
              </a:rPr>
              <a:t>endcase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b="1" dirty="0" err="1">
                <a:ea typeface="MS Mincho" panose="02020609040205080304" pitchFamily="49" charset="-128"/>
              </a:rPr>
              <a:t>endmodule</a:t>
            </a:r>
            <a:r>
              <a:rPr lang="en-US" altLang="zh-TW" sz="2000" dirty="0">
                <a:ea typeface="MS Mincho" panose="02020609040205080304" pitchFamily="49" charset="-128"/>
              </a:rPr>
              <a:t>  </a:t>
            </a:r>
            <a:endParaRPr lang="en-US" altLang="zh-TW" sz="2000" dirty="0">
              <a:ea typeface="新細明體" panose="02020500000000000000" pitchFamily="18" charset="-120"/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 flipV="1">
            <a:off x="6011839" y="3951028"/>
            <a:ext cx="2026692" cy="914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字方塊 4"/>
          <p:cNvSpPr txBox="1"/>
          <p:nvPr/>
        </p:nvSpPr>
        <p:spPr>
          <a:xfrm>
            <a:off x="5233916" y="4748272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2’b00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5735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Signal states: 0, 1, z, or 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High impedance state </a:t>
            </a:r>
            <a:r>
              <a:rPr lang="en-US" altLang="zh-TW" dirty="0" smtClean="0">
                <a:solidFill>
                  <a:srgbClr val="FF0000"/>
                </a:solidFill>
              </a:rPr>
              <a:t>z</a:t>
            </a:r>
            <a:r>
              <a:rPr lang="en-US" altLang="zh-TW" dirty="0" smtClean="0"/>
              <a:t>: output behaves like an open circuit and not connected to any defined voltage value.</a:t>
            </a:r>
          </a:p>
          <a:p>
            <a:r>
              <a:rPr lang="en-US" altLang="zh-TW" dirty="0" smtClean="0"/>
              <a:t>Don’t care state </a:t>
            </a:r>
            <a:r>
              <a:rPr lang="en-US" altLang="zh-TW" dirty="0" smtClean="0">
                <a:solidFill>
                  <a:srgbClr val="FF0000"/>
                </a:solidFill>
              </a:rPr>
              <a:t>x</a:t>
            </a:r>
            <a:r>
              <a:rPr lang="en-US" altLang="zh-TW" dirty="0" smtClean="0"/>
              <a:t>: does not matter whether a given logic variable has the value of 0 or 1.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2836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of using </a:t>
            </a:r>
            <a:r>
              <a:rPr lang="en-US" altLang="zh-TW" dirty="0" err="1" smtClean="0"/>
              <a:t>casex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110271" y="952500"/>
            <a:ext cx="3937000" cy="558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47663" algn="l"/>
                <a:tab pos="635000" algn="l"/>
                <a:tab pos="968375" algn="l"/>
                <a:tab pos="1603375" algn="l"/>
                <a:tab pos="2055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47663" algn="l"/>
                <a:tab pos="635000" algn="l"/>
                <a:tab pos="968375" algn="l"/>
                <a:tab pos="1603375" algn="l"/>
                <a:tab pos="2055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47663" algn="l"/>
                <a:tab pos="635000" algn="l"/>
                <a:tab pos="968375" algn="l"/>
                <a:tab pos="1603375" algn="l"/>
                <a:tab pos="2055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47663" algn="l"/>
                <a:tab pos="635000" algn="l"/>
                <a:tab pos="968375" algn="l"/>
                <a:tab pos="1603375" algn="l"/>
                <a:tab pos="2055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47663" algn="l"/>
                <a:tab pos="635000" algn="l"/>
                <a:tab pos="968375" algn="l"/>
                <a:tab pos="1603375" algn="l"/>
                <a:tab pos="2055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35000" algn="l"/>
                <a:tab pos="968375" algn="l"/>
                <a:tab pos="1603375" algn="l"/>
                <a:tab pos="2055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35000" algn="l"/>
                <a:tab pos="968375" algn="l"/>
                <a:tab pos="1603375" algn="l"/>
                <a:tab pos="2055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35000" algn="l"/>
                <a:tab pos="968375" algn="l"/>
                <a:tab pos="1603375" algn="l"/>
                <a:tab pos="2055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35000" algn="l"/>
                <a:tab pos="968375" algn="l"/>
                <a:tab pos="1603375" algn="l"/>
                <a:tab pos="2055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1700" b="1" dirty="0">
                <a:ea typeface="MS Mincho" panose="02020609040205080304" pitchFamily="49" charset="-128"/>
              </a:rPr>
              <a:t>module</a:t>
            </a:r>
            <a:r>
              <a:rPr lang="en-US" altLang="zh-TW" sz="1700" dirty="0">
                <a:ea typeface="MS Mincho" panose="02020609040205080304" pitchFamily="49" charset="-128"/>
              </a:rPr>
              <a:t> priority </a:t>
            </a:r>
            <a:r>
              <a:rPr lang="en-US" altLang="zh-TW" sz="1700" dirty="0" smtClean="0">
                <a:ea typeface="MS Mincho" panose="02020609040205080304" pitchFamily="49" charset="-128"/>
              </a:rPr>
              <a:t>(U, </a:t>
            </a:r>
            <a:r>
              <a:rPr lang="en-US" altLang="zh-TW" sz="1700" dirty="0">
                <a:ea typeface="MS Mincho" panose="02020609040205080304" pitchFamily="49" charset="-128"/>
              </a:rPr>
              <a:t>Y, z);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1700" dirty="0">
                <a:ea typeface="MS Mincho" panose="02020609040205080304" pitchFamily="49" charset="-128"/>
              </a:rPr>
              <a:t>	</a:t>
            </a:r>
            <a:r>
              <a:rPr lang="en-US" altLang="zh-TW" sz="1700" b="1" dirty="0">
                <a:ea typeface="MS Mincho" panose="02020609040205080304" pitchFamily="49" charset="-128"/>
              </a:rPr>
              <a:t>input</a:t>
            </a:r>
            <a:r>
              <a:rPr lang="en-US" altLang="zh-TW" sz="1700" dirty="0">
                <a:ea typeface="MS Mincho" panose="02020609040205080304" pitchFamily="49" charset="-128"/>
              </a:rPr>
              <a:t> [3:0] </a:t>
            </a:r>
            <a:r>
              <a:rPr lang="en-US" altLang="zh-TW" sz="1700" dirty="0" smtClean="0">
                <a:ea typeface="MS Mincho" panose="02020609040205080304" pitchFamily="49" charset="-128"/>
              </a:rPr>
              <a:t>U;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1700" dirty="0">
                <a:ea typeface="MS Mincho" panose="02020609040205080304" pitchFamily="49" charset="-128"/>
              </a:rPr>
              <a:t>	</a:t>
            </a:r>
            <a:r>
              <a:rPr lang="en-US" altLang="zh-TW" sz="1700" b="1" dirty="0">
                <a:ea typeface="MS Mincho" panose="02020609040205080304" pitchFamily="49" charset="-128"/>
              </a:rPr>
              <a:t>output</a:t>
            </a:r>
            <a:r>
              <a:rPr lang="en-US" altLang="zh-TW" sz="1700" dirty="0">
                <a:ea typeface="MS Mincho" panose="02020609040205080304" pitchFamily="49" charset="-128"/>
              </a:rPr>
              <a:t> </a:t>
            </a:r>
            <a:r>
              <a:rPr lang="en-US" altLang="zh-TW" sz="1700" b="1" dirty="0" err="1">
                <a:ea typeface="MS Mincho" panose="02020609040205080304" pitchFamily="49" charset="-128"/>
              </a:rPr>
              <a:t>reg</a:t>
            </a:r>
            <a:r>
              <a:rPr lang="en-US" altLang="zh-TW" sz="1700" dirty="0">
                <a:ea typeface="MS Mincho" panose="02020609040205080304" pitchFamily="49" charset="-128"/>
              </a:rPr>
              <a:t> [1:0] Y;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1700" dirty="0">
                <a:ea typeface="MS Mincho" panose="02020609040205080304" pitchFamily="49" charset="-128"/>
              </a:rPr>
              <a:t>	</a:t>
            </a:r>
            <a:r>
              <a:rPr lang="en-US" altLang="zh-TW" sz="1700" b="1" dirty="0">
                <a:ea typeface="MS Mincho" panose="02020609040205080304" pitchFamily="49" charset="-128"/>
              </a:rPr>
              <a:t>output</a:t>
            </a:r>
            <a:r>
              <a:rPr lang="en-US" altLang="zh-TW" sz="1700" dirty="0">
                <a:ea typeface="MS Mincho" panose="02020609040205080304" pitchFamily="49" charset="-128"/>
              </a:rPr>
              <a:t> </a:t>
            </a:r>
            <a:r>
              <a:rPr lang="en-US" altLang="zh-TW" sz="1700" b="1" dirty="0" err="1">
                <a:ea typeface="MS Mincho" panose="02020609040205080304" pitchFamily="49" charset="-128"/>
              </a:rPr>
              <a:t>reg</a:t>
            </a:r>
            <a:r>
              <a:rPr lang="en-US" altLang="zh-TW" sz="1700" dirty="0">
                <a:ea typeface="MS Mincho" panose="02020609040205080304" pitchFamily="49" charset="-128"/>
              </a:rPr>
              <a:t> z;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1700" dirty="0">
                <a:ea typeface="MS Mincho" panose="02020609040205080304" pitchFamily="49" charset="-128"/>
              </a:rPr>
              <a:t>		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1700" dirty="0">
                <a:ea typeface="MS Mincho" panose="02020609040205080304" pitchFamily="49" charset="-128"/>
              </a:rPr>
              <a:t>	</a:t>
            </a:r>
            <a:r>
              <a:rPr lang="en-US" altLang="zh-TW" sz="1700" b="1" dirty="0">
                <a:ea typeface="MS Mincho" panose="02020609040205080304" pitchFamily="49" charset="-128"/>
              </a:rPr>
              <a:t>always</a:t>
            </a:r>
            <a:r>
              <a:rPr lang="en-US" altLang="zh-TW" sz="1700" dirty="0">
                <a:ea typeface="MS Mincho" panose="02020609040205080304" pitchFamily="49" charset="-128"/>
              </a:rPr>
              <a:t> </a:t>
            </a:r>
            <a:r>
              <a:rPr lang="en-US" altLang="zh-TW" sz="1700" dirty="0" smtClean="0">
                <a:ea typeface="MS Mincho" panose="02020609040205080304" pitchFamily="49" charset="-128"/>
              </a:rPr>
              <a:t>@(U)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1700" dirty="0">
                <a:ea typeface="MS Mincho" panose="02020609040205080304" pitchFamily="49" charset="-128"/>
              </a:rPr>
              <a:t>	</a:t>
            </a:r>
            <a:r>
              <a:rPr lang="en-US" altLang="zh-TW" sz="1700" b="1" dirty="0">
                <a:ea typeface="MS Mincho" panose="02020609040205080304" pitchFamily="49" charset="-128"/>
              </a:rPr>
              <a:t>begin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1700" dirty="0">
                <a:ea typeface="MS Mincho" panose="02020609040205080304" pitchFamily="49" charset="-128"/>
              </a:rPr>
              <a:t>		z = 1;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1700" dirty="0">
                <a:ea typeface="MS Mincho" panose="02020609040205080304" pitchFamily="49" charset="-128"/>
              </a:rPr>
              <a:t>		</a:t>
            </a:r>
            <a:r>
              <a:rPr lang="en-US" altLang="zh-TW" sz="1700" b="1" dirty="0" err="1">
                <a:ea typeface="MS Mincho" panose="02020609040205080304" pitchFamily="49" charset="-128"/>
              </a:rPr>
              <a:t>casex</a:t>
            </a:r>
            <a:r>
              <a:rPr lang="en-US" altLang="zh-TW" sz="1700" b="1" dirty="0">
                <a:ea typeface="MS Mincho" panose="02020609040205080304" pitchFamily="49" charset="-128"/>
              </a:rPr>
              <a:t> </a:t>
            </a:r>
            <a:r>
              <a:rPr lang="en-US" altLang="zh-TW" sz="1700" dirty="0" smtClean="0">
                <a:ea typeface="MS Mincho" panose="02020609040205080304" pitchFamily="49" charset="-128"/>
              </a:rPr>
              <a:t>(U)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1700" dirty="0">
                <a:ea typeface="MS Mincho" panose="02020609040205080304" pitchFamily="49" charset="-128"/>
              </a:rPr>
              <a:t>			4'b1xxx: Y = 3;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1700" dirty="0">
                <a:ea typeface="MS Mincho" panose="02020609040205080304" pitchFamily="49" charset="-128"/>
              </a:rPr>
              <a:t>			4'b01xx: Y = 2;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1700" dirty="0">
                <a:ea typeface="MS Mincho" panose="02020609040205080304" pitchFamily="49" charset="-128"/>
              </a:rPr>
              <a:t>			4'b001x: Y = 1;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1700" dirty="0">
                <a:ea typeface="MS Mincho" panose="02020609040205080304" pitchFamily="49" charset="-128"/>
              </a:rPr>
              <a:t>			4'b0001: Y = 0;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1700" dirty="0">
                <a:ea typeface="MS Mincho" panose="02020609040205080304" pitchFamily="49" charset="-128"/>
              </a:rPr>
              <a:t>			</a:t>
            </a:r>
            <a:r>
              <a:rPr lang="en-US" altLang="zh-TW" sz="1700" b="1" dirty="0">
                <a:ea typeface="MS Mincho" panose="02020609040205080304" pitchFamily="49" charset="-128"/>
              </a:rPr>
              <a:t>default</a:t>
            </a:r>
            <a:r>
              <a:rPr lang="en-US" altLang="zh-TW" sz="1700" dirty="0">
                <a:ea typeface="MS Mincho" panose="02020609040205080304" pitchFamily="49" charset="-128"/>
              </a:rPr>
              <a:t>: </a:t>
            </a:r>
            <a:r>
              <a:rPr lang="en-US" altLang="zh-TW" sz="1700" b="1" dirty="0">
                <a:ea typeface="MS Mincho" panose="02020609040205080304" pitchFamily="49" charset="-128"/>
              </a:rPr>
              <a:t>begin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1700" dirty="0">
                <a:ea typeface="MS Mincho" panose="02020609040205080304" pitchFamily="49" charset="-128"/>
              </a:rPr>
              <a:t>					z = 0;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1700" dirty="0">
                <a:ea typeface="MS Mincho" panose="02020609040205080304" pitchFamily="49" charset="-128"/>
              </a:rPr>
              <a:t>					Y = 2'bx;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1700" dirty="0">
                <a:ea typeface="MS Mincho" panose="02020609040205080304" pitchFamily="49" charset="-128"/>
              </a:rPr>
              <a:t>			     	   </a:t>
            </a:r>
            <a:r>
              <a:rPr lang="en-US" altLang="zh-TW" sz="1700" b="1" dirty="0">
                <a:ea typeface="MS Mincho" panose="02020609040205080304" pitchFamily="49" charset="-128"/>
              </a:rPr>
              <a:t>end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1700" dirty="0">
                <a:ea typeface="MS Mincho" panose="02020609040205080304" pitchFamily="49" charset="-128"/>
              </a:rPr>
              <a:t>	  	</a:t>
            </a:r>
            <a:r>
              <a:rPr lang="en-US" altLang="zh-TW" sz="1700" b="1" dirty="0" err="1">
                <a:ea typeface="MS Mincho" panose="02020609040205080304" pitchFamily="49" charset="-128"/>
              </a:rPr>
              <a:t>endcase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1700" dirty="0">
                <a:ea typeface="MS Mincho" panose="02020609040205080304" pitchFamily="49" charset="-128"/>
              </a:rPr>
              <a:t>	</a:t>
            </a:r>
            <a:r>
              <a:rPr lang="en-US" altLang="zh-TW" sz="1700" b="1" dirty="0">
                <a:ea typeface="MS Mincho" panose="02020609040205080304" pitchFamily="49" charset="-128"/>
              </a:rPr>
              <a:t>end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1700" dirty="0">
                <a:ea typeface="MS Mincho" panose="02020609040205080304" pitchFamily="49" charset="-128"/>
              </a:rPr>
              <a:t>	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1700" b="1" dirty="0" err="1">
                <a:ea typeface="MS Mincho" panose="02020609040205080304" pitchFamily="49" charset="-128"/>
              </a:rPr>
              <a:t>endmodule</a:t>
            </a:r>
            <a:endParaRPr lang="en-US" altLang="zh-TW" sz="17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2002288" y="2265516"/>
            <a:ext cx="3173413" cy="2073275"/>
            <a:chOff x="2841625" y="1730375"/>
            <a:chExt cx="3173413" cy="2073275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841625" y="2114550"/>
              <a:ext cx="3173413" cy="1588"/>
            </a:xfrm>
            <a:prstGeom prst="line">
              <a:avLst/>
            </a:prstGeom>
            <a:noFill/>
            <a:ln w="23813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flipV="1">
              <a:off x="4673600" y="1730375"/>
              <a:ext cx="1588" cy="2051050"/>
            </a:xfrm>
            <a:prstGeom prst="line">
              <a:avLst/>
            </a:prstGeom>
            <a:noFill/>
            <a:ln w="23813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4922838" y="2244725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d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4922838" y="2554288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4922838" y="2862263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4922838" y="3170238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 dirty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5329238" y="2554288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5329238" y="2862263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5329238" y="3170238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4175125" y="1733550"/>
              <a:ext cx="17633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 i="1" dirty="0" smtClean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U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4337050" y="1849438"/>
              <a:ext cx="1889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5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4868863" y="1733550"/>
              <a:ext cx="228600" cy="319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 i="1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y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4979988" y="1849438"/>
              <a:ext cx="188912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500" dirty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5329238" y="2244725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d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5276850" y="1733550"/>
              <a:ext cx="228600" cy="319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 i="1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y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5386388" y="1849438"/>
              <a:ext cx="188912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5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4922838" y="3482975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5329238" y="3482975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5735638" y="2244725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5735638" y="2554288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5735638" y="3482975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5735638" y="2862263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5735638" y="3170238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5748338" y="1749425"/>
              <a:ext cx="228600" cy="319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 i="1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z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4256088" y="2554288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4256088" y="2843213"/>
              <a:ext cx="228600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x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4256088" y="3151188"/>
              <a:ext cx="228600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x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4256088" y="2244725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4256088" y="3470275"/>
              <a:ext cx="228600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x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3765550" y="1733550"/>
              <a:ext cx="17633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 i="1" dirty="0" smtClean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U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3929063" y="1849438"/>
              <a:ext cx="188912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500" dirty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3848100" y="2554288"/>
              <a:ext cx="242888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3848100" y="2862263"/>
              <a:ext cx="242888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848100" y="3151188"/>
              <a:ext cx="228600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x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848100" y="2244725"/>
              <a:ext cx="242888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848100" y="3470275"/>
              <a:ext cx="228600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x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359150" y="1733550"/>
              <a:ext cx="17633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 i="1" dirty="0" smtClean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U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3500623" y="1847850"/>
              <a:ext cx="188912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500" dirty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2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3441700" y="2554288"/>
              <a:ext cx="242888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3441700" y="2862263"/>
              <a:ext cx="242888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3441700" y="3170238"/>
              <a:ext cx="242888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3441700" y="2244725"/>
              <a:ext cx="242888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3441700" y="3470275"/>
              <a:ext cx="228600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x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2949575" y="1731963"/>
              <a:ext cx="17633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 i="1" dirty="0" smtClean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U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3111500" y="1847850"/>
              <a:ext cx="1889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5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3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3030538" y="2554288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3030538" y="2862263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3030538" y="3170238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3030538" y="2244725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3030538" y="3482975"/>
              <a:ext cx="2428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9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</p:grpSp>
      <p:cxnSp>
        <p:nvCxnSpPr>
          <p:cNvPr id="61" name="直線單箭頭接點 60"/>
          <p:cNvCxnSpPr/>
          <p:nvPr/>
        </p:nvCxnSpPr>
        <p:spPr>
          <a:xfrm flipV="1">
            <a:off x="5295331" y="3466531"/>
            <a:ext cx="2790968" cy="699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字方塊 61"/>
          <p:cNvSpPr txBox="1"/>
          <p:nvPr/>
        </p:nvSpPr>
        <p:spPr>
          <a:xfrm>
            <a:off x="2328786" y="4659980"/>
            <a:ext cx="2715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U3 has the highest priority.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4649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Verilog Operators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61985" y="1771650"/>
            <a:ext cx="4590137" cy="4351338"/>
          </a:xfrm>
        </p:spPr>
        <p:txBody>
          <a:bodyPr/>
          <a:lstStyle/>
          <a:p>
            <a:r>
              <a:rPr lang="en-US" altLang="zh-TW" dirty="0" smtClean="0"/>
              <a:t>A[2:0], B[2:0]; f, w is scalar</a:t>
            </a:r>
          </a:p>
          <a:p>
            <a:pPr marL="0" indent="0">
              <a:buNone/>
            </a:pPr>
            <a:r>
              <a:rPr lang="en-US" altLang="zh-TW" sz="2000" dirty="0" smtClean="0"/>
              <a:t>1.  f = A &amp; B, (bitwise and)</a:t>
            </a:r>
          </a:p>
          <a:p>
            <a:pPr marL="0" indent="0">
              <a:buNone/>
            </a:pPr>
            <a:r>
              <a:rPr lang="en-US" altLang="zh-TW" sz="2000" dirty="0" smtClean="0"/>
              <a:t>only the least significant bits are involved, </a:t>
            </a:r>
            <a:r>
              <a:rPr lang="en-US" altLang="zh-TW" sz="2000" dirty="0" err="1" smtClean="0"/>
              <a:t>ie</a:t>
            </a:r>
            <a:r>
              <a:rPr lang="en-US" altLang="zh-TW" sz="2000" dirty="0" smtClean="0"/>
              <a:t>, f = A[0] &amp; B[0];</a:t>
            </a:r>
          </a:p>
          <a:p>
            <a:pPr marL="0" indent="0">
              <a:buNone/>
            </a:pPr>
            <a:r>
              <a:rPr lang="en-US" altLang="zh-TW" sz="2000" dirty="0" smtClean="0"/>
              <a:t>2. </a:t>
            </a:r>
            <a:r>
              <a:rPr lang="en-US" altLang="zh-TW" sz="2000" dirty="0"/>
              <a:t>f</a:t>
            </a:r>
            <a:r>
              <a:rPr lang="en-US" altLang="zh-TW" sz="2000" dirty="0" smtClean="0"/>
              <a:t> = </a:t>
            </a:r>
            <a:r>
              <a:rPr lang="en-US" altLang="zh-TW" sz="2000" dirty="0" smtClean="0">
                <a:solidFill>
                  <a:srgbClr val="FF0000"/>
                </a:solidFill>
              </a:rPr>
              <a:t>!</a:t>
            </a:r>
            <a:r>
              <a:rPr lang="en-US" altLang="zh-TW" sz="2000" dirty="0" smtClean="0"/>
              <a:t>A; f = 1 only if all bits in A are 0, </a:t>
            </a:r>
            <a:r>
              <a:rPr lang="en-US" altLang="zh-TW" sz="2000" dirty="0" err="1" smtClean="0"/>
              <a:t>ie</a:t>
            </a:r>
            <a:r>
              <a:rPr lang="en-US" altLang="zh-TW" sz="2000" dirty="0" smtClean="0"/>
              <a:t>, 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f = ~(a2 +a1 +a0).</a:t>
            </a:r>
            <a:endParaRPr lang="en-US" altLang="zh-TW" sz="2000" dirty="0"/>
          </a:p>
          <a:p>
            <a:pPr marL="457200" indent="-457200">
              <a:buAutoNum type="arabicPeriod" startAt="3"/>
            </a:pPr>
            <a:r>
              <a:rPr lang="en-US" altLang="zh-TW" sz="2000" dirty="0" smtClean="0"/>
              <a:t>f = A </a:t>
            </a:r>
            <a:r>
              <a:rPr lang="en-US" altLang="zh-TW" sz="2000" dirty="0" smtClean="0">
                <a:solidFill>
                  <a:srgbClr val="FF0000"/>
                </a:solidFill>
              </a:rPr>
              <a:t>&amp;&amp;</a:t>
            </a:r>
            <a:r>
              <a:rPr lang="en-US" altLang="zh-TW" sz="2000" dirty="0" smtClean="0"/>
              <a:t> B; f=(a2+a1+a0) 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. </a:t>
            </a:r>
            <a:r>
              <a:rPr lang="en-US" altLang="zh-TW" sz="2000" dirty="0" smtClean="0"/>
              <a:t>(b2+b1+b0)</a:t>
            </a:r>
          </a:p>
          <a:p>
            <a:pPr marL="457200" indent="-457200">
              <a:buAutoNum type="arabicPeriod" startAt="3"/>
            </a:pPr>
            <a:r>
              <a:rPr lang="en-US" altLang="zh-TW" sz="2000" dirty="0"/>
              <a:t>f</a:t>
            </a:r>
            <a:r>
              <a:rPr lang="en-US" altLang="zh-TW" sz="2000" dirty="0" smtClean="0"/>
              <a:t> =&amp;A; f = a2.a1.a0.  (reduction and)</a:t>
            </a:r>
          </a:p>
          <a:p>
            <a:pPr marL="457200" indent="-457200">
              <a:buAutoNum type="arabicPeriod" startAt="3"/>
            </a:pPr>
            <a:r>
              <a:rPr lang="en-US" altLang="zh-TW" sz="2000" dirty="0" smtClean="0"/>
              <a:t>Concatenate and Replication: {3{A}}= {A,A,A} = </a:t>
            </a:r>
            <a:r>
              <a:rPr lang="en-US" altLang="zh-TW" sz="2000" dirty="0" smtClean="0">
                <a:solidFill>
                  <a:srgbClr val="FF0000"/>
                </a:solidFill>
              </a:rPr>
              <a:t>a2a1a0</a:t>
            </a:r>
            <a:r>
              <a:rPr lang="en-US" altLang="zh-TW" sz="2000" dirty="0" smtClean="0"/>
              <a:t>a2a1a0a2a1a0</a:t>
            </a:r>
          </a:p>
          <a:p>
            <a:pPr marL="0" indent="0">
              <a:buNone/>
            </a:pPr>
            <a:endParaRPr lang="zh-TW" altLang="en-US" sz="2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8</a:t>
            </a:fld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6257499" y="1805680"/>
            <a:ext cx="4947244" cy="4391404"/>
            <a:chOff x="1890713" y="955675"/>
            <a:chExt cx="5219700" cy="4527550"/>
          </a:xfrm>
        </p:grpSpPr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328863" y="955675"/>
              <a:ext cx="12700" cy="4206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966913" y="958850"/>
              <a:ext cx="29174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 b="1" dirty="0">
                  <a:solidFill>
                    <a:srgbClr val="FF0000"/>
                  </a:solidFill>
                  <a:ea typeface="新細明體" panose="02020500000000000000" pitchFamily="18" charset="-120"/>
                </a:rPr>
                <a:t>&amp;</a:t>
              </a:r>
              <a:r>
                <a:rPr lang="en-US" altLang="zh-TW" sz="2100" dirty="0">
                  <a:solidFill>
                    <a:srgbClr val="000000"/>
                  </a:solidFill>
                  <a:ea typeface="新細明體" panose="02020500000000000000" pitchFamily="18" charset="-120"/>
                </a:rPr>
                <a:t> 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474913" y="9588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2911475" y="9588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3351213" y="9588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5884863" y="955675"/>
              <a:ext cx="14287" cy="4206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5586413" y="958850"/>
              <a:ext cx="12663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 b="1" dirty="0" smtClean="0">
                  <a:solidFill>
                    <a:srgbClr val="FF0000"/>
                  </a:solidFill>
                  <a:ea typeface="新細明體" panose="02020500000000000000" pitchFamily="18" charset="-120"/>
                </a:rPr>
                <a:t>|</a:t>
              </a:r>
              <a:r>
                <a:rPr lang="en-US" altLang="zh-TW" sz="2100" dirty="0" smtClean="0">
                  <a:solidFill>
                    <a:srgbClr val="000000"/>
                  </a:solidFill>
                  <a:ea typeface="新細明體" panose="02020500000000000000" pitchFamily="18" charset="-120"/>
                </a:rPr>
                <a:t> 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6032500" y="9588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6473825" y="9588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966913" y="1365250"/>
              <a:ext cx="1679575" cy="11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5446713" y="1365250"/>
              <a:ext cx="1616075" cy="11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2328863" y="1376363"/>
              <a:ext cx="12700" cy="3095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5884863" y="1376363"/>
              <a:ext cx="14287" cy="3095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6907213" y="9588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2328863" y="1582738"/>
              <a:ext cx="12700" cy="3079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1966913" y="157321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2474913" y="157321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2909888" y="157321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3351213" y="157321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5884863" y="1582738"/>
              <a:ext cx="14287" cy="3079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5584825" y="157321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6029325" y="157321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6470650" y="157321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2328863" y="1890713"/>
              <a:ext cx="12700" cy="3095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5884863" y="1890713"/>
              <a:ext cx="14287" cy="3095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6905625" y="157321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2328863" y="2071688"/>
              <a:ext cx="12700" cy="3095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1966913" y="2079625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2474913" y="2079625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2909888" y="2079625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3351213" y="2079625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5884863" y="2071688"/>
              <a:ext cx="14287" cy="3095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5586413" y="2079625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6030913" y="2079625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6472238" y="2079625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2328863" y="2381250"/>
              <a:ext cx="12700" cy="3095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5884863" y="2381250"/>
              <a:ext cx="14287" cy="3095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6905625" y="2079625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2328863" y="2587625"/>
              <a:ext cx="12700" cy="3079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1966913" y="258286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2476500" y="258286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2911475" y="258286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3352800" y="258286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5884863" y="2587625"/>
              <a:ext cx="14287" cy="3079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5589588" y="258286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 dirty="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6034088" y="258286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6475413" y="258286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6910388" y="258286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276475" y="3532188"/>
              <a:ext cx="12700" cy="4206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1890713" y="3533775"/>
              <a:ext cx="27251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 b="1" dirty="0">
                  <a:solidFill>
                    <a:srgbClr val="FF0000"/>
                  </a:solidFill>
                  <a:ea typeface="新細明體" panose="02020500000000000000" pitchFamily="18" charset="-120"/>
                </a:rPr>
                <a:t> ^</a:t>
              </a:r>
              <a:r>
                <a:rPr lang="en-US" altLang="zh-TW" sz="1500" b="1" dirty="0">
                  <a:solidFill>
                    <a:srgbClr val="FF0000"/>
                  </a:solidFill>
                  <a:ea typeface="新細明體" panose="02020500000000000000" pitchFamily="18" charset="-120"/>
                </a:rPr>
                <a:t> </a:t>
              </a:r>
              <a:endParaRPr lang="en-US" altLang="zh-TW" b="1" dirty="0">
                <a:solidFill>
                  <a:srgbClr val="FF0000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2430463" y="353536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2871788" y="353536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3311525" y="353536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5365750" y="3535363"/>
              <a:ext cx="43120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 dirty="0">
                  <a:solidFill>
                    <a:srgbClr val="000000"/>
                  </a:solidFill>
                  <a:ea typeface="新細明體" panose="02020500000000000000" pitchFamily="18" charset="-120"/>
                </a:rPr>
                <a:t> </a:t>
              </a:r>
              <a:r>
                <a:rPr lang="en-US" altLang="zh-TW" sz="2100" b="1" dirty="0">
                  <a:solidFill>
                    <a:srgbClr val="FF0000"/>
                  </a:solidFill>
                  <a:ea typeface="新細明體" panose="02020500000000000000" pitchFamily="18" charset="-120"/>
                </a:rPr>
                <a:t>~ ^</a:t>
              </a:r>
              <a:endParaRPr lang="en-US" altLang="zh-TW" b="1" dirty="0">
                <a:solidFill>
                  <a:srgbClr val="FF0000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5859463" y="3532188"/>
              <a:ext cx="12700" cy="4206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5570538" y="3502025"/>
              <a:ext cx="9525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500">
                  <a:solidFill>
                    <a:srgbClr val="000000"/>
                  </a:solidFill>
                  <a:ea typeface="新細明體" panose="02020500000000000000" pitchFamily="18" charset="-120"/>
                </a:rPr>
                <a:t> 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6029325" y="353536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6469063" y="353536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5" name="Rectangle 66"/>
            <p:cNvSpPr>
              <a:spLocks noChangeArrowheads="1"/>
            </p:cNvSpPr>
            <p:nvPr/>
          </p:nvSpPr>
          <p:spPr bwMode="auto">
            <a:xfrm>
              <a:off x="1966913" y="3940175"/>
              <a:ext cx="1639887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66" name="Rectangle 67"/>
            <p:cNvSpPr>
              <a:spLocks noChangeArrowheads="1"/>
            </p:cNvSpPr>
            <p:nvPr/>
          </p:nvSpPr>
          <p:spPr bwMode="auto">
            <a:xfrm>
              <a:off x="5214938" y="3940175"/>
              <a:ext cx="183832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67" name="Rectangle 68"/>
            <p:cNvSpPr>
              <a:spLocks noChangeArrowheads="1"/>
            </p:cNvSpPr>
            <p:nvPr/>
          </p:nvSpPr>
          <p:spPr bwMode="auto">
            <a:xfrm>
              <a:off x="2276475" y="3952875"/>
              <a:ext cx="12700" cy="3079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68" name="Rectangle 69"/>
            <p:cNvSpPr>
              <a:spLocks noChangeArrowheads="1"/>
            </p:cNvSpPr>
            <p:nvPr/>
          </p:nvSpPr>
          <p:spPr bwMode="auto">
            <a:xfrm>
              <a:off x="5859463" y="3952875"/>
              <a:ext cx="12700" cy="3079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69" name="Rectangle 70"/>
            <p:cNvSpPr>
              <a:spLocks noChangeArrowheads="1"/>
            </p:cNvSpPr>
            <p:nvPr/>
          </p:nvSpPr>
          <p:spPr bwMode="auto">
            <a:xfrm>
              <a:off x="6910388" y="353536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70" name="Rectangle 71"/>
            <p:cNvSpPr>
              <a:spLocks noChangeArrowheads="1"/>
            </p:cNvSpPr>
            <p:nvPr/>
          </p:nvSpPr>
          <p:spPr bwMode="auto">
            <a:xfrm>
              <a:off x="2276475" y="4157663"/>
              <a:ext cx="12700" cy="3095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71" name="Rectangle 72"/>
            <p:cNvSpPr>
              <a:spLocks noChangeArrowheads="1"/>
            </p:cNvSpPr>
            <p:nvPr/>
          </p:nvSpPr>
          <p:spPr bwMode="auto">
            <a:xfrm>
              <a:off x="1970088" y="415131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72" name="Rectangle 73"/>
            <p:cNvSpPr>
              <a:spLocks noChangeArrowheads="1"/>
            </p:cNvSpPr>
            <p:nvPr/>
          </p:nvSpPr>
          <p:spPr bwMode="auto">
            <a:xfrm>
              <a:off x="2428875" y="415131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73" name="Rectangle 74"/>
            <p:cNvSpPr>
              <a:spLocks noChangeArrowheads="1"/>
            </p:cNvSpPr>
            <p:nvPr/>
          </p:nvSpPr>
          <p:spPr bwMode="auto">
            <a:xfrm>
              <a:off x="2870200" y="415131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74" name="Rectangle 75"/>
            <p:cNvSpPr>
              <a:spLocks noChangeArrowheads="1"/>
            </p:cNvSpPr>
            <p:nvPr/>
          </p:nvSpPr>
          <p:spPr bwMode="auto">
            <a:xfrm>
              <a:off x="3309938" y="415131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75" name="Rectangle 76"/>
            <p:cNvSpPr>
              <a:spLocks noChangeArrowheads="1"/>
            </p:cNvSpPr>
            <p:nvPr/>
          </p:nvSpPr>
          <p:spPr bwMode="auto">
            <a:xfrm>
              <a:off x="5859463" y="4157663"/>
              <a:ext cx="12700" cy="3095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76" name="Rectangle 77"/>
            <p:cNvSpPr>
              <a:spLocks noChangeArrowheads="1"/>
            </p:cNvSpPr>
            <p:nvPr/>
          </p:nvSpPr>
          <p:spPr bwMode="auto">
            <a:xfrm>
              <a:off x="5472113" y="415131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6021388" y="415131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78" name="Rectangle 79"/>
            <p:cNvSpPr>
              <a:spLocks noChangeArrowheads="1"/>
            </p:cNvSpPr>
            <p:nvPr/>
          </p:nvSpPr>
          <p:spPr bwMode="auto">
            <a:xfrm>
              <a:off x="6461125" y="415131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79" name="Rectangle 80"/>
            <p:cNvSpPr>
              <a:spLocks noChangeArrowheads="1"/>
            </p:cNvSpPr>
            <p:nvPr/>
          </p:nvSpPr>
          <p:spPr bwMode="auto">
            <a:xfrm>
              <a:off x="2276475" y="4467225"/>
              <a:ext cx="12700" cy="3095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80" name="Rectangle 81"/>
            <p:cNvSpPr>
              <a:spLocks noChangeArrowheads="1"/>
            </p:cNvSpPr>
            <p:nvPr/>
          </p:nvSpPr>
          <p:spPr bwMode="auto">
            <a:xfrm>
              <a:off x="5859463" y="4467225"/>
              <a:ext cx="12700" cy="3095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81" name="Rectangle 82"/>
            <p:cNvSpPr>
              <a:spLocks noChangeArrowheads="1"/>
            </p:cNvSpPr>
            <p:nvPr/>
          </p:nvSpPr>
          <p:spPr bwMode="auto">
            <a:xfrm>
              <a:off x="6902450" y="4151313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82" name="Rectangle 83"/>
            <p:cNvSpPr>
              <a:spLocks noChangeArrowheads="1"/>
            </p:cNvSpPr>
            <p:nvPr/>
          </p:nvSpPr>
          <p:spPr bwMode="auto">
            <a:xfrm>
              <a:off x="2276475" y="4648200"/>
              <a:ext cx="12700" cy="3079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83" name="Rectangle 84"/>
            <p:cNvSpPr>
              <a:spLocks noChangeArrowheads="1"/>
            </p:cNvSpPr>
            <p:nvPr/>
          </p:nvSpPr>
          <p:spPr bwMode="auto">
            <a:xfrm>
              <a:off x="1970088" y="46545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84" name="Rectangle 85"/>
            <p:cNvSpPr>
              <a:spLocks noChangeArrowheads="1"/>
            </p:cNvSpPr>
            <p:nvPr/>
          </p:nvSpPr>
          <p:spPr bwMode="auto">
            <a:xfrm>
              <a:off x="2428875" y="46545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85" name="Rectangle 86"/>
            <p:cNvSpPr>
              <a:spLocks noChangeArrowheads="1"/>
            </p:cNvSpPr>
            <p:nvPr/>
          </p:nvSpPr>
          <p:spPr bwMode="auto">
            <a:xfrm>
              <a:off x="2870200" y="46545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86" name="Rectangle 87"/>
            <p:cNvSpPr>
              <a:spLocks noChangeArrowheads="1"/>
            </p:cNvSpPr>
            <p:nvPr/>
          </p:nvSpPr>
          <p:spPr bwMode="auto">
            <a:xfrm>
              <a:off x="3309938" y="46545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87" name="Rectangle 88"/>
            <p:cNvSpPr>
              <a:spLocks noChangeArrowheads="1"/>
            </p:cNvSpPr>
            <p:nvPr/>
          </p:nvSpPr>
          <p:spPr bwMode="auto">
            <a:xfrm>
              <a:off x="5859463" y="4648200"/>
              <a:ext cx="12700" cy="3079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88" name="Rectangle 89"/>
            <p:cNvSpPr>
              <a:spLocks noChangeArrowheads="1"/>
            </p:cNvSpPr>
            <p:nvPr/>
          </p:nvSpPr>
          <p:spPr bwMode="auto">
            <a:xfrm>
              <a:off x="5472113" y="46545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89" name="Rectangle 90"/>
            <p:cNvSpPr>
              <a:spLocks noChangeArrowheads="1"/>
            </p:cNvSpPr>
            <p:nvPr/>
          </p:nvSpPr>
          <p:spPr bwMode="auto">
            <a:xfrm>
              <a:off x="6021388" y="46545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90" name="Rectangle 91"/>
            <p:cNvSpPr>
              <a:spLocks noChangeArrowheads="1"/>
            </p:cNvSpPr>
            <p:nvPr/>
          </p:nvSpPr>
          <p:spPr bwMode="auto">
            <a:xfrm>
              <a:off x="6461125" y="46545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91" name="Rectangle 92"/>
            <p:cNvSpPr>
              <a:spLocks noChangeArrowheads="1"/>
            </p:cNvSpPr>
            <p:nvPr/>
          </p:nvSpPr>
          <p:spPr bwMode="auto">
            <a:xfrm>
              <a:off x="2276475" y="4956175"/>
              <a:ext cx="12700" cy="3095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92" name="Rectangle 93"/>
            <p:cNvSpPr>
              <a:spLocks noChangeArrowheads="1"/>
            </p:cNvSpPr>
            <p:nvPr/>
          </p:nvSpPr>
          <p:spPr bwMode="auto">
            <a:xfrm>
              <a:off x="5859463" y="4956175"/>
              <a:ext cx="12700" cy="3095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93" name="Rectangle 94"/>
            <p:cNvSpPr>
              <a:spLocks noChangeArrowheads="1"/>
            </p:cNvSpPr>
            <p:nvPr/>
          </p:nvSpPr>
          <p:spPr bwMode="auto">
            <a:xfrm>
              <a:off x="6902450" y="46545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94" name="Rectangle 95"/>
            <p:cNvSpPr>
              <a:spLocks noChangeArrowheads="1"/>
            </p:cNvSpPr>
            <p:nvPr/>
          </p:nvSpPr>
          <p:spPr bwMode="auto">
            <a:xfrm>
              <a:off x="2276475" y="5162550"/>
              <a:ext cx="12700" cy="3095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95" name="Rectangle 96"/>
            <p:cNvSpPr>
              <a:spLocks noChangeArrowheads="1"/>
            </p:cNvSpPr>
            <p:nvPr/>
          </p:nvSpPr>
          <p:spPr bwMode="auto">
            <a:xfrm>
              <a:off x="1970088" y="51625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96" name="Rectangle 97"/>
            <p:cNvSpPr>
              <a:spLocks noChangeArrowheads="1"/>
            </p:cNvSpPr>
            <p:nvPr/>
          </p:nvSpPr>
          <p:spPr bwMode="auto">
            <a:xfrm>
              <a:off x="2430463" y="51625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97" name="Rectangle 98"/>
            <p:cNvSpPr>
              <a:spLocks noChangeArrowheads="1"/>
            </p:cNvSpPr>
            <p:nvPr/>
          </p:nvSpPr>
          <p:spPr bwMode="auto">
            <a:xfrm>
              <a:off x="2871788" y="51625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98" name="Rectangle 99"/>
            <p:cNvSpPr>
              <a:spLocks noChangeArrowheads="1"/>
            </p:cNvSpPr>
            <p:nvPr/>
          </p:nvSpPr>
          <p:spPr bwMode="auto">
            <a:xfrm>
              <a:off x="3314700" y="51625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99" name="Rectangle 100"/>
            <p:cNvSpPr>
              <a:spLocks noChangeArrowheads="1"/>
            </p:cNvSpPr>
            <p:nvPr/>
          </p:nvSpPr>
          <p:spPr bwMode="auto">
            <a:xfrm>
              <a:off x="5859463" y="5162550"/>
              <a:ext cx="12700" cy="3095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100" name="Rectangle 101"/>
            <p:cNvSpPr>
              <a:spLocks noChangeArrowheads="1"/>
            </p:cNvSpPr>
            <p:nvPr/>
          </p:nvSpPr>
          <p:spPr bwMode="auto">
            <a:xfrm>
              <a:off x="5472113" y="51625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101" name="Rectangle 102"/>
            <p:cNvSpPr>
              <a:spLocks noChangeArrowheads="1"/>
            </p:cNvSpPr>
            <p:nvPr/>
          </p:nvSpPr>
          <p:spPr bwMode="auto">
            <a:xfrm>
              <a:off x="6026150" y="51625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102" name="Rectangle 103"/>
            <p:cNvSpPr>
              <a:spLocks noChangeArrowheads="1"/>
            </p:cNvSpPr>
            <p:nvPr/>
          </p:nvSpPr>
          <p:spPr bwMode="auto">
            <a:xfrm>
              <a:off x="6467475" y="51625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103" name="Rectangle 104"/>
            <p:cNvSpPr>
              <a:spLocks noChangeArrowheads="1"/>
            </p:cNvSpPr>
            <p:nvPr/>
          </p:nvSpPr>
          <p:spPr bwMode="auto">
            <a:xfrm>
              <a:off x="6908800" y="5162550"/>
              <a:ext cx="2000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2100">
                  <a:solidFill>
                    <a:srgbClr val="000000"/>
                  </a:solidFill>
                  <a:ea typeface="新細明體" panose="02020500000000000000" pitchFamily="18" charset="-120"/>
                </a:rPr>
                <a:t>x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</p:grpSp>
      <p:sp>
        <p:nvSpPr>
          <p:cNvPr id="104" name="文字方塊 103"/>
          <p:cNvSpPr txBox="1"/>
          <p:nvPr/>
        </p:nvSpPr>
        <p:spPr>
          <a:xfrm>
            <a:off x="5483837" y="1521470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Bitwise AND</a:t>
            </a:r>
            <a:endParaRPr lang="zh-TW" altLang="en-US" dirty="0"/>
          </a:p>
        </p:txBody>
      </p:sp>
      <p:sp>
        <p:nvSpPr>
          <p:cNvPr id="105" name="文字方塊 104"/>
          <p:cNvSpPr txBox="1"/>
          <p:nvPr/>
        </p:nvSpPr>
        <p:spPr>
          <a:xfrm>
            <a:off x="8870448" y="1516162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Bitwise OR</a:t>
            </a:r>
            <a:endParaRPr lang="zh-TW" altLang="en-US" dirty="0"/>
          </a:p>
        </p:txBody>
      </p:sp>
      <p:sp>
        <p:nvSpPr>
          <p:cNvPr id="106" name="文字方塊 105"/>
          <p:cNvSpPr txBox="1"/>
          <p:nvPr/>
        </p:nvSpPr>
        <p:spPr>
          <a:xfrm>
            <a:off x="5442616" y="4020645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Bitwise XOR</a:t>
            </a:r>
            <a:endParaRPr lang="zh-TW" altLang="en-US" dirty="0"/>
          </a:p>
        </p:txBody>
      </p:sp>
      <p:sp>
        <p:nvSpPr>
          <p:cNvPr id="107" name="文字方塊 106"/>
          <p:cNvSpPr txBox="1"/>
          <p:nvPr/>
        </p:nvSpPr>
        <p:spPr>
          <a:xfrm>
            <a:off x="8636258" y="4113768"/>
            <a:ext cx="14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Bitwise XNOR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9339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Using </a:t>
            </a:r>
            <a:r>
              <a:rPr lang="en-US" altLang="zh-TW" dirty="0" smtClean="0">
                <a:solidFill>
                  <a:srgbClr val="FF0000"/>
                </a:solidFill>
              </a:rPr>
              <a:t>Task</a:t>
            </a:r>
            <a:r>
              <a:rPr lang="en-US" altLang="zh-TW" dirty="0" smtClean="0"/>
              <a:t> in Verilog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3897573" cy="4351338"/>
          </a:xfrm>
        </p:spPr>
        <p:txBody>
          <a:bodyPr/>
          <a:lstStyle/>
          <a:p>
            <a:r>
              <a:rPr lang="en-US" altLang="zh-TW" dirty="0" smtClean="0"/>
              <a:t>Task: circuit routine for replication </a:t>
            </a:r>
          </a:p>
          <a:p>
            <a:r>
              <a:rPr lang="en-US" altLang="zh-TW" dirty="0" smtClean="0"/>
              <a:t>Output of a task must be a variable. </a:t>
            </a:r>
          </a:p>
          <a:p>
            <a:r>
              <a:rPr lang="en-US" altLang="zh-TW" dirty="0" smtClean="0"/>
              <a:t>The task must be included in the module that calls it.</a:t>
            </a:r>
          </a:p>
          <a:p>
            <a:r>
              <a:rPr lang="en-US" altLang="zh-TW" dirty="0" smtClean="0"/>
              <a:t>A task can </a:t>
            </a:r>
            <a:r>
              <a:rPr lang="en-US" altLang="zh-TW" dirty="0" smtClean="0">
                <a:solidFill>
                  <a:srgbClr val="FF0000"/>
                </a:solidFill>
              </a:rPr>
              <a:t>call</a:t>
            </a:r>
            <a:r>
              <a:rPr lang="en-US" altLang="zh-TW" dirty="0" smtClean="0"/>
              <a:t> another task and it may </a:t>
            </a:r>
            <a:r>
              <a:rPr lang="en-US" altLang="zh-TW" dirty="0" smtClean="0">
                <a:solidFill>
                  <a:srgbClr val="FF0000"/>
                </a:solidFill>
              </a:rPr>
              <a:t>invoke</a:t>
            </a:r>
            <a:r>
              <a:rPr lang="en-US" altLang="zh-TW" dirty="0" smtClean="0"/>
              <a:t> a function.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875" y="812373"/>
            <a:ext cx="3360050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線單箭頭接點 7"/>
          <p:cNvCxnSpPr/>
          <p:nvPr/>
        </p:nvCxnSpPr>
        <p:spPr>
          <a:xfrm flipV="1">
            <a:off x="6892119" y="2415654"/>
            <a:ext cx="512929" cy="148078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7876178" y="2294789"/>
            <a:ext cx="44355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9089282" y="2483765"/>
            <a:ext cx="44355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橢圓 12"/>
          <p:cNvSpPr/>
          <p:nvPr/>
        </p:nvSpPr>
        <p:spPr>
          <a:xfrm>
            <a:off x="8319730" y="2157984"/>
            <a:ext cx="560923" cy="3950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單箭頭接點 14"/>
          <p:cNvCxnSpPr/>
          <p:nvPr/>
        </p:nvCxnSpPr>
        <p:spPr>
          <a:xfrm flipV="1">
            <a:off x="8792870" y="1455726"/>
            <a:ext cx="739964" cy="702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9532834" y="1219833"/>
            <a:ext cx="1790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 Inputs of 16to1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5885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6080</TotalTime>
  <Words>661</Words>
  <Application>Microsoft Office PowerPoint</Application>
  <PresentationFormat>寬螢幕</PresentationFormat>
  <Paragraphs>309</Paragraphs>
  <Slides>10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MS Mincho</vt:lpstr>
      <vt:lpstr>新細明體</vt:lpstr>
      <vt:lpstr>Arial</vt:lpstr>
      <vt:lpstr>Calibri</vt:lpstr>
      <vt:lpstr>Calibri Light</vt:lpstr>
      <vt:lpstr>Courier New</vt:lpstr>
      <vt:lpstr>Times New Roman</vt:lpstr>
      <vt:lpstr>Times-Roman</vt:lpstr>
      <vt:lpstr>Office 佈景主題</vt:lpstr>
      <vt:lpstr>Supplement on Verilog combinational circuit examples</vt:lpstr>
      <vt:lpstr>Conditional Execution </vt:lpstr>
      <vt:lpstr>Conditional Execution </vt:lpstr>
      <vt:lpstr>Conditional Execution using if else </vt:lpstr>
      <vt:lpstr>Conditional Execution Using case </vt:lpstr>
      <vt:lpstr>Signal states: 0, 1, z, or x</vt:lpstr>
      <vt:lpstr>Example of using casex</vt:lpstr>
      <vt:lpstr>Verilog Operators</vt:lpstr>
      <vt:lpstr>Using Task in Verilog</vt:lpstr>
      <vt:lpstr>Using Function in Verilog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 Supplement, Verilog</dc:title>
  <dc:creator>oboe</dc:creator>
  <cp:lastModifiedBy>oboe</cp:lastModifiedBy>
  <cp:revision>97</cp:revision>
  <dcterms:created xsi:type="dcterms:W3CDTF">2014-02-17T07:38:04Z</dcterms:created>
  <dcterms:modified xsi:type="dcterms:W3CDTF">2014-03-12T01:29:17Z</dcterms:modified>
</cp:coreProperties>
</file>