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4" r:id="rId19"/>
    <p:sldId id="275" r:id="rId20"/>
    <p:sldId id="277" r:id="rId21"/>
    <p:sldId id="268" r:id="rId2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29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87EE-999E-42DB-922F-9C1F786E5F16}" type="datetimeFigureOut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8FF8A-FDC5-4F29-A794-E9C416FF74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629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9192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825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849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80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515-ECE4-4231-9F56-47ECD4FACEF3}" type="datetime1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653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2BF2-C183-40C0-A4C4-8408097A9E05}" type="datetime1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04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879D-7F1F-4B7C-9C14-D32E660FCA0C}" type="datetime1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3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BCBF-2DF1-47AB-A24A-66E57541585A}" type="datetime1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79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A2C-CB30-4AA8-B69D-41EBE99B7BA2}" type="datetime1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966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202-98CA-4725-BBCF-78BE8306D513}" type="datetime1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77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6243-CA96-45BE-A53F-950CCC90A263}" type="datetime1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25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478A-7A47-4DB2-BD29-363F44942DCB}" type="datetime1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6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DC9B-8C99-472F-B1D7-B0876F90452D}" type="datetime1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58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F4F2-2406-4696-8E8E-26217F10CB0A}" type="datetime1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59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653F-14BE-467A-86E3-B6DC8D59661D}" type="datetime1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709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2EFF-F000-4749-A751-45F71413CECF}" type="datetime1">
              <a:rPr lang="zh-TW" altLang="en-US" smtClean="0"/>
              <a:t>2016/6/15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52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0586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Supplement on Verilog</a:t>
            </a:r>
            <a:br>
              <a:rPr lang="en-US" altLang="zh-TW" dirty="0" smtClean="0"/>
            </a:br>
            <a:r>
              <a:rPr lang="en-US" altLang="zh-TW" dirty="0"/>
              <a:t>a</a:t>
            </a:r>
            <a:r>
              <a:rPr lang="en-US" altLang="zh-TW" dirty="0" smtClean="0"/>
              <a:t>dder examples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21892" y="3991970"/>
            <a:ext cx="9144000" cy="186292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Based on </a:t>
            </a:r>
          </a:p>
          <a:p>
            <a:r>
              <a:rPr lang="en-US" altLang="zh-TW" dirty="0" smtClean="0"/>
              <a:t>Fundamentals of Digital Logic with Verilog Design</a:t>
            </a:r>
          </a:p>
          <a:p>
            <a:r>
              <a:rPr lang="en-US" altLang="zh-TW" dirty="0" smtClean="0"/>
              <a:t>By Brown/</a:t>
            </a:r>
            <a:r>
              <a:rPr lang="en-US" altLang="zh-TW" dirty="0" err="1" smtClean="0"/>
              <a:t>Vranesic</a:t>
            </a:r>
            <a:r>
              <a:rPr lang="en-US" altLang="zh-TW" dirty="0" smtClean="0"/>
              <a:t>   3</a:t>
            </a:r>
            <a:r>
              <a:rPr lang="en-US" altLang="zh-TW" baseline="30000" dirty="0" smtClean="0"/>
              <a:t>rd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 smtClean="0"/>
              <a:t>Chung-Ho Chen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68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 smtClean="0"/>
              <a:t>3-bit Ripple Adders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10</a:t>
            </a:fld>
            <a:endParaRPr lang="zh-TW" alt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41092" y="1280464"/>
            <a:ext cx="6503158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adder3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 </a:t>
            </a:r>
            <a:r>
              <a:rPr lang="en-CA" sz="1800" dirty="0">
                <a:ea typeface="MS Mincho" panose="02020609040205080304" pitchFamily="49" charset="-128"/>
              </a:rPr>
              <a:t>x2, x1, </a:t>
            </a:r>
            <a:r>
              <a:rPr lang="en-CA" sz="1800" dirty="0" smtClean="0">
                <a:ea typeface="MS Mincho" panose="02020609040205080304" pitchFamily="49" charset="-128"/>
              </a:rPr>
              <a:t>x0, </a:t>
            </a:r>
            <a:r>
              <a:rPr lang="en-CA" sz="1800" dirty="0">
                <a:ea typeface="MS Mincho" panose="02020609040205080304" pitchFamily="49" charset="-128"/>
              </a:rPr>
              <a:t>y2, y1, </a:t>
            </a:r>
            <a:r>
              <a:rPr lang="en-CA" sz="1800" dirty="0" smtClean="0">
                <a:ea typeface="MS Mincho" panose="02020609040205080304" pitchFamily="49" charset="-128"/>
              </a:rPr>
              <a:t>y0, </a:t>
            </a:r>
            <a:r>
              <a:rPr lang="en-CA" sz="1800" dirty="0">
                <a:ea typeface="MS Mincho" panose="02020609040205080304" pitchFamily="49" charset="-128"/>
              </a:rPr>
              <a:t>s2, s1, s0, 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x2, x1, </a:t>
            </a:r>
            <a:r>
              <a:rPr lang="en-CA" sz="1800" dirty="0" smtClean="0">
                <a:ea typeface="MS Mincho" panose="02020609040205080304" pitchFamily="49" charset="-128"/>
              </a:rPr>
              <a:t>x0, </a:t>
            </a:r>
            <a:r>
              <a:rPr lang="en-CA" sz="1800" dirty="0">
                <a:ea typeface="MS Mincho" panose="02020609040205080304" pitchFamily="49" charset="-128"/>
              </a:rPr>
              <a:t>y2, y1, y0;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s2, s1, s0, carryout;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0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x0, y0, s0, </a:t>
            </a:r>
            <a:r>
              <a:rPr lang="en-CA" sz="1800" dirty="0">
                <a:solidFill>
                  <a:srgbClr val="00B050"/>
                </a:solidFill>
                <a:ea typeface="MS Mincho" panose="02020609040205080304" pitchFamily="49" charset="-128"/>
              </a:rPr>
              <a:t>c1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1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00B050"/>
                </a:solidFill>
                <a:ea typeface="MS Mincho" panose="02020609040205080304" pitchFamily="49" charset="-128"/>
              </a:rPr>
              <a:t>c1</a:t>
            </a:r>
            <a:r>
              <a:rPr lang="en-CA" sz="1800" dirty="0">
                <a:ea typeface="MS Mincho" panose="02020609040205080304" pitchFamily="49" charset="-128"/>
              </a:rPr>
              <a:t>, x1, y1, s1, </a:t>
            </a:r>
            <a:r>
              <a:rPr lang="en-CA" sz="1800" dirty="0">
                <a:solidFill>
                  <a:srgbClr val="0070C0"/>
                </a:solidFill>
                <a:ea typeface="MS Mincho" panose="02020609040205080304" pitchFamily="49" charset="-128"/>
              </a:rPr>
              <a:t>c2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2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0070C0"/>
                </a:solidFill>
                <a:ea typeface="MS Mincho" panose="02020609040205080304" pitchFamily="49" charset="-128"/>
              </a:rPr>
              <a:t>c2</a:t>
            </a:r>
            <a:r>
              <a:rPr lang="en-CA" sz="1800" dirty="0">
                <a:ea typeface="MS Mincho" panose="02020609040205080304" pitchFamily="49" charset="-128"/>
              </a:rPr>
              <a:t>, x2, y2, s2, </a:t>
            </a:r>
            <a:r>
              <a:rPr lang="en-CA" sz="1800" dirty="0" smtClean="0">
                <a:ea typeface="MS Mincho" panose="02020609040205080304" pitchFamily="49" charset="-128"/>
              </a:rPr>
              <a:t>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y,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s = x ^ y ^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 = (x &amp; y) | (x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 | (y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   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</a:p>
        </p:txBody>
      </p:sp>
      <p:cxnSp>
        <p:nvCxnSpPr>
          <p:cNvPr id="13" name="直線單箭頭接點 12"/>
          <p:cNvCxnSpPr/>
          <p:nvPr/>
        </p:nvCxnSpPr>
        <p:spPr>
          <a:xfrm flipV="1">
            <a:off x="2497540" y="2634018"/>
            <a:ext cx="716508" cy="13364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1332959" y="39704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Instantiate the</a:t>
            </a:r>
          </a:p>
          <a:p>
            <a:r>
              <a:rPr lang="en-US" altLang="zh-TW" dirty="0" err="1"/>
              <a:t>f</a:t>
            </a:r>
            <a:r>
              <a:rPr lang="en-US" altLang="zh-TW" dirty="0" err="1" smtClean="0"/>
              <a:t>ulladd</a:t>
            </a:r>
            <a:r>
              <a:rPr lang="en-US" altLang="zh-TW" dirty="0" smtClean="0"/>
              <a:t> module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8529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872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 smtClean="0"/>
              <a:t>3-bit Ripple Adders Using Vectored Signals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>
                <a:solidFill>
                  <a:srgbClr val="0070C0"/>
                </a:solidFill>
              </a:rPr>
              <a:t>11</a:t>
            </a:fld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9821" y="1460599"/>
            <a:ext cx="6503158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adder3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 </a:t>
            </a:r>
            <a:r>
              <a:rPr lang="en-CA" sz="1800" dirty="0">
                <a:ea typeface="MS Mincho" panose="02020609040205080304" pitchFamily="49" charset="-128"/>
              </a:rPr>
              <a:t>x2, x1, </a:t>
            </a:r>
            <a:r>
              <a:rPr lang="en-CA" sz="1800" dirty="0" smtClean="0">
                <a:ea typeface="MS Mincho" panose="02020609040205080304" pitchFamily="49" charset="-128"/>
              </a:rPr>
              <a:t>x0, </a:t>
            </a:r>
            <a:r>
              <a:rPr lang="en-CA" sz="1800" dirty="0">
                <a:ea typeface="MS Mincho" panose="02020609040205080304" pitchFamily="49" charset="-128"/>
              </a:rPr>
              <a:t>y2, y1, </a:t>
            </a:r>
            <a:r>
              <a:rPr lang="en-CA" sz="1800" dirty="0" smtClean="0">
                <a:ea typeface="MS Mincho" panose="02020609040205080304" pitchFamily="49" charset="-128"/>
              </a:rPr>
              <a:t>y0, </a:t>
            </a:r>
            <a:r>
              <a:rPr lang="en-CA" sz="1800" dirty="0">
                <a:ea typeface="MS Mincho" panose="02020609040205080304" pitchFamily="49" charset="-128"/>
              </a:rPr>
              <a:t>s2, s1, s0, 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x2, x1, </a:t>
            </a:r>
            <a:r>
              <a:rPr lang="en-CA" sz="1800" dirty="0" smtClean="0">
                <a:ea typeface="MS Mincho" panose="02020609040205080304" pitchFamily="49" charset="-128"/>
              </a:rPr>
              <a:t>x0, </a:t>
            </a:r>
            <a:r>
              <a:rPr lang="en-CA" sz="1800" dirty="0">
                <a:ea typeface="MS Mincho" panose="02020609040205080304" pitchFamily="49" charset="-128"/>
              </a:rPr>
              <a:t>y2, y1, y0;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s2, s1, s0, carryout;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0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x0, y0, s0, </a:t>
            </a:r>
            <a:r>
              <a:rPr lang="en-CA" sz="1800" dirty="0">
                <a:solidFill>
                  <a:srgbClr val="00B050"/>
                </a:solidFill>
                <a:ea typeface="MS Mincho" panose="02020609040205080304" pitchFamily="49" charset="-128"/>
              </a:rPr>
              <a:t>c1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1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00B050"/>
                </a:solidFill>
                <a:ea typeface="MS Mincho" panose="02020609040205080304" pitchFamily="49" charset="-128"/>
              </a:rPr>
              <a:t>c1</a:t>
            </a:r>
            <a:r>
              <a:rPr lang="en-CA" sz="1800" dirty="0">
                <a:ea typeface="MS Mincho" panose="02020609040205080304" pitchFamily="49" charset="-128"/>
              </a:rPr>
              <a:t>, x1, y1, s1, </a:t>
            </a:r>
            <a:r>
              <a:rPr lang="en-CA" sz="1800" dirty="0">
                <a:solidFill>
                  <a:srgbClr val="0070C0"/>
                </a:solidFill>
                <a:ea typeface="MS Mincho" panose="02020609040205080304" pitchFamily="49" charset="-128"/>
              </a:rPr>
              <a:t>c2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2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0070C0"/>
                </a:solidFill>
                <a:ea typeface="MS Mincho" panose="02020609040205080304" pitchFamily="49" charset="-128"/>
              </a:rPr>
              <a:t>c2</a:t>
            </a:r>
            <a:r>
              <a:rPr lang="en-CA" sz="1800" dirty="0">
                <a:ea typeface="MS Mincho" panose="02020609040205080304" pitchFamily="49" charset="-128"/>
              </a:rPr>
              <a:t>, x2, y2, s2, </a:t>
            </a:r>
            <a:r>
              <a:rPr lang="en-CA" sz="1800" dirty="0" smtClean="0">
                <a:ea typeface="MS Mincho" panose="02020609040205080304" pitchFamily="49" charset="-128"/>
              </a:rPr>
              <a:t>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y,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s = x ^ y ^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 = (x &amp; y) | (x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 | (y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   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531306" y="1827848"/>
            <a:ext cx="534672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2000" b="1" dirty="0">
                <a:ea typeface="MS Mincho" panose="02020609040205080304" pitchFamily="49" charset="-128"/>
              </a:rPr>
              <a:t>module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adder3 </a:t>
            </a:r>
            <a:r>
              <a:rPr lang="en-CA" sz="2000" dirty="0">
                <a:ea typeface="MS Mincho" panose="02020609040205080304" pitchFamily="49" charset="-128"/>
              </a:rPr>
              <a:t>(</a:t>
            </a:r>
            <a:r>
              <a:rPr lang="en-CA" sz="2000" dirty="0" smtClean="0">
                <a:ea typeface="MS Mincho" panose="02020609040205080304" pitchFamily="49" charset="-128"/>
              </a:rPr>
              <a:t>c0, </a:t>
            </a:r>
            <a:r>
              <a:rPr lang="en-CA" sz="2000" dirty="0">
                <a:ea typeface="MS Mincho" panose="02020609040205080304" pitchFamily="49" charset="-128"/>
              </a:rPr>
              <a:t>X, Y, S, carryout);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c0;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[2:0</a:t>
            </a:r>
            <a:r>
              <a:rPr lang="en-CA" sz="2000" dirty="0">
                <a:ea typeface="MS Mincho" panose="02020609040205080304" pitchFamily="49" charset="-128"/>
              </a:rPr>
              <a:t>] X, Y;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[2:0</a:t>
            </a:r>
            <a:r>
              <a:rPr lang="en-CA" sz="2000" dirty="0">
                <a:ea typeface="MS Mincho" panose="02020609040205080304" pitchFamily="49" charset="-128"/>
              </a:rPr>
              <a:t>] S;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carryout;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wire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[2:1</a:t>
            </a:r>
            <a:r>
              <a:rPr lang="en-CA" sz="2000" dirty="0">
                <a:ea typeface="MS Mincho" panose="02020609040205080304" pitchFamily="49" charset="-128"/>
              </a:rPr>
              <a:t>] C;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dirty="0" err="1">
                <a:ea typeface="MS Mincho" panose="02020609040205080304" pitchFamily="49" charset="-128"/>
              </a:rPr>
              <a:t>fulladd</a:t>
            </a:r>
            <a:r>
              <a:rPr lang="en-CA" sz="2000" dirty="0">
                <a:ea typeface="MS Mincho" panose="02020609040205080304" pitchFamily="49" charset="-128"/>
              </a:rPr>
              <a:t> b</a:t>
            </a:r>
            <a:r>
              <a:rPr lang="en-CA" sz="2000" dirty="0" smtClean="0">
                <a:ea typeface="MS Mincho" panose="02020609040205080304" pitchFamily="49" charset="-128"/>
              </a:rPr>
              <a:t>0 </a:t>
            </a:r>
            <a:r>
              <a:rPr lang="en-CA" sz="2000" dirty="0">
                <a:ea typeface="MS Mincho" panose="02020609040205080304" pitchFamily="49" charset="-128"/>
              </a:rPr>
              <a:t>(</a:t>
            </a:r>
            <a:r>
              <a:rPr lang="en-CA" sz="2000" dirty="0" smtClean="0">
                <a:ea typeface="MS Mincho" panose="02020609040205080304" pitchFamily="49" charset="-128"/>
              </a:rPr>
              <a:t>c0, </a:t>
            </a:r>
            <a:r>
              <a:rPr lang="en-CA" sz="2000" dirty="0">
                <a:ea typeface="MS Mincho" panose="02020609040205080304" pitchFamily="49" charset="-128"/>
              </a:rPr>
              <a:t>X[0], Y[0], S[0], </a:t>
            </a:r>
            <a:r>
              <a:rPr lang="en-CA" sz="2000" dirty="0">
                <a:solidFill>
                  <a:srgbClr val="FF0000"/>
                </a:solidFill>
                <a:ea typeface="MS Mincho" panose="02020609040205080304" pitchFamily="49" charset="-128"/>
              </a:rPr>
              <a:t>C[1]</a:t>
            </a:r>
            <a:r>
              <a:rPr lang="en-CA" sz="2000" dirty="0">
                <a:ea typeface="MS Mincho" panose="02020609040205080304" pitchFamily="49" charset="-128"/>
              </a:rPr>
              <a:t>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dirty="0" err="1">
                <a:ea typeface="MS Mincho" panose="02020609040205080304" pitchFamily="49" charset="-128"/>
              </a:rPr>
              <a:t>fulladd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b1 </a:t>
            </a:r>
            <a:r>
              <a:rPr lang="en-CA" sz="2000" dirty="0">
                <a:ea typeface="MS Mincho" panose="02020609040205080304" pitchFamily="49" charset="-128"/>
              </a:rPr>
              <a:t>(</a:t>
            </a:r>
            <a:r>
              <a:rPr lang="en-CA" sz="2000" dirty="0">
                <a:solidFill>
                  <a:srgbClr val="FF0000"/>
                </a:solidFill>
                <a:ea typeface="MS Mincho" panose="02020609040205080304" pitchFamily="49" charset="-128"/>
              </a:rPr>
              <a:t>C[1]</a:t>
            </a:r>
            <a:r>
              <a:rPr lang="en-CA" sz="2000" dirty="0">
                <a:ea typeface="MS Mincho" panose="02020609040205080304" pitchFamily="49" charset="-128"/>
              </a:rPr>
              <a:t>, X[1], Y[1], S[1], </a:t>
            </a:r>
            <a:r>
              <a:rPr lang="en-CA" sz="2000" dirty="0">
                <a:solidFill>
                  <a:srgbClr val="00B0F0"/>
                </a:solidFill>
                <a:ea typeface="MS Mincho" panose="02020609040205080304" pitchFamily="49" charset="-128"/>
              </a:rPr>
              <a:t>C[2]</a:t>
            </a:r>
            <a:r>
              <a:rPr lang="en-CA" sz="2000" dirty="0">
                <a:ea typeface="MS Mincho" panose="02020609040205080304" pitchFamily="49" charset="-128"/>
              </a:rPr>
              <a:t>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dirty="0" err="1">
                <a:ea typeface="MS Mincho" panose="02020609040205080304" pitchFamily="49" charset="-128"/>
              </a:rPr>
              <a:t>fulladd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b2 (</a:t>
            </a:r>
            <a:r>
              <a:rPr lang="en-CA" sz="2000" dirty="0" smtClean="0">
                <a:solidFill>
                  <a:srgbClr val="00B0F0"/>
                </a:solidFill>
                <a:ea typeface="MS Mincho" panose="02020609040205080304" pitchFamily="49" charset="-128"/>
              </a:rPr>
              <a:t>C[2</a:t>
            </a:r>
            <a:r>
              <a:rPr lang="en-CA" sz="2000" dirty="0">
                <a:solidFill>
                  <a:srgbClr val="00B0F0"/>
                </a:solidFill>
                <a:ea typeface="MS Mincho" panose="02020609040205080304" pitchFamily="49" charset="-128"/>
              </a:rPr>
              <a:t>]</a:t>
            </a:r>
            <a:r>
              <a:rPr lang="en-CA" sz="2000" dirty="0">
                <a:ea typeface="MS Mincho" panose="02020609040205080304" pitchFamily="49" charset="-128"/>
              </a:rPr>
              <a:t>, X[2], Y[2], S[2], </a:t>
            </a:r>
            <a:r>
              <a:rPr lang="en-CA" sz="2000" dirty="0" smtClean="0">
                <a:ea typeface="MS Mincho" panose="02020609040205080304" pitchFamily="49" charset="-128"/>
              </a:rPr>
              <a:t>carryout);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b="1" dirty="0" err="1">
                <a:ea typeface="MS Mincho" panose="02020609040205080304" pitchFamily="49" charset="-128"/>
              </a:rPr>
              <a:t>endmodule</a:t>
            </a:r>
            <a:r>
              <a:rPr lang="en-CA" sz="2000" dirty="0">
                <a:ea typeface="MS Mincho" panose="02020609040205080304" pitchFamily="49" charset="-128"/>
              </a:rPr>
              <a:t> </a:t>
            </a:r>
            <a:endParaRPr lang="en-CA" sz="2000" dirty="0">
              <a:cs typeface="Courier New" panose="02070309020205020404" pitchFamily="49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240101" y="1366183"/>
            <a:ext cx="2879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0070C0"/>
                </a:solidFill>
              </a:rPr>
              <a:t>Vectored signals used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155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872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/>
              <a:t>n</a:t>
            </a:r>
            <a:r>
              <a:rPr lang="en-US" altLang="zh-TW" b="1" dirty="0" smtClean="0"/>
              <a:t>-bit Ripple Adders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>
                <a:solidFill>
                  <a:srgbClr val="0070C0"/>
                </a:solidFill>
              </a:rPr>
              <a:t>12</a:t>
            </a:fld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29149" y="1089164"/>
            <a:ext cx="849487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 smtClean="0">
                <a:ea typeface="MS Mincho" panose="02020609040205080304" pitchFamily="49" charset="-128"/>
              </a:rPr>
              <a:t>adderN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X, Y, S, 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smtClean="0">
                <a:ea typeface="MS Mincho" panose="02020609040205080304" pitchFamily="49" charset="-128"/>
              </a:rPr>
              <a:t>parameter</a:t>
            </a:r>
            <a:r>
              <a:rPr lang="en-CA" sz="1800" dirty="0" smtClean="0">
                <a:ea typeface="MS Mincho" panose="02020609040205080304" pitchFamily="49" charset="-128"/>
              </a:rPr>
              <a:t> n = 16;</a:t>
            </a:r>
          </a:p>
          <a:p>
            <a:r>
              <a:rPr lang="en-CA" sz="1800" b="1" dirty="0" smtClean="0">
                <a:ea typeface="MS Mincho" panose="02020609040205080304" pitchFamily="49" charset="-128"/>
              </a:rPr>
              <a:t>      input</a:t>
            </a:r>
            <a:r>
              <a:rPr lang="en-CA" sz="1800" dirty="0" smtClean="0">
                <a:ea typeface="MS Mincho" panose="02020609040205080304" pitchFamily="49" charset="-128"/>
              </a:rPr>
              <a:t> c0;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[n-1:0</a:t>
            </a:r>
            <a:r>
              <a:rPr lang="en-CA" sz="1800" dirty="0">
                <a:ea typeface="MS Mincho" panose="02020609040205080304" pitchFamily="49" charset="-128"/>
              </a:rPr>
              <a:t>]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 smtClean="0">
                <a:ea typeface="MS Mincho" panose="02020609040205080304" pitchFamily="49" charset="-128"/>
              </a:rPr>
              <a:t>reg</a:t>
            </a:r>
            <a:r>
              <a:rPr lang="en-CA" sz="1800" dirty="0" smtClean="0">
                <a:ea typeface="MS Mincho" panose="02020609040205080304" pitchFamily="49" charset="-128"/>
              </a:rPr>
              <a:t> [n-1:0</a:t>
            </a:r>
            <a:r>
              <a:rPr lang="en-CA" sz="1800" dirty="0">
                <a:ea typeface="MS Mincho" panose="02020609040205080304" pitchFamily="49" charset="-128"/>
              </a:rPr>
              <a:t>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 smtClean="0">
                <a:ea typeface="MS Mincho" panose="02020609040205080304" pitchFamily="49" charset="-128"/>
              </a:rPr>
              <a:t>reg</a:t>
            </a:r>
            <a:r>
              <a:rPr lang="en-CA" sz="1800" dirty="0" smtClean="0">
                <a:ea typeface="MS Mincho" panose="02020609040205080304" pitchFamily="49" charset="-128"/>
              </a:rPr>
              <a:t> carryout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err="1" smtClean="0">
                <a:ea typeface="MS Mincho" panose="02020609040205080304" pitchFamily="49" charset="-128"/>
              </a:rPr>
              <a:t>reg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[n:0] C;</a:t>
            </a:r>
            <a:endParaRPr lang="en-CA" sz="1800" dirty="0">
              <a:ea typeface="MS Mincho" panose="02020609040205080304" pitchFamily="49" charset="-128"/>
            </a:endParaRPr>
          </a:p>
          <a:p>
            <a:r>
              <a:rPr lang="en-CA" sz="1800" b="1" dirty="0" smtClean="0">
                <a:ea typeface="MS Mincho" panose="02020609040205080304" pitchFamily="49" charset="-128"/>
                <a:cs typeface="Courier New" panose="02070309020205020404" pitchFamily="49" charset="0"/>
              </a:rPr>
              <a:t>      integer </a:t>
            </a:r>
            <a:r>
              <a:rPr lang="en-CA" sz="1800" dirty="0" smtClean="0">
                <a:ea typeface="MS Mincho" panose="02020609040205080304" pitchFamily="49" charset="-128"/>
                <a:cs typeface="Courier New" panose="02070309020205020404" pitchFamily="49" charset="0"/>
              </a:rPr>
              <a:t>k;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altLang="zh-TW" sz="1800" b="1" dirty="0">
                <a:ea typeface="MS Mincho" panose="02020609040205080304" pitchFamily="49" charset="-128"/>
              </a:rPr>
              <a:t>always</a:t>
            </a:r>
            <a:r>
              <a:rPr lang="en-CA" altLang="zh-TW" sz="1800" dirty="0">
                <a:ea typeface="MS Mincho" panose="02020609040205080304" pitchFamily="49" charset="-128"/>
              </a:rPr>
              <a:t> @(X, Y, </a:t>
            </a:r>
            <a:r>
              <a:rPr lang="en-CA" altLang="zh-TW" sz="1800" dirty="0" smtClean="0">
                <a:ea typeface="MS Mincho" panose="02020609040205080304" pitchFamily="49" charset="-128"/>
              </a:rPr>
              <a:t>c0)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</a:t>
            </a:r>
            <a:r>
              <a:rPr lang="en-CA" altLang="zh-TW" sz="1800" b="1" dirty="0">
                <a:ea typeface="MS Mincho" panose="02020609040205080304" pitchFamily="49" charset="-128"/>
              </a:rPr>
              <a:t>begin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C[0] = </a:t>
            </a:r>
            <a:r>
              <a:rPr lang="en-CA" altLang="zh-TW" sz="1800" dirty="0" smtClean="0">
                <a:ea typeface="MS Mincho" panose="02020609040205080304" pitchFamily="49" charset="-128"/>
              </a:rPr>
              <a:t>c0;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</a:t>
            </a:r>
            <a:r>
              <a:rPr lang="en-CA" altLang="zh-TW" sz="1800" b="1" dirty="0">
                <a:ea typeface="MS Mincho" panose="02020609040205080304" pitchFamily="49" charset="-128"/>
              </a:rPr>
              <a:t>for</a:t>
            </a:r>
            <a:r>
              <a:rPr lang="en-CA" altLang="zh-TW" sz="1800" dirty="0">
                <a:ea typeface="MS Mincho" panose="02020609040205080304" pitchFamily="49" charset="-128"/>
              </a:rPr>
              <a:t> (k = 0; k &lt; n; k = k+1)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</a:t>
            </a:r>
            <a:r>
              <a:rPr lang="en-CA" altLang="zh-TW" sz="1800" b="1" dirty="0">
                <a:ea typeface="MS Mincho" panose="02020609040205080304" pitchFamily="49" charset="-128"/>
              </a:rPr>
              <a:t>begin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	S[k] = X[k] ^ Y[k] ^ C[k];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	C[k+1] = (X[k] &amp; Y[k]) | (X[k] &amp; C[k]) | (Y[k] &amp; C[k]);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 	    	</a:t>
            </a:r>
            <a:r>
              <a:rPr lang="en-CA" altLang="zh-TW" sz="1800" b="1" dirty="0">
                <a:ea typeface="MS Mincho" panose="02020609040205080304" pitchFamily="49" charset="-128"/>
              </a:rPr>
              <a:t>end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carryout = C[n</a:t>
            </a:r>
            <a:r>
              <a:rPr lang="en-CA" altLang="zh-TW" sz="1800" dirty="0" smtClean="0">
                <a:ea typeface="MS Mincho" panose="02020609040205080304" pitchFamily="49" charset="-128"/>
              </a:rPr>
              <a:t>];</a:t>
            </a:r>
          </a:p>
          <a:p>
            <a:r>
              <a:rPr lang="en-CA" sz="1800" dirty="0"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  <a:cs typeface="Courier New" panose="02070309020205020404" pitchFamily="49" charset="0"/>
              </a:rPr>
              <a:t>       </a:t>
            </a:r>
            <a:r>
              <a:rPr lang="en-CA" sz="1800" b="1" dirty="0" smtClean="0">
                <a:ea typeface="MS Mincho" panose="02020609040205080304" pitchFamily="49" charset="-128"/>
                <a:cs typeface="Courier New" panose="02070309020205020404" pitchFamily="49" charset="0"/>
              </a:rPr>
              <a:t>end</a:t>
            </a:r>
            <a:endParaRPr lang="en-CA" sz="1800" b="1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017791" y="1344136"/>
            <a:ext cx="40778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1: for</a:t>
            </a:r>
            <a:r>
              <a:rPr lang="en-US" altLang="zh-TW" dirty="0" smtClean="0"/>
              <a:t>: a procedural statement, must be inside a </a:t>
            </a:r>
            <a:r>
              <a:rPr lang="en-US" altLang="zh-TW" b="1" dirty="0" smtClean="0"/>
              <a:t>always </a:t>
            </a:r>
            <a:r>
              <a:rPr lang="en-US" altLang="zh-TW" dirty="0" smtClean="0"/>
              <a:t>block.</a:t>
            </a:r>
            <a:r>
              <a:rPr lang="en-US" altLang="zh-TW" dirty="0"/>
              <a:t> </a:t>
            </a:r>
            <a:r>
              <a:rPr lang="en-US" altLang="zh-TW" b="1" dirty="0">
                <a:solidFill>
                  <a:srgbClr val="FF0000"/>
                </a:solidFill>
              </a:rPr>
              <a:t>f</a:t>
            </a:r>
            <a:r>
              <a:rPr lang="en-US" altLang="zh-TW" b="1" dirty="0" smtClean="0">
                <a:solidFill>
                  <a:srgbClr val="FF0000"/>
                </a:solidFill>
              </a:rPr>
              <a:t>or</a:t>
            </a:r>
            <a:r>
              <a:rPr lang="en-US" altLang="zh-TW" dirty="0" smtClean="0"/>
              <a:t> loop in Verilog specifies a different </a:t>
            </a:r>
            <a:r>
              <a:rPr lang="en-US" altLang="zh-TW" dirty="0" err="1" smtClean="0"/>
              <a:t>subcircuit</a:t>
            </a:r>
            <a:r>
              <a:rPr lang="en-US" altLang="zh-TW" dirty="0" smtClean="0"/>
              <a:t> in each iteration. for loop does not specify change that takes place in time during successive iterations as in a programming language.</a:t>
            </a:r>
          </a:p>
          <a:p>
            <a:r>
              <a:rPr lang="en-US" altLang="zh-TW" dirty="0" smtClean="0"/>
              <a:t>2: Values inside a always block must retain their values until any change of signals in the sensitivity list.  To hold on the values, use </a:t>
            </a:r>
            <a:r>
              <a:rPr lang="en-US" altLang="zh-TW" b="1" dirty="0" err="1" smtClean="0"/>
              <a:t>reg</a:t>
            </a:r>
            <a:r>
              <a:rPr lang="en-US" altLang="zh-TW" dirty="0" smtClean="0"/>
              <a:t> to keep them.</a:t>
            </a:r>
            <a:endParaRPr lang="zh-TW" altLang="en-US" dirty="0"/>
          </a:p>
        </p:txBody>
      </p:sp>
      <p:cxnSp>
        <p:nvCxnSpPr>
          <p:cNvPr id="10" name="直線單箭頭接點 9"/>
          <p:cNvCxnSpPr/>
          <p:nvPr/>
        </p:nvCxnSpPr>
        <p:spPr>
          <a:xfrm flipH="1">
            <a:off x="2729557" y="2913797"/>
            <a:ext cx="681245" cy="307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3410802" y="2751177"/>
            <a:ext cx="3101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There is no physical meaning of k in the circuit.</a:t>
            </a:r>
          </a:p>
          <a:p>
            <a:r>
              <a:rPr lang="en-US" altLang="zh-TW" sz="1200" dirty="0" smtClean="0"/>
              <a:t>It is used to tell the compiler that how</a:t>
            </a:r>
          </a:p>
          <a:p>
            <a:r>
              <a:rPr lang="en-US" altLang="zh-TW" sz="1200" dirty="0"/>
              <a:t>m</a:t>
            </a:r>
            <a:r>
              <a:rPr lang="en-US" altLang="zh-TW" sz="1200" dirty="0" smtClean="0"/>
              <a:t>any instances of the iteration are needed.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35314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872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 smtClean="0"/>
              <a:t>3-bit to n-bit transformation  using </a:t>
            </a:r>
            <a:r>
              <a:rPr lang="en-US" altLang="zh-TW" b="1" u="sng" dirty="0" smtClean="0"/>
              <a:t>generate</a:t>
            </a:r>
            <a:endParaRPr lang="zh-TW" altLang="en-US" b="1" u="sng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>
                <a:solidFill>
                  <a:srgbClr val="0070C0"/>
                </a:solidFill>
              </a:rPr>
              <a:t>13</a:t>
            </a:fld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94530" y="1601708"/>
            <a:ext cx="514435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600" b="1" dirty="0">
                <a:ea typeface="MS Mincho" panose="02020609040205080304" pitchFamily="49" charset="-128"/>
              </a:rPr>
              <a:t>module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adder3 </a:t>
            </a:r>
            <a:r>
              <a:rPr lang="en-CA" sz="1600" dirty="0">
                <a:ea typeface="MS Mincho" panose="02020609040205080304" pitchFamily="49" charset="-128"/>
              </a:rPr>
              <a:t>(</a:t>
            </a:r>
            <a:r>
              <a:rPr lang="en-CA" sz="1600" dirty="0" smtClean="0">
                <a:ea typeface="MS Mincho" panose="02020609040205080304" pitchFamily="49" charset="-128"/>
              </a:rPr>
              <a:t>c0, </a:t>
            </a:r>
            <a:r>
              <a:rPr lang="en-CA" sz="1600" dirty="0">
                <a:ea typeface="MS Mincho" panose="02020609040205080304" pitchFamily="49" charset="-128"/>
              </a:rPr>
              <a:t>X, Y, S, carryout);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input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c0;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input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[2:0</a:t>
            </a:r>
            <a:r>
              <a:rPr lang="en-CA" sz="1600" dirty="0">
                <a:ea typeface="MS Mincho" panose="02020609040205080304" pitchFamily="49" charset="-128"/>
              </a:rPr>
              <a:t>] X, Y;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output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[2:0</a:t>
            </a:r>
            <a:r>
              <a:rPr lang="en-CA" sz="1600" dirty="0">
                <a:ea typeface="MS Mincho" panose="02020609040205080304" pitchFamily="49" charset="-128"/>
              </a:rPr>
              <a:t>] S;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output</a:t>
            </a:r>
            <a:r>
              <a:rPr lang="en-CA" sz="1600" dirty="0">
                <a:ea typeface="MS Mincho" panose="02020609040205080304" pitchFamily="49" charset="-128"/>
              </a:rPr>
              <a:t> carryout;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wire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[2:1</a:t>
            </a:r>
            <a:r>
              <a:rPr lang="en-CA" sz="1600" dirty="0">
                <a:ea typeface="MS Mincho" panose="02020609040205080304" pitchFamily="49" charset="-128"/>
              </a:rPr>
              <a:t>] C;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dirty="0" err="1">
                <a:ea typeface="MS Mincho" panose="02020609040205080304" pitchFamily="49" charset="-128"/>
              </a:rPr>
              <a:t>fulladd</a:t>
            </a:r>
            <a:r>
              <a:rPr lang="en-CA" sz="1600" dirty="0">
                <a:ea typeface="MS Mincho" panose="02020609040205080304" pitchFamily="49" charset="-128"/>
              </a:rPr>
              <a:t> b</a:t>
            </a:r>
            <a:r>
              <a:rPr lang="en-CA" sz="1600" dirty="0" smtClean="0">
                <a:ea typeface="MS Mincho" panose="02020609040205080304" pitchFamily="49" charset="-128"/>
              </a:rPr>
              <a:t>0 </a:t>
            </a:r>
            <a:r>
              <a:rPr lang="en-CA" sz="1600" dirty="0">
                <a:ea typeface="MS Mincho" panose="02020609040205080304" pitchFamily="49" charset="-128"/>
              </a:rPr>
              <a:t>(</a:t>
            </a:r>
            <a:r>
              <a:rPr lang="en-CA" sz="1600" dirty="0" smtClean="0">
                <a:ea typeface="MS Mincho" panose="02020609040205080304" pitchFamily="49" charset="-128"/>
              </a:rPr>
              <a:t>c0, </a:t>
            </a:r>
            <a:r>
              <a:rPr lang="en-CA" sz="1600" dirty="0">
                <a:ea typeface="MS Mincho" panose="02020609040205080304" pitchFamily="49" charset="-128"/>
              </a:rPr>
              <a:t>X[0], Y[0], S[0], </a:t>
            </a:r>
            <a:r>
              <a:rPr lang="en-CA" sz="1600" dirty="0">
                <a:solidFill>
                  <a:srgbClr val="FF0000"/>
                </a:solidFill>
                <a:ea typeface="MS Mincho" panose="02020609040205080304" pitchFamily="49" charset="-128"/>
              </a:rPr>
              <a:t>C[1]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dirty="0" err="1">
                <a:ea typeface="MS Mincho" panose="02020609040205080304" pitchFamily="49" charset="-128"/>
              </a:rPr>
              <a:t>fulladd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b1 </a:t>
            </a:r>
            <a:r>
              <a:rPr lang="en-CA" sz="1600" dirty="0">
                <a:ea typeface="MS Mincho" panose="02020609040205080304" pitchFamily="49" charset="-128"/>
              </a:rPr>
              <a:t>(</a:t>
            </a:r>
            <a:r>
              <a:rPr lang="en-CA" sz="1600" dirty="0">
                <a:solidFill>
                  <a:srgbClr val="FF0000"/>
                </a:solidFill>
                <a:ea typeface="MS Mincho" panose="02020609040205080304" pitchFamily="49" charset="-128"/>
              </a:rPr>
              <a:t>C[1]</a:t>
            </a:r>
            <a:r>
              <a:rPr lang="en-CA" sz="1600" dirty="0">
                <a:ea typeface="MS Mincho" panose="02020609040205080304" pitchFamily="49" charset="-128"/>
              </a:rPr>
              <a:t>, X[1], Y[1], S[1], </a:t>
            </a:r>
            <a:r>
              <a:rPr lang="en-CA" sz="1600" dirty="0">
                <a:solidFill>
                  <a:srgbClr val="00B0F0"/>
                </a:solidFill>
                <a:ea typeface="MS Mincho" panose="02020609040205080304" pitchFamily="49" charset="-128"/>
              </a:rPr>
              <a:t>C[2]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dirty="0" err="1">
                <a:ea typeface="MS Mincho" panose="02020609040205080304" pitchFamily="49" charset="-128"/>
              </a:rPr>
              <a:t>fulladd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b2 (</a:t>
            </a:r>
            <a:r>
              <a:rPr lang="en-CA" sz="1600" dirty="0" smtClean="0">
                <a:solidFill>
                  <a:srgbClr val="00B0F0"/>
                </a:solidFill>
                <a:ea typeface="MS Mincho" panose="02020609040205080304" pitchFamily="49" charset="-128"/>
              </a:rPr>
              <a:t>C[2</a:t>
            </a:r>
            <a:r>
              <a:rPr lang="en-CA" sz="1600" dirty="0">
                <a:solidFill>
                  <a:srgbClr val="00B0F0"/>
                </a:solidFill>
                <a:ea typeface="MS Mincho" panose="02020609040205080304" pitchFamily="49" charset="-128"/>
              </a:rPr>
              <a:t>]</a:t>
            </a:r>
            <a:r>
              <a:rPr lang="en-CA" sz="1600" dirty="0">
                <a:ea typeface="MS Mincho" panose="02020609040205080304" pitchFamily="49" charset="-128"/>
              </a:rPr>
              <a:t>, X[2], Y[2], S[2], </a:t>
            </a:r>
            <a:r>
              <a:rPr lang="en-CA" sz="1600" dirty="0" smtClean="0">
                <a:ea typeface="MS Mincho" panose="02020609040205080304" pitchFamily="49" charset="-128"/>
              </a:rPr>
              <a:t>carryout);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b="1" dirty="0" err="1">
                <a:ea typeface="MS Mincho" panose="02020609040205080304" pitchFamily="49" charset="-128"/>
              </a:rPr>
              <a:t>endmodule</a:t>
            </a:r>
            <a:r>
              <a:rPr lang="en-CA" sz="1600" dirty="0">
                <a:ea typeface="MS Mincho" panose="02020609040205080304" pitchFamily="49" charset="-128"/>
              </a:rPr>
              <a:t> </a:t>
            </a:r>
            <a:endParaRPr lang="en-CA" sz="1600" dirty="0">
              <a:cs typeface="Courier New" panose="02070309020205020404" pitchFamily="49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951229" y="1202899"/>
            <a:ext cx="4892675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addern (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X, Y, S, 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parameter</a:t>
            </a:r>
            <a:r>
              <a:rPr lang="en-CA" sz="1800" dirty="0">
                <a:ea typeface="MS Mincho" panose="02020609040205080304" pitchFamily="49" charset="-128"/>
              </a:rPr>
              <a:t> n = </a:t>
            </a:r>
            <a:r>
              <a:rPr lang="en-CA" sz="1800" dirty="0" smtClean="0">
                <a:ea typeface="MS Mincho" panose="02020609040205080304" pitchFamily="49" charset="-128"/>
              </a:rPr>
              <a:t>16;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c0;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[n-1:0] X, Y;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[n-1:0] S;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output</a:t>
            </a:r>
            <a:r>
              <a:rPr lang="en-CA" sz="1800" dirty="0">
                <a:ea typeface="MS Mincho" panose="02020609040205080304" pitchFamily="49" charset="-128"/>
              </a:rPr>
              <a:t> carryout;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wire</a:t>
            </a:r>
            <a:r>
              <a:rPr lang="en-CA" sz="1800" dirty="0">
                <a:ea typeface="MS Mincho" panose="02020609040205080304" pitchFamily="49" charset="-128"/>
              </a:rPr>
              <a:t> [n:0] C; </a:t>
            </a:r>
          </a:p>
          <a:p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 </a:t>
            </a:r>
            <a:r>
              <a:rPr lang="en-CA" sz="1800" b="1" dirty="0" err="1">
                <a:ea typeface="MS Mincho" panose="02020609040205080304" pitchFamily="49" charset="-128"/>
              </a:rPr>
              <a:t>genvar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 smtClean="0">
                <a:ea typeface="MS Mincho" panose="02020609040205080304" pitchFamily="49" charset="-128"/>
              </a:rPr>
              <a:t>;                    // to be used in </a:t>
            </a:r>
            <a:r>
              <a:rPr lang="en-CA" sz="1800" b="1" dirty="0" smtClean="0">
                <a:ea typeface="MS Mincho" panose="02020609040205080304" pitchFamily="49" charset="-128"/>
              </a:rPr>
              <a:t>generate</a:t>
            </a:r>
            <a:r>
              <a:rPr lang="en-CA" sz="1800" dirty="0" smtClean="0">
                <a:ea typeface="MS Mincho" panose="02020609040205080304" pitchFamily="49" charset="-128"/>
              </a:rPr>
              <a:t> 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C[0] = </a:t>
            </a:r>
            <a:r>
              <a:rPr lang="en-CA" sz="1800" dirty="0" smtClean="0">
                <a:ea typeface="MS Mincho" panose="02020609040205080304" pitchFamily="49" charset="-128"/>
              </a:rPr>
              <a:t>c0;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assign</a:t>
            </a:r>
            <a:r>
              <a:rPr lang="en-CA" sz="1800" dirty="0">
                <a:ea typeface="MS Mincho" panose="02020609040205080304" pitchFamily="49" charset="-128"/>
              </a:rPr>
              <a:t> carryout = C[n];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 </a:t>
            </a:r>
            <a:r>
              <a:rPr lang="en-CA" sz="1800" b="1" dirty="0">
                <a:ea typeface="MS Mincho" panose="02020609040205080304" pitchFamily="49" charset="-128"/>
              </a:rPr>
              <a:t>generate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  for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 = 0; 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 &lt;= n-1; 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 = i+1)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  </a:t>
            </a:r>
            <a:r>
              <a:rPr lang="en-CA" sz="1800" b="1" dirty="0" err="1" smtClean="0">
                <a:ea typeface="MS Mincho" panose="02020609040205080304" pitchFamily="49" charset="-128"/>
              </a:rPr>
              <a:t>begin</a:t>
            </a:r>
            <a:r>
              <a:rPr lang="en-CA" sz="1800" dirty="0" err="1" smtClean="0">
                <a:ea typeface="MS Mincho" panose="02020609040205080304" pitchFamily="49" charset="-128"/>
              </a:rPr>
              <a:t>:adderbit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    </a:t>
            </a:r>
            <a:r>
              <a:rPr lang="en-CA" sz="1800" dirty="0" err="1"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(C[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], X[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], Y[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], S[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], C[i+1]);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  end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 err="1">
                <a:ea typeface="MS Mincho" panose="02020609040205080304" pitchFamily="49" charset="-128"/>
              </a:rPr>
              <a:t>endgenerate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endParaRPr lang="en-CA" sz="1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8108578" y="2041371"/>
            <a:ext cx="3747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Instantiate a </a:t>
            </a:r>
            <a:r>
              <a:rPr lang="en-US" altLang="zh-TW" dirty="0" err="1" smtClean="0">
                <a:solidFill>
                  <a:srgbClr val="FF0000"/>
                </a:solidFill>
              </a:rPr>
              <a:t>submodule</a:t>
            </a:r>
            <a:r>
              <a:rPr lang="en-US" altLang="zh-TW" dirty="0" smtClean="0">
                <a:solidFill>
                  <a:srgbClr val="FF0000"/>
                </a:solidFill>
              </a:rPr>
              <a:t> n times using</a:t>
            </a:r>
          </a:p>
          <a:p>
            <a:r>
              <a:rPr lang="en-US" altLang="zh-TW" b="1" dirty="0">
                <a:solidFill>
                  <a:srgbClr val="FF0000"/>
                </a:solidFill>
              </a:rPr>
              <a:t>g</a:t>
            </a:r>
            <a:r>
              <a:rPr lang="en-US" altLang="zh-TW" b="1" dirty="0" smtClean="0">
                <a:solidFill>
                  <a:srgbClr val="FF0000"/>
                </a:solidFill>
              </a:rPr>
              <a:t>enerate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11" name="直線單箭頭接點 10"/>
          <p:cNvCxnSpPr/>
          <p:nvPr/>
        </p:nvCxnSpPr>
        <p:spPr>
          <a:xfrm flipH="1">
            <a:off x="7076365" y="2422478"/>
            <a:ext cx="2627193" cy="1972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2981657" y="4795526"/>
            <a:ext cx="22427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Instance name produced</a:t>
            </a:r>
          </a:p>
          <a:p>
            <a:r>
              <a:rPr lang="en-US" altLang="zh-TW" sz="1600" dirty="0" err="1" smtClean="0"/>
              <a:t>adderbit</a:t>
            </a:r>
            <a:r>
              <a:rPr lang="en-US" altLang="zh-TW" sz="1600" dirty="0" smtClean="0"/>
              <a:t>[0].b</a:t>
            </a:r>
          </a:p>
          <a:p>
            <a:r>
              <a:rPr lang="en-US" altLang="zh-TW" sz="1600" dirty="0" err="1"/>
              <a:t>a</a:t>
            </a:r>
            <a:r>
              <a:rPr lang="en-US" altLang="zh-TW" sz="1600" dirty="0" err="1" smtClean="0"/>
              <a:t>dderbit</a:t>
            </a:r>
            <a:r>
              <a:rPr lang="en-US" altLang="zh-TW" sz="1600" dirty="0" smtClean="0"/>
              <a:t>[1].b</a:t>
            </a:r>
          </a:p>
          <a:p>
            <a:r>
              <a:rPr lang="en-US" altLang="zh-TW" sz="1600" dirty="0" smtClean="0"/>
              <a:t>….</a:t>
            </a:r>
          </a:p>
          <a:p>
            <a:r>
              <a:rPr lang="en-US" altLang="zh-TW" sz="1600" dirty="0" err="1"/>
              <a:t>a</a:t>
            </a:r>
            <a:r>
              <a:rPr lang="en-US" altLang="zh-TW" sz="1600" dirty="0" err="1" smtClean="0"/>
              <a:t>dderbit</a:t>
            </a:r>
            <a:r>
              <a:rPr lang="en-US" altLang="zh-TW" sz="1600" dirty="0" smtClean="0"/>
              <a:t>[15].b</a:t>
            </a:r>
            <a:endParaRPr lang="zh-TW" altLang="en-US" sz="1600" dirty="0"/>
          </a:p>
        </p:txBody>
      </p:sp>
      <p:cxnSp>
        <p:nvCxnSpPr>
          <p:cNvPr id="18" name="直線單箭頭接點 17"/>
          <p:cNvCxnSpPr/>
          <p:nvPr/>
        </p:nvCxnSpPr>
        <p:spPr>
          <a:xfrm flipV="1">
            <a:off x="4217158" y="5008728"/>
            <a:ext cx="1878842" cy="156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197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872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/>
              <a:t>O</a:t>
            </a:r>
            <a:r>
              <a:rPr lang="en-US" altLang="zh-TW" b="1" dirty="0" smtClean="0"/>
              <a:t>verflow and Carry-Out detection </a:t>
            </a:r>
            <a:endParaRPr lang="zh-TW" altLang="en-US" b="1" u="sng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>
                <a:solidFill>
                  <a:srgbClr val="0070C0"/>
                </a:solidFill>
              </a:rPr>
              <a:t>14</a:t>
            </a:fld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09684" y="1680191"/>
            <a:ext cx="426366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For unsigned number</a:t>
            </a:r>
          </a:p>
          <a:p>
            <a:r>
              <a:rPr lang="en-US" altLang="zh-TW" sz="2000" dirty="0"/>
              <a:t>c</a:t>
            </a:r>
            <a:r>
              <a:rPr lang="en-US" altLang="zh-TW" sz="2000" dirty="0" smtClean="0"/>
              <a:t>arry out from n-1 bit position:</a:t>
            </a:r>
          </a:p>
          <a:p>
            <a:endParaRPr lang="en-US" altLang="zh-TW" sz="2000" dirty="0"/>
          </a:p>
          <a:p>
            <a:r>
              <a:rPr lang="en-US" altLang="zh-TW" sz="2000" dirty="0" smtClean="0"/>
              <a:t>If both 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and y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are 1 or</a:t>
            </a:r>
          </a:p>
          <a:p>
            <a:r>
              <a:rPr lang="en-US" altLang="zh-TW" sz="2000" dirty="0" smtClean="0"/>
              <a:t>If either 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or y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is 1 and s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is 0.</a:t>
            </a:r>
          </a:p>
          <a:p>
            <a:endParaRPr lang="en-US" altLang="zh-TW" sz="2000" dirty="0"/>
          </a:p>
          <a:p>
            <a:r>
              <a:rPr lang="en-US" altLang="zh-TW" sz="2000" dirty="0" smtClean="0"/>
              <a:t>Hence, </a:t>
            </a:r>
          </a:p>
          <a:p>
            <a:r>
              <a:rPr lang="en-US" altLang="zh-TW" sz="2000" dirty="0" smtClean="0"/>
              <a:t>carryout = 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y</a:t>
            </a:r>
            <a:r>
              <a:rPr lang="en-US" altLang="zh-TW" sz="2000" baseline="-25000" dirty="0" smtClean="0"/>
              <a:t>n-1 </a:t>
            </a:r>
            <a:r>
              <a:rPr lang="en-US" altLang="zh-TW" sz="2000" dirty="0" smtClean="0"/>
              <a:t>+</a:t>
            </a:r>
            <a:r>
              <a:rPr lang="en-US" altLang="zh-TW" sz="2000" baseline="-25000" dirty="0" smtClean="0"/>
              <a:t> ~</a:t>
            </a:r>
            <a:r>
              <a:rPr lang="en-US" altLang="zh-TW" sz="2000" dirty="0" smtClean="0"/>
              <a:t>s</a:t>
            </a:r>
            <a:r>
              <a:rPr lang="en-US" altLang="zh-TW" sz="2000" baseline="-25000" dirty="0" smtClean="0"/>
              <a:t>n-1 </a:t>
            </a:r>
            <a:r>
              <a:rPr lang="en-US" altLang="zh-TW" sz="2000" dirty="0"/>
              <a:t>x</a:t>
            </a:r>
            <a:r>
              <a:rPr lang="en-US" altLang="zh-TW" sz="2000" baseline="-25000" dirty="0"/>
              <a:t>n-1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+ </a:t>
            </a:r>
            <a:r>
              <a:rPr lang="en-US" altLang="zh-TW" sz="2000" baseline="-25000" dirty="0"/>
              <a:t>~</a:t>
            </a:r>
            <a:r>
              <a:rPr lang="en-US" altLang="zh-TW" sz="2000" dirty="0"/>
              <a:t>s</a:t>
            </a:r>
            <a:r>
              <a:rPr lang="en-US" altLang="zh-TW" sz="2000" baseline="-25000" dirty="0"/>
              <a:t>n-1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y</a:t>
            </a:r>
            <a:r>
              <a:rPr lang="en-US" altLang="zh-TW" sz="2000" baseline="-25000" dirty="0"/>
              <a:t>n-1</a:t>
            </a:r>
            <a:r>
              <a:rPr lang="en-US" altLang="zh-TW" sz="2000" dirty="0"/>
              <a:t> </a:t>
            </a:r>
          </a:p>
        </p:txBody>
      </p:sp>
      <p:sp>
        <p:nvSpPr>
          <p:cNvPr id="13" name="內容版面配置區 2"/>
          <p:cNvSpPr>
            <a:spLocks noGrp="1"/>
          </p:cNvSpPr>
          <p:nvPr>
            <p:ph idx="1"/>
          </p:nvPr>
        </p:nvSpPr>
        <p:spPr>
          <a:xfrm>
            <a:off x="5140941" y="1611194"/>
            <a:ext cx="5829300" cy="5486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zh-TW" sz="2400" dirty="0" smtClean="0"/>
              <a:t>n-bit signed number: -2</a:t>
            </a:r>
            <a:r>
              <a:rPr lang="en-US" altLang="zh-TW" sz="2400" baseline="30000" dirty="0" smtClean="0"/>
              <a:t>n-1</a:t>
            </a:r>
            <a:r>
              <a:rPr lang="en-US" altLang="zh-TW" sz="2400" dirty="0" smtClean="0"/>
              <a:t> to 2</a:t>
            </a:r>
            <a:r>
              <a:rPr lang="en-US" altLang="zh-TW" sz="2400" baseline="30000" dirty="0" smtClean="0"/>
              <a:t>n-1 </a:t>
            </a:r>
            <a:r>
              <a:rPr lang="en-US" altLang="zh-TW" sz="2400" dirty="0" smtClean="0"/>
              <a:t>-1</a:t>
            </a:r>
          </a:p>
          <a:p>
            <a:pPr marL="0" indent="0">
              <a:buFontTx/>
              <a:buNone/>
              <a:defRPr/>
            </a:pPr>
            <a:r>
              <a:rPr lang="en-US" altLang="zh-TW" sz="2400" dirty="0" smtClean="0"/>
              <a:t>Detect overflow for signed number:</a:t>
            </a:r>
          </a:p>
          <a:p>
            <a:pPr marL="0" indent="0">
              <a:buFontTx/>
              <a:buNone/>
              <a:defRPr/>
            </a:pPr>
            <a:r>
              <a:rPr lang="en-US" altLang="zh-TW" sz="2400" dirty="0" smtClean="0"/>
              <a:t>Overflow = </a:t>
            </a:r>
            <a:r>
              <a:rPr lang="en-US" altLang="zh-TW" sz="2400" b="1" dirty="0" smtClean="0"/>
              <a:t>C</a:t>
            </a:r>
            <a:r>
              <a:rPr lang="en-US" altLang="zh-TW" sz="2400" b="1" baseline="-25000" dirty="0" smtClean="0"/>
              <a:t>n-1</a:t>
            </a:r>
            <a:r>
              <a:rPr lang="en-US" altLang="zh-TW" sz="2400" b="1" dirty="0" smtClean="0"/>
              <a:t> </a:t>
            </a:r>
            <a:r>
              <a:rPr lang="en-US" altLang="zh-TW" sz="2400" b="1" dirty="0" smtClean="0">
                <a:latin typeface="新細明體" panose="02020500000000000000" pitchFamily="18" charset="-120"/>
              </a:rPr>
              <a:t>⊕  C</a:t>
            </a:r>
            <a:r>
              <a:rPr lang="en-US" altLang="zh-TW" sz="2400" b="1" baseline="-25000" dirty="0" smtClean="0">
                <a:latin typeface="新細明體" panose="02020500000000000000" pitchFamily="18" charset="-120"/>
              </a:rPr>
              <a:t>n </a:t>
            </a:r>
            <a:r>
              <a:rPr lang="en-US" altLang="zh-TW" sz="2400" b="1" baseline="-25000" dirty="0">
                <a:latin typeface="新細明體" panose="02020500000000000000" pitchFamily="18" charset="-120"/>
              </a:rPr>
              <a:t> </a:t>
            </a:r>
            <a:endParaRPr lang="en-US" altLang="zh-TW" sz="2400" b="1" baseline="-25000" dirty="0" smtClean="0">
              <a:latin typeface="新細明體" panose="02020500000000000000" pitchFamily="18" charset="-120"/>
            </a:endParaRPr>
          </a:p>
          <a:p>
            <a:pPr marL="0" indent="0">
              <a:buFontTx/>
              <a:buNone/>
              <a:defRPr/>
            </a:pPr>
            <a:endParaRPr lang="en-US" altLang="zh-TW" sz="2400" b="1" dirty="0" smtClean="0">
              <a:latin typeface="新細明體" panose="02020500000000000000" pitchFamily="18" charset="-120"/>
            </a:endParaRPr>
          </a:p>
          <a:p>
            <a:pPr marL="0" indent="0">
              <a:buFontTx/>
              <a:buNone/>
              <a:defRPr/>
            </a:pPr>
            <a:r>
              <a:rPr lang="en-US" altLang="zh-TW" sz="2000" dirty="0" smtClean="0"/>
              <a:t>Overflow </a:t>
            </a:r>
            <a:r>
              <a:rPr lang="en-US" altLang="zh-TW" sz="2000" dirty="0"/>
              <a:t>= </a:t>
            </a:r>
            <a:r>
              <a:rPr lang="en-US" altLang="zh-TW" sz="2000" dirty="0" smtClean="0"/>
              <a:t>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Y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~S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(</a:t>
            </a:r>
            <a:r>
              <a:rPr lang="en-US" altLang="zh-TW" sz="2000" dirty="0" smtClean="0">
                <a:solidFill>
                  <a:srgbClr val="FF0000"/>
                </a:solidFill>
              </a:rPr>
              <a:t>11</a:t>
            </a:r>
            <a:r>
              <a:rPr lang="en-US" altLang="zh-TW" sz="2000" dirty="0" smtClean="0">
                <a:solidFill>
                  <a:srgbClr val="00B050"/>
                </a:solidFill>
              </a:rPr>
              <a:t>0</a:t>
            </a:r>
            <a:r>
              <a:rPr lang="en-US" altLang="zh-TW" sz="2000" dirty="0" smtClean="0"/>
              <a:t>) + ~X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~Y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S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(</a:t>
            </a:r>
            <a:r>
              <a:rPr lang="en-US" altLang="zh-TW" sz="2000" dirty="0" smtClean="0">
                <a:solidFill>
                  <a:srgbClr val="FF0000"/>
                </a:solidFill>
              </a:rPr>
              <a:t>00</a:t>
            </a:r>
            <a:r>
              <a:rPr lang="en-US" altLang="zh-TW" sz="2000" dirty="0" smtClean="0">
                <a:solidFill>
                  <a:srgbClr val="00B050"/>
                </a:solidFill>
              </a:rPr>
              <a:t>1</a:t>
            </a:r>
            <a:r>
              <a:rPr lang="en-US" altLang="zh-TW" sz="2000" dirty="0" smtClean="0"/>
              <a:t>)</a:t>
            </a:r>
          </a:p>
          <a:p>
            <a:pPr marL="0" indent="0">
              <a:buFontTx/>
              <a:buNone/>
              <a:defRPr/>
            </a:pPr>
            <a:r>
              <a:rPr lang="en-US" altLang="zh-TW" sz="2000" dirty="0" smtClean="0"/>
              <a:t>(summation of two same signs produce different sign)</a:t>
            </a:r>
            <a:endParaRPr lang="en-US" altLang="zh-TW" sz="2400" dirty="0" smtClean="0"/>
          </a:p>
          <a:p>
            <a:pPr marL="0" indent="0">
              <a:buFontTx/>
              <a:buNone/>
              <a:defRPr/>
            </a:pPr>
            <a:r>
              <a:rPr lang="en-US" altLang="zh-TW" sz="2000" dirty="0" smtClean="0"/>
              <a:t>where X and Y represent the 2’s complement numbers, S  = X+Y.  (sign bits </a:t>
            </a:r>
            <a:r>
              <a:rPr lang="en-US" altLang="zh-TW" sz="2000" dirty="0" smtClean="0">
                <a:solidFill>
                  <a:srgbClr val="FF0000"/>
                </a:solidFill>
              </a:rPr>
              <a:t>0, 0 ≠ </a:t>
            </a:r>
            <a:r>
              <a:rPr lang="en-US" altLang="zh-TW" sz="2000" dirty="0" smtClean="0">
                <a:solidFill>
                  <a:srgbClr val="00B050"/>
                </a:solidFill>
              </a:rPr>
              <a:t>1 </a:t>
            </a:r>
            <a:r>
              <a:rPr lang="en-US" altLang="zh-TW" sz="2000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FontTx/>
              <a:buNone/>
              <a:defRPr/>
            </a:pPr>
            <a:endParaRPr lang="en-US" altLang="zh-TW" sz="2400" b="1" dirty="0">
              <a:latin typeface="新細明體" panose="02020500000000000000" pitchFamily="18" charset="-120"/>
            </a:endParaRPr>
          </a:p>
          <a:p>
            <a:pPr marL="0" indent="0">
              <a:buFontTx/>
              <a:buNone/>
              <a:defRPr/>
            </a:pPr>
            <a:r>
              <a:rPr lang="en-US" altLang="zh-TW" sz="2400" b="1" dirty="0" smtClean="0">
                <a:latin typeface="新細明體" panose="02020500000000000000" pitchFamily="18" charset="-120"/>
              </a:rPr>
              <a:t> </a:t>
            </a:r>
            <a:endParaRPr lang="en-US" altLang="zh-TW" sz="2400" b="1" dirty="0">
              <a:latin typeface="新細明體" panose="02020500000000000000" pitchFamily="18" charset="-120"/>
            </a:endParaRPr>
          </a:p>
          <a:p>
            <a:pPr marL="0" indent="0">
              <a:buFontTx/>
              <a:buNone/>
              <a:defRPr/>
            </a:pPr>
            <a:endParaRPr lang="zh-TW" altLang="en-US" sz="2400" b="1" baseline="-25000" dirty="0"/>
          </a:p>
        </p:txBody>
      </p:sp>
      <p:sp>
        <p:nvSpPr>
          <p:cNvPr id="14" name="文字方塊 5"/>
          <p:cNvSpPr txBox="1">
            <a:spLocks noChangeArrowheads="1"/>
          </p:cNvSpPr>
          <p:nvPr/>
        </p:nvSpPr>
        <p:spPr bwMode="auto">
          <a:xfrm>
            <a:off x="8926341" y="4714615"/>
            <a:ext cx="1439862" cy="15684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400">
                <a:solidFill>
                  <a:srgbClr val="FF0000"/>
                </a:solidFill>
              </a:rPr>
              <a:t>0</a:t>
            </a:r>
            <a:r>
              <a:rPr kumimoji="0" lang="en-US" altLang="zh-TW" sz="2400"/>
              <a:t>111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400">
                <a:solidFill>
                  <a:srgbClr val="FF0000"/>
                </a:solidFill>
              </a:rPr>
              <a:t>0</a:t>
            </a:r>
            <a:r>
              <a:rPr kumimoji="0" lang="en-US" altLang="zh-TW" sz="2400"/>
              <a:t>111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400">
                <a:solidFill>
                  <a:srgbClr val="00B050"/>
                </a:solidFill>
              </a:rPr>
              <a:t>1</a:t>
            </a:r>
            <a:r>
              <a:rPr kumimoji="0" lang="en-US" altLang="zh-TW" sz="2400"/>
              <a:t>111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zh-TW" altLang="en-US" sz="2400"/>
          </a:p>
        </p:txBody>
      </p:sp>
      <p:sp>
        <p:nvSpPr>
          <p:cNvPr id="6" name="文字方塊 5"/>
          <p:cNvSpPr txBox="1"/>
          <p:nvPr/>
        </p:nvSpPr>
        <p:spPr>
          <a:xfrm>
            <a:off x="1385248" y="4714615"/>
            <a:ext cx="3016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</a:p>
          <a:p>
            <a:r>
              <a:rPr lang="en-US" altLang="zh-TW" dirty="0" smtClean="0"/>
              <a:t>1</a:t>
            </a:r>
          </a:p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cxnSp>
        <p:nvCxnSpPr>
          <p:cNvPr id="10" name="直線接點 9"/>
          <p:cNvCxnSpPr/>
          <p:nvPr/>
        </p:nvCxnSpPr>
        <p:spPr>
          <a:xfrm>
            <a:off x="934872" y="5356746"/>
            <a:ext cx="1378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1640941" y="4692201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or y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620483" y="4991614"/>
            <a:ext cx="831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carryin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1239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n-bit adder with overflow and carryout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06089" y="1801930"/>
            <a:ext cx="7724775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addern (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, X, Y, S, carryout, 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parameter</a:t>
            </a:r>
            <a:r>
              <a:rPr lang="en-CA" sz="1800" dirty="0">
                <a:ea typeface="MS Mincho" panose="02020609040205080304" pitchFamily="49" charset="-128"/>
              </a:rPr>
              <a:t> n = 32;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[n-1:0]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[n-1:0]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carryout, overflow;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always</a:t>
            </a:r>
            <a:r>
              <a:rPr lang="en-CA" sz="1800" dirty="0">
                <a:ea typeface="MS Mincho" panose="02020609040205080304" pitchFamily="49" charset="-128"/>
              </a:rPr>
              <a:t> @(X, Y,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)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begin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S = X + Y +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 smtClean="0">
                <a:ea typeface="MS Mincho" panose="02020609040205080304" pitchFamily="49" charset="-128"/>
              </a:rPr>
              <a:t>;   // arithmetic assignment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carryout = (X[n-1] &amp; Y[n-1]) | (X[n-1] &amp; ~S[n-1]) | (Y[n-1] &amp; ~S[n-1]);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overflow = (X[n-1] &amp; Y[n-1] &amp; ~S[n-1]) | (~X[n-1] &amp; ~Y[n-1] &amp; S[n-1]);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end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442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Another way to get carryout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628917" y="1690688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addern (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, X, Y, S, carryout, 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parameter</a:t>
            </a:r>
            <a:r>
              <a:rPr lang="en-CA" sz="1800" dirty="0">
                <a:ea typeface="MS Mincho" panose="02020609040205080304" pitchFamily="49" charset="-128"/>
              </a:rPr>
              <a:t> n = 32;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[n-1:0]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[n-1:0]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carryout, overflow;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[n:0] Sum</a:t>
            </a:r>
            <a:r>
              <a:rPr lang="en-CA" sz="1800" dirty="0" smtClean="0">
                <a:ea typeface="MS Mincho" panose="02020609040205080304" pitchFamily="49" charset="-128"/>
              </a:rPr>
              <a:t>;  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//n+1 bits, n</a:t>
            </a:r>
            <a:r>
              <a:rPr lang="en-CA" sz="1800" baseline="300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th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 for the carryout</a:t>
            </a:r>
            <a:endParaRPr lang="en-CA" sz="18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always</a:t>
            </a:r>
            <a:r>
              <a:rPr lang="en-CA" sz="1800" dirty="0">
                <a:ea typeface="MS Mincho" panose="02020609040205080304" pitchFamily="49" charset="-128"/>
              </a:rPr>
              <a:t> @(X, Y,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)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begin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Sum = {1'b0,X} + {1'b0,Y} +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 smtClean="0">
                <a:ea typeface="MS Mincho" panose="02020609040205080304" pitchFamily="49" charset="-128"/>
              </a:rPr>
              <a:t>;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// One 0 bit is concatenated (,) with X </a:t>
            </a:r>
            <a:endParaRPr lang="en-CA" sz="18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S = Sum[n-1:0];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carryout = Sum[n];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overflow = (X[n-1] &amp; Y[n-1] &amp; ~S[n-1]) | (~X[n-1] &amp; ~Y[n-1] &amp; S[n-1]);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end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9614848" y="4183039"/>
            <a:ext cx="23094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Will this work?</a:t>
            </a:r>
          </a:p>
          <a:p>
            <a:r>
              <a:rPr lang="en-US" altLang="zh-TW" dirty="0" smtClean="0"/>
              <a:t>Sum = X + Y + </a:t>
            </a:r>
            <a:r>
              <a:rPr lang="en-US" altLang="zh-TW" dirty="0" err="1" smtClean="0"/>
              <a:t>carryin</a:t>
            </a:r>
            <a:r>
              <a:rPr lang="en-US" altLang="zh-TW" dirty="0" smtClean="0"/>
              <a:t>;?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2704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Better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866474" y="1651013"/>
            <a:ext cx="875347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2000" b="1" dirty="0">
                <a:ea typeface="MS Mincho" panose="02020609040205080304" pitchFamily="49" charset="-128"/>
              </a:rPr>
              <a:t>module</a:t>
            </a:r>
            <a:r>
              <a:rPr lang="en-CA" sz="2000" dirty="0">
                <a:ea typeface="MS Mincho" panose="02020609040205080304" pitchFamily="49" charset="-128"/>
              </a:rPr>
              <a:t> addern (</a:t>
            </a:r>
            <a:r>
              <a:rPr lang="en-CA" sz="2000" dirty="0" err="1">
                <a:ea typeface="MS Mincho" panose="02020609040205080304" pitchFamily="49" charset="-128"/>
              </a:rPr>
              <a:t>carryin</a:t>
            </a:r>
            <a:r>
              <a:rPr lang="en-CA" sz="2000" dirty="0">
                <a:ea typeface="MS Mincho" panose="02020609040205080304" pitchFamily="49" charset="-128"/>
              </a:rPr>
              <a:t>, X, Y, S, carryout, overflow);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parameter</a:t>
            </a:r>
            <a:r>
              <a:rPr lang="en-CA" sz="2000" dirty="0">
                <a:ea typeface="MS Mincho" panose="02020609040205080304" pitchFamily="49" charset="-128"/>
              </a:rPr>
              <a:t>  n = 32;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err="1">
                <a:ea typeface="MS Mincho" panose="02020609040205080304" pitchFamily="49" charset="-128"/>
              </a:rPr>
              <a:t>carryin</a:t>
            </a:r>
            <a:r>
              <a:rPr lang="en-CA" sz="2000" dirty="0">
                <a:ea typeface="MS Mincho" panose="02020609040205080304" pitchFamily="49" charset="-128"/>
              </a:rPr>
              <a:t>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[n-1:0] X, Y;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b="1" dirty="0" err="1">
                <a:ea typeface="MS Mincho" panose="02020609040205080304" pitchFamily="49" charset="-128"/>
              </a:rPr>
              <a:t>reg</a:t>
            </a:r>
            <a:r>
              <a:rPr lang="en-CA" sz="2000" dirty="0">
                <a:ea typeface="MS Mincho" panose="02020609040205080304" pitchFamily="49" charset="-128"/>
              </a:rPr>
              <a:t> [n-1:0] S;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b="1" dirty="0" err="1">
                <a:ea typeface="MS Mincho" panose="02020609040205080304" pitchFamily="49" charset="-128"/>
              </a:rPr>
              <a:t>reg</a:t>
            </a:r>
            <a:r>
              <a:rPr lang="en-CA" sz="2000" dirty="0">
                <a:ea typeface="MS Mincho" panose="02020609040205080304" pitchFamily="49" charset="-128"/>
              </a:rPr>
              <a:t> carryout, overflow;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always</a:t>
            </a:r>
            <a:r>
              <a:rPr lang="en-CA" sz="2000" dirty="0">
                <a:ea typeface="MS Mincho" panose="02020609040205080304" pitchFamily="49" charset="-128"/>
              </a:rPr>
              <a:t> @(X, Y, </a:t>
            </a:r>
            <a:r>
              <a:rPr lang="en-CA" sz="2000" dirty="0" err="1">
                <a:ea typeface="MS Mincho" panose="02020609040205080304" pitchFamily="49" charset="-128"/>
              </a:rPr>
              <a:t>carryin</a:t>
            </a:r>
            <a:r>
              <a:rPr lang="en-CA" sz="2000" dirty="0">
                <a:ea typeface="MS Mincho" panose="02020609040205080304" pitchFamily="49" charset="-128"/>
              </a:rPr>
              <a:t>)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begin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{carryout, S} = X + Y + </a:t>
            </a:r>
            <a:r>
              <a:rPr lang="en-CA" sz="2000" dirty="0" err="1">
                <a:ea typeface="MS Mincho" panose="02020609040205080304" pitchFamily="49" charset="-128"/>
              </a:rPr>
              <a:t>carryin</a:t>
            </a:r>
            <a:r>
              <a:rPr lang="en-CA" sz="2000" dirty="0" smtClean="0">
                <a:ea typeface="MS Mincho" panose="02020609040205080304" pitchFamily="49" charset="-128"/>
              </a:rPr>
              <a:t>;  </a:t>
            </a:r>
            <a:r>
              <a:rPr lang="en-CA" sz="20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//using concatenation </a:t>
            </a:r>
            <a:endParaRPr lang="en-CA" sz="20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 overflow = (X[n-1] &amp; Y[n-1] &amp; ~S[n-1]) | (~X[n-1] &amp; ~Y[n-1] &amp; S[n-1]);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end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 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b="1" dirty="0" err="1">
                <a:ea typeface="MS Mincho" panose="02020609040205080304" pitchFamily="49" charset="-128"/>
              </a:rPr>
              <a:t>endmodule</a:t>
            </a:r>
            <a:r>
              <a:rPr lang="en-CA" sz="2000" dirty="0">
                <a:ea typeface="MS Mincho" panose="02020609040205080304" pitchFamily="49" charset="-128"/>
              </a:rPr>
              <a:t> </a:t>
            </a:r>
            <a:endParaRPr lang="en-CA" sz="20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58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9473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/>
              <a:t>Module Hierarchy in Verilog</a:t>
            </a:r>
            <a:br>
              <a:rPr lang="en-US" altLang="zh-TW" dirty="0" smtClean="0"/>
            </a:br>
            <a:r>
              <a:rPr lang="en-US" altLang="zh-TW" dirty="0" smtClean="0"/>
              <a:t>two adders: 16-bit and 8-bit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18</a:t>
            </a:fld>
            <a:endParaRPr lang="zh-TW" altLang="en-US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74654" y="2326578"/>
            <a:ext cx="346297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200" b="1" dirty="0">
                <a:ea typeface="MS Mincho" panose="02020609040205080304" pitchFamily="49" charset="-128"/>
              </a:rPr>
              <a:t>module</a:t>
            </a:r>
            <a:r>
              <a:rPr lang="en-CA" sz="1200" dirty="0">
                <a:ea typeface="MS Mincho" panose="02020609040205080304" pitchFamily="49" charset="-128"/>
              </a:rPr>
              <a:t> addern (</a:t>
            </a:r>
            <a:r>
              <a:rPr lang="en-CA" sz="1200" dirty="0" err="1">
                <a:ea typeface="MS Mincho" panose="02020609040205080304" pitchFamily="49" charset="-128"/>
              </a:rPr>
              <a:t>carryin</a:t>
            </a:r>
            <a:r>
              <a:rPr lang="en-CA" sz="1200" dirty="0">
                <a:ea typeface="MS Mincho" panose="02020609040205080304" pitchFamily="49" charset="-128"/>
              </a:rPr>
              <a:t>, X, Y, S, carryout, overflow);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parameter</a:t>
            </a:r>
            <a:r>
              <a:rPr lang="en-CA" sz="1200" dirty="0">
                <a:ea typeface="MS Mincho" panose="02020609040205080304" pitchFamily="49" charset="-128"/>
              </a:rPr>
              <a:t>  n = 32;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input</a:t>
            </a:r>
            <a:r>
              <a:rPr lang="en-CA" sz="1200" dirty="0">
                <a:ea typeface="MS Mincho" panose="02020609040205080304" pitchFamily="49" charset="-128"/>
              </a:rPr>
              <a:t> </a:t>
            </a:r>
            <a:r>
              <a:rPr lang="en-CA" sz="1200" dirty="0" err="1">
                <a:ea typeface="MS Mincho" panose="02020609040205080304" pitchFamily="49" charset="-128"/>
              </a:rPr>
              <a:t>carryin</a:t>
            </a:r>
            <a:r>
              <a:rPr lang="en-CA" sz="1200" dirty="0">
                <a:ea typeface="MS Mincho" panose="02020609040205080304" pitchFamily="49" charset="-128"/>
              </a:rPr>
              <a:t>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input</a:t>
            </a:r>
            <a:r>
              <a:rPr lang="en-CA" sz="1200" dirty="0">
                <a:ea typeface="MS Mincho" panose="02020609040205080304" pitchFamily="49" charset="-128"/>
              </a:rPr>
              <a:t> [n-1:0] X, Y;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output</a:t>
            </a:r>
            <a:r>
              <a:rPr lang="en-CA" sz="1200" dirty="0">
                <a:ea typeface="MS Mincho" panose="02020609040205080304" pitchFamily="49" charset="-128"/>
              </a:rPr>
              <a:t> </a:t>
            </a:r>
            <a:r>
              <a:rPr lang="en-CA" sz="1200" b="1" dirty="0" err="1">
                <a:ea typeface="MS Mincho" panose="02020609040205080304" pitchFamily="49" charset="-128"/>
              </a:rPr>
              <a:t>reg</a:t>
            </a:r>
            <a:r>
              <a:rPr lang="en-CA" sz="1200" dirty="0">
                <a:ea typeface="MS Mincho" panose="02020609040205080304" pitchFamily="49" charset="-128"/>
              </a:rPr>
              <a:t> [n-1:0] S;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output</a:t>
            </a:r>
            <a:r>
              <a:rPr lang="en-CA" sz="1200" dirty="0">
                <a:ea typeface="MS Mincho" panose="02020609040205080304" pitchFamily="49" charset="-128"/>
              </a:rPr>
              <a:t> </a:t>
            </a:r>
            <a:r>
              <a:rPr lang="en-CA" sz="1200" b="1" dirty="0" err="1">
                <a:ea typeface="MS Mincho" panose="02020609040205080304" pitchFamily="49" charset="-128"/>
              </a:rPr>
              <a:t>reg</a:t>
            </a:r>
            <a:r>
              <a:rPr lang="en-CA" sz="1200" dirty="0">
                <a:ea typeface="MS Mincho" panose="02020609040205080304" pitchFamily="49" charset="-128"/>
              </a:rPr>
              <a:t> carryout, overflow;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	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always</a:t>
            </a:r>
            <a:r>
              <a:rPr lang="en-CA" sz="1200" dirty="0">
                <a:ea typeface="MS Mincho" panose="02020609040205080304" pitchFamily="49" charset="-128"/>
              </a:rPr>
              <a:t> @(X, Y, </a:t>
            </a:r>
            <a:r>
              <a:rPr lang="en-CA" sz="1200" dirty="0" err="1">
                <a:ea typeface="MS Mincho" panose="02020609040205080304" pitchFamily="49" charset="-128"/>
              </a:rPr>
              <a:t>carryin</a:t>
            </a:r>
            <a:r>
              <a:rPr lang="en-CA" sz="1200" dirty="0">
                <a:ea typeface="MS Mincho" panose="02020609040205080304" pitchFamily="49" charset="-128"/>
              </a:rPr>
              <a:t>)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begin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	{carryout, S} = X + Y + </a:t>
            </a:r>
            <a:r>
              <a:rPr lang="en-CA" sz="1200" dirty="0" err="1">
                <a:ea typeface="MS Mincho" panose="02020609040205080304" pitchFamily="49" charset="-128"/>
              </a:rPr>
              <a:t>carryin</a:t>
            </a:r>
            <a:r>
              <a:rPr lang="en-CA" sz="1200" dirty="0" smtClean="0">
                <a:ea typeface="MS Mincho" panose="02020609040205080304" pitchFamily="49" charset="-128"/>
              </a:rPr>
              <a:t>; </a:t>
            </a:r>
            <a:endParaRPr lang="en-CA" sz="12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	 overflow = (X[n-1] &amp; Y[n-1] &amp; ~S[n-1]) | (~X[n-1] &amp; ~Y[n-1] &amp; S[n-1]);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end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 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b="1" dirty="0" err="1">
                <a:ea typeface="MS Mincho" panose="02020609040205080304" pitchFamily="49" charset="-128"/>
              </a:rPr>
              <a:t>endmodule</a:t>
            </a:r>
            <a:r>
              <a:rPr lang="en-CA" sz="1200" dirty="0">
                <a:ea typeface="MS Mincho" panose="02020609040205080304" pitchFamily="49" charset="-128"/>
              </a:rPr>
              <a:t> </a:t>
            </a:r>
            <a:endParaRPr lang="en-CA" sz="1200" dirty="0">
              <a:cs typeface="Courier New" panose="02070309020205020404" pitchFamily="49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580636" y="1555036"/>
            <a:ext cx="4859456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adder_hier</a:t>
            </a:r>
            <a:r>
              <a:rPr lang="en-CA" sz="1800" dirty="0">
                <a:ea typeface="MS Mincho" panose="02020609040205080304" pitchFamily="49" charset="-128"/>
              </a:rPr>
              <a:t> (A, B, C, D, S, T, 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[15:0] A, B;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[7:0] C, D;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[16:0]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[8:0] T;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overflow;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wire </a:t>
            </a:r>
            <a:r>
              <a:rPr lang="en-CA" sz="1800" dirty="0" smtClean="0">
                <a:ea typeface="MS Mincho" panose="02020609040205080304" pitchFamily="49" charset="-128"/>
              </a:rPr>
              <a:t>v1</a:t>
            </a:r>
            <a:r>
              <a:rPr lang="en-CA" sz="1800" dirty="0">
                <a:ea typeface="MS Mincho" panose="02020609040205080304" pitchFamily="49" charset="-128"/>
              </a:rPr>
              <a:t>, </a:t>
            </a:r>
            <a:r>
              <a:rPr lang="en-CA" sz="1800" dirty="0" smtClean="0">
                <a:ea typeface="MS Mincho" panose="02020609040205080304" pitchFamily="49" charset="-128"/>
              </a:rPr>
              <a:t>v2</a:t>
            </a:r>
            <a:r>
              <a:rPr lang="en-CA" sz="1800" dirty="0">
                <a:ea typeface="MS Mincho" panose="02020609040205080304" pitchFamily="49" charset="-128"/>
              </a:rPr>
              <a:t>;  // used for the overflow signals</a:t>
            </a:r>
          </a:p>
          <a:p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ea typeface="MS Mincho" panose="02020609040205080304" pitchFamily="49" charset="-128"/>
              </a:rPr>
              <a:t>addern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U1 (1’b0, A, B, S[15:0], S[16], </a:t>
            </a:r>
            <a:r>
              <a:rPr lang="en-CA" sz="1800" dirty="0" smtClean="0">
                <a:ea typeface="MS Mincho" panose="02020609040205080304" pitchFamily="49" charset="-128"/>
              </a:rPr>
              <a:t>v1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</a:p>
          <a:p>
            <a:r>
              <a:rPr lang="en-CA" sz="1800" b="1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defparam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U1.n = 16;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ea typeface="MS Mincho" panose="02020609040205080304" pitchFamily="49" charset="-128"/>
              </a:rPr>
              <a:t>addern</a:t>
            </a:r>
            <a:r>
              <a:rPr lang="en-CA" sz="1800" dirty="0">
                <a:ea typeface="MS Mincho" panose="02020609040205080304" pitchFamily="49" charset="-128"/>
              </a:rPr>
              <a:t> U2 (1’b0, C, D, T[7:0], T[8], </a:t>
            </a:r>
            <a:r>
              <a:rPr lang="en-CA" sz="1800" dirty="0" smtClean="0">
                <a:ea typeface="MS Mincho" panose="02020609040205080304" pitchFamily="49" charset="-128"/>
              </a:rPr>
              <a:t>v2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defparam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U2.n = 8;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solidFill>
                  <a:srgbClr val="FF0000"/>
                </a:solidFill>
                <a:ea typeface="MS Mincho" panose="02020609040205080304" pitchFamily="49" charset="-128"/>
              </a:rPr>
              <a:t>assign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overflow =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v1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|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v2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;</a:t>
            </a:r>
            <a:endParaRPr lang="en-CA" sz="18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 flipH="1">
            <a:off x="4038600" y="3771027"/>
            <a:ext cx="1911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d</a:t>
            </a:r>
            <a:r>
              <a:rPr lang="en-US" altLang="zh-TW" dirty="0" err="1" smtClean="0"/>
              <a:t>efparam</a:t>
            </a:r>
            <a:r>
              <a:rPr lang="en-US" altLang="zh-TW" dirty="0" smtClean="0"/>
              <a:t>: define n to be 16</a:t>
            </a:r>
          </a:p>
          <a:p>
            <a:endParaRPr lang="en-US" altLang="zh-TW" dirty="0"/>
          </a:p>
          <a:p>
            <a:r>
              <a:rPr lang="en-US" altLang="zh-TW" dirty="0" smtClean="0"/>
              <a:t>S[16] and T[8] for</a:t>
            </a:r>
          </a:p>
          <a:p>
            <a:r>
              <a:rPr lang="en-US" altLang="zh-TW" dirty="0"/>
              <a:t>u</a:t>
            </a:r>
            <a:r>
              <a:rPr lang="en-US" altLang="zh-TW" dirty="0" smtClean="0"/>
              <a:t>nsigned carryout</a:t>
            </a:r>
            <a:endParaRPr lang="zh-TW" altLang="en-US" dirty="0"/>
          </a:p>
        </p:txBody>
      </p:sp>
      <p:cxnSp>
        <p:nvCxnSpPr>
          <p:cNvPr id="9" name="直線單箭頭接點 8"/>
          <p:cNvCxnSpPr/>
          <p:nvPr/>
        </p:nvCxnSpPr>
        <p:spPr>
          <a:xfrm>
            <a:off x="5254388" y="4237630"/>
            <a:ext cx="1719618" cy="238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361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9473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/>
              <a:t>Specifying Parameters</a:t>
            </a:r>
            <a:br>
              <a:rPr lang="en-US" altLang="zh-TW" dirty="0" smtClean="0"/>
            </a:br>
            <a:r>
              <a:rPr lang="en-US" altLang="zh-TW" dirty="0" smtClean="0"/>
              <a:t>two adders: 16-bit and 8-bit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19</a:t>
            </a:fld>
            <a:endParaRPr lang="zh-TW" altLang="en-US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580636" y="1555036"/>
            <a:ext cx="4859456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adder_hier</a:t>
            </a:r>
            <a:r>
              <a:rPr lang="en-CA" sz="1800" dirty="0">
                <a:ea typeface="MS Mincho" panose="02020609040205080304" pitchFamily="49" charset="-128"/>
              </a:rPr>
              <a:t> (A, B, C, D, S, T, 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[15:0] A, B;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[7:0] C, D;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[16:0]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[8:0] T;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overflow</a:t>
            </a:r>
            <a:r>
              <a:rPr lang="en-CA" sz="1800" dirty="0" smtClean="0">
                <a:ea typeface="MS Mincho" panose="02020609040205080304" pitchFamily="49" charset="-128"/>
              </a:rPr>
              <a:t>; // not in an always block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wire </a:t>
            </a:r>
            <a:r>
              <a:rPr lang="en-CA" sz="1800" dirty="0" smtClean="0">
                <a:ea typeface="MS Mincho" panose="02020609040205080304" pitchFamily="49" charset="-128"/>
              </a:rPr>
              <a:t>v1</a:t>
            </a:r>
            <a:r>
              <a:rPr lang="en-CA" sz="1800" dirty="0">
                <a:ea typeface="MS Mincho" panose="02020609040205080304" pitchFamily="49" charset="-128"/>
              </a:rPr>
              <a:t>, </a:t>
            </a:r>
            <a:r>
              <a:rPr lang="en-CA" sz="1800" dirty="0" smtClean="0">
                <a:ea typeface="MS Mincho" panose="02020609040205080304" pitchFamily="49" charset="-128"/>
              </a:rPr>
              <a:t>v2</a:t>
            </a:r>
            <a:r>
              <a:rPr lang="en-CA" sz="1800" dirty="0">
                <a:ea typeface="MS Mincho" panose="02020609040205080304" pitchFamily="49" charset="-128"/>
              </a:rPr>
              <a:t>;  // used for the overflow signals</a:t>
            </a:r>
          </a:p>
          <a:p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addern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U1 (1’b0, A, B, S[15:0], S[16], </a:t>
            </a:r>
            <a:r>
              <a:rPr lang="en-CA" sz="1800" dirty="0" smtClean="0">
                <a:ea typeface="MS Mincho" panose="02020609040205080304" pitchFamily="49" charset="-128"/>
              </a:rPr>
              <a:t>v1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</a:p>
          <a:p>
            <a:r>
              <a:rPr lang="en-CA" sz="1800" b="1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defparam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U1.n = 16;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ea typeface="MS Mincho" panose="02020609040205080304" pitchFamily="49" charset="-128"/>
              </a:rPr>
              <a:t>addern</a:t>
            </a:r>
            <a:r>
              <a:rPr lang="en-CA" sz="1800" dirty="0">
                <a:ea typeface="MS Mincho" panose="02020609040205080304" pitchFamily="49" charset="-128"/>
              </a:rPr>
              <a:t> U2 (1’b0, C, D, T[7:0], T[8], </a:t>
            </a:r>
            <a:r>
              <a:rPr lang="en-CA" sz="1800" dirty="0" smtClean="0">
                <a:ea typeface="MS Mincho" panose="02020609040205080304" pitchFamily="49" charset="-128"/>
              </a:rPr>
              <a:t>v2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defparam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U2.n = 8;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solidFill>
                  <a:srgbClr val="FF0000"/>
                </a:solidFill>
                <a:ea typeface="MS Mincho" panose="02020609040205080304" pitchFamily="49" charset="-128"/>
              </a:rPr>
              <a:t>assign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overflow =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v1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|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v2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;</a:t>
            </a:r>
            <a:endParaRPr lang="en-CA" sz="18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>
            <a:off x="4038600" y="3276305"/>
            <a:ext cx="2454533" cy="1104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661916" y="2906973"/>
            <a:ext cx="455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TW" dirty="0">
                <a:ea typeface="MS Mincho" panose="02020609040205080304" pitchFamily="49" charset="-128"/>
              </a:rPr>
              <a:t>a</a:t>
            </a:r>
            <a:r>
              <a:rPr lang="en-CA" altLang="zh-TW" dirty="0" smtClean="0">
                <a:ea typeface="MS Mincho" panose="02020609040205080304" pitchFamily="49" charset="-128"/>
              </a:rPr>
              <a:t>ddern #(16)</a:t>
            </a:r>
            <a:r>
              <a:rPr lang="en-CA" altLang="zh-TW" b="1" dirty="0" smtClean="0">
                <a:ea typeface="MS Mincho" panose="02020609040205080304" pitchFamily="49" charset="-128"/>
              </a:rPr>
              <a:t> </a:t>
            </a:r>
            <a:r>
              <a:rPr lang="en-CA" altLang="zh-TW" dirty="0">
                <a:ea typeface="MS Mincho" panose="02020609040205080304" pitchFamily="49" charset="-128"/>
              </a:rPr>
              <a:t>U1 (1’b0, A, B, S[15:0], S[16], v1);</a:t>
            </a:r>
            <a:endParaRPr lang="zh-TW" altLang="en-US" dirty="0"/>
          </a:p>
        </p:txBody>
      </p:sp>
      <p:sp>
        <p:nvSpPr>
          <p:cNvPr id="10" name="左大括弧 9"/>
          <p:cNvSpPr/>
          <p:nvPr/>
        </p:nvSpPr>
        <p:spPr>
          <a:xfrm>
            <a:off x="6755642" y="4189863"/>
            <a:ext cx="168549" cy="382137"/>
          </a:xfrm>
          <a:prstGeom prst="lef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709684" y="2537641"/>
            <a:ext cx="1784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Using # operator.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096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Describe a circuit in a form of module</a:t>
            </a:r>
            <a:br>
              <a:rPr lang="en-US" altLang="zh-TW" dirty="0" smtClean="0">
                <a:latin typeface="+mn-lt"/>
              </a:rPr>
            </a:br>
            <a:r>
              <a:rPr lang="en-US" altLang="zh-TW" dirty="0" smtClean="0">
                <a:latin typeface="+mn-lt"/>
              </a:rPr>
              <a:t> Gate Level: structural description</a:t>
            </a:r>
            <a:endParaRPr lang="zh-TW" altLang="en-US" dirty="0">
              <a:latin typeface="+mn-lt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81255" y="3164371"/>
            <a:ext cx="4523624" cy="199966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183642" y="2702257"/>
            <a:ext cx="254608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 </a:t>
            </a:r>
            <a:r>
              <a:rPr lang="en-US" altLang="zh-TW" dirty="0" smtClean="0"/>
              <a:t>mux (x1, x2, s, f);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nput</a:t>
            </a:r>
            <a:r>
              <a:rPr lang="en-US" altLang="zh-TW" dirty="0" smtClean="0"/>
              <a:t> x1, x2, s;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f;</a:t>
            </a:r>
          </a:p>
          <a:p>
            <a:endParaRPr lang="en-US" altLang="zh-TW" dirty="0" smtClean="0"/>
          </a:p>
          <a:p>
            <a:r>
              <a:rPr lang="en-US" altLang="zh-TW" b="1" dirty="0" smtClean="0"/>
              <a:t>not</a:t>
            </a:r>
            <a:r>
              <a:rPr lang="en-US" altLang="zh-TW" dirty="0" smtClean="0"/>
              <a:t> (</a:t>
            </a:r>
            <a:r>
              <a:rPr lang="en-US" altLang="zh-TW" dirty="0" err="1" smtClean="0"/>
              <a:t>si,s</a:t>
            </a:r>
            <a:r>
              <a:rPr lang="en-US" altLang="zh-TW" dirty="0" smtClean="0"/>
              <a:t>); </a:t>
            </a:r>
          </a:p>
          <a:p>
            <a:r>
              <a:rPr lang="en-US" altLang="zh-TW" b="1" dirty="0"/>
              <a:t>a</a:t>
            </a:r>
            <a:r>
              <a:rPr lang="en-US" altLang="zh-TW" b="1" dirty="0" smtClean="0"/>
              <a:t>nd</a:t>
            </a:r>
            <a:r>
              <a:rPr lang="en-US" altLang="zh-TW" dirty="0" smtClean="0"/>
              <a:t> (u, </a:t>
            </a:r>
            <a:r>
              <a:rPr lang="en-US" altLang="zh-TW" dirty="0" err="1" smtClean="0"/>
              <a:t>si</a:t>
            </a:r>
            <a:r>
              <a:rPr lang="en-US" altLang="zh-TW" dirty="0" smtClean="0"/>
              <a:t>, x1);</a:t>
            </a:r>
          </a:p>
          <a:p>
            <a:r>
              <a:rPr lang="en-US" altLang="zh-TW" b="1" dirty="0"/>
              <a:t>a</a:t>
            </a:r>
            <a:r>
              <a:rPr lang="en-US" altLang="zh-TW" b="1" dirty="0" smtClean="0"/>
              <a:t>nd</a:t>
            </a:r>
            <a:r>
              <a:rPr lang="en-US" altLang="zh-TW" dirty="0" smtClean="0"/>
              <a:t> (l, s, x2);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r</a:t>
            </a:r>
            <a:r>
              <a:rPr lang="en-US" altLang="zh-TW" dirty="0" smtClean="0"/>
              <a:t> (f, u, l);</a:t>
            </a:r>
          </a:p>
          <a:p>
            <a:endParaRPr lang="en-US" altLang="zh-TW" dirty="0"/>
          </a:p>
          <a:p>
            <a:r>
              <a:rPr lang="en-US" altLang="zh-TW" b="1" dirty="0" err="1" smtClean="0"/>
              <a:t>endmodule</a:t>
            </a:r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  <p:cxnSp>
        <p:nvCxnSpPr>
          <p:cNvPr id="9" name="直線單箭頭接點 8"/>
          <p:cNvCxnSpPr/>
          <p:nvPr/>
        </p:nvCxnSpPr>
        <p:spPr>
          <a:xfrm flipH="1" flipV="1">
            <a:off x="2647666" y="4920018"/>
            <a:ext cx="2524837" cy="723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4998439" y="5643349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output</a:t>
            </a:r>
            <a:endParaRPr lang="zh-TW" altLang="en-US" dirty="0"/>
          </a:p>
        </p:txBody>
      </p:sp>
      <p:cxnSp>
        <p:nvCxnSpPr>
          <p:cNvPr id="12" name="直線單箭頭接點 11"/>
          <p:cNvCxnSpPr/>
          <p:nvPr/>
        </p:nvCxnSpPr>
        <p:spPr>
          <a:xfrm>
            <a:off x="1501993" y="4213746"/>
            <a:ext cx="757451" cy="1050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593678" y="3794870"/>
            <a:ext cx="984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keyword</a:t>
            </a:r>
            <a:endParaRPr lang="zh-TW" altLang="en-US" dirty="0"/>
          </a:p>
        </p:txBody>
      </p:sp>
      <p:cxnSp>
        <p:nvCxnSpPr>
          <p:cNvPr id="15" name="直線單箭頭接點 14"/>
          <p:cNvCxnSpPr/>
          <p:nvPr/>
        </p:nvCxnSpPr>
        <p:spPr>
          <a:xfrm flipV="1">
            <a:off x="1577794" y="3193576"/>
            <a:ext cx="605848" cy="623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6036858" y="2634438"/>
            <a:ext cx="4962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a</a:t>
            </a:r>
            <a:r>
              <a:rPr lang="en-US" altLang="zh-TW" b="1" dirty="0" smtClean="0"/>
              <a:t>nd</a:t>
            </a:r>
            <a:r>
              <a:rPr lang="en-US" altLang="zh-TW" dirty="0" smtClean="0"/>
              <a:t> (u, ~s, x1);  // without an explicit </a:t>
            </a:r>
            <a:r>
              <a:rPr lang="en-US" altLang="zh-TW" b="1" dirty="0" smtClean="0"/>
              <a:t>not</a:t>
            </a:r>
            <a:r>
              <a:rPr lang="en-US" altLang="zh-TW" dirty="0" smtClean="0"/>
              <a:t> ahead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21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9473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/>
              <a:t>N</a:t>
            </a:r>
            <a:r>
              <a:rPr lang="en-US" altLang="zh-TW" dirty="0" smtClean="0"/>
              <a:t>amed port connection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20</a:t>
            </a:fld>
            <a:endParaRPr lang="zh-TW" altLang="en-US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77400" y="1930793"/>
            <a:ext cx="4732218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400" b="1" dirty="0">
                <a:ea typeface="MS Mincho" panose="02020609040205080304" pitchFamily="49" charset="-128"/>
              </a:rPr>
              <a:t>module</a:t>
            </a:r>
            <a:r>
              <a:rPr lang="en-CA" sz="1400" dirty="0">
                <a:ea typeface="MS Mincho" panose="02020609040205080304" pitchFamily="49" charset="-128"/>
              </a:rPr>
              <a:t> addern (</a:t>
            </a:r>
            <a:r>
              <a:rPr lang="en-CA" sz="1400" dirty="0" err="1">
                <a:solidFill>
                  <a:srgbClr val="FF0000"/>
                </a:solidFill>
                <a:ea typeface="MS Mincho" panose="02020609040205080304" pitchFamily="49" charset="-128"/>
              </a:rPr>
              <a:t>carryin</a:t>
            </a:r>
            <a:r>
              <a:rPr lang="en-CA" sz="1400" dirty="0">
                <a:solidFill>
                  <a:srgbClr val="FF0000"/>
                </a:solidFill>
                <a:ea typeface="MS Mincho" panose="02020609040205080304" pitchFamily="49" charset="-128"/>
              </a:rPr>
              <a:t>, X, Y, S, carryout, overflow</a:t>
            </a:r>
            <a:r>
              <a:rPr lang="en-CA" sz="1400" dirty="0">
                <a:ea typeface="MS Mincho" panose="02020609040205080304" pitchFamily="49" charset="-128"/>
              </a:rPr>
              <a:t>);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parameter</a:t>
            </a:r>
            <a:r>
              <a:rPr lang="en-CA" sz="1400" dirty="0">
                <a:ea typeface="MS Mincho" panose="02020609040205080304" pitchFamily="49" charset="-128"/>
              </a:rPr>
              <a:t>  n = 32;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input</a:t>
            </a:r>
            <a:r>
              <a:rPr lang="en-CA" sz="1400" dirty="0">
                <a:ea typeface="MS Mincho" panose="02020609040205080304" pitchFamily="49" charset="-128"/>
              </a:rPr>
              <a:t> </a:t>
            </a:r>
            <a:r>
              <a:rPr lang="en-CA" sz="1400" dirty="0" err="1">
                <a:ea typeface="MS Mincho" panose="02020609040205080304" pitchFamily="49" charset="-128"/>
              </a:rPr>
              <a:t>carryin</a:t>
            </a:r>
            <a:r>
              <a:rPr lang="en-CA" sz="1400" dirty="0">
                <a:ea typeface="MS Mincho" panose="02020609040205080304" pitchFamily="49" charset="-128"/>
              </a:rPr>
              <a:t>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input</a:t>
            </a:r>
            <a:r>
              <a:rPr lang="en-CA" sz="1400" dirty="0">
                <a:ea typeface="MS Mincho" panose="02020609040205080304" pitchFamily="49" charset="-128"/>
              </a:rPr>
              <a:t> [n-1:0] X, Y;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output</a:t>
            </a:r>
            <a:r>
              <a:rPr lang="en-CA" sz="1400" dirty="0">
                <a:ea typeface="MS Mincho" panose="02020609040205080304" pitchFamily="49" charset="-128"/>
              </a:rPr>
              <a:t> </a:t>
            </a:r>
            <a:r>
              <a:rPr lang="en-CA" sz="1400" b="1" dirty="0" err="1">
                <a:ea typeface="MS Mincho" panose="02020609040205080304" pitchFamily="49" charset="-128"/>
              </a:rPr>
              <a:t>reg</a:t>
            </a:r>
            <a:r>
              <a:rPr lang="en-CA" sz="1400" dirty="0">
                <a:ea typeface="MS Mincho" panose="02020609040205080304" pitchFamily="49" charset="-128"/>
              </a:rPr>
              <a:t> [n-1:0] S;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output</a:t>
            </a:r>
            <a:r>
              <a:rPr lang="en-CA" sz="1400" dirty="0">
                <a:ea typeface="MS Mincho" panose="02020609040205080304" pitchFamily="49" charset="-128"/>
              </a:rPr>
              <a:t> </a:t>
            </a:r>
            <a:r>
              <a:rPr lang="en-CA" sz="1400" b="1" dirty="0" err="1">
                <a:ea typeface="MS Mincho" panose="02020609040205080304" pitchFamily="49" charset="-128"/>
              </a:rPr>
              <a:t>reg</a:t>
            </a:r>
            <a:r>
              <a:rPr lang="en-CA" sz="1400" dirty="0">
                <a:ea typeface="MS Mincho" panose="02020609040205080304" pitchFamily="49" charset="-128"/>
              </a:rPr>
              <a:t> carryout, overflow;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	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always</a:t>
            </a:r>
            <a:r>
              <a:rPr lang="en-CA" sz="1400" dirty="0">
                <a:ea typeface="MS Mincho" panose="02020609040205080304" pitchFamily="49" charset="-128"/>
              </a:rPr>
              <a:t> @(X, Y, </a:t>
            </a:r>
            <a:r>
              <a:rPr lang="en-CA" sz="1400" dirty="0" err="1">
                <a:ea typeface="MS Mincho" panose="02020609040205080304" pitchFamily="49" charset="-128"/>
              </a:rPr>
              <a:t>carryin</a:t>
            </a:r>
            <a:r>
              <a:rPr lang="en-CA" sz="1400" dirty="0">
                <a:ea typeface="MS Mincho" panose="02020609040205080304" pitchFamily="49" charset="-128"/>
              </a:rPr>
              <a:t>)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begin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	{carryout, S} = X + Y + </a:t>
            </a:r>
            <a:r>
              <a:rPr lang="en-CA" sz="1400" dirty="0" err="1">
                <a:ea typeface="MS Mincho" panose="02020609040205080304" pitchFamily="49" charset="-128"/>
              </a:rPr>
              <a:t>carryin</a:t>
            </a:r>
            <a:r>
              <a:rPr lang="en-CA" sz="1400" dirty="0" smtClean="0">
                <a:ea typeface="MS Mincho" panose="02020609040205080304" pitchFamily="49" charset="-128"/>
              </a:rPr>
              <a:t>; </a:t>
            </a:r>
            <a:endParaRPr lang="en-CA" sz="14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	 overflow = (X[n-1] &amp; Y[n-1] &amp; ~S[n-1]) | (~X[n-1] &amp; ~Y[n-1] &amp; S[n-1]);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end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 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b="1" dirty="0" err="1">
                <a:ea typeface="MS Mincho" panose="02020609040205080304" pitchFamily="49" charset="-128"/>
              </a:rPr>
              <a:t>endmodule</a:t>
            </a:r>
            <a:r>
              <a:rPr lang="en-CA" sz="1400" dirty="0">
                <a:ea typeface="MS Mincho" panose="02020609040205080304" pitchFamily="49" charset="-128"/>
              </a:rPr>
              <a:t> </a:t>
            </a:r>
            <a:endParaRPr lang="en-CA" sz="1400" dirty="0">
              <a:cs typeface="Courier New" panose="02070309020205020404" pitchFamily="49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580636" y="1555036"/>
            <a:ext cx="4859456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adder_16(A</a:t>
            </a:r>
            <a:r>
              <a:rPr lang="en-CA" sz="1800" dirty="0">
                <a:ea typeface="MS Mincho" panose="02020609040205080304" pitchFamily="49" charset="-128"/>
              </a:rPr>
              <a:t>, B</a:t>
            </a:r>
            <a:r>
              <a:rPr lang="en-CA" sz="1800" dirty="0" smtClean="0">
                <a:ea typeface="MS Mincho" panose="02020609040205080304" pitchFamily="49" charset="-128"/>
              </a:rPr>
              <a:t>, S, </a:t>
            </a:r>
            <a:r>
              <a:rPr lang="en-CA" sz="1800" dirty="0">
                <a:ea typeface="MS Mincho" panose="02020609040205080304" pitchFamily="49" charset="-128"/>
              </a:rPr>
              <a:t>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[15:0] A, B</a:t>
            </a:r>
            <a:r>
              <a:rPr lang="en-CA" sz="1800" dirty="0" smtClean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[16:0] S</a:t>
            </a:r>
            <a:r>
              <a:rPr lang="en-CA" sz="1800" dirty="0" smtClean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overflow</a:t>
            </a:r>
            <a:r>
              <a:rPr lang="en-CA" sz="1800" dirty="0" smtClean="0">
                <a:ea typeface="MS Mincho" panose="02020609040205080304" pitchFamily="49" charset="-128"/>
              </a:rPr>
              <a:t>; // not in an always block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wire </a:t>
            </a:r>
            <a:r>
              <a:rPr lang="en-CA" sz="1800" dirty="0" smtClean="0">
                <a:ea typeface="MS Mincho" panose="02020609040205080304" pitchFamily="49" charset="-128"/>
              </a:rPr>
              <a:t>v1;  </a:t>
            </a:r>
            <a:r>
              <a:rPr lang="en-CA" sz="1800" dirty="0">
                <a:ea typeface="MS Mincho" panose="02020609040205080304" pitchFamily="49" charset="-128"/>
              </a:rPr>
              <a:t>// used for the overflow signals</a:t>
            </a:r>
          </a:p>
          <a:p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addern #(.n(16))</a:t>
            </a:r>
            <a:r>
              <a:rPr lang="en-CA" sz="1800" b="1" dirty="0" smtClean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U1</a:t>
            </a:r>
          </a:p>
          <a:p>
            <a:r>
              <a:rPr lang="en-CA" sz="1800" dirty="0" smtClean="0">
                <a:ea typeface="MS Mincho" panose="02020609040205080304" pitchFamily="49" charset="-128"/>
              </a:rPr>
              <a:t>	(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.</a:t>
            </a:r>
            <a:r>
              <a:rPr lang="en-CA" sz="1800" dirty="0" err="1" smtClean="0">
                <a:solidFill>
                  <a:srgbClr val="FF0000"/>
                </a:solidFill>
                <a:ea typeface="MS Mincho" panose="02020609040205080304" pitchFamily="49" charset="-128"/>
              </a:rPr>
              <a:t>carryin</a:t>
            </a:r>
            <a:r>
              <a:rPr lang="en-CA" sz="1800" dirty="0" smtClean="0">
                <a:ea typeface="MS Mincho" panose="02020609040205080304" pitchFamily="49" charset="-128"/>
              </a:rPr>
              <a:t>(1’b0),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X</a:t>
            </a:r>
            <a:r>
              <a:rPr lang="en-CA" sz="1800" dirty="0" smtClean="0">
                <a:ea typeface="MS Mincho" panose="02020609040205080304" pitchFamily="49" charset="-128"/>
              </a:rPr>
              <a:t> (A),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Y</a:t>
            </a:r>
            <a:r>
              <a:rPr lang="en-CA" sz="1800" dirty="0" smtClean="0">
                <a:ea typeface="MS Mincho" panose="02020609040205080304" pitchFamily="49" charset="-128"/>
              </a:rPr>
              <a:t> (B),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S</a:t>
            </a:r>
            <a:r>
              <a:rPr lang="en-CA" sz="1800" dirty="0" smtClean="0">
                <a:ea typeface="MS Mincho" panose="02020609040205080304" pitchFamily="49" charset="-128"/>
              </a:rPr>
              <a:t> (S[15:0),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carryout</a:t>
            </a:r>
            <a:r>
              <a:rPr lang="en-CA" sz="1800" dirty="0" smtClean="0">
                <a:ea typeface="MS Mincho" panose="02020609040205080304" pitchFamily="49" charset="-128"/>
              </a:rPr>
              <a:t> (S[16]),</a:t>
            </a:r>
          </a:p>
          <a:p>
            <a:r>
              <a:rPr lang="en-CA" sz="1800" dirty="0" smtClean="0">
                <a:ea typeface="MS Mincho" panose="02020609040205080304" pitchFamily="49" charset="-128"/>
              </a:rPr>
              <a:t>	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overflow </a:t>
            </a:r>
            <a:r>
              <a:rPr lang="en-CA" sz="1800" dirty="0" smtClean="0">
                <a:ea typeface="MS Mincho" panose="02020609040205080304" pitchFamily="49" charset="-128"/>
              </a:rPr>
              <a:t>(v1)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);</a:t>
            </a:r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 </a:t>
            </a:r>
            <a:r>
              <a:rPr lang="en-CA" sz="1800" dirty="0">
                <a:ea typeface="MS Mincho" panose="02020609040205080304" pitchFamily="49" charset="-128"/>
              </a:rPr>
              <a:t>overflow = </a:t>
            </a:r>
            <a:r>
              <a:rPr lang="en-CA" sz="1800" dirty="0" smtClean="0">
                <a:ea typeface="MS Mincho" panose="02020609040205080304" pitchFamily="49" charset="-128"/>
              </a:rPr>
              <a:t>v1;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503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 far, nets and variables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Net: connecting things. Represent structural connections between components.</a:t>
            </a:r>
          </a:p>
          <a:p>
            <a:pPr lvl="1"/>
            <a:r>
              <a:rPr lang="en-US" altLang="zh-TW" b="1" dirty="0" smtClean="0"/>
              <a:t>wire</a:t>
            </a:r>
            <a:r>
              <a:rPr lang="en-US" altLang="zh-TW" dirty="0" smtClean="0"/>
              <a:t>. A wire connects an output of one logic element to the input of another logic element. No need to declare scalar signals of </a:t>
            </a:r>
            <a:r>
              <a:rPr lang="en-US" altLang="zh-TW" b="1" dirty="0" smtClean="0"/>
              <a:t>wire</a:t>
            </a:r>
            <a:r>
              <a:rPr lang="en-US" altLang="zh-TW" dirty="0" smtClean="0"/>
              <a:t>, since signals are nets by default.  </a:t>
            </a:r>
          </a:p>
          <a:p>
            <a:pPr lvl="1"/>
            <a:r>
              <a:rPr lang="en-US" altLang="zh-TW" b="1" dirty="0" smtClean="0"/>
              <a:t>tri</a:t>
            </a:r>
            <a:r>
              <a:rPr lang="en-US" altLang="zh-TW" dirty="0" smtClean="0"/>
              <a:t>. Another net is </a:t>
            </a:r>
            <a:r>
              <a:rPr lang="en-US" altLang="zh-TW" b="1" dirty="0" smtClean="0"/>
              <a:t>tri </a:t>
            </a:r>
            <a:r>
              <a:rPr lang="en-US" altLang="zh-TW" dirty="0" smtClean="0"/>
              <a:t>denoting circuit nodes which are connected in tri-state.</a:t>
            </a:r>
          </a:p>
          <a:p>
            <a:r>
              <a:rPr lang="en-US" altLang="zh-TW" dirty="0" smtClean="0"/>
              <a:t>Variable: used to describe behaviors of the circuits.</a:t>
            </a:r>
          </a:p>
          <a:p>
            <a:pPr lvl="1"/>
            <a:r>
              <a:rPr lang="en-US" altLang="zh-TW" b="1" dirty="0" smtClean="0"/>
              <a:t>reg</a:t>
            </a:r>
            <a:r>
              <a:rPr lang="en-US" altLang="zh-TW" dirty="0" smtClean="0"/>
              <a:t>. Represent variables. </a:t>
            </a:r>
            <a:r>
              <a:rPr lang="en-US" altLang="zh-TW" b="1" dirty="0" err="1" smtClean="0"/>
              <a:t>reg</a:t>
            </a:r>
            <a:r>
              <a:rPr lang="en-US" altLang="zh-TW" dirty="0" smtClean="0"/>
              <a:t> does </a:t>
            </a:r>
            <a:r>
              <a:rPr lang="en-US" altLang="zh-TW" dirty="0" smtClean="0">
                <a:solidFill>
                  <a:srgbClr val="FF0000"/>
                </a:solidFill>
              </a:rPr>
              <a:t>not</a:t>
            </a:r>
            <a:r>
              <a:rPr lang="en-US" altLang="zh-TW" dirty="0" smtClean="0"/>
              <a:t> denote a storage element or register. </a:t>
            </a:r>
            <a:r>
              <a:rPr lang="en-US" altLang="zh-TW" dirty="0" err="1"/>
              <a:t>r</a:t>
            </a:r>
            <a:r>
              <a:rPr lang="en-US" altLang="zh-TW" dirty="0" err="1" smtClean="0"/>
              <a:t>eg</a:t>
            </a:r>
            <a:r>
              <a:rPr lang="en-US" altLang="zh-TW" dirty="0" smtClean="0"/>
              <a:t> can model either combinational or sequential part of the circuit.</a:t>
            </a:r>
          </a:p>
          <a:p>
            <a:pPr lvl="1"/>
            <a:r>
              <a:rPr lang="en-US" altLang="zh-TW" b="1" dirty="0"/>
              <a:t>i</a:t>
            </a:r>
            <a:r>
              <a:rPr lang="en-US" altLang="zh-TW" b="1" dirty="0" smtClean="0"/>
              <a:t>nteger.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256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/>
            </a:r>
            <a:br>
              <a:rPr lang="en-US" altLang="zh-TW" dirty="0" smtClean="0">
                <a:latin typeface="+mn-lt"/>
              </a:rPr>
            </a:br>
            <a:r>
              <a:rPr lang="en-US" altLang="zh-TW" dirty="0" smtClean="0">
                <a:latin typeface="+mn-lt"/>
              </a:rPr>
              <a:t>Behavioral: logic equation</a:t>
            </a:r>
            <a:endParaRPr lang="zh-TW" altLang="en-US" dirty="0">
              <a:latin typeface="+mn-lt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39380" y="2953483"/>
            <a:ext cx="4523624" cy="199966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719142" y="2667477"/>
            <a:ext cx="291137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 </a:t>
            </a:r>
            <a:r>
              <a:rPr lang="en-US" altLang="zh-TW" dirty="0" smtClean="0"/>
              <a:t>mux (x1, x2, s, f);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nput</a:t>
            </a:r>
            <a:r>
              <a:rPr lang="en-US" altLang="zh-TW" dirty="0" smtClean="0"/>
              <a:t> x1, x2, s;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f;</a:t>
            </a:r>
          </a:p>
          <a:p>
            <a:endParaRPr lang="en-US" altLang="zh-TW" dirty="0" smtClean="0"/>
          </a:p>
          <a:p>
            <a:r>
              <a:rPr lang="en-US" altLang="zh-TW" b="1" dirty="0">
                <a:solidFill>
                  <a:srgbClr val="00B050"/>
                </a:solidFill>
              </a:rPr>
              <a:t>a</a:t>
            </a:r>
            <a:r>
              <a:rPr lang="en-US" altLang="zh-TW" b="1" dirty="0" smtClean="0">
                <a:solidFill>
                  <a:srgbClr val="00B050"/>
                </a:solidFill>
              </a:rPr>
              <a:t>ssign f = (~s &amp; x1) | (s &amp;x2);</a:t>
            </a:r>
          </a:p>
          <a:p>
            <a:r>
              <a:rPr lang="en-US" altLang="zh-TW" b="1" dirty="0"/>
              <a:t>a</a:t>
            </a:r>
            <a:r>
              <a:rPr lang="en-US" altLang="zh-TW" b="1" dirty="0" smtClean="0"/>
              <a:t>ssign y = f | x2; 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b="1" dirty="0" err="1" smtClean="0"/>
              <a:t>endmodule</a:t>
            </a:r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  <p:cxnSp>
        <p:nvCxnSpPr>
          <p:cNvPr id="12" name="直線單箭頭接點 11"/>
          <p:cNvCxnSpPr/>
          <p:nvPr/>
        </p:nvCxnSpPr>
        <p:spPr>
          <a:xfrm flipV="1">
            <a:off x="2961564" y="4268662"/>
            <a:ext cx="788656" cy="423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520663" y="2895958"/>
            <a:ext cx="26761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Continuous assignment:</a:t>
            </a:r>
          </a:p>
          <a:p>
            <a:r>
              <a:rPr lang="en-US" altLang="zh-TW" dirty="0"/>
              <a:t>f</a:t>
            </a:r>
            <a:r>
              <a:rPr lang="en-US" altLang="zh-TW" dirty="0" smtClean="0"/>
              <a:t> is re-evaluated whenever</a:t>
            </a:r>
          </a:p>
          <a:p>
            <a:r>
              <a:rPr lang="en-US" altLang="zh-TW" dirty="0"/>
              <a:t>t</a:t>
            </a:r>
            <a:r>
              <a:rPr lang="en-US" altLang="zh-TW" dirty="0" smtClean="0"/>
              <a:t>he right hand side </a:t>
            </a:r>
          </a:p>
          <a:p>
            <a:r>
              <a:rPr lang="en-US" altLang="zh-TW" dirty="0" smtClean="0"/>
              <a:t>signal changes.</a:t>
            </a:r>
            <a:endParaRPr lang="zh-TW" altLang="en-US" dirty="0"/>
          </a:p>
        </p:txBody>
      </p:sp>
      <p:cxnSp>
        <p:nvCxnSpPr>
          <p:cNvPr id="15" name="直線單箭頭接點 14"/>
          <p:cNvCxnSpPr/>
          <p:nvPr/>
        </p:nvCxnSpPr>
        <p:spPr>
          <a:xfrm>
            <a:off x="2913797" y="3100285"/>
            <a:ext cx="823642" cy="896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524114" y="4480329"/>
            <a:ext cx="43247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 order for f and y,</a:t>
            </a:r>
          </a:p>
          <a:p>
            <a:r>
              <a:rPr lang="en-US" altLang="zh-TW" dirty="0" smtClean="0"/>
              <a:t>concurrent statement;</a:t>
            </a:r>
          </a:p>
          <a:p>
            <a:r>
              <a:rPr lang="en-US" altLang="zh-TW" b="1" dirty="0">
                <a:solidFill>
                  <a:srgbClr val="FF0000"/>
                </a:solidFill>
              </a:rPr>
              <a:t>a</a:t>
            </a:r>
            <a:r>
              <a:rPr lang="en-US" altLang="zh-TW" b="1" dirty="0" smtClean="0">
                <a:solidFill>
                  <a:srgbClr val="FF0000"/>
                </a:solidFill>
              </a:rPr>
              <a:t>ssign</a:t>
            </a:r>
            <a:r>
              <a:rPr lang="en-US" altLang="zh-TW" dirty="0" smtClean="0"/>
              <a:t>: for nets (like wire) since nets can not</a:t>
            </a:r>
          </a:p>
          <a:p>
            <a:r>
              <a:rPr lang="en-US" altLang="zh-TW" dirty="0"/>
              <a:t>h</a:t>
            </a:r>
            <a:r>
              <a:rPr lang="en-US" altLang="zh-TW" dirty="0" smtClean="0"/>
              <a:t>old values, so you need to assign the </a:t>
            </a:r>
          </a:p>
          <a:p>
            <a:r>
              <a:rPr lang="en-US" altLang="zh-TW" dirty="0"/>
              <a:t>v</a:t>
            </a:r>
            <a:r>
              <a:rPr lang="en-US" altLang="zh-TW" dirty="0" smtClean="0"/>
              <a:t>alue continuously.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256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3735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/>
            </a:r>
            <a:br>
              <a:rPr lang="en-US" altLang="zh-TW" dirty="0" smtClean="0">
                <a:latin typeface="+mn-lt"/>
              </a:rPr>
            </a:br>
            <a:r>
              <a:rPr lang="en-US" altLang="zh-TW" dirty="0" smtClean="0">
                <a:latin typeface="+mn-lt"/>
              </a:rPr>
              <a:t>Behavioral: procedural statement</a:t>
            </a:r>
            <a:endParaRPr lang="zh-TW" altLang="en-US" dirty="0">
              <a:latin typeface="+mn-lt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39380" y="2953483"/>
            <a:ext cx="4523624" cy="199966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719142" y="2667477"/>
            <a:ext cx="255730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 </a:t>
            </a:r>
            <a:r>
              <a:rPr lang="en-US" altLang="zh-TW" dirty="0" smtClean="0"/>
              <a:t>mux (x1, x2, s, f);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nput</a:t>
            </a:r>
            <a:r>
              <a:rPr lang="en-US" altLang="zh-TW" dirty="0" smtClean="0"/>
              <a:t> x1, x2, s;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f;</a:t>
            </a:r>
          </a:p>
          <a:p>
            <a:r>
              <a:rPr lang="en-US" altLang="zh-TW" b="1" dirty="0" err="1">
                <a:solidFill>
                  <a:srgbClr val="00B050"/>
                </a:solidFill>
              </a:rPr>
              <a:t>r</a:t>
            </a:r>
            <a:r>
              <a:rPr lang="en-US" altLang="zh-TW" b="1" dirty="0" err="1" smtClean="0">
                <a:solidFill>
                  <a:srgbClr val="00B050"/>
                </a:solidFill>
              </a:rPr>
              <a:t>eg</a:t>
            </a:r>
            <a:r>
              <a:rPr lang="en-US" altLang="zh-TW" dirty="0" smtClean="0">
                <a:solidFill>
                  <a:srgbClr val="00B050"/>
                </a:solidFill>
              </a:rPr>
              <a:t> f;</a:t>
            </a:r>
          </a:p>
          <a:p>
            <a:endParaRPr lang="en-US" altLang="zh-TW" dirty="0"/>
          </a:p>
          <a:p>
            <a:r>
              <a:rPr lang="en-US" altLang="zh-TW" b="1" dirty="0" smtClean="0"/>
              <a:t>always@</a:t>
            </a:r>
            <a:r>
              <a:rPr lang="en-US" altLang="zh-TW" dirty="0" smtClean="0"/>
              <a:t>(x1 or x2 or s)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f</a:t>
            </a:r>
            <a:r>
              <a:rPr lang="en-US" altLang="zh-TW" dirty="0" smtClean="0"/>
              <a:t> (s == 0)</a:t>
            </a:r>
          </a:p>
          <a:p>
            <a:r>
              <a:rPr lang="en-US" altLang="zh-TW" dirty="0" smtClean="0"/>
              <a:t>	f = x1;</a:t>
            </a:r>
          </a:p>
          <a:p>
            <a:r>
              <a:rPr lang="en-US" altLang="zh-TW" b="1" dirty="0"/>
              <a:t>e</a:t>
            </a:r>
            <a:r>
              <a:rPr lang="en-US" altLang="zh-TW" b="1" dirty="0" smtClean="0"/>
              <a:t>lse 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f = x2;</a:t>
            </a:r>
          </a:p>
          <a:p>
            <a:endParaRPr lang="en-US" altLang="zh-TW" dirty="0"/>
          </a:p>
          <a:p>
            <a:r>
              <a:rPr lang="en-US" altLang="zh-TW" b="1" dirty="0" err="1" smtClean="0"/>
              <a:t>endmodule</a:t>
            </a:r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  <p:cxnSp>
        <p:nvCxnSpPr>
          <p:cNvPr id="12" name="直線單箭頭接點 11"/>
          <p:cNvCxnSpPr>
            <a:endCxn id="5" idx="1"/>
          </p:cNvCxnSpPr>
          <p:nvPr/>
        </p:nvCxnSpPr>
        <p:spPr>
          <a:xfrm flipV="1">
            <a:off x="2679963" y="4514137"/>
            <a:ext cx="1039179" cy="301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725824" y="3606405"/>
            <a:ext cx="2417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always@(sensitivity list)</a:t>
            </a:r>
          </a:p>
        </p:txBody>
      </p:sp>
      <p:cxnSp>
        <p:nvCxnSpPr>
          <p:cNvPr id="15" name="直線單箭頭接點 14"/>
          <p:cNvCxnSpPr/>
          <p:nvPr/>
        </p:nvCxnSpPr>
        <p:spPr>
          <a:xfrm>
            <a:off x="3028475" y="3909375"/>
            <a:ext cx="690667" cy="232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838200" y="4346423"/>
            <a:ext cx="23738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Evaluated in the order </a:t>
            </a:r>
          </a:p>
          <a:p>
            <a:r>
              <a:rPr lang="en-US" altLang="zh-TW" dirty="0"/>
              <a:t>g</a:t>
            </a:r>
            <a:r>
              <a:rPr lang="en-US" altLang="zh-TW" dirty="0" smtClean="0"/>
              <a:t>iven by the code; </a:t>
            </a:r>
            <a:endParaRPr lang="en-US" altLang="zh-TW" dirty="0"/>
          </a:p>
          <a:p>
            <a:r>
              <a:rPr lang="en-US" altLang="zh-TW" dirty="0"/>
              <a:t>i</a:t>
            </a:r>
            <a:r>
              <a:rPr lang="en-US" altLang="zh-TW" dirty="0" smtClean="0"/>
              <a:t>f first, then else.</a:t>
            </a:r>
          </a:p>
          <a:p>
            <a:r>
              <a:rPr lang="en-US" altLang="zh-TW" dirty="0" smtClean="0"/>
              <a:t>=  blocking assignment</a:t>
            </a:r>
          </a:p>
          <a:p>
            <a:r>
              <a:rPr lang="en-US" altLang="zh-TW" dirty="0" smtClean="0"/>
              <a:t>(evaluated in order)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609863" y="2367655"/>
            <a:ext cx="2601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The simulator </a:t>
            </a:r>
            <a:r>
              <a:rPr lang="en-US" altLang="zh-TW" dirty="0" smtClean="0">
                <a:solidFill>
                  <a:srgbClr val="00B050"/>
                </a:solidFill>
              </a:rPr>
              <a:t>reg</a:t>
            </a:r>
            <a:r>
              <a:rPr lang="en-US" altLang="zh-TW" dirty="0" smtClean="0"/>
              <a:t>isters</a:t>
            </a:r>
          </a:p>
          <a:p>
            <a:r>
              <a:rPr lang="en-US" altLang="zh-TW" dirty="0"/>
              <a:t>t</a:t>
            </a:r>
            <a:r>
              <a:rPr lang="en-US" altLang="zh-TW" dirty="0" smtClean="0"/>
              <a:t>his value until the always</a:t>
            </a:r>
          </a:p>
          <a:p>
            <a:r>
              <a:rPr lang="en-US" altLang="zh-TW" dirty="0"/>
              <a:t>b</a:t>
            </a:r>
            <a:r>
              <a:rPr lang="en-US" altLang="zh-TW" dirty="0" smtClean="0"/>
              <a:t>lock is executed again.</a:t>
            </a:r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>
            <a:off x="2987682" y="2562165"/>
            <a:ext cx="731460" cy="1136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38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Coding in 3 ways: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Gate</a:t>
            </a:r>
            <a:r>
              <a:rPr lang="en-US" altLang="zh-TW" dirty="0" smtClean="0"/>
              <a:t> instantiation </a:t>
            </a:r>
          </a:p>
          <a:p>
            <a:r>
              <a:rPr lang="en-US" altLang="zh-TW" dirty="0" smtClean="0"/>
              <a:t>Continuous assignment (</a:t>
            </a:r>
            <a:r>
              <a:rPr lang="en-US" altLang="zh-TW" dirty="0" smtClean="0">
                <a:solidFill>
                  <a:srgbClr val="FF0000"/>
                </a:solidFill>
              </a:rPr>
              <a:t>assign</a:t>
            </a:r>
            <a:r>
              <a:rPr lang="en-US" altLang="zh-TW" dirty="0" smtClean="0"/>
              <a:t>)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An </a:t>
            </a:r>
            <a:r>
              <a:rPr lang="en-US" altLang="zh-TW" dirty="0"/>
              <a:t>assign statement is used for modeling only combinational logic and it is executed continuously. So the assign statement is called 'continuous assignment statement' as there is no sensitive list.</a:t>
            </a:r>
            <a:endParaRPr lang="en-US" altLang="zh-TW" dirty="0" smtClean="0"/>
          </a:p>
          <a:p>
            <a:r>
              <a:rPr lang="en-US" altLang="zh-TW" dirty="0"/>
              <a:t>P</a:t>
            </a:r>
            <a:r>
              <a:rPr lang="en-US" altLang="zh-TW" dirty="0" smtClean="0"/>
              <a:t>rocedural statements (</a:t>
            </a:r>
            <a:r>
              <a:rPr lang="en-US" altLang="zh-TW" dirty="0" smtClean="0">
                <a:solidFill>
                  <a:srgbClr val="FF0000"/>
                </a:solidFill>
              </a:rPr>
              <a:t>always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Blocking assignment  =  sequencing </a:t>
            </a:r>
            <a:endParaRPr lang="en-US" altLang="zh-TW" dirty="0"/>
          </a:p>
          <a:p>
            <a:pPr lvl="2"/>
            <a:r>
              <a:rPr lang="en-US" altLang="zh-TW" dirty="0" smtClean="0"/>
              <a:t>S = X + Y;  // S[3:0]</a:t>
            </a:r>
          </a:p>
          <a:p>
            <a:pPr lvl="2"/>
            <a:r>
              <a:rPr lang="en-US" altLang="zh-TW" dirty="0" smtClean="0"/>
              <a:t>C = S[0]; // C takes the new value from X+Y.</a:t>
            </a:r>
          </a:p>
          <a:p>
            <a:pPr lvl="1"/>
            <a:r>
              <a:rPr lang="en-US" altLang="zh-TW" dirty="0" smtClean="0"/>
              <a:t>Non-blocking assignment  &lt;= </a:t>
            </a:r>
          </a:p>
          <a:p>
            <a:pPr lvl="2"/>
            <a:r>
              <a:rPr lang="en-US" altLang="zh-TW" dirty="0" smtClean="0"/>
              <a:t>S &lt;= X + Y;</a:t>
            </a:r>
          </a:p>
          <a:p>
            <a:pPr lvl="2"/>
            <a:r>
              <a:rPr lang="en-US" altLang="zh-TW" dirty="0" smtClean="0"/>
              <a:t>C &lt;= S[0]; // at simulation time t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, C takes the value of S[0] at simulation time t</a:t>
            </a:r>
            <a:r>
              <a:rPr lang="en-US" altLang="zh-TW" baseline="-25000" dirty="0" smtClean="0"/>
              <a:t>i-1</a:t>
            </a:r>
            <a:endParaRPr lang="zh-TW" altLang="en-US" baseline="-25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099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621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>
                <a:latin typeface="+mn-lt"/>
              </a:rPr>
              <a:t/>
            </a:r>
            <a:br>
              <a:rPr lang="en-US" altLang="zh-TW" dirty="0" smtClean="0">
                <a:latin typeface="+mn-lt"/>
              </a:rPr>
            </a:br>
            <a:r>
              <a:rPr lang="en-US" altLang="zh-TW" dirty="0" smtClean="0">
                <a:latin typeface="+mn-lt"/>
              </a:rPr>
              <a:t>More compact procedural statement</a:t>
            </a:r>
            <a:endParaRPr lang="zh-TW" altLang="en-US" dirty="0">
              <a:latin typeface="+mn-lt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44096" y="2996568"/>
            <a:ext cx="4523624" cy="199966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920748" y="2565238"/>
            <a:ext cx="418178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 </a:t>
            </a:r>
            <a:r>
              <a:rPr lang="en-US" altLang="zh-TW" dirty="0" smtClean="0"/>
              <a:t>mux </a:t>
            </a:r>
            <a:r>
              <a:rPr lang="en-US" altLang="zh-TW" b="1" dirty="0" smtClean="0">
                <a:solidFill>
                  <a:srgbClr val="00B050"/>
                </a:solidFill>
              </a:rPr>
              <a:t>(input </a:t>
            </a:r>
            <a:r>
              <a:rPr lang="en-US" altLang="zh-TW" dirty="0" smtClean="0"/>
              <a:t>x1, x2, s, </a:t>
            </a:r>
            <a:r>
              <a:rPr lang="en-US" altLang="zh-TW" b="1" dirty="0" smtClean="0">
                <a:solidFill>
                  <a:srgbClr val="00B050"/>
                </a:solidFill>
              </a:rPr>
              <a:t>output </a:t>
            </a:r>
            <a:r>
              <a:rPr lang="en-US" altLang="zh-TW" b="1" dirty="0" err="1" smtClean="0">
                <a:solidFill>
                  <a:srgbClr val="00B050"/>
                </a:solidFill>
              </a:rPr>
              <a:t>reg</a:t>
            </a:r>
            <a:r>
              <a:rPr lang="en-US" altLang="zh-TW" b="1" dirty="0" smtClean="0">
                <a:solidFill>
                  <a:srgbClr val="00B050"/>
                </a:solidFill>
              </a:rPr>
              <a:t> </a:t>
            </a:r>
            <a:r>
              <a:rPr lang="en-US" altLang="zh-TW" dirty="0" smtClean="0"/>
              <a:t>f);</a:t>
            </a:r>
          </a:p>
          <a:p>
            <a:endParaRPr lang="en-US" altLang="zh-TW" dirty="0"/>
          </a:p>
          <a:p>
            <a:r>
              <a:rPr lang="en-US" altLang="zh-TW" b="1" dirty="0" smtClean="0"/>
              <a:t>always@</a:t>
            </a:r>
            <a:r>
              <a:rPr lang="en-US" altLang="zh-TW" dirty="0" smtClean="0"/>
              <a:t>(x1, x2,s)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f</a:t>
            </a:r>
            <a:r>
              <a:rPr lang="en-US" altLang="zh-TW" dirty="0" smtClean="0"/>
              <a:t> (s == 0)</a:t>
            </a:r>
          </a:p>
          <a:p>
            <a:r>
              <a:rPr lang="en-US" altLang="zh-TW" dirty="0" smtClean="0"/>
              <a:t>	f = x1;</a:t>
            </a:r>
          </a:p>
          <a:p>
            <a:r>
              <a:rPr lang="en-US" altLang="zh-TW" b="1" dirty="0"/>
              <a:t>e</a:t>
            </a:r>
            <a:r>
              <a:rPr lang="en-US" altLang="zh-TW" b="1" dirty="0" smtClean="0"/>
              <a:t>lse 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f = x2;</a:t>
            </a:r>
          </a:p>
          <a:p>
            <a:endParaRPr lang="en-US" altLang="zh-TW" dirty="0"/>
          </a:p>
          <a:p>
            <a:r>
              <a:rPr lang="en-US" altLang="zh-TW" b="1" dirty="0" err="1" smtClean="0"/>
              <a:t>endmodule</a:t>
            </a:r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534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378424" y="1849272"/>
            <a:ext cx="4312692" cy="2163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142"/>
          </a:xfrm>
        </p:spPr>
        <p:txBody>
          <a:bodyPr/>
          <a:lstStyle/>
          <a:p>
            <a:pPr algn="ctr"/>
            <a:r>
              <a:rPr lang="en-US" altLang="zh-TW" b="1" dirty="0" smtClean="0"/>
              <a:t>Hierarchical Verilog Code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013045" y="2238233"/>
            <a:ext cx="1003110" cy="126924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4038600" y="2238233"/>
            <a:ext cx="1058839" cy="12760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00B050"/>
              </a:solidFill>
            </a:endParaRPr>
          </a:p>
        </p:txBody>
      </p:sp>
      <p:cxnSp>
        <p:nvCxnSpPr>
          <p:cNvPr id="11" name="直線接點 10"/>
          <p:cNvCxnSpPr/>
          <p:nvPr/>
        </p:nvCxnSpPr>
        <p:spPr>
          <a:xfrm flipV="1">
            <a:off x="1146411" y="2494947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V="1">
            <a:off x="1146412" y="3161091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V="1">
            <a:off x="5121320" y="2376215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V="1">
            <a:off x="5121320" y="2641597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V="1">
            <a:off x="5097439" y="2930857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V="1">
            <a:off x="5121320" y="3167914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V="1">
            <a:off x="5121320" y="3404971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016155" y="2544040"/>
            <a:ext cx="1022445" cy="3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V="1">
            <a:off x="3016155" y="3161091"/>
            <a:ext cx="1022445" cy="136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784747" y="2310281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X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784747" y="298324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X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6038671" y="2199016"/>
            <a:ext cx="32733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</a:p>
          <a:p>
            <a:r>
              <a:rPr lang="en-US" altLang="zh-TW" dirty="0" smtClean="0"/>
              <a:t>B</a:t>
            </a:r>
          </a:p>
          <a:p>
            <a:r>
              <a:rPr lang="en-US" altLang="zh-TW" dirty="0" smtClean="0"/>
              <a:t>C</a:t>
            </a:r>
          </a:p>
          <a:p>
            <a:r>
              <a:rPr lang="en-US" altLang="zh-TW" dirty="0" smtClean="0"/>
              <a:t>D</a:t>
            </a:r>
          </a:p>
          <a:p>
            <a:r>
              <a:rPr lang="en-US" altLang="zh-TW" dirty="0"/>
              <a:t>E</a:t>
            </a:r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1997523" y="2390482"/>
            <a:ext cx="3064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2743199" y="2411189"/>
            <a:ext cx="3064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4005062" y="2411189"/>
            <a:ext cx="4058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y1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y2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4806666" y="2134190"/>
            <a:ext cx="30970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</a:p>
          <a:p>
            <a:r>
              <a:rPr lang="en-US" altLang="zh-TW" dirty="0"/>
              <a:t>b</a:t>
            </a:r>
            <a:endParaRPr lang="en-US" altLang="zh-TW" dirty="0" smtClean="0"/>
          </a:p>
          <a:p>
            <a:r>
              <a:rPr lang="en-US" altLang="zh-TW" dirty="0"/>
              <a:t>c</a:t>
            </a:r>
            <a:endParaRPr lang="en-US" altLang="zh-TW" dirty="0" smtClean="0"/>
          </a:p>
          <a:p>
            <a:r>
              <a:rPr lang="en-US" altLang="zh-TW" dirty="0"/>
              <a:t>d</a:t>
            </a:r>
            <a:endParaRPr lang="en-US" altLang="zh-TW" dirty="0" smtClean="0"/>
          </a:p>
          <a:p>
            <a:r>
              <a:rPr lang="en-US" altLang="zh-TW" dirty="0"/>
              <a:t>e</a:t>
            </a:r>
            <a:endParaRPr lang="en-US" altLang="zh-TW" dirty="0" smtClean="0"/>
          </a:p>
        </p:txBody>
      </p:sp>
      <p:sp>
        <p:nvSpPr>
          <p:cNvPr id="33" name="文字方塊 32"/>
          <p:cNvSpPr txBox="1"/>
          <p:nvPr/>
        </p:nvSpPr>
        <p:spPr>
          <a:xfrm>
            <a:off x="1209311" y="4197108"/>
            <a:ext cx="24727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</a:t>
            </a:r>
            <a:r>
              <a:rPr lang="en-US" altLang="zh-TW" dirty="0" smtClean="0"/>
              <a:t> front (a, b, c, d);</a:t>
            </a:r>
          </a:p>
          <a:p>
            <a:r>
              <a:rPr lang="en-US" altLang="zh-TW" b="1" dirty="0" smtClean="0"/>
              <a:t>Input</a:t>
            </a:r>
            <a:r>
              <a:rPr lang="en-US" altLang="zh-TW" dirty="0" smtClean="0"/>
              <a:t>   a, b;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c, d;</a:t>
            </a:r>
          </a:p>
          <a:p>
            <a:r>
              <a:rPr lang="en-US" altLang="zh-TW" dirty="0" smtClean="0"/>
              <a:t>…..</a:t>
            </a:r>
          </a:p>
          <a:p>
            <a:r>
              <a:rPr lang="en-US" altLang="zh-TW" b="1" dirty="0" err="1" smtClean="0"/>
              <a:t>endmodule</a:t>
            </a:r>
            <a:endParaRPr lang="en-US" altLang="zh-TW" b="1" dirty="0" smtClean="0"/>
          </a:p>
          <a:p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3893277" y="4203287"/>
            <a:ext cx="33313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</a:t>
            </a:r>
            <a:r>
              <a:rPr lang="en-US" altLang="zh-TW" dirty="0" smtClean="0"/>
              <a:t> back (y1, y2, a, b, c, d, e);</a:t>
            </a:r>
          </a:p>
          <a:p>
            <a:r>
              <a:rPr lang="en-US" altLang="zh-TW" b="1" dirty="0" smtClean="0"/>
              <a:t>Input</a:t>
            </a:r>
            <a:r>
              <a:rPr lang="en-US" altLang="zh-TW" dirty="0" smtClean="0"/>
              <a:t>   y1, y2;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a, b, c, d, e;</a:t>
            </a:r>
          </a:p>
          <a:p>
            <a:r>
              <a:rPr lang="en-US" altLang="zh-TW" dirty="0" smtClean="0"/>
              <a:t>…..</a:t>
            </a:r>
          </a:p>
          <a:p>
            <a:r>
              <a:rPr lang="en-US" altLang="zh-TW" b="1" dirty="0" err="1" smtClean="0"/>
              <a:t>endmodule</a:t>
            </a:r>
            <a:endParaRPr lang="en-US" altLang="zh-TW" b="1" dirty="0" smtClean="0"/>
          </a:p>
          <a:p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3301373" y="2251982"/>
            <a:ext cx="4667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w</a:t>
            </a:r>
            <a:r>
              <a:rPr lang="en-US" altLang="zh-TW" dirty="0" smtClean="0"/>
              <a:t>0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w1</a:t>
            </a:r>
            <a:endParaRPr lang="zh-TW" altLang="en-US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7515411" y="1849272"/>
            <a:ext cx="356629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</a:t>
            </a:r>
            <a:r>
              <a:rPr lang="en-US" altLang="zh-TW" dirty="0" smtClean="0"/>
              <a:t> whole (X1, X2, A, </a:t>
            </a:r>
            <a:r>
              <a:rPr lang="en-US" altLang="zh-TW" dirty="0"/>
              <a:t>B</a:t>
            </a:r>
            <a:r>
              <a:rPr lang="en-US" altLang="zh-TW" dirty="0" smtClean="0"/>
              <a:t>, </a:t>
            </a:r>
            <a:r>
              <a:rPr lang="en-US" altLang="zh-TW" dirty="0"/>
              <a:t>C</a:t>
            </a:r>
            <a:r>
              <a:rPr lang="en-US" altLang="zh-TW" dirty="0" smtClean="0"/>
              <a:t>, </a:t>
            </a:r>
            <a:r>
              <a:rPr lang="en-US" altLang="zh-TW" dirty="0"/>
              <a:t>D</a:t>
            </a:r>
            <a:r>
              <a:rPr lang="en-US" altLang="zh-TW" dirty="0" smtClean="0"/>
              <a:t>, </a:t>
            </a:r>
            <a:r>
              <a:rPr lang="en-US" altLang="zh-TW" dirty="0"/>
              <a:t>E</a:t>
            </a:r>
            <a:r>
              <a:rPr lang="en-US" altLang="zh-TW" dirty="0" smtClean="0"/>
              <a:t>);</a:t>
            </a:r>
          </a:p>
          <a:p>
            <a:r>
              <a:rPr lang="en-US" altLang="zh-TW" b="1" dirty="0" smtClean="0"/>
              <a:t>Input</a:t>
            </a:r>
            <a:r>
              <a:rPr lang="en-US" altLang="zh-TW" dirty="0" smtClean="0"/>
              <a:t>   X1, </a:t>
            </a:r>
            <a:r>
              <a:rPr lang="en-US" altLang="zh-TW" dirty="0"/>
              <a:t>X</a:t>
            </a:r>
            <a:r>
              <a:rPr lang="en-US" altLang="zh-TW" dirty="0" smtClean="0"/>
              <a:t>2;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A, </a:t>
            </a:r>
            <a:r>
              <a:rPr lang="en-US" altLang="zh-TW" dirty="0"/>
              <a:t>B</a:t>
            </a:r>
            <a:r>
              <a:rPr lang="en-US" altLang="zh-TW" dirty="0" smtClean="0"/>
              <a:t>, </a:t>
            </a:r>
            <a:r>
              <a:rPr lang="en-US" altLang="zh-TW" dirty="0"/>
              <a:t>C</a:t>
            </a:r>
            <a:r>
              <a:rPr lang="en-US" altLang="zh-TW" dirty="0" smtClean="0"/>
              <a:t>, </a:t>
            </a:r>
            <a:r>
              <a:rPr lang="en-US" altLang="zh-TW" dirty="0"/>
              <a:t>D</a:t>
            </a:r>
            <a:r>
              <a:rPr lang="en-US" altLang="zh-TW" dirty="0" smtClean="0"/>
              <a:t>, E;</a:t>
            </a:r>
          </a:p>
          <a:p>
            <a:r>
              <a:rPr lang="en-US" altLang="zh-TW" dirty="0"/>
              <a:t>w</a:t>
            </a:r>
            <a:r>
              <a:rPr lang="en-US" altLang="zh-TW" dirty="0" smtClean="0"/>
              <a:t>ire w0, w1;</a:t>
            </a:r>
          </a:p>
          <a:p>
            <a:endParaRPr lang="en-US" altLang="zh-TW" dirty="0"/>
          </a:p>
          <a:p>
            <a:r>
              <a:rPr lang="en-US" altLang="zh-TW" dirty="0" smtClean="0"/>
              <a:t>front U1 (X1, X2, w0, w1);</a:t>
            </a:r>
          </a:p>
          <a:p>
            <a:r>
              <a:rPr lang="en-US" altLang="zh-TW" dirty="0"/>
              <a:t>b</a:t>
            </a:r>
            <a:r>
              <a:rPr lang="en-US" altLang="zh-TW" dirty="0" smtClean="0"/>
              <a:t>ack U2 (w0, w1, A, B, C, D, E);</a:t>
            </a:r>
          </a:p>
          <a:p>
            <a:r>
              <a:rPr lang="en-US" altLang="zh-TW" dirty="0" smtClean="0"/>
              <a:t>…..</a:t>
            </a:r>
          </a:p>
          <a:p>
            <a:r>
              <a:rPr lang="en-US" altLang="zh-TW" b="1" dirty="0" err="1" smtClean="0"/>
              <a:t>endmodule</a:t>
            </a:r>
            <a:endParaRPr lang="en-US" altLang="zh-TW" b="1" dirty="0" smtClean="0"/>
          </a:p>
          <a:p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2601418" y="1460143"/>
            <a:ext cx="1851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Top-level  module</a:t>
            </a:r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7433753" y="4919932"/>
            <a:ext cx="399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B050"/>
                </a:solidFill>
              </a:rPr>
              <a:t>Internal (not output or input) uses wire.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50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/>
          <a:lstStyle/>
          <a:p>
            <a:pPr algn="ctr"/>
            <a:r>
              <a:rPr lang="en-US" altLang="zh-TW" b="1" dirty="0" smtClean="0"/>
              <a:t>Full Adder </a:t>
            </a:r>
            <a:r>
              <a:rPr lang="en-US" altLang="zh-TW" b="1" dirty="0"/>
              <a:t>U</a:t>
            </a:r>
            <a:r>
              <a:rPr lang="en-US" altLang="zh-TW" b="1" dirty="0" smtClean="0"/>
              <a:t>sing </a:t>
            </a:r>
            <a:r>
              <a:rPr lang="en-US" altLang="zh-TW" b="1" dirty="0"/>
              <a:t>G</a:t>
            </a:r>
            <a:r>
              <a:rPr lang="en-US" altLang="zh-TW" b="1" dirty="0" smtClean="0"/>
              <a:t>ates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414171" y="1652706"/>
            <a:ext cx="3541871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y,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 err="1">
                <a:ea typeface="MS Mincho" panose="02020609040205080304" pitchFamily="49" charset="-128"/>
              </a:rPr>
              <a:t>xor</a:t>
            </a:r>
            <a:r>
              <a:rPr lang="en-CA" sz="1800" dirty="0">
                <a:ea typeface="MS Mincho" panose="02020609040205080304" pitchFamily="49" charset="-128"/>
              </a:rPr>
              <a:t> (s, x, y,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>
                <a:ea typeface="MS Mincho" panose="02020609040205080304" pitchFamily="49" charset="-128"/>
              </a:rPr>
              <a:t>and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a</a:t>
            </a:r>
            <a:r>
              <a:rPr lang="en-CA" sz="1800" dirty="0" smtClean="0">
                <a:ea typeface="MS Mincho" panose="02020609040205080304" pitchFamily="49" charset="-128"/>
              </a:rPr>
              <a:t>, </a:t>
            </a:r>
            <a:r>
              <a:rPr lang="en-CA" sz="1800" dirty="0">
                <a:ea typeface="MS Mincho" panose="02020609040205080304" pitchFamily="49" charset="-128"/>
              </a:rPr>
              <a:t>x, y);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>
                <a:ea typeface="MS Mincho" panose="02020609040205080304" pitchFamily="49" charset="-128"/>
              </a:rPr>
              <a:t>and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b</a:t>
            </a:r>
            <a:r>
              <a:rPr lang="en-CA" sz="1800" dirty="0" smtClean="0">
                <a:ea typeface="MS Mincho" panose="02020609040205080304" pitchFamily="49" charset="-128"/>
              </a:rPr>
              <a:t>, </a:t>
            </a:r>
            <a:r>
              <a:rPr lang="en-CA" sz="1800" dirty="0">
                <a:ea typeface="MS Mincho" panose="02020609040205080304" pitchFamily="49" charset="-128"/>
              </a:rPr>
              <a:t>x,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>
                <a:ea typeface="MS Mincho" panose="02020609040205080304" pitchFamily="49" charset="-128"/>
              </a:rPr>
              <a:t>and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c</a:t>
            </a:r>
            <a:r>
              <a:rPr lang="en-CA" sz="1800" dirty="0" smtClean="0">
                <a:ea typeface="MS Mincho" panose="02020609040205080304" pitchFamily="49" charset="-128"/>
              </a:rPr>
              <a:t>, </a:t>
            </a:r>
            <a:r>
              <a:rPr lang="en-CA" sz="1800" dirty="0">
                <a:ea typeface="MS Mincho" panose="02020609040205080304" pitchFamily="49" charset="-128"/>
              </a:rPr>
              <a:t>y,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>
                <a:ea typeface="MS Mincho" panose="02020609040205080304" pitchFamily="49" charset="-128"/>
              </a:rPr>
              <a:t>or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,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a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, b, c</a:t>
            </a:r>
            <a:r>
              <a:rPr lang="en-CA" sz="1800" dirty="0" smtClean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" name="Picture 233" descr="fig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543" y="1351104"/>
            <a:ext cx="4516271" cy="5187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9146137" y="2568594"/>
            <a:ext cx="2782008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600" b="1" dirty="0">
                <a:ea typeface="MS Mincho" panose="02020609040205080304" pitchFamily="49" charset="-128"/>
              </a:rPr>
              <a:t>module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err="1">
                <a:ea typeface="MS Mincho" panose="02020609040205080304" pitchFamily="49" charset="-128"/>
              </a:rPr>
              <a:t>fulladd</a:t>
            </a:r>
            <a:r>
              <a:rPr lang="en-CA" sz="1600" dirty="0">
                <a:ea typeface="MS Mincho" panose="02020609040205080304" pitchFamily="49" charset="-128"/>
              </a:rPr>
              <a:t> (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>
                <a:ea typeface="MS Mincho" panose="02020609040205080304" pitchFamily="49" charset="-128"/>
              </a:rPr>
              <a:t>, x, y, s, </a:t>
            </a:r>
            <a:r>
              <a:rPr lang="en-CA" sz="1600" dirty="0" err="1">
                <a:ea typeface="MS Mincho" panose="02020609040205080304" pitchFamily="49" charset="-128"/>
              </a:rPr>
              <a:t>Cout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input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>
                <a:ea typeface="MS Mincho" panose="02020609040205080304" pitchFamily="49" charset="-128"/>
              </a:rPr>
              <a:t>, x, y;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output</a:t>
            </a:r>
            <a:r>
              <a:rPr lang="en-CA" sz="1600" dirty="0">
                <a:ea typeface="MS Mincho" panose="02020609040205080304" pitchFamily="49" charset="-128"/>
              </a:rPr>
              <a:t> s, </a:t>
            </a:r>
            <a:r>
              <a:rPr lang="en-CA" sz="1600" dirty="0" err="1">
                <a:ea typeface="MS Mincho" panose="02020609040205080304" pitchFamily="49" charset="-128"/>
              </a:rPr>
              <a:t>Cout</a:t>
            </a:r>
            <a:r>
              <a:rPr lang="en-CA" sz="1600" dirty="0">
                <a:ea typeface="MS Mincho" panose="02020609040205080304" pitchFamily="49" charset="-128"/>
              </a:rPr>
              <a:t>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 err="1">
                <a:ea typeface="MS Mincho" panose="02020609040205080304" pitchFamily="49" charset="-128"/>
              </a:rPr>
              <a:t>xor</a:t>
            </a:r>
            <a:r>
              <a:rPr lang="en-CA" sz="1600" dirty="0">
                <a:ea typeface="MS Mincho" panose="02020609040205080304" pitchFamily="49" charset="-128"/>
              </a:rPr>
              <a:t> (s, x, y, 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>
                <a:ea typeface="MS Mincho" panose="02020609040205080304" pitchFamily="49" charset="-128"/>
              </a:rPr>
              <a:t>and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(</a:t>
            </a:r>
            <a:r>
              <a:rPr lang="en-CA" sz="1600" dirty="0">
                <a:solidFill>
                  <a:srgbClr val="FF0000"/>
                </a:solidFill>
                <a:ea typeface="MS Mincho" panose="02020609040205080304" pitchFamily="49" charset="-128"/>
              </a:rPr>
              <a:t>a</a:t>
            </a:r>
            <a:r>
              <a:rPr lang="en-CA" sz="1600" dirty="0" smtClean="0">
                <a:ea typeface="MS Mincho" panose="02020609040205080304" pitchFamily="49" charset="-128"/>
              </a:rPr>
              <a:t>, </a:t>
            </a:r>
            <a:r>
              <a:rPr lang="en-CA" sz="1600" dirty="0">
                <a:ea typeface="MS Mincho" panose="02020609040205080304" pitchFamily="49" charset="-128"/>
              </a:rPr>
              <a:t>x, y</a:t>
            </a:r>
            <a:r>
              <a:rPr lang="en-CA" sz="1600" dirty="0" smtClean="0">
                <a:ea typeface="MS Mincho" panose="02020609040205080304" pitchFamily="49" charset="-128"/>
              </a:rPr>
              <a:t>),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>
                <a:ea typeface="MS Mincho" panose="02020609040205080304" pitchFamily="49" charset="-128"/>
              </a:rPr>
              <a:t> </a:t>
            </a:r>
            <a:r>
              <a:rPr lang="en-CA" sz="1600" b="1" dirty="0" smtClean="0">
                <a:ea typeface="MS Mincho" panose="02020609040205080304" pitchFamily="49" charset="-128"/>
              </a:rPr>
              <a:t>       </a:t>
            </a:r>
            <a:r>
              <a:rPr lang="en-CA" sz="1600" dirty="0" smtClean="0">
                <a:ea typeface="MS Mincho" panose="02020609040205080304" pitchFamily="49" charset="-128"/>
              </a:rPr>
              <a:t>(</a:t>
            </a:r>
            <a:r>
              <a:rPr lang="en-CA" sz="16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b</a:t>
            </a:r>
            <a:r>
              <a:rPr lang="en-CA" sz="1600" dirty="0" smtClean="0">
                <a:ea typeface="MS Mincho" panose="02020609040205080304" pitchFamily="49" charset="-128"/>
              </a:rPr>
              <a:t>, </a:t>
            </a:r>
            <a:r>
              <a:rPr lang="en-CA" sz="1600" dirty="0">
                <a:ea typeface="MS Mincho" panose="02020609040205080304" pitchFamily="49" charset="-128"/>
              </a:rPr>
              <a:t>x, 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 smtClean="0">
                <a:ea typeface="MS Mincho" panose="02020609040205080304" pitchFamily="49" charset="-128"/>
              </a:rPr>
              <a:t>),  //omit </a:t>
            </a:r>
            <a:r>
              <a:rPr lang="en-CA" sz="1600" b="1" dirty="0" smtClean="0">
                <a:ea typeface="MS Mincho" panose="02020609040205080304" pitchFamily="49" charset="-128"/>
              </a:rPr>
              <a:t>and</a:t>
            </a:r>
            <a:endParaRPr lang="en-CA" sz="1600" b="1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>
                <a:ea typeface="MS Mincho" panose="02020609040205080304" pitchFamily="49" charset="-128"/>
              </a:rPr>
              <a:t> </a:t>
            </a:r>
            <a:r>
              <a:rPr lang="en-CA" sz="1600" b="1" dirty="0" smtClean="0">
                <a:ea typeface="MS Mincho" panose="02020609040205080304" pitchFamily="49" charset="-128"/>
              </a:rPr>
              <a:t>       </a:t>
            </a:r>
            <a:r>
              <a:rPr lang="en-CA" sz="1600" dirty="0" smtClean="0">
                <a:ea typeface="MS Mincho" panose="02020609040205080304" pitchFamily="49" charset="-128"/>
              </a:rPr>
              <a:t>(</a:t>
            </a:r>
            <a:r>
              <a:rPr lang="en-CA" sz="16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c</a:t>
            </a:r>
            <a:r>
              <a:rPr lang="en-CA" sz="1600" dirty="0" smtClean="0">
                <a:ea typeface="MS Mincho" panose="02020609040205080304" pitchFamily="49" charset="-128"/>
              </a:rPr>
              <a:t>, </a:t>
            </a:r>
            <a:r>
              <a:rPr lang="en-CA" sz="1600" dirty="0">
                <a:ea typeface="MS Mincho" panose="02020609040205080304" pitchFamily="49" charset="-128"/>
              </a:rPr>
              <a:t>y, 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>
                <a:ea typeface="MS Mincho" panose="02020609040205080304" pitchFamily="49" charset="-128"/>
              </a:rPr>
              <a:t>or</a:t>
            </a:r>
            <a:r>
              <a:rPr lang="en-CA" sz="1600" dirty="0">
                <a:ea typeface="MS Mincho" panose="02020609040205080304" pitchFamily="49" charset="-128"/>
              </a:rPr>
              <a:t> (</a:t>
            </a:r>
            <a:r>
              <a:rPr lang="en-CA" sz="1600" dirty="0" err="1">
                <a:ea typeface="MS Mincho" panose="02020609040205080304" pitchFamily="49" charset="-128"/>
              </a:rPr>
              <a:t>Cout</a:t>
            </a:r>
            <a:r>
              <a:rPr lang="en-CA" sz="1600" dirty="0">
                <a:ea typeface="MS Mincho" panose="02020609040205080304" pitchFamily="49" charset="-128"/>
              </a:rPr>
              <a:t>, </a:t>
            </a:r>
            <a:r>
              <a:rPr lang="en-CA" sz="1600" dirty="0">
                <a:solidFill>
                  <a:srgbClr val="FF0000"/>
                </a:solidFill>
                <a:ea typeface="MS Mincho" panose="02020609040205080304" pitchFamily="49" charset="-128"/>
              </a:rPr>
              <a:t>a</a:t>
            </a:r>
            <a:r>
              <a:rPr lang="en-CA" sz="16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, b, c</a:t>
            </a:r>
            <a:r>
              <a:rPr lang="en-CA" sz="1600" dirty="0" smtClean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b="1" dirty="0" err="1">
                <a:ea typeface="MS Mincho" panose="02020609040205080304" pitchFamily="49" charset="-128"/>
              </a:rPr>
              <a:t>endmodule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924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/>
          <a:lstStyle/>
          <a:p>
            <a:pPr algn="ctr"/>
            <a:r>
              <a:rPr lang="en-US" altLang="zh-TW" b="1" dirty="0" smtClean="0"/>
              <a:t>Full Adder </a:t>
            </a:r>
            <a:r>
              <a:rPr lang="en-US" altLang="zh-TW" b="1" dirty="0"/>
              <a:t>U</a:t>
            </a:r>
            <a:r>
              <a:rPr lang="en-US" altLang="zh-TW" b="1" dirty="0" smtClean="0"/>
              <a:t>sing </a:t>
            </a:r>
            <a:r>
              <a:rPr lang="en-US" altLang="zh-TW" b="1" dirty="0"/>
              <a:t>F</a:t>
            </a:r>
            <a:r>
              <a:rPr lang="en-US" altLang="zh-TW" b="1" dirty="0" smtClean="0"/>
              <a:t>unctional </a:t>
            </a:r>
            <a:r>
              <a:rPr lang="en-US" altLang="zh-TW" b="1" dirty="0"/>
              <a:t>E</a:t>
            </a:r>
            <a:r>
              <a:rPr lang="en-US" altLang="zh-TW" b="1" dirty="0" smtClean="0"/>
              <a:t>xpression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9</a:t>
            </a:fld>
            <a:endParaRPr lang="zh-TW" altLang="en-US" dirty="0"/>
          </a:p>
        </p:txBody>
      </p:sp>
      <p:pic>
        <p:nvPicPr>
          <p:cNvPr id="8" name="Picture 233" descr="fig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902" y="1405695"/>
            <a:ext cx="4256963" cy="5187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497945" y="2294434"/>
            <a:ext cx="478875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y,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s = x ^ y ^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    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 = (x &amp; y) | (x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 | (y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r>
              <a:rPr lang="en-CA" dirty="0">
                <a:ea typeface="MS Mincho" panose="02020609040205080304" pitchFamily="49" charset="-128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63607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5027</TotalTime>
  <Words>1346</Words>
  <Application>Microsoft Office PowerPoint</Application>
  <PresentationFormat>寬螢幕</PresentationFormat>
  <Paragraphs>477</Paragraphs>
  <Slides>21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9" baseType="lpstr">
      <vt:lpstr>MS Mincho</vt:lpstr>
      <vt:lpstr>新細明體</vt:lpstr>
      <vt:lpstr>Arial</vt:lpstr>
      <vt:lpstr>Calibri</vt:lpstr>
      <vt:lpstr>Calibri Light</vt:lpstr>
      <vt:lpstr>Courier New</vt:lpstr>
      <vt:lpstr>Times New Roman</vt:lpstr>
      <vt:lpstr>Office 佈景主題</vt:lpstr>
      <vt:lpstr>Supplement on Verilog adder examples</vt:lpstr>
      <vt:lpstr>Describe a circuit in a form of module  Gate Level: structural description</vt:lpstr>
      <vt:lpstr> Behavioral: logic equation</vt:lpstr>
      <vt:lpstr> Behavioral: procedural statement</vt:lpstr>
      <vt:lpstr>Coding in 3 ways: </vt:lpstr>
      <vt:lpstr> More compact procedural statement</vt:lpstr>
      <vt:lpstr>Hierarchical Verilog Code</vt:lpstr>
      <vt:lpstr>Full Adder Using Gates</vt:lpstr>
      <vt:lpstr>Full Adder Using Functional Expression</vt:lpstr>
      <vt:lpstr>3-bit Ripple Adders</vt:lpstr>
      <vt:lpstr>3-bit Ripple Adders Using Vectored Signals</vt:lpstr>
      <vt:lpstr>n-bit Ripple Adders</vt:lpstr>
      <vt:lpstr>3-bit to n-bit transformation  using generate</vt:lpstr>
      <vt:lpstr>Overflow and Carry-Out detection </vt:lpstr>
      <vt:lpstr>n-bit adder with overflow and carryout</vt:lpstr>
      <vt:lpstr>Another way to get carryout</vt:lpstr>
      <vt:lpstr>Better</vt:lpstr>
      <vt:lpstr>Module Hierarchy in Verilog two adders: 16-bit and 8-bit</vt:lpstr>
      <vt:lpstr>Specifying Parameters two adders: 16-bit and 8-bit</vt:lpstr>
      <vt:lpstr>Named port connection</vt:lpstr>
      <vt:lpstr>So far, nets and variables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 Supplement, Verilog</dc:title>
  <dc:creator>oboe</dc:creator>
  <cp:lastModifiedBy>oboe</cp:lastModifiedBy>
  <cp:revision>86</cp:revision>
  <dcterms:created xsi:type="dcterms:W3CDTF">2014-02-17T07:38:04Z</dcterms:created>
  <dcterms:modified xsi:type="dcterms:W3CDTF">2016-06-16T02:35:15Z</dcterms:modified>
</cp:coreProperties>
</file>