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Supplement on Verilog</a:t>
            </a:r>
            <a:r>
              <a:rPr lang="en-US" altLang="zh-TW" sz="4800" dirty="0"/>
              <a:t> </a:t>
            </a:r>
            <a:r>
              <a:rPr lang="en-US" altLang="zh-TW" sz="4800" dirty="0" smtClean="0"/>
              <a:t>for </a:t>
            </a:r>
            <a:r>
              <a:rPr lang="en-US" altLang="zh-TW" sz="4800" dirty="0" smtClean="0"/>
              <a:t>Algorithm State Machine Chart</a:t>
            </a:r>
            <a:endParaRPr lang="en-US" altLang="zh-TW" sz="4800" dirty="0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and Fundamental of Logic Design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Problem: Bit Counter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6585045" y="2175896"/>
            <a:ext cx="2558956" cy="2239155"/>
            <a:chOff x="4740275" y="1909764"/>
            <a:chExt cx="2398713" cy="2103437"/>
          </a:xfrm>
        </p:grpSpPr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4740275" y="1909764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8" name="Rectangle 66"/>
            <p:cNvSpPr>
              <a:spLocks noChangeArrowheads="1"/>
            </p:cNvSpPr>
            <p:nvPr/>
          </p:nvSpPr>
          <p:spPr bwMode="auto">
            <a:xfrm>
              <a:off x="5018088" y="1909764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5281613" y="1909764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5472113" y="1909764"/>
              <a:ext cx="1206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4740275" y="2214564"/>
              <a:ext cx="5651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while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3" name="Rectangle 70"/>
            <p:cNvSpPr>
              <a:spLocks noChangeArrowheads="1"/>
            </p:cNvSpPr>
            <p:nvPr/>
          </p:nvSpPr>
          <p:spPr bwMode="auto">
            <a:xfrm>
              <a:off x="5365750" y="2222500"/>
              <a:ext cx="1968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 dirty="0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71"/>
            <p:cNvSpPr>
              <a:spLocks noChangeArrowheads="1"/>
            </p:cNvSpPr>
            <p:nvPr/>
          </p:nvSpPr>
          <p:spPr bwMode="auto">
            <a:xfrm>
              <a:off x="5626101" y="2222500"/>
              <a:ext cx="1825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  <a:sym typeface="Symbol" panose="05050102010706020507" pitchFamily="18" charset="2"/>
                </a:rPr>
                <a:t></a:t>
              </a:r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73"/>
            <p:cNvSpPr>
              <a:spLocks noChangeArrowheads="1"/>
            </p:cNvSpPr>
            <p:nvPr/>
          </p:nvSpPr>
          <p:spPr bwMode="auto">
            <a:xfrm>
              <a:off x="5891213" y="2222500"/>
              <a:ext cx="1714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74"/>
            <p:cNvSpPr>
              <a:spLocks noChangeArrowheads="1"/>
            </p:cNvSpPr>
            <p:nvPr/>
          </p:nvSpPr>
          <p:spPr bwMode="auto">
            <a:xfrm>
              <a:off x="6080125" y="2224089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do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7" name="Rectangle 75"/>
            <p:cNvSpPr>
              <a:spLocks noChangeArrowheads="1"/>
            </p:cNvSpPr>
            <p:nvPr/>
          </p:nvSpPr>
          <p:spPr bwMode="auto">
            <a:xfrm>
              <a:off x="5233988" y="2524125"/>
              <a:ext cx="1397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if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18" name="Rectangle 76"/>
            <p:cNvSpPr>
              <a:spLocks noChangeArrowheads="1"/>
            </p:cNvSpPr>
            <p:nvPr/>
          </p:nvSpPr>
          <p:spPr bwMode="auto">
            <a:xfrm>
              <a:off x="5449888" y="25225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19" name="Rectangle 77"/>
            <p:cNvSpPr>
              <a:spLocks noChangeArrowheads="1"/>
            </p:cNvSpPr>
            <p:nvPr/>
          </p:nvSpPr>
          <p:spPr bwMode="auto">
            <a:xfrm>
              <a:off x="5583238" y="2620964"/>
              <a:ext cx="1460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4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0</a:t>
              </a:r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20" name="Rectangle 78"/>
            <p:cNvSpPr>
              <a:spLocks noChangeArrowheads="1"/>
            </p:cNvSpPr>
            <p:nvPr/>
          </p:nvSpPr>
          <p:spPr bwMode="auto">
            <a:xfrm>
              <a:off x="5770563" y="2522539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79"/>
            <p:cNvSpPr>
              <a:spLocks noChangeArrowheads="1"/>
            </p:cNvSpPr>
            <p:nvPr/>
          </p:nvSpPr>
          <p:spPr bwMode="auto">
            <a:xfrm>
              <a:off x="6032500" y="25225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2" name="Rectangle 80"/>
            <p:cNvSpPr>
              <a:spLocks noChangeArrowheads="1"/>
            </p:cNvSpPr>
            <p:nvPr/>
          </p:nvSpPr>
          <p:spPr bwMode="auto">
            <a:xfrm>
              <a:off x="6219825" y="2524125"/>
              <a:ext cx="3937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then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81"/>
            <p:cNvSpPr>
              <a:spLocks noChangeArrowheads="1"/>
            </p:cNvSpPr>
            <p:nvPr/>
          </p:nvSpPr>
          <p:spPr bwMode="auto">
            <a:xfrm>
              <a:off x="5781675" y="2827339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24" name="Rectangle 82"/>
            <p:cNvSpPr>
              <a:spLocks noChangeArrowheads="1"/>
            </p:cNvSpPr>
            <p:nvPr/>
          </p:nvSpPr>
          <p:spPr bwMode="auto">
            <a:xfrm>
              <a:off x="6054725" y="2827339"/>
              <a:ext cx="185738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5" name="Rectangle 83"/>
            <p:cNvSpPr>
              <a:spLocks noChangeArrowheads="1"/>
            </p:cNvSpPr>
            <p:nvPr/>
          </p:nvSpPr>
          <p:spPr bwMode="auto">
            <a:xfrm>
              <a:off x="6321425" y="2827339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 dirty="0"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84"/>
            <p:cNvSpPr>
              <a:spLocks noChangeArrowheads="1"/>
            </p:cNvSpPr>
            <p:nvPr/>
          </p:nvSpPr>
          <p:spPr bwMode="auto">
            <a:xfrm>
              <a:off x="6580188" y="2827339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+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7" name="Rectangle 85"/>
            <p:cNvSpPr>
              <a:spLocks noChangeArrowheads="1"/>
            </p:cNvSpPr>
            <p:nvPr/>
          </p:nvSpPr>
          <p:spPr bwMode="auto">
            <a:xfrm>
              <a:off x="6832600" y="28273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86"/>
            <p:cNvSpPr>
              <a:spLocks noChangeArrowheads="1"/>
            </p:cNvSpPr>
            <p:nvPr/>
          </p:nvSpPr>
          <p:spPr bwMode="auto">
            <a:xfrm>
              <a:off x="7018338" y="2828925"/>
              <a:ext cx="1206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5233988" y="3132139"/>
              <a:ext cx="5905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end if;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88"/>
            <p:cNvSpPr>
              <a:spLocks noChangeArrowheads="1"/>
            </p:cNvSpPr>
            <p:nvPr/>
          </p:nvSpPr>
          <p:spPr bwMode="auto">
            <a:xfrm>
              <a:off x="5233988" y="3433764"/>
              <a:ext cx="10477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Right-shift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89"/>
            <p:cNvSpPr>
              <a:spLocks noChangeArrowheads="1"/>
            </p:cNvSpPr>
            <p:nvPr/>
          </p:nvSpPr>
          <p:spPr bwMode="auto">
            <a:xfrm>
              <a:off x="6386513" y="3432175"/>
              <a:ext cx="1968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32" name="Rectangle 90"/>
            <p:cNvSpPr>
              <a:spLocks noChangeArrowheads="1"/>
            </p:cNvSpPr>
            <p:nvPr/>
          </p:nvSpPr>
          <p:spPr bwMode="auto">
            <a:xfrm>
              <a:off x="6640513" y="3433764"/>
              <a:ext cx="1206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3" name="Rectangle 91"/>
            <p:cNvSpPr>
              <a:spLocks noChangeArrowheads="1"/>
            </p:cNvSpPr>
            <p:nvPr/>
          </p:nvSpPr>
          <p:spPr bwMode="auto">
            <a:xfrm>
              <a:off x="4740275" y="3738564"/>
              <a:ext cx="10160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end while;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941696" y="1988670"/>
            <a:ext cx="3226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Count the number of 1s’ in  A</a:t>
            </a:r>
          </a:p>
          <a:p>
            <a:r>
              <a:rPr lang="en-US" altLang="zh-TW" dirty="0" smtClean="0"/>
              <a:t>And store the number of 1s in 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637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ASM Chart for </a:t>
            </a:r>
            <a:r>
              <a:rPr lang="en-US" altLang="zh-TW" dirty="0" smtClean="0"/>
              <a:t>Bit Counter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475986" y="2373789"/>
            <a:ext cx="2558956" cy="2239155"/>
            <a:chOff x="4740275" y="1909764"/>
            <a:chExt cx="2398713" cy="2103437"/>
          </a:xfrm>
        </p:grpSpPr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4740275" y="1909764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8" name="Rectangle 66"/>
            <p:cNvSpPr>
              <a:spLocks noChangeArrowheads="1"/>
            </p:cNvSpPr>
            <p:nvPr/>
          </p:nvSpPr>
          <p:spPr bwMode="auto">
            <a:xfrm>
              <a:off x="5018088" y="1909764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5281613" y="1909764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5472113" y="1909764"/>
              <a:ext cx="1206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4740275" y="2214564"/>
              <a:ext cx="5651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while 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13" name="Rectangle 70"/>
            <p:cNvSpPr>
              <a:spLocks noChangeArrowheads="1"/>
            </p:cNvSpPr>
            <p:nvPr/>
          </p:nvSpPr>
          <p:spPr bwMode="auto">
            <a:xfrm>
              <a:off x="5365750" y="2222500"/>
              <a:ext cx="1968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 dirty="0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71"/>
            <p:cNvSpPr>
              <a:spLocks noChangeArrowheads="1"/>
            </p:cNvSpPr>
            <p:nvPr/>
          </p:nvSpPr>
          <p:spPr bwMode="auto">
            <a:xfrm>
              <a:off x="5626101" y="2222500"/>
              <a:ext cx="1825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  <a:sym typeface="Symbol" panose="05050102010706020507" pitchFamily="18" charset="2"/>
                </a:rPr>
                <a:t></a:t>
              </a:r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73"/>
            <p:cNvSpPr>
              <a:spLocks noChangeArrowheads="1"/>
            </p:cNvSpPr>
            <p:nvPr/>
          </p:nvSpPr>
          <p:spPr bwMode="auto">
            <a:xfrm>
              <a:off x="5891213" y="2222500"/>
              <a:ext cx="1714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0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74"/>
            <p:cNvSpPr>
              <a:spLocks noChangeArrowheads="1"/>
            </p:cNvSpPr>
            <p:nvPr/>
          </p:nvSpPr>
          <p:spPr bwMode="auto">
            <a:xfrm>
              <a:off x="6080125" y="2224089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do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7" name="Rectangle 75"/>
            <p:cNvSpPr>
              <a:spLocks noChangeArrowheads="1"/>
            </p:cNvSpPr>
            <p:nvPr/>
          </p:nvSpPr>
          <p:spPr bwMode="auto">
            <a:xfrm>
              <a:off x="5233988" y="2524125"/>
              <a:ext cx="1397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if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18" name="Rectangle 76"/>
            <p:cNvSpPr>
              <a:spLocks noChangeArrowheads="1"/>
            </p:cNvSpPr>
            <p:nvPr/>
          </p:nvSpPr>
          <p:spPr bwMode="auto">
            <a:xfrm>
              <a:off x="5449888" y="25225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19" name="Rectangle 77"/>
            <p:cNvSpPr>
              <a:spLocks noChangeArrowheads="1"/>
            </p:cNvSpPr>
            <p:nvPr/>
          </p:nvSpPr>
          <p:spPr bwMode="auto">
            <a:xfrm>
              <a:off x="5583238" y="2620964"/>
              <a:ext cx="1460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4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0</a:t>
              </a:r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 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20" name="Rectangle 78"/>
            <p:cNvSpPr>
              <a:spLocks noChangeArrowheads="1"/>
            </p:cNvSpPr>
            <p:nvPr/>
          </p:nvSpPr>
          <p:spPr bwMode="auto">
            <a:xfrm>
              <a:off x="5770563" y="2522539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79"/>
            <p:cNvSpPr>
              <a:spLocks noChangeArrowheads="1"/>
            </p:cNvSpPr>
            <p:nvPr/>
          </p:nvSpPr>
          <p:spPr bwMode="auto">
            <a:xfrm>
              <a:off x="6032500" y="25225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2" name="Rectangle 80"/>
            <p:cNvSpPr>
              <a:spLocks noChangeArrowheads="1"/>
            </p:cNvSpPr>
            <p:nvPr/>
          </p:nvSpPr>
          <p:spPr bwMode="auto">
            <a:xfrm>
              <a:off x="6219825" y="2524125"/>
              <a:ext cx="3937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then</a:t>
              </a: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81"/>
            <p:cNvSpPr>
              <a:spLocks noChangeArrowheads="1"/>
            </p:cNvSpPr>
            <p:nvPr/>
          </p:nvSpPr>
          <p:spPr bwMode="auto">
            <a:xfrm>
              <a:off x="5781675" y="2827339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24" name="Rectangle 82"/>
            <p:cNvSpPr>
              <a:spLocks noChangeArrowheads="1"/>
            </p:cNvSpPr>
            <p:nvPr/>
          </p:nvSpPr>
          <p:spPr bwMode="auto">
            <a:xfrm>
              <a:off x="6054725" y="2827339"/>
              <a:ext cx="185738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=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5" name="Rectangle 83"/>
            <p:cNvSpPr>
              <a:spLocks noChangeArrowheads="1"/>
            </p:cNvSpPr>
            <p:nvPr/>
          </p:nvSpPr>
          <p:spPr bwMode="auto">
            <a:xfrm>
              <a:off x="6321425" y="2827339"/>
              <a:ext cx="1968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 dirty="0">
                  <a:solidFill>
                    <a:srgbClr val="000000"/>
                  </a:solidFill>
                  <a:ea typeface="新細明體" panose="02020500000000000000" pitchFamily="18" charset="-120"/>
                </a:rPr>
                <a:t>B </a:t>
              </a:r>
              <a:endParaRPr lang="en-US" altLang="zh-TW" sz="1800" i="1" dirty="0"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84"/>
            <p:cNvSpPr>
              <a:spLocks noChangeArrowheads="1"/>
            </p:cNvSpPr>
            <p:nvPr/>
          </p:nvSpPr>
          <p:spPr bwMode="auto">
            <a:xfrm>
              <a:off x="6580188" y="2827339"/>
              <a:ext cx="1875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+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7" name="Rectangle 85"/>
            <p:cNvSpPr>
              <a:spLocks noChangeArrowheads="1"/>
            </p:cNvSpPr>
            <p:nvPr/>
          </p:nvSpPr>
          <p:spPr bwMode="auto">
            <a:xfrm>
              <a:off x="6832600" y="2827339"/>
              <a:ext cx="1714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1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86"/>
            <p:cNvSpPr>
              <a:spLocks noChangeArrowheads="1"/>
            </p:cNvSpPr>
            <p:nvPr/>
          </p:nvSpPr>
          <p:spPr bwMode="auto">
            <a:xfrm>
              <a:off x="7018338" y="2828925"/>
              <a:ext cx="1206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5233988" y="3132139"/>
              <a:ext cx="5905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end if;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88"/>
            <p:cNvSpPr>
              <a:spLocks noChangeArrowheads="1"/>
            </p:cNvSpPr>
            <p:nvPr/>
          </p:nvSpPr>
          <p:spPr bwMode="auto">
            <a:xfrm>
              <a:off x="5233988" y="3433764"/>
              <a:ext cx="10477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Right-shift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89"/>
            <p:cNvSpPr>
              <a:spLocks noChangeArrowheads="1"/>
            </p:cNvSpPr>
            <p:nvPr/>
          </p:nvSpPr>
          <p:spPr bwMode="auto">
            <a:xfrm>
              <a:off x="6386513" y="3432175"/>
              <a:ext cx="1968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 i="1">
                  <a:solidFill>
                    <a:srgbClr val="000000"/>
                  </a:solidFill>
                  <a:ea typeface="新細明體" panose="02020500000000000000" pitchFamily="18" charset="-120"/>
                </a:rPr>
                <a:t>A </a:t>
              </a:r>
              <a:endParaRPr lang="en-US" altLang="zh-TW" sz="1800" i="1">
                <a:ea typeface="新細明體" panose="02020500000000000000" pitchFamily="18" charset="-120"/>
              </a:endParaRPr>
            </a:p>
          </p:txBody>
        </p:sp>
        <p:sp>
          <p:nvSpPr>
            <p:cNvPr id="32" name="Rectangle 90"/>
            <p:cNvSpPr>
              <a:spLocks noChangeArrowheads="1"/>
            </p:cNvSpPr>
            <p:nvPr/>
          </p:nvSpPr>
          <p:spPr bwMode="auto">
            <a:xfrm>
              <a:off x="6640513" y="3433764"/>
              <a:ext cx="1206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3" name="Rectangle 91"/>
            <p:cNvSpPr>
              <a:spLocks noChangeArrowheads="1"/>
            </p:cNvSpPr>
            <p:nvPr/>
          </p:nvSpPr>
          <p:spPr bwMode="auto">
            <a:xfrm>
              <a:off x="4740275" y="3738564"/>
              <a:ext cx="10160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800">
                  <a:solidFill>
                    <a:srgbClr val="000000"/>
                  </a:solidFill>
                  <a:ea typeface="新細明體" panose="02020500000000000000" pitchFamily="18" charset="-120"/>
                </a:rPr>
                <a:t>end while;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</p:grpSp>
      <p:pic>
        <p:nvPicPr>
          <p:cNvPr id="34" name="Picture 2" descr="fig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74" y="1064758"/>
            <a:ext cx="4330132" cy="548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文字方塊 34"/>
          <p:cNvSpPr txBox="1"/>
          <p:nvPr/>
        </p:nvSpPr>
        <p:spPr>
          <a:xfrm>
            <a:off x="6958513" y="2908686"/>
            <a:ext cx="19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=1, start counting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355297" y="1787953"/>
            <a:ext cx="1142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Initialize 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0291760" y="2173728"/>
            <a:ext cx="1594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Start another 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948026" y="4729562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Conditional output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1241946" y="5022376"/>
            <a:ext cx="5135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S2 which performs the shift is actually shifted at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next clock edge, so the checking of A, and a0 are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erformed before the shift of A.</a:t>
            </a:r>
            <a:endParaRPr lang="zh-TW" altLang="en-US" dirty="0"/>
          </a:p>
        </p:txBody>
      </p:sp>
      <p:cxnSp>
        <p:nvCxnSpPr>
          <p:cNvPr id="41" name="直線接點 40"/>
          <p:cNvCxnSpPr/>
          <p:nvPr/>
        </p:nvCxnSpPr>
        <p:spPr>
          <a:xfrm>
            <a:off x="3609861" y="2679969"/>
            <a:ext cx="36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群組 51"/>
          <p:cNvGrpSpPr/>
          <p:nvPr/>
        </p:nvGrpSpPr>
        <p:grpSpPr>
          <a:xfrm>
            <a:off x="3987081" y="2343470"/>
            <a:ext cx="835614" cy="354316"/>
            <a:chOff x="3799538" y="2352387"/>
            <a:chExt cx="835614" cy="354316"/>
          </a:xfrm>
        </p:grpSpPr>
        <p:cxnSp>
          <p:nvCxnSpPr>
            <p:cNvPr id="43" name="直線接點 42"/>
            <p:cNvCxnSpPr/>
            <p:nvPr/>
          </p:nvCxnSpPr>
          <p:spPr>
            <a:xfrm flipV="1">
              <a:off x="3799538" y="2358394"/>
              <a:ext cx="9970" cy="339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V="1">
              <a:off x="3827173" y="2352387"/>
              <a:ext cx="400523" cy="12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4227696" y="2373789"/>
              <a:ext cx="0" cy="332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4227696" y="2706703"/>
              <a:ext cx="3607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4625182" y="2366842"/>
              <a:ext cx="9970" cy="339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群組 52"/>
          <p:cNvGrpSpPr/>
          <p:nvPr/>
        </p:nvGrpSpPr>
        <p:grpSpPr>
          <a:xfrm>
            <a:off x="4822695" y="2334101"/>
            <a:ext cx="835614" cy="354316"/>
            <a:chOff x="3799538" y="2352387"/>
            <a:chExt cx="835614" cy="354316"/>
          </a:xfrm>
        </p:grpSpPr>
        <p:cxnSp>
          <p:nvCxnSpPr>
            <p:cNvPr id="54" name="直線接點 53"/>
            <p:cNvCxnSpPr/>
            <p:nvPr/>
          </p:nvCxnSpPr>
          <p:spPr>
            <a:xfrm flipV="1">
              <a:off x="3799538" y="2358394"/>
              <a:ext cx="9970" cy="339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V="1">
              <a:off x="3827173" y="2352387"/>
              <a:ext cx="400523" cy="12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4227696" y="2373789"/>
              <a:ext cx="0" cy="332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4227696" y="2706703"/>
              <a:ext cx="3607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flipV="1">
              <a:off x="4625182" y="2366842"/>
              <a:ext cx="9970" cy="339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文字方塊 58"/>
          <p:cNvSpPr txBox="1"/>
          <p:nvPr/>
        </p:nvSpPr>
        <p:spPr>
          <a:xfrm>
            <a:off x="4206484" y="197922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S1</a:t>
            </a:r>
            <a:endParaRPr lang="zh-TW" altLang="en-US" dirty="0"/>
          </a:p>
        </p:txBody>
      </p:sp>
      <p:cxnSp>
        <p:nvCxnSpPr>
          <p:cNvPr id="61" name="直線單箭頭接點 60"/>
          <p:cNvCxnSpPr/>
          <p:nvPr/>
        </p:nvCxnSpPr>
        <p:spPr>
          <a:xfrm flipV="1">
            <a:off x="4812725" y="2844433"/>
            <a:ext cx="9970" cy="47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/>
          <p:nvPr/>
        </p:nvSpPr>
        <p:spPr>
          <a:xfrm>
            <a:off x="4457676" y="3280439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Load B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5047111" y="19209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S2</a:t>
            </a:r>
            <a:endParaRPr lang="zh-TW" altLang="en-US" dirty="0"/>
          </a:p>
        </p:txBody>
      </p:sp>
      <p:cxnSp>
        <p:nvCxnSpPr>
          <p:cNvPr id="65" name="直線單箭頭接點 64"/>
          <p:cNvCxnSpPr/>
          <p:nvPr/>
        </p:nvCxnSpPr>
        <p:spPr>
          <a:xfrm flipV="1">
            <a:off x="5657866" y="2844434"/>
            <a:ext cx="443" cy="47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5381031" y="3299893"/>
            <a:ext cx="170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Shift A</a:t>
            </a:r>
          </a:p>
          <a:p>
            <a:r>
              <a:rPr lang="en-US" altLang="zh-TW" dirty="0" smtClean="0"/>
              <a:t>Update B (a0=1)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000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Datapath</a:t>
            </a:r>
            <a:r>
              <a:rPr lang="en-US" altLang="zh-TW" dirty="0" smtClean="0"/>
              <a:t> for the bit counter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3406254" cy="4351338"/>
          </a:xfrm>
        </p:spPr>
        <p:txBody>
          <a:bodyPr/>
          <a:lstStyle/>
          <a:p>
            <a:r>
              <a:rPr lang="en-US" altLang="zh-TW" dirty="0" smtClean="0"/>
              <a:t>A shift register</a:t>
            </a:r>
          </a:p>
          <a:p>
            <a:r>
              <a:rPr lang="en-US" altLang="zh-TW" dirty="0" smtClean="0"/>
              <a:t>A counter register</a:t>
            </a:r>
          </a:p>
          <a:p>
            <a:r>
              <a:rPr lang="en-US" altLang="zh-TW" dirty="0" smtClean="0"/>
              <a:t>Need to test if a0=1 </a:t>
            </a:r>
          </a:p>
          <a:p>
            <a:r>
              <a:rPr lang="en-US" altLang="zh-TW" dirty="0" smtClean="0"/>
              <a:t>Need test if A=0? </a:t>
            </a:r>
          </a:p>
          <a:p>
            <a:r>
              <a:rPr lang="en-US" altLang="zh-TW" dirty="0" smtClean="0"/>
              <a:t>Need load/enable signals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6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18" y="2004029"/>
            <a:ext cx="7014760" cy="441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9143999" y="1571857"/>
            <a:ext cx="304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If n = 8, need how many bits? 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0754436" y="239518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+1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809027" y="38442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+1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198204" y="5742059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&lt;&gt; 0?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531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71499" y="372367"/>
            <a:ext cx="7914352" cy="699633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ASM Chart for </a:t>
            </a:r>
            <a:r>
              <a:rPr lang="en-US" altLang="zh-TW" sz="3600" dirty="0" smtClean="0"/>
              <a:t>Bit Counter to Verilog Code 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34" name="Picture 2" descr="fig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74" y="1064758"/>
            <a:ext cx="4330132" cy="548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文字方塊 34"/>
          <p:cNvSpPr txBox="1"/>
          <p:nvPr/>
        </p:nvSpPr>
        <p:spPr>
          <a:xfrm>
            <a:off x="6958513" y="2908686"/>
            <a:ext cx="19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=1, start counting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326554" y="179104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0291760" y="2173728"/>
            <a:ext cx="1594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Start another 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948026" y="4729562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Conditional output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391778" y="3802795"/>
            <a:ext cx="4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9391778" y="504284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Z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939789" y="513449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608272" y="0"/>
            <a:ext cx="47956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  <a:tab pos="398463" algn="l"/>
                <a:tab pos="685800" algn="l"/>
                <a:tab pos="1033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zh-TW" sz="1400" b="1" dirty="0">
                <a:ea typeface="MS Mincho" panose="02020609040205080304" pitchFamily="49" charset="-128"/>
              </a:rPr>
              <a:t>module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dirty="0" err="1">
                <a:ea typeface="MS Mincho" panose="02020609040205080304" pitchFamily="49" charset="-128"/>
              </a:rPr>
              <a:t>bitcount</a:t>
            </a:r>
            <a:r>
              <a:rPr lang="en-CA" altLang="zh-TW" sz="1400" dirty="0">
                <a:ea typeface="MS Mincho" panose="02020609040205080304" pitchFamily="49" charset="-128"/>
              </a:rPr>
              <a:t> (Clock, 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, LA, s, Data, B, Done);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input</a:t>
            </a:r>
            <a:r>
              <a:rPr lang="en-CA" altLang="zh-TW" sz="1400" dirty="0">
                <a:ea typeface="MS Mincho" panose="02020609040205080304" pitchFamily="49" charset="-128"/>
              </a:rPr>
              <a:t> Clock, 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, LA, s;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input</a:t>
            </a:r>
            <a:r>
              <a:rPr lang="en-CA" altLang="zh-TW" sz="1400" dirty="0">
                <a:ea typeface="MS Mincho" panose="02020609040205080304" pitchFamily="49" charset="-128"/>
              </a:rPr>
              <a:t> [7:0] Data;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output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b="1" dirty="0" err="1">
                <a:ea typeface="MS Mincho" panose="02020609040205080304" pitchFamily="49" charset="-128"/>
              </a:rPr>
              <a:t>reg</a:t>
            </a:r>
            <a:r>
              <a:rPr lang="en-CA" altLang="zh-TW" sz="1400" dirty="0">
                <a:ea typeface="MS Mincho" panose="02020609040205080304" pitchFamily="49" charset="-128"/>
              </a:rPr>
              <a:t> [3:0] B;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output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b="1" dirty="0" err="1">
                <a:ea typeface="MS Mincho" panose="02020609040205080304" pitchFamily="49" charset="-128"/>
              </a:rPr>
              <a:t>reg</a:t>
            </a:r>
            <a:r>
              <a:rPr lang="en-CA" altLang="zh-TW" sz="1400" dirty="0">
                <a:ea typeface="MS Mincho" panose="02020609040205080304" pitchFamily="49" charset="-128"/>
              </a:rPr>
              <a:t> Done;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wire</a:t>
            </a:r>
            <a:r>
              <a:rPr lang="en-CA" altLang="zh-TW" sz="1400" dirty="0">
                <a:ea typeface="MS Mincho" panose="02020609040205080304" pitchFamily="49" charset="-128"/>
              </a:rPr>
              <a:t> [7:0] A;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wire</a:t>
            </a:r>
            <a:r>
              <a:rPr lang="en-CA" altLang="zh-TW" sz="1400" dirty="0">
                <a:ea typeface="MS Mincho" panose="02020609040205080304" pitchFamily="49" charset="-128"/>
              </a:rPr>
              <a:t> z;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 err="1">
                <a:ea typeface="MS Mincho" panose="02020609040205080304" pitchFamily="49" charset="-128"/>
              </a:rPr>
              <a:t>reg</a:t>
            </a:r>
            <a:r>
              <a:rPr lang="en-CA" altLang="zh-TW" sz="1400" dirty="0">
                <a:ea typeface="MS Mincho" panose="02020609040205080304" pitchFamily="49" charset="-128"/>
              </a:rPr>
              <a:t> [1:0] Y, y;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 err="1">
                <a:ea typeface="MS Mincho" panose="02020609040205080304" pitchFamily="49" charset="-128"/>
              </a:rPr>
              <a:t>reg</a:t>
            </a:r>
            <a:r>
              <a:rPr lang="en-CA" altLang="zh-TW" sz="1400" dirty="0">
                <a:ea typeface="MS Mincho" panose="02020609040205080304" pitchFamily="49" charset="-128"/>
              </a:rPr>
              <a:t> EA, EB, LB</a:t>
            </a:r>
            <a:r>
              <a:rPr lang="en-CA" altLang="zh-TW" sz="1400" dirty="0" smtClean="0">
                <a:ea typeface="MS Mincho" panose="02020609040205080304" pitchFamily="49" charset="-128"/>
              </a:rPr>
              <a:t>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// control </a:t>
            </a:r>
            <a:r>
              <a:rPr lang="en-CA" altLang="zh-TW" sz="1400" dirty="0" smtClean="0">
                <a:ea typeface="MS Mincho" panose="02020609040205080304" pitchFamily="49" charset="-128"/>
              </a:rPr>
              <a:t>circuit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parameter</a:t>
            </a:r>
            <a:r>
              <a:rPr lang="en-CA" altLang="zh-TW" sz="1400" dirty="0">
                <a:ea typeface="MS Mincho" panose="02020609040205080304" pitchFamily="49" charset="-128"/>
              </a:rPr>
              <a:t> S1 = 2'b00, S2 = 2'b01, S3 = 2'b10</a:t>
            </a:r>
            <a:r>
              <a:rPr lang="en-CA" altLang="zh-TW" sz="1400" dirty="0" smtClean="0">
                <a:ea typeface="MS Mincho" panose="02020609040205080304" pitchFamily="49" charset="-128"/>
              </a:rPr>
              <a:t>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always</a:t>
            </a:r>
            <a:r>
              <a:rPr lang="en-CA" altLang="zh-TW" sz="1400" dirty="0">
                <a:ea typeface="MS Mincho" panose="02020609040205080304" pitchFamily="49" charset="-128"/>
              </a:rPr>
              <a:t> @(s, y, z)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begin</a:t>
            </a:r>
            <a:r>
              <a:rPr lang="en-CA" altLang="zh-TW" sz="1400" dirty="0">
                <a:ea typeface="MS Mincho" panose="02020609040205080304" pitchFamily="49" charset="-128"/>
              </a:rPr>
              <a:t>: </a:t>
            </a:r>
            <a:r>
              <a:rPr lang="en-CA" altLang="zh-TW" sz="1400" dirty="0" err="1">
                <a:ea typeface="MS Mincho" panose="02020609040205080304" pitchFamily="49" charset="-128"/>
              </a:rPr>
              <a:t>State_table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case</a:t>
            </a:r>
            <a:r>
              <a:rPr lang="en-CA" altLang="zh-TW" sz="1400" dirty="0">
                <a:ea typeface="MS Mincho" panose="02020609040205080304" pitchFamily="49" charset="-128"/>
              </a:rPr>
              <a:t> (y)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S1: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(!s) Y = S1;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r>
              <a:rPr lang="en-CA" altLang="zh-TW" sz="1400" dirty="0">
                <a:ea typeface="MS Mincho" panose="02020609040205080304" pitchFamily="49" charset="-128"/>
              </a:rPr>
              <a:t> Y = S2;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S2: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(z == 0) Y = S2;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r>
              <a:rPr lang="en-CA" altLang="zh-TW" sz="1400" dirty="0">
                <a:ea typeface="MS Mincho" panose="02020609040205080304" pitchFamily="49" charset="-128"/>
              </a:rPr>
              <a:t> Y = S3;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S3: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(s) Y = S3;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r>
              <a:rPr lang="en-CA" altLang="zh-TW" sz="1400" dirty="0">
                <a:ea typeface="MS Mincho" panose="02020609040205080304" pitchFamily="49" charset="-128"/>
              </a:rPr>
              <a:t> Y = S1;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</a:t>
            </a:r>
            <a:r>
              <a:rPr lang="en-CA" altLang="zh-TW" sz="1400" b="1" dirty="0">
                <a:ea typeface="MS Mincho" panose="02020609040205080304" pitchFamily="49" charset="-128"/>
              </a:rPr>
              <a:t>default</a:t>
            </a:r>
            <a:r>
              <a:rPr lang="en-CA" altLang="zh-TW" sz="1400" dirty="0">
                <a:ea typeface="MS Mincho" panose="02020609040205080304" pitchFamily="49" charset="-128"/>
              </a:rPr>
              <a:t>: Y = 2'bxx;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 err="1">
                <a:ea typeface="MS Mincho" panose="02020609040205080304" pitchFamily="49" charset="-128"/>
              </a:rPr>
              <a:t>endcase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 smtClean="0">
                <a:ea typeface="MS Mincho" panose="02020609040205080304" pitchFamily="49" charset="-128"/>
              </a:rPr>
              <a:t>end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always</a:t>
            </a:r>
            <a:r>
              <a:rPr lang="en-CA" altLang="zh-TW" sz="1400" dirty="0">
                <a:ea typeface="MS Mincho" panose="02020609040205080304" pitchFamily="49" charset="-128"/>
              </a:rPr>
              <a:t> @(</a:t>
            </a:r>
            <a:r>
              <a:rPr lang="en-CA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CA" altLang="zh-TW" sz="1400" dirty="0">
                <a:ea typeface="MS Mincho" panose="02020609040205080304" pitchFamily="49" charset="-128"/>
              </a:rPr>
              <a:t> Clock, </a:t>
            </a:r>
            <a:r>
              <a:rPr lang="en-CA" altLang="zh-TW" sz="1400" b="1" dirty="0" err="1">
                <a:ea typeface="MS Mincho" panose="02020609040205080304" pitchFamily="49" charset="-128"/>
              </a:rPr>
              <a:t>negedge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begin</a:t>
            </a:r>
            <a:r>
              <a:rPr lang="en-CA" altLang="zh-TW" sz="1400" dirty="0">
                <a:ea typeface="MS Mincho" panose="02020609040205080304" pitchFamily="49" charset="-128"/>
              </a:rPr>
              <a:t>: </a:t>
            </a:r>
            <a:r>
              <a:rPr lang="en-CA" altLang="zh-TW" sz="1400" dirty="0" err="1">
                <a:ea typeface="MS Mincho" panose="02020609040205080304" pitchFamily="49" charset="-128"/>
              </a:rPr>
              <a:t>State_flipflops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 = = 0)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y &lt;= S1;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y &lt;= Y;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 smtClean="0">
                <a:ea typeface="MS Mincho" panose="02020609040205080304" pitchFamily="49" charset="-128"/>
              </a:rPr>
              <a:t>end</a:t>
            </a:r>
            <a:endParaRPr lang="en-CA" altLang="zh-TW" sz="1400" dirty="0"/>
          </a:p>
          <a:p>
            <a:r>
              <a:rPr lang="en-CA" altLang="zh-TW" sz="1400" dirty="0"/>
              <a:t>… continued in </a:t>
            </a:r>
            <a:r>
              <a:rPr lang="en-CA" altLang="zh-TW" sz="1400" dirty="0" smtClean="0"/>
              <a:t>Part </a:t>
            </a:r>
            <a:r>
              <a:rPr lang="en-CA" altLang="zh-TW" sz="1400" i="1" dirty="0"/>
              <a:t>b</a:t>
            </a:r>
            <a:r>
              <a:rPr lang="en-CA" altLang="zh-TW" sz="1400" dirty="0"/>
              <a:t>.</a:t>
            </a:r>
          </a:p>
        </p:txBody>
      </p:sp>
      <p:sp>
        <p:nvSpPr>
          <p:cNvPr id="46" name="右大括弧 45"/>
          <p:cNvSpPr/>
          <p:nvPr/>
        </p:nvSpPr>
        <p:spPr>
          <a:xfrm>
            <a:off x="3773606" y="2722728"/>
            <a:ext cx="150125" cy="200683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單箭頭接點 50"/>
          <p:cNvCxnSpPr/>
          <p:nvPr/>
        </p:nvCxnSpPr>
        <p:spPr>
          <a:xfrm flipV="1">
            <a:off x="3971499" y="3603009"/>
            <a:ext cx="2374710" cy="6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4101152" y="2634018"/>
            <a:ext cx="649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</a:t>
            </a:r>
            <a:r>
              <a:rPr lang="en-US" altLang="zh-TW" dirty="0" smtClean="0"/>
              <a:t>: PS</a:t>
            </a:r>
          </a:p>
          <a:p>
            <a:r>
              <a:rPr lang="en-US" altLang="zh-TW" dirty="0" smtClean="0"/>
              <a:t>Y: 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893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60991" y="188315"/>
            <a:ext cx="7914352" cy="533870"/>
          </a:xfrm>
        </p:spPr>
        <p:txBody>
          <a:bodyPr>
            <a:normAutofit fontScale="90000"/>
          </a:bodyPr>
          <a:lstStyle/>
          <a:p>
            <a:r>
              <a:rPr lang="en-US" altLang="zh-TW" sz="3600" dirty="0" smtClean="0"/>
              <a:t>ASM Chart for </a:t>
            </a:r>
            <a:r>
              <a:rPr lang="en-US" altLang="zh-TW" sz="3600" dirty="0" smtClean="0"/>
              <a:t>Bit Counter to Verilog Code 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 dirty="0"/>
          </a:p>
        </p:txBody>
      </p:sp>
      <p:pic>
        <p:nvPicPr>
          <p:cNvPr id="34" name="Picture 2" descr="fig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74" y="1064758"/>
            <a:ext cx="4330132" cy="548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文字方塊 34"/>
          <p:cNvSpPr txBox="1"/>
          <p:nvPr/>
        </p:nvSpPr>
        <p:spPr>
          <a:xfrm>
            <a:off x="6958513" y="2908686"/>
            <a:ext cx="19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=1, start counting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326554" y="179104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0291760" y="2173728"/>
            <a:ext cx="1594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Start another 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948026" y="4729562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Conditional output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391778" y="3802795"/>
            <a:ext cx="4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9391778" y="504284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Z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939789" y="513449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7468" y="134553"/>
            <a:ext cx="5408031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1143000" algn="l"/>
                <a:tab pos="1371600" algn="l"/>
                <a:tab pos="1770063" algn="l"/>
                <a:tab pos="2116138" algn="l"/>
                <a:tab pos="24050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zh-TW" sz="1000" dirty="0">
                <a:latin typeface="Courier New" panose="02070309020205020404" pitchFamily="49" charset="0"/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always</a:t>
            </a:r>
            <a:r>
              <a:rPr lang="en-CA" altLang="zh-TW" sz="1400" dirty="0">
                <a:ea typeface="MS Mincho" panose="02020609040205080304" pitchFamily="49" charset="-128"/>
              </a:rPr>
              <a:t> @(y, A[0])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begin</a:t>
            </a:r>
            <a:r>
              <a:rPr lang="en-CA" altLang="zh-TW" sz="1400" dirty="0">
                <a:ea typeface="MS Mincho" panose="02020609040205080304" pitchFamily="49" charset="-128"/>
              </a:rPr>
              <a:t>: </a:t>
            </a:r>
            <a:r>
              <a:rPr lang="en-CA" altLang="zh-TW" sz="1400" dirty="0" err="1" smtClean="0">
                <a:ea typeface="MS Mincho" panose="02020609040205080304" pitchFamily="49" charset="-128"/>
              </a:rPr>
              <a:t>FSM_outputs</a:t>
            </a:r>
            <a:r>
              <a:rPr lang="en-CA" altLang="zh-TW" sz="1400" dirty="0" smtClean="0">
                <a:ea typeface="MS Mincho" panose="02020609040205080304" pitchFamily="49" charset="-128"/>
              </a:rPr>
              <a:t> </a:t>
            </a:r>
            <a:r>
              <a:rPr lang="en-CA" altLang="zh-TW" sz="14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Control data path</a:t>
            </a:r>
            <a:endParaRPr lang="en-CA" altLang="zh-TW" sz="14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// defaults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EA = 0; LB = 0; EB = 0; Done = 0;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case</a:t>
            </a:r>
            <a:r>
              <a:rPr lang="en-CA" altLang="zh-TW" sz="1400" dirty="0">
                <a:ea typeface="MS Mincho" panose="02020609040205080304" pitchFamily="49" charset="-128"/>
              </a:rPr>
              <a:t> (y)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S1:	LB = 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S2:	</a:t>
            </a:r>
            <a:r>
              <a:rPr lang="en-CA" altLang="zh-TW" sz="1400" b="1" dirty="0">
                <a:ea typeface="MS Mincho" panose="02020609040205080304" pitchFamily="49" charset="-128"/>
              </a:rPr>
              <a:t>begin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	EA = 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(A[0]) EB = 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r>
              <a:rPr lang="en-CA" altLang="zh-TW" sz="1400" dirty="0">
                <a:ea typeface="MS Mincho" panose="02020609040205080304" pitchFamily="49" charset="-128"/>
              </a:rPr>
              <a:t> EB = 0;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	</a:t>
            </a:r>
            <a:r>
              <a:rPr lang="en-CA" altLang="zh-TW" sz="1400" b="1" dirty="0">
                <a:ea typeface="MS Mincho" panose="02020609040205080304" pitchFamily="49" charset="-128"/>
              </a:rPr>
              <a:t>end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S3:	Done = 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 err="1">
                <a:ea typeface="MS Mincho" panose="02020609040205080304" pitchFamily="49" charset="-128"/>
              </a:rPr>
              <a:t>endcase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end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 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b="1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                     // </a:t>
            </a:r>
            <a:r>
              <a:rPr lang="en-CA" altLang="zh-TW" sz="1400" b="1" dirty="0" err="1">
                <a:solidFill>
                  <a:srgbClr val="FF0000"/>
                </a:solidFill>
                <a:ea typeface="MS Mincho" panose="02020609040205080304" pitchFamily="49" charset="-128"/>
              </a:rPr>
              <a:t>datapath</a:t>
            </a:r>
            <a:r>
              <a:rPr lang="en-CA" altLang="zh-TW" sz="1400" b="1" dirty="0">
                <a:solidFill>
                  <a:srgbClr val="FF0000"/>
                </a:solidFill>
                <a:ea typeface="MS Mincho" panose="02020609040205080304" pitchFamily="49" charset="-128"/>
              </a:rPr>
              <a:t> circuit</a:t>
            </a:r>
            <a:endParaRPr lang="en-CA" altLang="zh-TW" sz="1400" b="1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 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// counter B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always</a:t>
            </a:r>
            <a:r>
              <a:rPr lang="en-CA" altLang="zh-TW" sz="1400" dirty="0">
                <a:ea typeface="MS Mincho" panose="02020609040205080304" pitchFamily="49" charset="-128"/>
              </a:rPr>
              <a:t> @(</a:t>
            </a:r>
            <a:r>
              <a:rPr lang="en-CA" altLang="zh-TW" sz="1400" b="1" dirty="0" err="1">
                <a:ea typeface="MS Mincho" panose="02020609040205080304" pitchFamily="49" charset="-128"/>
              </a:rPr>
              <a:t>negedge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, </a:t>
            </a:r>
            <a:r>
              <a:rPr lang="en-CA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CA" altLang="zh-TW" sz="1400" dirty="0">
                <a:ea typeface="MS Mincho" panose="02020609040205080304" pitchFamily="49" charset="-128"/>
              </a:rPr>
              <a:t> Clock)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 	</a:t>
            </a:r>
            <a:r>
              <a:rPr lang="en-CA" altLang="zh-TW" sz="1400" b="1" dirty="0">
                <a:ea typeface="MS Mincho" panose="02020609040205080304" pitchFamily="49" charset="-128"/>
              </a:rPr>
              <a:t>if</a:t>
            </a:r>
            <a:r>
              <a:rPr lang="en-CA" altLang="zh-TW" sz="1400" dirty="0">
                <a:ea typeface="MS Mincho" panose="02020609040205080304" pitchFamily="49" charset="-128"/>
              </a:rPr>
              <a:t> (!</a:t>
            </a:r>
            <a:r>
              <a:rPr lang="en-CA" altLang="zh-TW" sz="1400" dirty="0" err="1">
                <a:ea typeface="MS Mincho" panose="02020609040205080304" pitchFamily="49" charset="-128"/>
              </a:rPr>
              <a:t>Resetn</a:t>
            </a:r>
            <a:r>
              <a:rPr lang="en-CA" altLang="zh-TW" sz="1400" dirty="0">
                <a:ea typeface="MS Mincho" panose="02020609040205080304" pitchFamily="49" charset="-128"/>
              </a:rPr>
              <a:t>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B &lt;= 0;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else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b="1" dirty="0">
                <a:ea typeface="MS Mincho" panose="02020609040205080304" pitchFamily="49" charset="-128"/>
              </a:rPr>
              <a:t>if </a:t>
            </a:r>
            <a:r>
              <a:rPr lang="en-CA" altLang="zh-TW" sz="1400" dirty="0">
                <a:ea typeface="MS Mincho" panose="02020609040205080304" pitchFamily="49" charset="-128"/>
              </a:rPr>
              <a:t>(LB)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B &lt;= 0;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</a:t>
            </a:r>
            <a:r>
              <a:rPr lang="en-CA" altLang="zh-TW" sz="1400" b="1" dirty="0">
                <a:ea typeface="MS Mincho" panose="02020609040205080304" pitchFamily="49" charset="-128"/>
              </a:rPr>
              <a:t>else if</a:t>
            </a:r>
            <a:r>
              <a:rPr lang="en-CA" altLang="zh-TW" sz="1400" dirty="0">
                <a:ea typeface="MS Mincho" panose="02020609040205080304" pitchFamily="49" charset="-128"/>
              </a:rPr>
              <a:t> (EB)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		B &lt;= B + 1;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 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dirty="0" err="1">
                <a:ea typeface="MS Mincho" panose="02020609040205080304" pitchFamily="49" charset="-128"/>
              </a:rPr>
              <a:t>shiftrne</a:t>
            </a:r>
            <a:r>
              <a:rPr lang="en-CA" altLang="zh-TW" sz="1400" dirty="0">
                <a:ea typeface="MS Mincho" panose="02020609040205080304" pitchFamily="49" charset="-128"/>
              </a:rPr>
              <a:t> </a:t>
            </a:r>
            <a:r>
              <a:rPr lang="en-CA" altLang="zh-TW" sz="1400" dirty="0" err="1">
                <a:ea typeface="MS Mincho" panose="02020609040205080304" pitchFamily="49" charset="-128"/>
              </a:rPr>
              <a:t>ShiftA</a:t>
            </a:r>
            <a:r>
              <a:rPr lang="en-CA" altLang="zh-TW" sz="1400" dirty="0">
                <a:ea typeface="MS Mincho" panose="02020609040205080304" pitchFamily="49" charset="-128"/>
              </a:rPr>
              <a:t> (Data, LA, EA, 0, Clock, A);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	</a:t>
            </a:r>
            <a:r>
              <a:rPr lang="en-CA" altLang="zh-TW" sz="1400" b="1" dirty="0">
                <a:ea typeface="MS Mincho" panose="02020609040205080304" pitchFamily="49" charset="-128"/>
              </a:rPr>
              <a:t>assign</a:t>
            </a:r>
            <a:r>
              <a:rPr lang="en-CA" altLang="zh-TW" sz="1400" dirty="0">
                <a:ea typeface="MS Mincho" panose="02020609040205080304" pitchFamily="49" charset="-128"/>
              </a:rPr>
              <a:t> z = ~| A</a:t>
            </a:r>
            <a:r>
              <a:rPr lang="en-CA" altLang="zh-TW" sz="1400" dirty="0" smtClean="0">
                <a:ea typeface="MS Mincho" panose="02020609040205080304" pitchFamily="49" charset="-128"/>
              </a:rPr>
              <a:t>;  // reduction NOR. 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dirty="0">
                <a:ea typeface="MS Mincho" panose="02020609040205080304" pitchFamily="49" charset="-128"/>
              </a:rPr>
              <a:t> 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r>
              <a:rPr lang="en-CA" altLang="zh-TW" sz="1400" b="1" dirty="0" err="1">
                <a:ea typeface="MS Mincho" panose="02020609040205080304" pitchFamily="49" charset="-128"/>
              </a:rPr>
              <a:t>endmodule</a:t>
            </a:r>
            <a:endParaRPr lang="en-CA" altLang="zh-TW" sz="1400" dirty="0">
              <a:cs typeface="Courier New" panose="02070309020205020404" pitchFamily="49" charset="0"/>
            </a:endParaRPr>
          </a:p>
          <a:p>
            <a:endParaRPr lang="en-CA" altLang="zh-TW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右大括弧 5"/>
          <p:cNvSpPr/>
          <p:nvPr/>
        </p:nvSpPr>
        <p:spPr>
          <a:xfrm>
            <a:off x="4305316" y="812041"/>
            <a:ext cx="109182" cy="219046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479005" y="1722607"/>
            <a:ext cx="184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Outputs in a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3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Shift Right Register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38688" y="415925"/>
            <a:ext cx="44831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5746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zh-TW" sz="2000" b="1" dirty="0">
                <a:ea typeface="MS Mincho" panose="02020609040205080304" pitchFamily="49" charset="-128"/>
              </a:rPr>
              <a:t>module</a:t>
            </a:r>
            <a:r>
              <a:rPr lang="en-CA" altLang="zh-TW" sz="2000" dirty="0">
                <a:ea typeface="MS Mincho" panose="02020609040205080304" pitchFamily="49" charset="-128"/>
              </a:rPr>
              <a:t> </a:t>
            </a:r>
            <a:r>
              <a:rPr lang="en-CA" altLang="zh-TW" sz="2000" dirty="0" err="1">
                <a:ea typeface="MS Mincho" panose="02020609040205080304" pitchFamily="49" charset="-128"/>
              </a:rPr>
              <a:t>shiftrne</a:t>
            </a:r>
            <a:r>
              <a:rPr lang="en-CA" altLang="zh-TW" sz="2000" dirty="0">
                <a:ea typeface="MS Mincho" panose="02020609040205080304" pitchFamily="49" charset="-128"/>
              </a:rPr>
              <a:t> (R, L, E, w, Clock, Q);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parameter</a:t>
            </a:r>
            <a:r>
              <a:rPr lang="en-CA" altLang="zh-TW" sz="2000" dirty="0">
                <a:ea typeface="MS Mincho" panose="02020609040205080304" pitchFamily="49" charset="-128"/>
              </a:rPr>
              <a:t> n = 4;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input</a:t>
            </a:r>
            <a:r>
              <a:rPr lang="en-CA" altLang="zh-TW" sz="2000" dirty="0">
                <a:ea typeface="MS Mincho" panose="02020609040205080304" pitchFamily="49" charset="-128"/>
              </a:rPr>
              <a:t> [n-1:0] R;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input</a:t>
            </a:r>
            <a:r>
              <a:rPr lang="en-CA" altLang="zh-TW" sz="2000" dirty="0">
                <a:ea typeface="MS Mincho" panose="02020609040205080304" pitchFamily="49" charset="-128"/>
              </a:rPr>
              <a:t> L, E, w, Clock;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output</a:t>
            </a:r>
            <a:r>
              <a:rPr lang="en-CA" altLang="zh-TW" sz="2000" dirty="0">
                <a:ea typeface="MS Mincho" panose="02020609040205080304" pitchFamily="49" charset="-128"/>
              </a:rPr>
              <a:t> </a:t>
            </a:r>
            <a:r>
              <a:rPr lang="en-CA" altLang="zh-TW" sz="2000" b="1" dirty="0" err="1">
                <a:ea typeface="MS Mincho" panose="02020609040205080304" pitchFamily="49" charset="-128"/>
              </a:rPr>
              <a:t>reg</a:t>
            </a:r>
            <a:r>
              <a:rPr lang="en-CA" altLang="zh-TW" sz="2000" dirty="0">
                <a:ea typeface="MS Mincho" panose="02020609040205080304" pitchFamily="49" charset="-128"/>
              </a:rPr>
              <a:t> [n-1:0] Q;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integer</a:t>
            </a:r>
            <a:r>
              <a:rPr lang="en-CA" altLang="zh-TW" sz="2000" dirty="0">
                <a:ea typeface="MS Mincho" panose="02020609040205080304" pitchFamily="49" charset="-128"/>
              </a:rPr>
              <a:t> k;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 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always</a:t>
            </a:r>
            <a:r>
              <a:rPr lang="en-CA" altLang="zh-TW" sz="2000" dirty="0">
                <a:ea typeface="MS Mincho" panose="02020609040205080304" pitchFamily="49" charset="-128"/>
              </a:rPr>
              <a:t> @(</a:t>
            </a:r>
            <a:r>
              <a:rPr lang="en-CA" altLang="zh-TW" sz="2000" b="1" dirty="0" err="1">
                <a:ea typeface="MS Mincho" panose="02020609040205080304" pitchFamily="49" charset="-128"/>
              </a:rPr>
              <a:t>posedge</a:t>
            </a:r>
            <a:r>
              <a:rPr lang="en-CA" altLang="zh-TW" sz="2000" dirty="0">
                <a:ea typeface="MS Mincho" panose="02020609040205080304" pitchFamily="49" charset="-128"/>
              </a:rPr>
              <a:t> Clock)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begin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 	</a:t>
            </a:r>
            <a:r>
              <a:rPr lang="en-CA" altLang="zh-TW" sz="2000" b="1" dirty="0">
                <a:ea typeface="MS Mincho" panose="02020609040205080304" pitchFamily="49" charset="-128"/>
              </a:rPr>
              <a:t>if</a:t>
            </a:r>
            <a:r>
              <a:rPr lang="en-CA" altLang="zh-TW" sz="2000" dirty="0">
                <a:ea typeface="MS Mincho" panose="02020609040205080304" pitchFamily="49" charset="-128"/>
              </a:rPr>
              <a:t> (L)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	Q &lt;= R;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</a:t>
            </a:r>
            <a:r>
              <a:rPr lang="en-CA" altLang="zh-TW" sz="2000" b="1" dirty="0">
                <a:ea typeface="MS Mincho" panose="02020609040205080304" pitchFamily="49" charset="-128"/>
              </a:rPr>
              <a:t>else if</a:t>
            </a:r>
            <a:r>
              <a:rPr lang="en-CA" altLang="zh-TW" sz="2000" dirty="0">
                <a:ea typeface="MS Mincho" panose="02020609040205080304" pitchFamily="49" charset="-128"/>
              </a:rPr>
              <a:t> (E)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</a:t>
            </a:r>
            <a:r>
              <a:rPr lang="en-CA" altLang="zh-TW" sz="2000" b="1" dirty="0">
                <a:ea typeface="MS Mincho" panose="02020609040205080304" pitchFamily="49" charset="-128"/>
              </a:rPr>
              <a:t>begin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     		Q[n-1] &lt;= w;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</a:t>
            </a:r>
            <a:r>
              <a:rPr lang="en-CA" altLang="zh-TW" sz="2000" b="1" dirty="0">
                <a:ea typeface="MS Mincho" panose="02020609040205080304" pitchFamily="49" charset="-128"/>
              </a:rPr>
              <a:t>for</a:t>
            </a:r>
            <a:r>
              <a:rPr lang="en-CA" altLang="zh-TW" sz="2000" dirty="0">
                <a:ea typeface="MS Mincho" panose="02020609040205080304" pitchFamily="49" charset="-128"/>
              </a:rPr>
              <a:t> (k = n-2; k &gt;= 0; k = k-1)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	Q[k] &lt;= Q[k+1];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	</a:t>
            </a:r>
            <a:r>
              <a:rPr lang="en-CA" altLang="zh-TW" sz="2000" b="1" dirty="0">
                <a:ea typeface="MS Mincho" panose="02020609040205080304" pitchFamily="49" charset="-128"/>
              </a:rPr>
              <a:t>end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dirty="0">
                <a:ea typeface="MS Mincho" panose="02020609040205080304" pitchFamily="49" charset="-128"/>
              </a:rPr>
              <a:t>	</a:t>
            </a:r>
            <a:r>
              <a:rPr lang="en-CA" altLang="zh-TW" sz="2000" b="1" dirty="0">
                <a:ea typeface="MS Mincho" panose="02020609040205080304" pitchFamily="49" charset="-128"/>
              </a:rPr>
              <a:t>end</a:t>
            </a:r>
            <a:endParaRPr lang="en-CA" altLang="zh-TW" sz="2000" dirty="0">
              <a:cs typeface="Courier New" panose="02070309020205020404" pitchFamily="49" charset="0"/>
            </a:endParaRPr>
          </a:p>
          <a:p>
            <a:r>
              <a:rPr lang="en-CA" altLang="zh-TW" sz="2000" b="1" dirty="0" err="1">
                <a:ea typeface="MS Mincho" panose="02020609040205080304" pitchFamily="49" charset="-128"/>
              </a:rPr>
              <a:t>endmodule</a:t>
            </a:r>
            <a:endParaRPr lang="en-CA" altLang="zh-TW" sz="2000" dirty="0"/>
          </a:p>
        </p:txBody>
      </p:sp>
    </p:spTree>
    <p:extLst>
      <p:ext uri="{BB962C8B-B14F-4D97-AF65-F5344CB8AC3E}">
        <p14:creationId xmlns:p14="http://schemas.microsoft.com/office/powerpoint/2010/main" val="6560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</TotalTime>
  <Words>297</Words>
  <Application>Microsoft Office PowerPoint</Application>
  <PresentationFormat>寬螢幕</PresentationFormat>
  <Paragraphs>191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MS Mincho</vt:lpstr>
      <vt:lpstr>新細明體</vt:lpstr>
      <vt:lpstr>Arial</vt:lpstr>
      <vt:lpstr>Calibri</vt:lpstr>
      <vt:lpstr>Calibri Light</vt:lpstr>
      <vt:lpstr>Courier New</vt:lpstr>
      <vt:lpstr>Symbol</vt:lpstr>
      <vt:lpstr>Times New Roman</vt:lpstr>
      <vt:lpstr>Office 佈景主題</vt:lpstr>
      <vt:lpstr>Supplement on Verilog for Algorithm State Machine Chart</vt:lpstr>
      <vt:lpstr>Problem: Bit Counter </vt:lpstr>
      <vt:lpstr>ASM Chart for Bit Counter </vt:lpstr>
      <vt:lpstr>Datapath for the bit counter</vt:lpstr>
      <vt:lpstr>ASM Chart for Bit Counter to Verilog Code </vt:lpstr>
      <vt:lpstr>ASM Chart for Bit Counter to Verilog Code </vt:lpstr>
      <vt:lpstr>Shift Right Register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164</cp:revision>
  <dcterms:created xsi:type="dcterms:W3CDTF">2014-02-17T07:38:04Z</dcterms:created>
  <dcterms:modified xsi:type="dcterms:W3CDTF">2014-05-27T06:11:16Z</dcterms:modified>
</cp:coreProperties>
</file>