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8" r:id="rId2"/>
    <p:sldId id="341" r:id="rId3"/>
    <p:sldId id="342" r:id="rId4"/>
    <p:sldId id="396" r:id="rId5"/>
    <p:sldId id="394" r:id="rId6"/>
    <p:sldId id="343" r:id="rId7"/>
    <p:sldId id="395" r:id="rId8"/>
    <p:sldId id="344" r:id="rId9"/>
    <p:sldId id="397" r:id="rId10"/>
    <p:sldId id="401" r:id="rId11"/>
    <p:sldId id="398" r:id="rId12"/>
    <p:sldId id="399" r:id="rId13"/>
    <p:sldId id="400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</p:sldIdLst>
  <p:sldSz cx="6858000" cy="9144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1" autoAdjust="0"/>
  </p:normalViewPr>
  <p:slideViewPr>
    <p:cSldViewPr>
      <p:cViewPr varScale="1">
        <p:scale>
          <a:sx n="55" d="100"/>
          <a:sy n="55" d="100"/>
        </p:scale>
        <p:origin x="246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758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7888" y="692150"/>
            <a:ext cx="2562225" cy="3416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480586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1652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TW" altLang="zh-TW"/>
          </a:p>
        </p:txBody>
      </p:sp>
      <p:sp>
        <p:nvSpPr>
          <p:cNvPr id="179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24414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5101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4175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53500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5924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9813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6612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10138" y="0"/>
            <a:ext cx="1636712" cy="67452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4757738" cy="67452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812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60350" y="1258888"/>
            <a:ext cx="306705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79800" y="1258888"/>
            <a:ext cx="306705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812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60350" y="1258888"/>
            <a:ext cx="6286500" cy="2667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0350" y="4078288"/>
            <a:ext cx="6286500" cy="2667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812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60350" y="1258888"/>
            <a:ext cx="306705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3479800" y="1258888"/>
            <a:ext cx="3067050" cy="54864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812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60350" y="1258888"/>
            <a:ext cx="306705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479800" y="1258888"/>
            <a:ext cx="3067050" cy="2667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479800" y="4078288"/>
            <a:ext cx="3067050" cy="2667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60350" y="1258888"/>
            <a:ext cx="30670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79800" y="1258888"/>
            <a:ext cx="30670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71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0350" y="1258888"/>
            <a:ext cx="6286500" cy="5486400"/>
          </a:xfrm>
          <a:prstGeom prst="roundRect">
            <a:avLst>
              <a:gd name="adj" fmla="val 1248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88913" y="827088"/>
            <a:ext cx="6342062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384925" y="8405813"/>
            <a:ext cx="3873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fld id="{E3A89B25-42D2-4D19-A3CD-1E8B1960DB7A}" type="slidenum">
              <a:rPr lang="en-US" altLang="zh-TW" sz="1400"/>
              <a:pPr eaLnBrk="0" hangingPunct="0"/>
              <a:t>‹#›</a:t>
            </a:fld>
            <a:endParaRPr lang="en-US" altLang="zh-TW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Times New Roman" pitchFamily="18" charset="0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Times New Roman" pitchFamily="18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Times New Roman" pitchFamily="1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Times New Roman" pitchFamily="18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Times New Roman" pitchFamily="18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Times New Roman" pitchFamily="18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1835150"/>
            <a:ext cx="5829300" cy="1524000"/>
          </a:xfrm>
          <a:noFill/>
          <a:ln/>
        </p:spPr>
        <p:txBody>
          <a:bodyPr/>
          <a:lstStyle/>
          <a:p>
            <a:pPr algn="ctr" eaLnBrk="0" hangingPunct="0"/>
            <a:r>
              <a:rPr lang="en-US" altLang="zh-TW" dirty="0" smtClean="0"/>
              <a:t>Multiplication and Division </a:t>
            </a:r>
            <a:br>
              <a:rPr lang="en-US" altLang="zh-TW" dirty="0" smtClean="0"/>
            </a:br>
            <a:r>
              <a:rPr lang="en-US" altLang="zh-TW" dirty="0" smtClean="0"/>
              <a:t>basics </a:t>
            </a:r>
            <a:endParaRPr lang="en-US" altLang="zh-TW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Final version </a:t>
            </a:r>
          </a:p>
        </p:txBody>
      </p:sp>
      <p:sp>
        <p:nvSpPr>
          <p:cNvPr id="308227" name="AutoShap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 sz="1600"/>
              <a:t>2 x 3</a:t>
            </a:r>
          </a:p>
        </p:txBody>
      </p:sp>
      <p:pic>
        <p:nvPicPr>
          <p:cNvPr id="308228" name="Picture 4" descr="F4-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913" y="1692275"/>
            <a:ext cx="6408737" cy="3168650"/>
          </a:xfrm>
          <a:prstGeom prst="rect">
            <a:avLst/>
          </a:prstGeom>
          <a:noFill/>
          <a:ln/>
        </p:spPr>
      </p:pic>
      <p:pic>
        <p:nvPicPr>
          <p:cNvPr id="308230" name="Picture 6"/>
          <p:cNvPicPr>
            <a:picLocks noGrp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0350" y="5076825"/>
            <a:ext cx="6337300" cy="35988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An implementation example</a:t>
            </a:r>
          </a:p>
        </p:txBody>
      </p:sp>
      <p:sp>
        <p:nvSpPr>
          <p:cNvPr id="301060" name="Rectangle 4"/>
          <p:cNvSpPr>
            <a:spLocks noGrp="1" noChangeArrowheads="1"/>
          </p:cNvSpPr>
          <p:nvPr>
            <p:ph type="body" sz="half" idx="1"/>
          </p:nvPr>
        </p:nvSpPr>
        <p:spPr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TW"/>
              <a:t>Product register [3:0] = multiplier</a:t>
            </a:r>
          </a:p>
          <a:p>
            <a:r>
              <a:rPr lang="en-US" altLang="zh-TW"/>
              <a:t>Load: ACC = 00000::multiplier</a:t>
            </a:r>
          </a:p>
          <a:p>
            <a:r>
              <a:rPr lang="en-US" altLang="zh-TW"/>
              <a:t>Sh: shift ACC 1 bit right.</a:t>
            </a:r>
          </a:p>
          <a:p>
            <a:r>
              <a:rPr lang="en-US" altLang="zh-TW"/>
              <a:t>St: start signal, start operation.</a:t>
            </a:r>
          </a:p>
          <a:p>
            <a:r>
              <a:rPr lang="en-US" altLang="zh-TW"/>
              <a:t>M bit: M= 1, add + shift. M = 0, shift.</a:t>
            </a:r>
          </a:p>
        </p:txBody>
      </p:sp>
      <p:pic>
        <p:nvPicPr>
          <p:cNvPr id="301061" name="Picture 5" descr="Fig 18-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913" y="3203575"/>
            <a:ext cx="6480175" cy="51847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Controller Implementation </a:t>
            </a:r>
          </a:p>
        </p:txBody>
      </p:sp>
      <p:sp>
        <p:nvSpPr>
          <p:cNvPr id="304131" name="AutoShap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/>
              <a:t>M/Ad: If M = 1 then Ad = 1, the rest of outputs  is 0.</a:t>
            </a:r>
          </a:p>
          <a:p>
            <a:r>
              <a:rPr lang="en-US" altLang="zh-TW"/>
              <a:t>How many clocks are required for a multiplication?</a:t>
            </a:r>
          </a:p>
          <a:p>
            <a:endParaRPr lang="en-US" altLang="zh-TW"/>
          </a:p>
        </p:txBody>
      </p:sp>
      <p:pic>
        <p:nvPicPr>
          <p:cNvPr id="304132" name="Picture 4" descr="roth+f18-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3492500"/>
            <a:ext cx="5830888" cy="5173663"/>
          </a:xfrm>
          <a:prstGeom prst="rect">
            <a:avLst/>
          </a:prstGeom>
          <a:noFill/>
          <a:ln/>
        </p:spPr>
      </p:pic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1125538" y="3059113"/>
            <a:ext cx="281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/>
              <a:t>Reset (waits for start)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2060575" y="3492500"/>
            <a:ext cx="16557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4138" name="Oval 10"/>
          <p:cNvSpPr>
            <a:spLocks noChangeArrowheads="1"/>
          </p:cNvSpPr>
          <p:nvPr/>
        </p:nvSpPr>
        <p:spPr bwMode="auto">
          <a:xfrm>
            <a:off x="4581525" y="4932363"/>
            <a:ext cx="1800225" cy="3097212"/>
          </a:xfrm>
          <a:prstGeom prst="ellips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5768975" y="3924300"/>
            <a:ext cx="1089025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One bit</a:t>
            </a:r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 flipH="1">
            <a:off x="6237288" y="4500563"/>
            <a:ext cx="144462" cy="935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Division</a:t>
            </a:r>
          </a:p>
        </p:txBody>
      </p:sp>
      <p:pic>
        <p:nvPicPr>
          <p:cNvPr id="306180" name="Picture 4" descr="pp26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350" y="3059113"/>
            <a:ext cx="6407150" cy="5257800"/>
          </a:xfrm>
          <a:prstGeom prst="rect">
            <a:avLst/>
          </a:prstGeom>
          <a:noFill/>
          <a:ln/>
        </p:spPr>
      </p:pic>
      <p:sp>
        <p:nvSpPr>
          <p:cNvPr id="306183" name="AutoShape 7"/>
          <p:cNvSpPr>
            <a:spLocks noChangeArrowheads="1"/>
          </p:cNvSpPr>
          <p:nvPr/>
        </p:nvSpPr>
        <p:spPr bwMode="auto">
          <a:xfrm>
            <a:off x="260350" y="1258888"/>
            <a:ext cx="6192838" cy="2449512"/>
          </a:xfrm>
          <a:prstGeom prst="roundRect">
            <a:avLst>
              <a:gd name="adj" fmla="val 1248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1600" b="1">
                <a:latin typeface="Helvetica" pitchFamily="34" charset="0"/>
              </a:rPr>
              <a:t>Subtract and shift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1600" b="1">
                <a:latin typeface="Helvetica" pitchFamily="34" charset="0"/>
              </a:rPr>
              <a:t>Subtract from the left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1600" b="1">
                <a:latin typeface="Helvetica" pitchFamily="34" charset="0"/>
              </a:rPr>
              <a:t>Divisor concatenated with 0000</a:t>
            </a:r>
          </a:p>
          <a:p>
            <a:pPr marL="342900" indent="-342900">
              <a:spcBef>
                <a:spcPct val="20000"/>
              </a:spcBef>
            </a:pPr>
            <a:endParaRPr lang="en-US" altLang="zh-TW" sz="1600" b="1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First version</a:t>
            </a:r>
          </a:p>
        </p:txBody>
      </p:sp>
      <p:sp>
        <p:nvSpPr>
          <p:cNvPr id="321539" name="AutoShap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 sz="1600"/>
              <a:t>Shift the divisor right</a:t>
            </a:r>
          </a:p>
        </p:txBody>
      </p:sp>
      <p:pic>
        <p:nvPicPr>
          <p:cNvPr id="321540" name="Picture 4" descr="F 4-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375" y="2700338"/>
            <a:ext cx="6264275" cy="547211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First version </a:t>
            </a:r>
          </a:p>
        </p:txBody>
      </p:sp>
      <p:pic>
        <p:nvPicPr>
          <p:cNvPr id="323588" name="Picture 4" descr="F 4-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913" y="971550"/>
            <a:ext cx="6264275" cy="79930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First version example</a:t>
            </a:r>
          </a:p>
        </p:txBody>
      </p:sp>
      <p:pic>
        <p:nvPicPr>
          <p:cNvPr id="325639" name="Picture 7" descr="pp2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350" y="900113"/>
            <a:ext cx="6121400" cy="80645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Second version</a:t>
            </a:r>
          </a:p>
        </p:txBody>
      </p:sp>
      <p:sp>
        <p:nvSpPr>
          <p:cNvPr id="327683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260350" y="1258888"/>
            <a:ext cx="6048375" cy="1873250"/>
          </a:xfrm>
        </p:spPr>
        <p:txBody>
          <a:bodyPr/>
          <a:lstStyle/>
          <a:p>
            <a:r>
              <a:rPr lang="en-US" altLang="zh-TW" sz="2000"/>
              <a:t>Reduce hardware cost</a:t>
            </a:r>
          </a:p>
          <a:p>
            <a:pPr lvl="1"/>
            <a:r>
              <a:rPr lang="en-US" altLang="zh-TW" sz="1600"/>
              <a:t>Shift the remainder left</a:t>
            </a:r>
          </a:p>
          <a:p>
            <a:pPr lvl="1"/>
            <a:r>
              <a:rPr lang="en-US" altLang="zh-TW" sz="1600"/>
              <a:t>Keep the divisor where it is</a:t>
            </a:r>
          </a:p>
          <a:p>
            <a:pPr lvl="1"/>
            <a:r>
              <a:rPr lang="en-US" altLang="zh-TW" sz="1600"/>
              <a:t>Only 4 bits are subtracted at a time (4-8 bit case)</a:t>
            </a:r>
          </a:p>
        </p:txBody>
      </p:sp>
      <p:pic>
        <p:nvPicPr>
          <p:cNvPr id="327684" name="Picture 4" descr="F4-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" y="3348038"/>
            <a:ext cx="5976938" cy="439261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Third version</a:t>
            </a:r>
          </a:p>
        </p:txBody>
      </p:sp>
      <p:sp>
        <p:nvSpPr>
          <p:cNvPr id="329731" name="AutoShap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TW" sz="2000"/>
              <a:t>Reduce hardware cost further</a:t>
            </a:r>
          </a:p>
          <a:p>
            <a:pPr lvl="1"/>
            <a:r>
              <a:rPr lang="en-US" altLang="zh-TW" sz="1600"/>
              <a:t>Quotient value goes to remainder register</a:t>
            </a:r>
          </a:p>
        </p:txBody>
      </p:sp>
      <p:pic>
        <p:nvPicPr>
          <p:cNvPr id="329734" name="Picture 6" descr="F 4-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" y="3059113"/>
            <a:ext cx="5905500" cy="468153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Third version</a:t>
            </a:r>
          </a:p>
        </p:txBody>
      </p:sp>
      <p:pic>
        <p:nvPicPr>
          <p:cNvPr id="332807" name="Picture 7" descr="F4-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913" y="900113"/>
            <a:ext cx="6192837" cy="80645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69863" y="417513"/>
            <a:ext cx="15398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81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260350" y="1258888"/>
            <a:ext cx="6286500" cy="7129462"/>
          </a:xfrm>
          <a:noFill/>
          <a:ln/>
        </p:spPr>
        <p:txBody>
          <a:bodyPr/>
          <a:lstStyle/>
          <a:p>
            <a:pPr eaLnBrk="0" hangingPunct="0"/>
            <a:r>
              <a:rPr lang="en-US" altLang="zh-TW"/>
              <a:t>More complicated than addition</a:t>
            </a:r>
          </a:p>
          <a:p>
            <a:pPr lvl="1" eaLnBrk="0" hangingPunct="0"/>
            <a:r>
              <a:rPr lang="en-US" altLang="zh-TW"/>
              <a:t>accomplished via shifting and addition</a:t>
            </a:r>
          </a:p>
          <a:p>
            <a:pPr eaLnBrk="0" hangingPunct="0"/>
            <a:r>
              <a:rPr lang="en-US" altLang="zh-TW"/>
              <a:t>More time and more area</a:t>
            </a:r>
          </a:p>
          <a:p>
            <a:pPr eaLnBrk="0" hangingPunct="0"/>
            <a:r>
              <a:rPr lang="en-US" altLang="zh-TW"/>
              <a:t>Let's look at 3 versions based on gradeschool algorithm</a:t>
            </a:r>
            <a:br>
              <a:rPr lang="en-US" altLang="zh-TW"/>
            </a:br>
            <a:r>
              <a:rPr lang="en-US" altLang="zh-TW"/>
              <a:t/>
            </a:r>
            <a:br>
              <a:rPr lang="en-US" altLang="zh-TW"/>
            </a:br>
            <a:r>
              <a:rPr lang="en-US" altLang="zh-TW">
                <a:latin typeface="Courier New" pitchFamily="49" charset="0"/>
              </a:rPr>
              <a:t>		    0010</a:t>
            </a:r>
            <a:r>
              <a:rPr lang="en-US" altLang="zh-TW" sz="1400">
                <a:latin typeface="Times New Roman" pitchFamily="18" charset="0"/>
              </a:rPr>
              <a:t>     (multiplicand)</a:t>
            </a:r>
            <a:r>
              <a:rPr lang="en-US" altLang="zh-TW">
                <a:latin typeface="Courier New" pitchFamily="49" charset="0"/>
              </a:rPr>
              <a:t/>
            </a:r>
            <a:br>
              <a:rPr lang="en-US" altLang="zh-TW">
                <a:latin typeface="Courier New" pitchFamily="49" charset="0"/>
              </a:rPr>
            </a:br>
            <a:r>
              <a:rPr lang="en-US" altLang="zh-TW">
                <a:latin typeface="Courier New" pitchFamily="49" charset="0"/>
              </a:rPr>
              <a:t>		__</a:t>
            </a:r>
            <a:r>
              <a:rPr lang="en-US" altLang="zh-TW" u="sng">
                <a:latin typeface="Courier New" pitchFamily="49" charset="0"/>
              </a:rPr>
              <a:t>x</a:t>
            </a:r>
            <a:r>
              <a:rPr lang="en-US" altLang="zh-TW">
                <a:latin typeface="Courier New" pitchFamily="49" charset="0"/>
              </a:rPr>
              <a:t>_</a:t>
            </a:r>
            <a:r>
              <a:rPr lang="en-US" altLang="zh-TW" u="sng">
                <a:latin typeface="Courier New" pitchFamily="49" charset="0"/>
              </a:rPr>
              <a:t>1011</a:t>
            </a:r>
            <a:r>
              <a:rPr lang="en-US" altLang="zh-TW" sz="1400">
                <a:latin typeface="Times New Roman" pitchFamily="18" charset="0"/>
              </a:rPr>
              <a:t>     (multiplier)</a:t>
            </a:r>
            <a:r>
              <a:rPr lang="en-US" altLang="zh-TW" u="sng">
                <a:latin typeface="Courier New" pitchFamily="49" charset="0"/>
              </a:rPr>
              <a:t/>
            </a:r>
            <a:br>
              <a:rPr lang="en-US" altLang="zh-TW" u="sng">
                <a:latin typeface="Courier New" pitchFamily="49" charset="0"/>
              </a:rPr>
            </a:br>
            <a:r>
              <a:rPr lang="en-US" altLang="zh-TW" u="sng">
                <a:latin typeface="Courier New" pitchFamily="49" charset="0"/>
              </a:rPr>
              <a:t>               0010</a:t>
            </a:r>
          </a:p>
          <a:p>
            <a:pPr eaLnBrk="0" hangingPunct="0">
              <a:buFontTx/>
              <a:buNone/>
            </a:pPr>
            <a:r>
              <a:rPr lang="en-US" altLang="zh-TW" u="sng">
                <a:latin typeface="Courier New" pitchFamily="49" charset="0"/>
              </a:rPr>
              <a:t>                0010</a:t>
            </a:r>
          </a:p>
          <a:p>
            <a:pPr eaLnBrk="0" hangingPunct="0">
              <a:buFontTx/>
              <a:buNone/>
            </a:pPr>
            <a:r>
              <a:rPr lang="en-US" altLang="zh-TW" u="sng">
                <a:latin typeface="Courier New" pitchFamily="49" charset="0"/>
              </a:rPr>
              <a:t>               0000  </a:t>
            </a:r>
          </a:p>
          <a:p>
            <a:pPr eaLnBrk="0" hangingPunct="0">
              <a:buFontTx/>
              <a:buNone/>
            </a:pPr>
            <a:r>
              <a:rPr lang="en-US" altLang="zh-TW" u="sng">
                <a:latin typeface="Courier New" pitchFamily="49" charset="0"/>
              </a:rPr>
              <a:t>              0010  </a:t>
            </a:r>
          </a:p>
          <a:p>
            <a:pPr eaLnBrk="0" hangingPunct="0"/>
            <a:r>
              <a:rPr lang="en-US" altLang="zh-TW"/>
              <a:t>See if the right most bit of the multiplier is 1.</a:t>
            </a:r>
          </a:p>
          <a:p>
            <a:pPr lvl="1" eaLnBrk="0" hangingPunct="0"/>
            <a:r>
              <a:rPr lang="en-US" altLang="zh-TW"/>
              <a:t>Shift 1 bit right for the multiplier</a:t>
            </a:r>
          </a:p>
          <a:p>
            <a:pPr lvl="1" eaLnBrk="0" hangingPunct="0"/>
            <a:r>
              <a:rPr lang="en-US" altLang="zh-TW"/>
              <a:t>Note the position of placement </a:t>
            </a:r>
          </a:p>
          <a:p>
            <a:pPr lvl="2" eaLnBrk="0" hangingPunct="0"/>
            <a:r>
              <a:rPr lang="en-US" altLang="zh-TW"/>
              <a:t>Multiplicand is shifted left.</a:t>
            </a:r>
          </a:p>
          <a:p>
            <a:pPr eaLnBrk="0" hangingPunct="0"/>
            <a:endParaRPr lang="en-US" altLang="zh-TW"/>
          </a:p>
          <a:p>
            <a:pPr eaLnBrk="0" hangingPunct="0"/>
            <a:r>
              <a:rPr lang="en-US" altLang="zh-TW"/>
              <a:t>Negative numbers:  convert and multiply</a:t>
            </a:r>
          </a:p>
          <a:p>
            <a:pPr lvl="1" eaLnBrk="0" hangingPunct="0"/>
            <a:r>
              <a:rPr lang="en-US" altLang="zh-TW"/>
              <a:t>there are better techniques, we won’t look at them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altLang="zh-TW"/>
              <a:t>Multiplication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404813" y="3779838"/>
            <a:ext cx="1944687" cy="1368425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889000" y="4160838"/>
            <a:ext cx="958850" cy="6413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 b="1"/>
              <a:t>Partial </a:t>
            </a:r>
          </a:p>
          <a:p>
            <a:r>
              <a:rPr lang="en-US" altLang="zh-TW" sz="1800" b="1"/>
              <a:t>product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Third version example</a:t>
            </a:r>
          </a:p>
        </p:txBody>
      </p:sp>
      <p:pic>
        <p:nvPicPr>
          <p:cNvPr id="333828" name="Picture 4" descr="F 4-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1187450"/>
            <a:ext cx="5545138" cy="3168650"/>
          </a:xfrm>
          <a:prstGeom prst="rect">
            <a:avLst/>
          </a:prstGeom>
          <a:noFill/>
          <a:ln/>
        </p:spPr>
      </p:pic>
      <p:pic>
        <p:nvPicPr>
          <p:cNvPr id="333832" name="Picture 8" descr="F 4-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8913" y="4572000"/>
            <a:ext cx="6264275" cy="367188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Signed division</a:t>
            </a:r>
          </a:p>
        </p:txBody>
      </p:sp>
      <p:sp>
        <p:nvSpPr>
          <p:cNvPr id="33485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Dividend = quotient x divisor + remainder</a:t>
            </a:r>
          </a:p>
          <a:p>
            <a:r>
              <a:rPr lang="en-US" altLang="zh-TW"/>
              <a:t>Ignore the sign for computation</a:t>
            </a:r>
          </a:p>
          <a:p>
            <a:r>
              <a:rPr lang="en-US" altLang="zh-TW"/>
              <a:t>Remember the signs of divisor and dividend </a:t>
            </a:r>
          </a:p>
          <a:p>
            <a:pPr lvl="1"/>
            <a:r>
              <a:rPr lang="en-US" altLang="zh-TW"/>
              <a:t>Negate the quotient if the signs are different</a:t>
            </a:r>
          </a:p>
          <a:p>
            <a:pPr lvl="1"/>
            <a:r>
              <a:rPr lang="en-US" altLang="zh-TW"/>
              <a:t>Dividend and remainder must have the same sign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1392238" y="4016375"/>
            <a:ext cx="4143375" cy="11874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-7 / -2 : Q = +3, remainder = -1</a:t>
            </a:r>
          </a:p>
          <a:p>
            <a:endParaRPr lang="en-US" altLang="zh-TW"/>
          </a:p>
          <a:p>
            <a:r>
              <a:rPr lang="en-US" altLang="zh-TW"/>
              <a:t>+7 / -2 : Q = -3, remainder = + 1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altLang="zh-TW"/>
              <a:t>Multiplication: first version Implementation</a:t>
            </a:r>
          </a:p>
        </p:txBody>
      </p:sp>
      <p:pic>
        <p:nvPicPr>
          <p:cNvPr id="18022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908175"/>
            <a:ext cx="64801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altLang="zh-TW"/>
              <a:t>Multiplication: first version Implementation</a:t>
            </a:r>
          </a:p>
        </p:txBody>
      </p:sp>
      <p:pic>
        <p:nvPicPr>
          <p:cNvPr id="29696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971550"/>
            <a:ext cx="6264275" cy="797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2" name="Picture 8" descr="F 4-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350" y="900113"/>
            <a:ext cx="6192838" cy="7848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altLang="zh-TW"/>
              <a:t>Second Version</a:t>
            </a:r>
          </a:p>
        </p:txBody>
      </p:sp>
      <p:pic>
        <p:nvPicPr>
          <p:cNvPr id="1822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3995738"/>
            <a:ext cx="64087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7" name="AutoShape 5"/>
          <p:cNvSpPr>
            <a:spLocks noGrp="1" noChangeArrowheads="1"/>
          </p:cNvSpPr>
          <p:nvPr>
            <p:ph type="body" sz="half" idx="1"/>
          </p:nvPr>
        </p:nvSpPr>
        <p:spPr>
          <a:xfrm>
            <a:off x="260350" y="1258888"/>
            <a:ext cx="6121400" cy="2305050"/>
          </a:xfrm>
          <a:noFill/>
          <a:ln/>
        </p:spPr>
        <p:txBody>
          <a:bodyPr/>
          <a:lstStyle/>
          <a:p>
            <a:r>
              <a:rPr lang="en-US" altLang="zh-TW" sz="2000"/>
              <a:t>Observe the addition</a:t>
            </a:r>
          </a:p>
          <a:p>
            <a:pPr lvl="1"/>
            <a:r>
              <a:rPr lang="en-US" altLang="zh-TW" sz="1600"/>
              <a:t>Only 4 bits are added at a time</a:t>
            </a:r>
          </a:p>
          <a:p>
            <a:pPr lvl="1"/>
            <a:r>
              <a:rPr lang="en-US" altLang="zh-TW" sz="1600"/>
              <a:t>The left most 4 bits are added</a:t>
            </a:r>
          </a:p>
          <a:p>
            <a:pPr lvl="1"/>
            <a:r>
              <a:rPr lang="en-US" altLang="zh-TW" sz="1600"/>
              <a:t>The right most bit of the product is not changed once we got it.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altLang="zh-TW"/>
              <a:t>Second Version</a:t>
            </a:r>
          </a:p>
        </p:txBody>
      </p:sp>
      <p:pic>
        <p:nvPicPr>
          <p:cNvPr id="29491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042988"/>
            <a:ext cx="6192837" cy="792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altLang="zh-TW"/>
              <a:t>Final Version</a:t>
            </a:r>
          </a:p>
        </p:txBody>
      </p:sp>
      <p:pic>
        <p:nvPicPr>
          <p:cNvPr id="1843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2484438"/>
            <a:ext cx="61928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altLang="zh-TW"/>
              <a:t>Final Version</a:t>
            </a:r>
          </a:p>
        </p:txBody>
      </p:sp>
      <p:pic>
        <p:nvPicPr>
          <p:cNvPr id="29901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258888"/>
            <a:ext cx="634047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S3339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553E00"/>
      </a:accent2>
      <a:accent3>
        <a:srgbClr val="FFFFFF"/>
      </a:accent3>
      <a:accent4>
        <a:srgbClr val="000000"/>
      </a:accent4>
      <a:accent5>
        <a:srgbClr val="AAAAAA"/>
      </a:accent5>
      <a:accent6>
        <a:srgbClr val="4C3700"/>
      </a:accent6>
      <a:hlink>
        <a:srgbClr val="3D5500"/>
      </a:hlink>
      <a:folHlink>
        <a:srgbClr val="005528"/>
      </a:folHlink>
    </a:clrScheme>
    <a:fontScheme name="CS3339">
      <a:majorFont>
        <a:latin typeface="Tahoma"/>
        <a:ea typeface="新細明體"/>
        <a:cs typeface=""/>
      </a:majorFont>
      <a:minorFont>
        <a:latin typeface="Helvetic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S33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333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333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333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333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333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333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119503641</TotalTime>
  <Pages>93</Pages>
  <Words>307</Words>
  <Application>Microsoft Office PowerPoint</Application>
  <PresentationFormat>如螢幕大小 (4:3)</PresentationFormat>
  <Paragraphs>68</Paragraphs>
  <Slides>21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新細明體</vt:lpstr>
      <vt:lpstr>Courier New</vt:lpstr>
      <vt:lpstr>Helvetica</vt:lpstr>
      <vt:lpstr>Tahoma</vt:lpstr>
      <vt:lpstr>Times New Roman</vt:lpstr>
      <vt:lpstr>CS3339</vt:lpstr>
      <vt:lpstr>Multiplication and Division  basics </vt:lpstr>
      <vt:lpstr>Multiplication</vt:lpstr>
      <vt:lpstr>Multiplication: first version Implementation</vt:lpstr>
      <vt:lpstr>Multiplication: first version Implementation</vt:lpstr>
      <vt:lpstr>PowerPoint 簡報</vt:lpstr>
      <vt:lpstr>Second Version</vt:lpstr>
      <vt:lpstr>Second Version</vt:lpstr>
      <vt:lpstr>Final Version</vt:lpstr>
      <vt:lpstr>Final Version</vt:lpstr>
      <vt:lpstr>Final version </vt:lpstr>
      <vt:lpstr>An implementation example</vt:lpstr>
      <vt:lpstr>Controller Implementation </vt:lpstr>
      <vt:lpstr>Division</vt:lpstr>
      <vt:lpstr>First version</vt:lpstr>
      <vt:lpstr>First version </vt:lpstr>
      <vt:lpstr>First version example</vt:lpstr>
      <vt:lpstr>Second version</vt:lpstr>
      <vt:lpstr>Third version</vt:lpstr>
      <vt:lpstr>Third version</vt:lpstr>
      <vt:lpstr>Third version example</vt:lpstr>
      <vt:lpstr>Signed division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  2nd Edition</dc:title>
  <dc:creator>C-H adds from (Tod Amon)</dc:creator>
  <cp:lastModifiedBy>oboe</cp:lastModifiedBy>
  <cp:revision>170</cp:revision>
  <cp:lastPrinted>1997-08-28T16:06:06Z</cp:lastPrinted>
  <dcterms:created xsi:type="dcterms:W3CDTF">1997-08-27T20:06:46Z</dcterms:created>
  <dcterms:modified xsi:type="dcterms:W3CDTF">2017-06-01T08:25:25Z</dcterms:modified>
</cp:coreProperties>
</file>