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56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64AF-6C69-4500-93DE-7FD8E8068C90}" type="datetimeFigureOut">
              <a:rPr lang="zh-TW" altLang="en-US" smtClean="0"/>
              <a:t>2014/3/6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3A6D0-2568-4015-83C9-852ACD38835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199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64AF-6C69-4500-93DE-7FD8E8068C90}" type="datetimeFigureOut">
              <a:rPr lang="zh-TW" altLang="en-US" smtClean="0"/>
              <a:t>2014/3/6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3A6D0-2568-4015-83C9-852ACD38835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6996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64AF-6C69-4500-93DE-7FD8E8068C90}" type="datetimeFigureOut">
              <a:rPr lang="zh-TW" altLang="en-US" smtClean="0"/>
              <a:t>2014/3/6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3A6D0-2568-4015-83C9-852ACD38835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53771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標題及文字在物件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10363200" cy="200025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914400" y="4095750"/>
            <a:ext cx="10363200" cy="200025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Chap 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TW"/>
              <a:t>C-H </a:t>
            </a:r>
            <a:fld id="{5BDC1B24-7D9D-460E-A64A-A94B9CFABBA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58018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64AF-6C69-4500-93DE-7FD8E8068C90}" type="datetimeFigureOut">
              <a:rPr lang="zh-TW" altLang="en-US" smtClean="0"/>
              <a:t>2014/3/6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3A6D0-2568-4015-83C9-852ACD38835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2706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64AF-6C69-4500-93DE-7FD8E8068C90}" type="datetimeFigureOut">
              <a:rPr lang="zh-TW" altLang="en-US" smtClean="0"/>
              <a:t>2014/3/6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3A6D0-2568-4015-83C9-852ACD38835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8837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64AF-6C69-4500-93DE-7FD8E8068C90}" type="datetimeFigureOut">
              <a:rPr lang="zh-TW" altLang="en-US" smtClean="0"/>
              <a:t>2014/3/6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3A6D0-2568-4015-83C9-852ACD38835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2857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64AF-6C69-4500-93DE-7FD8E8068C90}" type="datetimeFigureOut">
              <a:rPr lang="zh-TW" altLang="en-US" smtClean="0"/>
              <a:t>2014/3/6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3A6D0-2568-4015-83C9-852ACD38835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3536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64AF-6C69-4500-93DE-7FD8E8068C90}" type="datetimeFigureOut">
              <a:rPr lang="zh-TW" altLang="en-US" smtClean="0"/>
              <a:t>2014/3/6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3A6D0-2568-4015-83C9-852ACD38835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8555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64AF-6C69-4500-93DE-7FD8E8068C90}" type="datetimeFigureOut">
              <a:rPr lang="zh-TW" altLang="en-US" smtClean="0"/>
              <a:t>2014/3/6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3A6D0-2568-4015-83C9-852ACD38835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4548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64AF-6C69-4500-93DE-7FD8E8068C90}" type="datetimeFigureOut">
              <a:rPr lang="zh-TW" altLang="en-US" smtClean="0"/>
              <a:t>2014/3/6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3A6D0-2568-4015-83C9-852ACD38835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67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64AF-6C69-4500-93DE-7FD8E8068C90}" type="datetimeFigureOut">
              <a:rPr lang="zh-TW" altLang="en-US" smtClean="0"/>
              <a:t>2014/3/6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3A6D0-2568-4015-83C9-852ACD38835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8756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264AF-6C69-4500-93DE-7FD8E8068C90}" type="datetimeFigureOut">
              <a:rPr lang="zh-TW" altLang="en-US" smtClean="0"/>
              <a:t>2014/3/6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3A6D0-2568-4015-83C9-852ACD38835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440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Lecture 11-1 FPGA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zh-TW" dirty="0"/>
              <a:t>W</a:t>
            </a:r>
            <a:r>
              <a:rPr lang="en-US" altLang="zh-TW" dirty="0" smtClean="0"/>
              <a:t>e have finished combinational circuits, and learned registers. Now are ready to see the inside of an FPGA.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766849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Shannon’s expansion for more than two variables </a:t>
            </a:r>
            <a:endParaRPr lang="zh-TW" altLang="en-US" dirty="0"/>
          </a:p>
        </p:txBody>
      </p:sp>
      <p:sp>
        <p:nvSpPr>
          <p:cNvPr id="5" name="Text Box 10"/>
          <p:cNvSpPr txBox="1">
            <a:spLocks noGrp="1" noChangeArrowheads="1"/>
          </p:cNvSpPr>
          <p:nvPr>
            <p:ph type="body" sz="half" idx="1"/>
          </p:nvPr>
        </p:nvSpPr>
        <p:spPr bwMode="auto">
          <a:xfrm>
            <a:off x="914400" y="1981200"/>
            <a:ext cx="6632812" cy="1096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marL="0" indent="0">
              <a:buNone/>
            </a:pPr>
            <a:r>
              <a:rPr lang="en-US" altLang="zh-TW" sz="1800" i="1" dirty="0"/>
              <a:t>f </a:t>
            </a:r>
            <a:r>
              <a:rPr lang="en-US" altLang="zh-TW" sz="1800" dirty="0"/>
              <a:t>(x</a:t>
            </a:r>
            <a:r>
              <a:rPr lang="en-US" altLang="zh-TW" sz="1800" baseline="-25000" dirty="0"/>
              <a:t>1</a:t>
            </a:r>
            <a:r>
              <a:rPr lang="en-US" altLang="zh-TW" sz="1800" dirty="0"/>
              <a:t>, x</a:t>
            </a:r>
            <a:r>
              <a:rPr lang="en-US" altLang="zh-TW" sz="1800" baseline="-25000" dirty="0"/>
              <a:t>2</a:t>
            </a:r>
            <a:r>
              <a:rPr lang="en-US" altLang="zh-TW" sz="1800" dirty="0"/>
              <a:t>,… </a:t>
            </a:r>
            <a:r>
              <a:rPr lang="en-US" altLang="zh-TW" sz="1800" dirty="0" err="1"/>
              <a:t>x</a:t>
            </a:r>
            <a:r>
              <a:rPr lang="en-US" altLang="zh-TW" sz="1800" baseline="-25000" dirty="0" err="1"/>
              <a:t>n</a:t>
            </a:r>
            <a:r>
              <a:rPr lang="en-US" altLang="zh-TW" sz="1800" dirty="0"/>
              <a:t>)</a:t>
            </a:r>
          </a:p>
          <a:p>
            <a:pPr marL="0" indent="0">
              <a:buNone/>
            </a:pPr>
            <a:r>
              <a:rPr lang="en-US" altLang="zh-TW" sz="1800" dirty="0"/>
              <a:t>= x</a:t>
            </a:r>
            <a:r>
              <a:rPr lang="en-US" altLang="zh-TW" sz="1800" baseline="-25000" dirty="0"/>
              <a:t>i</a:t>
            </a:r>
            <a:r>
              <a:rPr lang="en-US" altLang="zh-TW" sz="1800" dirty="0"/>
              <a:t>’ </a:t>
            </a:r>
            <a:r>
              <a:rPr lang="en-US" altLang="zh-TW" sz="1800" i="1" dirty="0"/>
              <a:t>f </a:t>
            </a:r>
            <a:r>
              <a:rPr lang="en-US" altLang="zh-TW" sz="1800" dirty="0"/>
              <a:t>(x</a:t>
            </a:r>
            <a:r>
              <a:rPr lang="en-US" altLang="zh-TW" sz="1800" baseline="-25000" dirty="0"/>
              <a:t>1</a:t>
            </a:r>
            <a:r>
              <a:rPr lang="en-US" altLang="zh-TW" sz="1800" dirty="0"/>
              <a:t>, x</a:t>
            </a:r>
            <a:r>
              <a:rPr lang="en-US" altLang="zh-TW" sz="1800" baseline="-25000" dirty="0"/>
              <a:t>2</a:t>
            </a:r>
            <a:r>
              <a:rPr lang="en-US" altLang="zh-TW" sz="1800" dirty="0"/>
              <a:t>,..x</a:t>
            </a:r>
            <a:r>
              <a:rPr lang="en-US" altLang="zh-TW" sz="1800" baseline="-25000" dirty="0"/>
              <a:t>i-1</a:t>
            </a:r>
            <a:r>
              <a:rPr lang="en-US" altLang="zh-TW" sz="1800" dirty="0"/>
              <a:t>, 0, x</a:t>
            </a:r>
            <a:r>
              <a:rPr lang="en-US" altLang="zh-TW" sz="1800" baseline="-25000" dirty="0"/>
              <a:t>i+1</a:t>
            </a:r>
            <a:r>
              <a:rPr lang="en-US" altLang="zh-TW" sz="1800" dirty="0"/>
              <a:t>, … </a:t>
            </a:r>
            <a:r>
              <a:rPr lang="en-US" altLang="zh-TW" sz="1800" dirty="0" err="1"/>
              <a:t>x</a:t>
            </a:r>
            <a:r>
              <a:rPr lang="en-US" altLang="zh-TW" sz="1800" baseline="-25000" dirty="0" err="1"/>
              <a:t>n</a:t>
            </a:r>
            <a:r>
              <a:rPr lang="en-US" altLang="zh-TW" sz="1800" dirty="0"/>
              <a:t>) </a:t>
            </a:r>
            <a:r>
              <a:rPr lang="en-US" altLang="zh-TW" sz="1800" dirty="0" smtClean="0"/>
              <a:t>+ </a:t>
            </a:r>
            <a:r>
              <a:rPr lang="en-US" altLang="zh-TW" sz="1800" dirty="0"/>
              <a:t>x</a:t>
            </a:r>
            <a:r>
              <a:rPr lang="en-US" altLang="zh-TW" sz="1800" baseline="-25000" dirty="0"/>
              <a:t>i</a:t>
            </a:r>
            <a:r>
              <a:rPr lang="en-US" altLang="zh-TW" sz="1800" dirty="0"/>
              <a:t>  </a:t>
            </a:r>
            <a:r>
              <a:rPr lang="en-US" altLang="zh-TW" sz="1800" i="1" dirty="0"/>
              <a:t>f</a:t>
            </a:r>
            <a:r>
              <a:rPr lang="en-US" altLang="zh-TW" sz="1800" dirty="0"/>
              <a:t> (x</a:t>
            </a:r>
            <a:r>
              <a:rPr lang="en-US" altLang="zh-TW" sz="1800" baseline="-25000" dirty="0"/>
              <a:t>1</a:t>
            </a:r>
            <a:r>
              <a:rPr lang="en-US" altLang="zh-TW" sz="1800" dirty="0"/>
              <a:t>, x</a:t>
            </a:r>
            <a:r>
              <a:rPr lang="en-US" altLang="zh-TW" sz="1800" baseline="-25000" dirty="0"/>
              <a:t>2</a:t>
            </a:r>
            <a:r>
              <a:rPr lang="en-US" altLang="zh-TW" sz="1800" dirty="0"/>
              <a:t>,..x</a:t>
            </a:r>
            <a:r>
              <a:rPr lang="en-US" altLang="zh-TW" sz="1800" baseline="-25000" dirty="0"/>
              <a:t>i-1</a:t>
            </a:r>
            <a:r>
              <a:rPr lang="en-US" altLang="zh-TW" sz="1800" dirty="0"/>
              <a:t>, 1, x</a:t>
            </a:r>
            <a:r>
              <a:rPr lang="en-US" altLang="zh-TW" sz="1800" baseline="-25000" dirty="0"/>
              <a:t>i+1</a:t>
            </a:r>
            <a:r>
              <a:rPr lang="en-US" altLang="zh-TW" sz="1800" dirty="0"/>
              <a:t>, … </a:t>
            </a:r>
            <a:r>
              <a:rPr lang="en-US" altLang="zh-TW" sz="1800" dirty="0" err="1"/>
              <a:t>x</a:t>
            </a:r>
            <a:r>
              <a:rPr lang="en-US" altLang="zh-TW" sz="1800" baseline="-25000" dirty="0" err="1"/>
              <a:t>n</a:t>
            </a:r>
            <a:r>
              <a:rPr lang="en-US" altLang="zh-TW" sz="1800" dirty="0"/>
              <a:t>)</a:t>
            </a:r>
          </a:p>
          <a:p>
            <a:pPr marL="0" indent="0">
              <a:buNone/>
            </a:pPr>
            <a:r>
              <a:rPr lang="en-US" altLang="zh-TW" sz="1800" dirty="0"/>
              <a:t>= x</a:t>
            </a:r>
            <a:r>
              <a:rPr lang="en-US" altLang="zh-TW" sz="1800" baseline="-25000" dirty="0"/>
              <a:t>i</a:t>
            </a:r>
            <a:r>
              <a:rPr lang="en-US" altLang="zh-TW" sz="1800" dirty="0"/>
              <a:t>’ </a:t>
            </a:r>
            <a:r>
              <a:rPr lang="en-US" altLang="zh-TW" sz="1800" i="1" dirty="0"/>
              <a:t>f</a:t>
            </a:r>
            <a:r>
              <a:rPr lang="en-US" altLang="zh-TW" sz="1800" baseline="-25000" dirty="0"/>
              <a:t>0 </a:t>
            </a:r>
            <a:r>
              <a:rPr lang="en-US" altLang="zh-TW" sz="1800" dirty="0"/>
              <a:t>+ x</a:t>
            </a:r>
            <a:r>
              <a:rPr lang="en-US" altLang="zh-TW" sz="1800" baseline="-25000" dirty="0"/>
              <a:t>i</a:t>
            </a:r>
            <a:r>
              <a:rPr lang="en-US" altLang="zh-TW" sz="1800" i="1" dirty="0"/>
              <a:t>f</a:t>
            </a:r>
            <a:r>
              <a:rPr lang="en-US" altLang="zh-TW" sz="1800" baseline="-25000" dirty="0"/>
              <a:t>1</a:t>
            </a:r>
          </a:p>
        </p:txBody>
      </p:sp>
      <p:sp>
        <p:nvSpPr>
          <p:cNvPr id="6" name="Text Box 10"/>
          <p:cNvSpPr txBox="1">
            <a:spLocks noGrp="1" noChangeArrowheads="1"/>
          </p:cNvSpPr>
          <p:nvPr>
            <p:ph sz="half" idx="2"/>
          </p:nvPr>
        </p:nvSpPr>
        <p:spPr bwMode="auto">
          <a:xfrm>
            <a:off x="914400" y="4095750"/>
            <a:ext cx="10363200" cy="719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marL="0" indent="0">
              <a:buNone/>
            </a:pPr>
            <a:r>
              <a:rPr lang="en-US" altLang="zh-TW" sz="1800" i="1" dirty="0"/>
              <a:t>f </a:t>
            </a:r>
            <a:r>
              <a:rPr lang="en-US" altLang="zh-TW" sz="1800" dirty="0"/>
              <a:t>(x</a:t>
            </a:r>
            <a:r>
              <a:rPr lang="en-US" altLang="zh-TW" sz="1800" baseline="-25000" dirty="0"/>
              <a:t>1</a:t>
            </a:r>
            <a:r>
              <a:rPr lang="en-US" altLang="zh-TW" sz="1800" dirty="0"/>
              <a:t>, x</a:t>
            </a:r>
            <a:r>
              <a:rPr lang="en-US" altLang="zh-TW" sz="1800" baseline="-25000" dirty="0"/>
              <a:t>2</a:t>
            </a:r>
            <a:r>
              <a:rPr lang="en-US" altLang="zh-TW" sz="1800" dirty="0"/>
              <a:t>,… </a:t>
            </a:r>
            <a:r>
              <a:rPr lang="en-US" altLang="zh-TW" sz="1800" dirty="0" err="1"/>
              <a:t>x</a:t>
            </a:r>
            <a:r>
              <a:rPr lang="en-US" altLang="zh-TW" sz="1800" baseline="-25000" dirty="0" err="1"/>
              <a:t>n</a:t>
            </a:r>
            <a:r>
              <a:rPr lang="en-US" altLang="zh-TW" sz="1800" dirty="0"/>
              <a:t>)</a:t>
            </a:r>
          </a:p>
          <a:p>
            <a:pPr marL="0" indent="0">
              <a:buNone/>
            </a:pPr>
            <a:r>
              <a:rPr lang="en-US" altLang="zh-TW" sz="1800" dirty="0"/>
              <a:t>= </a:t>
            </a:r>
            <a:r>
              <a:rPr lang="en-US" altLang="zh-TW" sz="1800" dirty="0" smtClean="0"/>
              <a:t>x</a:t>
            </a:r>
            <a:r>
              <a:rPr lang="en-US" altLang="zh-TW" sz="1800" baseline="-25000" dirty="0"/>
              <a:t>1</a:t>
            </a:r>
            <a:r>
              <a:rPr lang="en-US" altLang="zh-TW" sz="1800" dirty="0"/>
              <a:t>’ </a:t>
            </a:r>
            <a:r>
              <a:rPr lang="en-US" altLang="zh-TW" sz="1800" dirty="0" smtClean="0"/>
              <a:t>x</a:t>
            </a:r>
            <a:r>
              <a:rPr lang="en-US" altLang="zh-TW" sz="1800" baseline="-25000" dirty="0" smtClean="0"/>
              <a:t>2</a:t>
            </a:r>
            <a:r>
              <a:rPr lang="en-US" altLang="zh-TW" sz="1800" dirty="0" smtClean="0"/>
              <a:t>’ </a:t>
            </a:r>
            <a:r>
              <a:rPr lang="en-US" altLang="zh-TW" sz="1800" i="1" dirty="0"/>
              <a:t>f </a:t>
            </a:r>
            <a:r>
              <a:rPr lang="en-US" altLang="zh-TW" sz="1800" dirty="0" smtClean="0"/>
              <a:t>(</a:t>
            </a:r>
            <a:r>
              <a:rPr lang="en-US" altLang="zh-TW" sz="1800" dirty="0"/>
              <a:t>0</a:t>
            </a:r>
            <a:r>
              <a:rPr lang="en-US" altLang="zh-TW" sz="1800" dirty="0" smtClean="0"/>
              <a:t>, </a:t>
            </a:r>
            <a:r>
              <a:rPr lang="en-US" altLang="zh-TW" sz="1800" dirty="0"/>
              <a:t>0, </a:t>
            </a:r>
            <a:r>
              <a:rPr lang="en-US" altLang="zh-TW" sz="1800" dirty="0" smtClean="0"/>
              <a:t>x</a:t>
            </a:r>
            <a:r>
              <a:rPr lang="en-US" altLang="zh-TW" sz="1800" baseline="-25000" dirty="0" smtClean="0"/>
              <a:t>3</a:t>
            </a:r>
            <a:r>
              <a:rPr lang="en-US" altLang="zh-TW" sz="1800" dirty="0" smtClean="0"/>
              <a:t>… </a:t>
            </a:r>
            <a:r>
              <a:rPr lang="en-US" altLang="zh-TW" sz="1800" dirty="0" err="1"/>
              <a:t>x</a:t>
            </a:r>
            <a:r>
              <a:rPr lang="en-US" altLang="zh-TW" sz="1800" baseline="-25000" dirty="0" err="1"/>
              <a:t>n</a:t>
            </a:r>
            <a:r>
              <a:rPr lang="en-US" altLang="zh-TW" sz="1800" dirty="0"/>
              <a:t>) </a:t>
            </a:r>
            <a:r>
              <a:rPr lang="en-US" altLang="zh-TW" sz="1800" dirty="0"/>
              <a:t>+ x</a:t>
            </a:r>
            <a:r>
              <a:rPr lang="en-US" altLang="zh-TW" sz="1800" baseline="-25000" dirty="0"/>
              <a:t>1</a:t>
            </a:r>
            <a:r>
              <a:rPr lang="en-US" altLang="zh-TW" sz="1800" dirty="0"/>
              <a:t>’ </a:t>
            </a:r>
            <a:r>
              <a:rPr lang="en-US" altLang="zh-TW" sz="1800" dirty="0" smtClean="0"/>
              <a:t>x</a:t>
            </a:r>
            <a:r>
              <a:rPr lang="en-US" altLang="zh-TW" sz="1800" baseline="-25000" dirty="0" smtClean="0"/>
              <a:t>2</a:t>
            </a:r>
            <a:r>
              <a:rPr lang="en-US" altLang="zh-TW" sz="1800" dirty="0"/>
              <a:t> </a:t>
            </a:r>
            <a:r>
              <a:rPr lang="en-US" altLang="zh-TW" sz="1800" i="1" dirty="0" smtClean="0"/>
              <a:t>f </a:t>
            </a:r>
            <a:r>
              <a:rPr lang="en-US" altLang="zh-TW" sz="1800" dirty="0"/>
              <a:t>(0, </a:t>
            </a:r>
            <a:r>
              <a:rPr lang="en-US" altLang="zh-TW" sz="1800" dirty="0" smtClean="0"/>
              <a:t>1, </a:t>
            </a:r>
            <a:r>
              <a:rPr lang="en-US" altLang="zh-TW" sz="1800" dirty="0"/>
              <a:t>x</a:t>
            </a:r>
            <a:r>
              <a:rPr lang="en-US" altLang="zh-TW" sz="1800" baseline="-25000" dirty="0"/>
              <a:t>3</a:t>
            </a:r>
            <a:r>
              <a:rPr lang="en-US" altLang="zh-TW" sz="1800" dirty="0"/>
              <a:t>… </a:t>
            </a:r>
            <a:r>
              <a:rPr lang="en-US" altLang="zh-TW" sz="1800" dirty="0" err="1"/>
              <a:t>x</a:t>
            </a:r>
            <a:r>
              <a:rPr lang="en-US" altLang="zh-TW" sz="1800" baseline="-25000" dirty="0" err="1"/>
              <a:t>n</a:t>
            </a:r>
            <a:r>
              <a:rPr lang="en-US" altLang="zh-TW" sz="1800" dirty="0"/>
              <a:t>) + </a:t>
            </a:r>
            <a:r>
              <a:rPr lang="en-US" altLang="zh-TW" sz="1800" dirty="0" smtClean="0"/>
              <a:t>x</a:t>
            </a:r>
            <a:r>
              <a:rPr lang="en-US" altLang="zh-TW" sz="1800" baseline="-25000" dirty="0" smtClean="0"/>
              <a:t>1</a:t>
            </a:r>
            <a:r>
              <a:rPr lang="en-US" altLang="zh-TW" sz="1800" dirty="0" smtClean="0"/>
              <a:t> </a:t>
            </a:r>
            <a:r>
              <a:rPr lang="en-US" altLang="zh-TW" sz="1800" dirty="0"/>
              <a:t>x</a:t>
            </a:r>
            <a:r>
              <a:rPr lang="en-US" altLang="zh-TW" sz="1800" baseline="-25000" dirty="0"/>
              <a:t>2</a:t>
            </a:r>
            <a:r>
              <a:rPr lang="en-US" altLang="zh-TW" sz="1800" dirty="0"/>
              <a:t>’ </a:t>
            </a:r>
            <a:r>
              <a:rPr lang="en-US" altLang="zh-TW" sz="1800" i="1" dirty="0"/>
              <a:t>f </a:t>
            </a:r>
            <a:r>
              <a:rPr lang="en-US" altLang="zh-TW" sz="1800" dirty="0" smtClean="0"/>
              <a:t>(1, </a:t>
            </a:r>
            <a:r>
              <a:rPr lang="en-US" altLang="zh-TW" sz="1800" dirty="0"/>
              <a:t>0, x</a:t>
            </a:r>
            <a:r>
              <a:rPr lang="en-US" altLang="zh-TW" sz="1800" baseline="-25000" dirty="0"/>
              <a:t>3</a:t>
            </a:r>
            <a:r>
              <a:rPr lang="en-US" altLang="zh-TW" sz="1800" dirty="0"/>
              <a:t>… </a:t>
            </a:r>
            <a:r>
              <a:rPr lang="en-US" altLang="zh-TW" sz="1800" dirty="0" err="1"/>
              <a:t>x</a:t>
            </a:r>
            <a:r>
              <a:rPr lang="en-US" altLang="zh-TW" sz="1800" baseline="-25000" dirty="0" err="1"/>
              <a:t>n</a:t>
            </a:r>
            <a:r>
              <a:rPr lang="en-US" altLang="zh-TW" sz="1800" dirty="0"/>
              <a:t>) </a:t>
            </a:r>
            <a:r>
              <a:rPr lang="en-US" altLang="zh-TW" sz="1800" dirty="0" smtClean="0"/>
              <a:t>+ x</a:t>
            </a:r>
            <a:r>
              <a:rPr lang="en-US" altLang="zh-TW" sz="1800" baseline="-25000" dirty="0" smtClean="0"/>
              <a:t>1</a:t>
            </a:r>
            <a:r>
              <a:rPr lang="en-US" altLang="zh-TW" sz="1800" dirty="0" smtClean="0"/>
              <a:t> </a:t>
            </a:r>
            <a:r>
              <a:rPr lang="en-US" altLang="zh-TW" sz="1800" dirty="0"/>
              <a:t>x</a:t>
            </a:r>
            <a:r>
              <a:rPr lang="en-US" altLang="zh-TW" sz="1800" baseline="-25000" dirty="0"/>
              <a:t>2</a:t>
            </a:r>
            <a:r>
              <a:rPr lang="en-US" altLang="zh-TW" sz="1800" dirty="0"/>
              <a:t> </a:t>
            </a:r>
            <a:r>
              <a:rPr lang="en-US" altLang="zh-TW" sz="1800" i="1" dirty="0"/>
              <a:t>f </a:t>
            </a:r>
            <a:r>
              <a:rPr lang="en-US" altLang="zh-TW" sz="1800" dirty="0" smtClean="0"/>
              <a:t>(1, </a:t>
            </a:r>
            <a:r>
              <a:rPr lang="en-US" altLang="zh-TW" sz="1800" dirty="0"/>
              <a:t>1, x</a:t>
            </a:r>
            <a:r>
              <a:rPr lang="en-US" altLang="zh-TW" sz="1800" baseline="-25000" dirty="0"/>
              <a:t>3</a:t>
            </a:r>
            <a:r>
              <a:rPr lang="en-US" altLang="zh-TW" sz="1800" dirty="0"/>
              <a:t>… </a:t>
            </a:r>
            <a:r>
              <a:rPr lang="en-US" altLang="zh-TW" sz="1800" dirty="0" err="1"/>
              <a:t>x</a:t>
            </a:r>
            <a:r>
              <a:rPr lang="en-US" altLang="zh-TW" sz="1800" baseline="-25000" dirty="0" err="1"/>
              <a:t>n</a:t>
            </a:r>
            <a:r>
              <a:rPr lang="en-US" altLang="zh-TW" sz="1800" dirty="0"/>
              <a:t>)</a:t>
            </a:r>
            <a:endParaRPr lang="en-US" altLang="zh-TW" sz="18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914400" y="3609833"/>
            <a:ext cx="1805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Say for x</a:t>
            </a:r>
            <a:r>
              <a:rPr lang="en-US" altLang="zh-TW" baseline="-25000" dirty="0" smtClean="0"/>
              <a:t>1</a:t>
            </a:r>
            <a:r>
              <a:rPr lang="en-US" altLang="zh-TW" dirty="0" smtClean="0"/>
              <a:t> and x</a:t>
            </a:r>
            <a:r>
              <a:rPr lang="en-US" altLang="zh-TW" baseline="-25000" dirty="0" smtClean="0"/>
              <a:t>2</a:t>
            </a:r>
            <a:r>
              <a:rPr lang="en-US" altLang="zh-TW" dirty="0" smtClean="0"/>
              <a:t>; </a:t>
            </a:r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914400" y="5421060"/>
            <a:ext cx="9589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This expansion can be implemented by a 4-to-1 multiplexer where </a:t>
            </a:r>
            <a:r>
              <a:rPr lang="en-US" altLang="zh-TW" dirty="0"/>
              <a:t>x</a:t>
            </a:r>
            <a:r>
              <a:rPr lang="en-US" altLang="zh-TW" baseline="-25000" dirty="0"/>
              <a:t>1</a:t>
            </a:r>
            <a:r>
              <a:rPr lang="en-US" altLang="zh-TW" dirty="0"/>
              <a:t> and </a:t>
            </a:r>
            <a:r>
              <a:rPr lang="en-US" altLang="zh-TW" dirty="0" smtClean="0"/>
              <a:t>x</a:t>
            </a:r>
            <a:r>
              <a:rPr lang="en-US" altLang="zh-TW" baseline="-25000" dirty="0" smtClean="0"/>
              <a:t>2 </a:t>
            </a:r>
            <a:r>
              <a:rPr lang="en-US" altLang="zh-TW" dirty="0" smtClean="0"/>
              <a:t>are the selection signals.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18440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頁尾版面配置區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57213" indent="-214313"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857250" indent="-171450"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200150" indent="-171450"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1543050" indent="-171450"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050"/>
              <a:t>Chap 9</a:t>
            </a:r>
          </a:p>
        </p:txBody>
      </p:sp>
      <p:sp>
        <p:nvSpPr>
          <p:cNvPr id="28675" name="投影片編號版面配置區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57213" indent="-214313"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857250" indent="-171450"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200150" indent="-171450"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1543050" indent="-171450"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050"/>
              <a:t>C-H </a:t>
            </a:r>
            <a:fld id="{733B0953-BCAE-4AE8-8E71-6AE5E93E80E3}" type="slidenum">
              <a:rPr lang="en-US" altLang="zh-TW" sz="1050"/>
              <a:pPr/>
              <a:t>2</a:t>
            </a:fld>
            <a:endParaRPr lang="en-US" altLang="zh-TW" sz="1050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>
          <a:xfrm>
            <a:off x="1581224" y="215410"/>
            <a:ext cx="8413486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dirty="0" smtClean="0"/>
              <a:t>Complex Programming Logic Devices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359890" y="1613416"/>
            <a:ext cx="4371975" cy="1352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100" dirty="0"/>
              <a:t>X</a:t>
            </a:r>
            <a:r>
              <a:rPr lang="en-US" altLang="zh-TW" sz="2100" dirty="0" err="1"/>
              <a:t>ilinx</a:t>
            </a:r>
            <a:r>
              <a:rPr lang="en-US" altLang="zh-TW" sz="2100" dirty="0"/>
              <a:t> XCR3064XL CPLD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/>
              <a:t>Function block (16 </a:t>
            </a:r>
            <a:r>
              <a:rPr lang="en-US" altLang="zh-TW" sz="1800" dirty="0" err="1"/>
              <a:t>macrocells</a:t>
            </a:r>
            <a:r>
              <a:rPr lang="en-US" altLang="zh-TW" sz="1800" dirty="0"/>
              <a:t>)= PLA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 err="1"/>
              <a:t>Macrocell</a:t>
            </a:r>
            <a:r>
              <a:rPr lang="en-US" altLang="zh-TW" sz="1800" dirty="0"/>
              <a:t> = a flip flop + multiplexers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/>
              <a:t>IA routes signals </a:t>
            </a:r>
          </a:p>
          <a:p>
            <a:pPr eaLnBrk="1" hangingPunct="1">
              <a:lnSpc>
                <a:spcPct val="90000"/>
              </a:lnSpc>
            </a:pPr>
            <a:endParaRPr lang="zh-TW" altLang="zh-TW" sz="2100" dirty="0"/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7101527" y="2539471"/>
            <a:ext cx="23198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800" dirty="0"/>
              <a:t>Input of function block</a:t>
            </a:r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 flipH="1">
            <a:off x="5610226" y="3158728"/>
            <a:ext cx="107156" cy="5941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 sz="1350"/>
          </a:p>
        </p:txBody>
      </p:sp>
      <p:pic>
        <p:nvPicPr>
          <p:cNvPr id="10" name="Picture 2" descr="C:\Documents and Settings\altit\Desktop\Roth 7e Images\Ch09\Figure\Figure 9-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73072" y="3220972"/>
            <a:ext cx="7992682" cy="2950712"/>
          </a:xfrm>
          <a:prstGeom prst="rect">
            <a:avLst/>
          </a:prstGeom>
          <a:noFill/>
        </p:spPr>
      </p:pic>
      <p:cxnSp>
        <p:nvCxnSpPr>
          <p:cNvPr id="4" name="直線單箭頭接點 3"/>
          <p:cNvCxnSpPr/>
          <p:nvPr/>
        </p:nvCxnSpPr>
        <p:spPr>
          <a:xfrm flipH="1">
            <a:off x="7226490" y="2844386"/>
            <a:ext cx="116006" cy="12499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6415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頁尾版面配置區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57213" indent="-214313"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857250" indent="-171450"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200150" indent="-171450"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1543050" indent="-171450"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050"/>
              <a:t>Chap 9</a:t>
            </a:r>
          </a:p>
        </p:txBody>
      </p:sp>
      <p:sp>
        <p:nvSpPr>
          <p:cNvPr id="29699" name="投影片編號版面配置區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57213" indent="-214313"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857250" indent="-171450"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200150" indent="-171450"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1543050" indent="-171450"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050"/>
              <a:t>C-H </a:t>
            </a:r>
            <a:fld id="{C66B8A76-9298-462B-A25A-3BE9946B3696}" type="slidenum">
              <a:rPr lang="en-US" altLang="zh-TW" sz="1050"/>
              <a:pPr/>
              <a:t>3</a:t>
            </a:fld>
            <a:endParaRPr lang="en-US" altLang="zh-TW" sz="1050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2067636" y="188119"/>
            <a:ext cx="6240545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dirty="0" smtClean="0"/>
              <a:t>Function Block and MC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067636" y="1338405"/>
            <a:ext cx="4371975" cy="135255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zh-TW" sz="2100" dirty="0"/>
              <a:t>Signal from PLA -&gt; </a:t>
            </a:r>
            <a:r>
              <a:rPr lang="en-US" altLang="zh-TW" sz="2100" dirty="0" err="1"/>
              <a:t>marcocell</a:t>
            </a:r>
            <a:r>
              <a:rPr lang="en-US" altLang="zh-TW" sz="2100" dirty="0"/>
              <a:t> -&gt; I/O pin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100" dirty="0"/>
              <a:t>Use CAD tool to fit the design into the PLD.</a:t>
            </a:r>
          </a:p>
          <a:p>
            <a:pPr eaLnBrk="1" hangingPunct="1">
              <a:lnSpc>
                <a:spcPct val="90000"/>
              </a:lnSpc>
            </a:pPr>
            <a:endParaRPr lang="zh-TW" altLang="zh-TW" sz="2100" dirty="0"/>
          </a:p>
        </p:txBody>
      </p:sp>
      <p:pic>
        <p:nvPicPr>
          <p:cNvPr id="8" name="Picture 2" descr="C:\Documents and Settings\altit\Desktop\Roth 7e Images\Ch09\Figure\Figure 9-3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1589" y="2890628"/>
            <a:ext cx="8538949" cy="32504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31192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頁尾版面配置區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57213" indent="-214313"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857250" indent="-171450"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200150" indent="-171450"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1543050" indent="-171450"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050"/>
              <a:t>Chap 9</a:t>
            </a:r>
          </a:p>
        </p:txBody>
      </p:sp>
      <p:sp>
        <p:nvSpPr>
          <p:cNvPr id="30723" name="投影片編號版面配置區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57213" indent="-214313"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857250" indent="-171450"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200150" indent="-171450"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1543050" indent="-171450"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050"/>
              <a:t>C-H </a:t>
            </a:r>
            <a:fld id="{7F3D4E4A-D961-4F00-8A93-06853D97202E}" type="slidenum">
              <a:rPr lang="en-US" altLang="zh-TW" sz="1050"/>
              <a:pPr/>
              <a:t>4</a:t>
            </a:fld>
            <a:endParaRPr lang="en-US" altLang="zh-TW" sz="1050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>
          <a:xfrm>
            <a:off x="1344304" y="188119"/>
            <a:ext cx="8857397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TW" dirty="0" smtClean="0"/>
              <a:t>Field Programmable Gate Arrays (FPGA)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44304" y="1127659"/>
            <a:ext cx="6145011" cy="1352550"/>
          </a:xfrm>
        </p:spPr>
        <p:txBody>
          <a:bodyPr/>
          <a:lstStyle/>
          <a:p>
            <a:pPr eaLnBrk="1" hangingPunct="1"/>
            <a:r>
              <a:rPr lang="en-US" altLang="zh-TW" sz="2100" dirty="0"/>
              <a:t>Logic cell: configurable logic blocks (CLBs)</a:t>
            </a:r>
          </a:p>
          <a:p>
            <a:pPr eaLnBrk="1" hangingPunct="1"/>
            <a:r>
              <a:rPr lang="en-US" altLang="zh-TW" sz="2100" dirty="0" err="1"/>
              <a:t>Input/Output</a:t>
            </a:r>
            <a:r>
              <a:rPr lang="en-US" altLang="zh-TW" sz="2100" dirty="0"/>
              <a:t> blocks (I/O blocks)</a:t>
            </a:r>
          </a:p>
          <a:p>
            <a:pPr eaLnBrk="1" hangingPunct="1"/>
            <a:endParaRPr lang="zh-TW" altLang="zh-TW" sz="2100" dirty="0"/>
          </a:p>
        </p:txBody>
      </p:sp>
      <p:pic>
        <p:nvPicPr>
          <p:cNvPr id="8" name="Picture 2" descr="C:\Documents and Settings\altit\Desktop\Roth 7e Images\Ch09\Figure\Figure 9-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0251" y="1950493"/>
            <a:ext cx="6018212" cy="429687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66104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頁尾版面配置區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57213" indent="-214313"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857250" indent="-171450"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200150" indent="-171450"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1543050" indent="-171450"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050"/>
              <a:t>Chap 9</a:t>
            </a:r>
          </a:p>
        </p:txBody>
      </p:sp>
      <p:sp>
        <p:nvSpPr>
          <p:cNvPr id="31747" name="投影片編號版面配置區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57213" indent="-214313"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857250" indent="-171450"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200150" indent="-171450"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1543050" indent="-171450"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050"/>
              <a:t>C-H </a:t>
            </a:r>
            <a:fld id="{E829188F-E22D-4DD8-8105-710C95E4E57F}" type="slidenum">
              <a:rPr lang="en-US" altLang="zh-TW" sz="1050"/>
              <a:pPr/>
              <a:t>5</a:t>
            </a:fld>
            <a:endParaRPr lang="en-US" altLang="zh-TW" sz="105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>
          <a:xfrm>
            <a:off x="2088108" y="188119"/>
            <a:ext cx="6220074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dirty="0" smtClean="0"/>
              <a:t>Configurable Logic Block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51380" y="1322785"/>
            <a:ext cx="6656802" cy="1352550"/>
          </a:xfrm>
        </p:spPr>
        <p:txBody>
          <a:bodyPr/>
          <a:lstStyle/>
          <a:p>
            <a:pPr eaLnBrk="1" hangingPunct="1"/>
            <a:r>
              <a:rPr lang="en-US" altLang="zh-TW" sz="1800" dirty="0"/>
              <a:t>Inside a CLB: function generators (LUT), FFs, and MUXs</a:t>
            </a:r>
          </a:p>
          <a:p>
            <a:pPr eaLnBrk="1" hangingPunct="1"/>
            <a:r>
              <a:rPr lang="en-US" altLang="zh-TW" sz="1800" dirty="0"/>
              <a:t>LUT: lookup table (truth table) is a reprogrammable ROM (16 1-bit words)</a:t>
            </a:r>
          </a:p>
          <a:p>
            <a:pPr eaLnBrk="1" hangingPunct="1"/>
            <a:endParaRPr lang="zh-TW" altLang="zh-TW" sz="1800" dirty="0"/>
          </a:p>
        </p:txBody>
      </p:sp>
      <p:pic>
        <p:nvPicPr>
          <p:cNvPr id="8" name="Picture 2" descr="C:\Documents and Settings\altit\Desktop\Roth 7e Images\Ch09\Figure\Figure 9-3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90079" y="2465784"/>
            <a:ext cx="7346759" cy="337545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53465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頁尾版面配置區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57213" indent="-214313"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857250" indent="-171450"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200150" indent="-171450"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1543050" indent="-171450"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050"/>
              <a:t>Chap 9</a:t>
            </a:r>
          </a:p>
        </p:txBody>
      </p:sp>
      <p:sp>
        <p:nvSpPr>
          <p:cNvPr id="32771" name="投影片編號版面配置區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57213" indent="-214313"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857250" indent="-171450"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200150" indent="-171450"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1543050" indent="-171450"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050"/>
              <a:t>C-H </a:t>
            </a:r>
            <a:fld id="{62CCF83B-0A96-495E-8FA7-6DE330E3018E}" type="slidenum">
              <a:rPr lang="en-US" altLang="zh-TW" sz="1050"/>
              <a:pPr/>
              <a:t>6</a:t>
            </a:fld>
            <a:endParaRPr lang="en-US" altLang="zh-TW" sz="1050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>
          <a:xfrm>
            <a:off x="3936206" y="188119"/>
            <a:ext cx="4371975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TW" smtClean="0"/>
              <a:t>A Lookup Table (LUT)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10937" y="1322785"/>
            <a:ext cx="6261551" cy="178236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zh-TW" sz="1800" dirty="0"/>
              <a:t>If we want  F = </a:t>
            </a:r>
            <a:r>
              <a:rPr lang="en-US" altLang="zh-TW" sz="1800" dirty="0" err="1"/>
              <a:t>abc</a:t>
            </a:r>
            <a:r>
              <a:rPr lang="en-US" altLang="zh-TW" sz="1800" dirty="0"/>
              <a:t>  (one </a:t>
            </a:r>
            <a:r>
              <a:rPr lang="en-US" altLang="zh-TW" sz="1800" dirty="0" err="1"/>
              <a:t>minterm</a:t>
            </a:r>
            <a:r>
              <a:rPr lang="en-US" altLang="zh-TW" sz="1800" dirty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500" dirty="0"/>
              <a:t>1110 (and F=1) + 1111 (and F=1)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800" dirty="0"/>
              <a:t>Or if we want F = </a:t>
            </a:r>
            <a:r>
              <a:rPr lang="en-US" altLang="zh-TW" sz="1800" dirty="0" err="1"/>
              <a:t>a’b’c’d</a:t>
            </a:r>
            <a:r>
              <a:rPr lang="en-US" altLang="zh-TW" sz="1800" dirty="0"/>
              <a:t>’ + </a:t>
            </a:r>
            <a:r>
              <a:rPr lang="en-US" altLang="zh-TW" sz="1800" dirty="0" err="1"/>
              <a:t>a’b’cd</a:t>
            </a:r>
            <a:r>
              <a:rPr lang="en-US" altLang="zh-TW" sz="1800" dirty="0"/>
              <a:t>’ + …</a:t>
            </a:r>
            <a:r>
              <a:rPr lang="en-US" altLang="zh-TW" sz="1800" dirty="0" err="1"/>
              <a:t>abcd</a:t>
            </a:r>
            <a:r>
              <a:rPr lang="en-US" altLang="zh-TW" sz="1800" dirty="0"/>
              <a:t>. (15 </a:t>
            </a:r>
            <a:r>
              <a:rPr lang="en-US" altLang="zh-TW" sz="1800" dirty="0" err="1"/>
              <a:t>minterms</a:t>
            </a:r>
            <a:r>
              <a:rPr lang="en-US" altLang="zh-TW" sz="1800" dirty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800" dirty="0"/>
              <a:t>Require a single function generator. Program the LUT table to get what we want.</a:t>
            </a:r>
          </a:p>
          <a:p>
            <a:pPr eaLnBrk="1" hangingPunct="1">
              <a:lnSpc>
                <a:spcPct val="90000"/>
              </a:lnSpc>
            </a:pPr>
            <a:endParaRPr lang="zh-TW" altLang="zh-TW" sz="1800" dirty="0"/>
          </a:p>
        </p:txBody>
      </p:sp>
      <p:grpSp>
        <p:nvGrpSpPr>
          <p:cNvPr id="32774" name="Group 16"/>
          <p:cNvGrpSpPr>
            <a:grpSpLocks/>
          </p:cNvGrpSpPr>
          <p:nvPr/>
        </p:nvGrpSpPr>
        <p:grpSpPr bwMode="auto">
          <a:xfrm>
            <a:off x="3881437" y="3267075"/>
            <a:ext cx="4644629" cy="3186113"/>
            <a:chOff x="164" y="2472"/>
            <a:chExt cx="3901" cy="2676"/>
          </a:xfrm>
        </p:grpSpPr>
        <p:pic>
          <p:nvPicPr>
            <p:cNvPr id="32775" name="Picture 6" descr="roth+f09-3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0" y="3334"/>
              <a:ext cx="2585" cy="18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776" name="Text Box 7"/>
            <p:cNvSpPr txBox="1">
              <a:spLocks noChangeArrowheads="1"/>
            </p:cNvSpPr>
            <p:nvPr/>
          </p:nvSpPr>
          <p:spPr bwMode="auto">
            <a:xfrm>
              <a:off x="288" y="2893"/>
              <a:ext cx="882" cy="14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1800"/>
                <a:t>a b c d  F</a:t>
              </a:r>
            </a:p>
            <a:p>
              <a:r>
                <a:rPr lang="en-US" altLang="zh-TW" sz="1800"/>
                <a:t>0 0 0 0  0</a:t>
              </a:r>
            </a:p>
            <a:p>
              <a:r>
                <a:rPr lang="en-US" altLang="zh-TW" sz="1800"/>
                <a:t>0 0 0 1  1</a:t>
              </a:r>
            </a:p>
            <a:p>
              <a:r>
                <a:rPr lang="en-US" altLang="zh-TW" sz="1800"/>
                <a:t>0 0 1 0  1</a:t>
              </a:r>
            </a:p>
            <a:p>
              <a:r>
                <a:rPr lang="en-US" altLang="zh-TW" sz="1800"/>
                <a:t>…..</a:t>
              </a:r>
            </a:p>
            <a:p>
              <a:r>
                <a:rPr lang="en-US" altLang="zh-TW" sz="1800"/>
                <a:t>1 1 1 1  1</a:t>
              </a:r>
            </a:p>
          </p:txBody>
        </p:sp>
        <p:sp>
          <p:nvSpPr>
            <p:cNvPr id="32777" name="Line 8"/>
            <p:cNvSpPr>
              <a:spLocks noChangeShapeType="1"/>
            </p:cNvSpPr>
            <p:nvPr/>
          </p:nvSpPr>
          <p:spPr bwMode="auto">
            <a:xfrm>
              <a:off x="164" y="3198"/>
              <a:ext cx="11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 sz="1350"/>
            </a:p>
          </p:txBody>
        </p:sp>
        <p:sp>
          <p:nvSpPr>
            <p:cNvPr id="32778" name="Line 9"/>
            <p:cNvSpPr>
              <a:spLocks noChangeShapeType="1"/>
            </p:cNvSpPr>
            <p:nvPr/>
          </p:nvSpPr>
          <p:spPr bwMode="auto">
            <a:xfrm>
              <a:off x="935" y="2835"/>
              <a:ext cx="0" cy="14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 sz="1350"/>
            </a:p>
          </p:txBody>
        </p:sp>
        <p:sp>
          <p:nvSpPr>
            <p:cNvPr id="32779" name="Text Box 10"/>
            <p:cNvSpPr txBox="1">
              <a:spLocks noChangeArrowheads="1"/>
            </p:cNvSpPr>
            <p:nvPr/>
          </p:nvSpPr>
          <p:spPr bwMode="auto">
            <a:xfrm>
              <a:off x="1434" y="2472"/>
              <a:ext cx="2342" cy="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1800"/>
                <a:t>This is a 4-variable function</a:t>
              </a:r>
            </a:p>
            <a:p>
              <a:r>
                <a:rPr lang="en-US" altLang="zh-TW" sz="1800"/>
                <a:t>generator.</a:t>
              </a:r>
            </a:p>
          </p:txBody>
        </p:sp>
        <p:sp>
          <p:nvSpPr>
            <p:cNvPr id="32780" name="Oval 11"/>
            <p:cNvSpPr>
              <a:spLocks noChangeArrowheads="1"/>
            </p:cNvSpPr>
            <p:nvPr/>
          </p:nvSpPr>
          <p:spPr bwMode="auto">
            <a:xfrm>
              <a:off x="1389" y="3243"/>
              <a:ext cx="317" cy="31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endParaRPr lang="zh-TW" altLang="en-US" sz="1800"/>
            </a:p>
          </p:txBody>
        </p:sp>
        <p:sp>
          <p:nvSpPr>
            <p:cNvPr id="32781" name="Text Box 12"/>
            <p:cNvSpPr txBox="1">
              <a:spLocks noChangeArrowheads="1"/>
            </p:cNvSpPr>
            <p:nvPr/>
          </p:nvSpPr>
          <p:spPr bwMode="auto">
            <a:xfrm>
              <a:off x="2024" y="2925"/>
              <a:ext cx="1859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1800" dirty="0"/>
                <a:t>Bit stored in the LUT.</a:t>
              </a:r>
            </a:p>
          </p:txBody>
        </p:sp>
        <p:sp>
          <p:nvSpPr>
            <p:cNvPr id="32782" name="Line 13"/>
            <p:cNvSpPr>
              <a:spLocks noChangeShapeType="1"/>
            </p:cNvSpPr>
            <p:nvPr/>
          </p:nvSpPr>
          <p:spPr bwMode="auto">
            <a:xfrm flipH="1">
              <a:off x="1706" y="3152"/>
              <a:ext cx="363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 sz="1350"/>
            </a:p>
          </p:txBody>
        </p:sp>
        <p:sp>
          <p:nvSpPr>
            <p:cNvPr id="32783" name="Text Box 14"/>
            <p:cNvSpPr txBox="1">
              <a:spLocks noChangeArrowheads="1"/>
            </p:cNvSpPr>
            <p:nvPr/>
          </p:nvSpPr>
          <p:spPr bwMode="auto">
            <a:xfrm>
              <a:off x="210" y="2517"/>
              <a:ext cx="120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1200" b="1"/>
                <a:t>To be implemented</a:t>
              </a:r>
            </a:p>
          </p:txBody>
        </p:sp>
        <p:sp>
          <p:nvSpPr>
            <p:cNvPr id="32784" name="Line 15"/>
            <p:cNvSpPr>
              <a:spLocks noChangeShapeType="1"/>
            </p:cNvSpPr>
            <p:nvPr/>
          </p:nvSpPr>
          <p:spPr bwMode="auto">
            <a:xfrm flipH="1">
              <a:off x="1026" y="2744"/>
              <a:ext cx="136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48524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頁尾版面配置區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57213" indent="-214313"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857250" indent="-171450"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200150" indent="-171450"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1543050" indent="-171450"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050"/>
              <a:t>Chap 9</a:t>
            </a:r>
          </a:p>
        </p:txBody>
      </p:sp>
      <p:sp>
        <p:nvSpPr>
          <p:cNvPr id="33795" name="投影片編號版面配置區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57213" indent="-214313"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857250" indent="-171450"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200150" indent="-171450"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1543050" indent="-171450"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050"/>
              <a:t>C-H </a:t>
            </a:r>
            <a:fld id="{B14FCE68-FB5A-40AA-A384-D80E78CB5AB1}" type="slidenum">
              <a:rPr lang="en-US" altLang="zh-TW" sz="1050"/>
              <a:pPr/>
              <a:t>7</a:t>
            </a:fld>
            <a:endParaRPr lang="en-US" altLang="zh-TW" sz="105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1767385" y="179785"/>
            <a:ext cx="7635442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TW" dirty="0" smtClean="0"/>
              <a:t>Application of Shannon’s </a:t>
            </a:r>
            <a:r>
              <a:rPr lang="en-US" altLang="zh-TW" dirty="0" smtClean="0"/>
              <a:t>Expansion Theorem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36206" y="1322785"/>
            <a:ext cx="4371975" cy="1352550"/>
          </a:xfrm>
        </p:spPr>
        <p:txBody>
          <a:bodyPr/>
          <a:lstStyle/>
          <a:p>
            <a:pPr eaLnBrk="1" hangingPunct="1"/>
            <a:r>
              <a:rPr lang="en-US" altLang="zh-TW" sz="2100"/>
              <a:t>What if # of  variables &gt; 4 variables</a:t>
            </a:r>
            <a:endParaRPr lang="zh-TW" altLang="zh-TW" sz="2100"/>
          </a:p>
        </p:txBody>
      </p:sp>
      <p:sp>
        <p:nvSpPr>
          <p:cNvPr id="33798" name="Text Box 10"/>
          <p:cNvSpPr txBox="1">
            <a:spLocks noChangeArrowheads="1"/>
          </p:cNvSpPr>
          <p:nvPr/>
        </p:nvSpPr>
        <p:spPr bwMode="auto">
          <a:xfrm>
            <a:off x="4475560" y="1863329"/>
            <a:ext cx="333668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800" i="1" dirty="0"/>
              <a:t>f </a:t>
            </a:r>
            <a:r>
              <a:rPr lang="en-US" altLang="zh-TW" sz="1800" dirty="0"/>
              <a:t>(x</a:t>
            </a:r>
            <a:r>
              <a:rPr lang="en-US" altLang="zh-TW" sz="1800" baseline="-25000" dirty="0"/>
              <a:t>1</a:t>
            </a:r>
            <a:r>
              <a:rPr lang="en-US" altLang="zh-TW" sz="1800" dirty="0"/>
              <a:t>, x</a:t>
            </a:r>
            <a:r>
              <a:rPr lang="en-US" altLang="zh-TW" sz="1800" baseline="-25000" dirty="0"/>
              <a:t>2</a:t>
            </a:r>
            <a:r>
              <a:rPr lang="en-US" altLang="zh-TW" sz="1800" dirty="0"/>
              <a:t>,… </a:t>
            </a:r>
            <a:r>
              <a:rPr lang="en-US" altLang="zh-TW" sz="1800" dirty="0" err="1"/>
              <a:t>x</a:t>
            </a:r>
            <a:r>
              <a:rPr lang="en-US" altLang="zh-TW" sz="1800" baseline="-25000" dirty="0" err="1"/>
              <a:t>n</a:t>
            </a:r>
            <a:r>
              <a:rPr lang="en-US" altLang="zh-TW" sz="1800" dirty="0"/>
              <a:t>)</a:t>
            </a:r>
          </a:p>
          <a:p>
            <a:r>
              <a:rPr lang="en-US" altLang="zh-TW" sz="1800" dirty="0"/>
              <a:t>= x</a:t>
            </a:r>
            <a:r>
              <a:rPr lang="en-US" altLang="zh-TW" sz="1800" baseline="-25000" dirty="0"/>
              <a:t>i</a:t>
            </a:r>
            <a:r>
              <a:rPr lang="en-US" altLang="zh-TW" sz="1800" dirty="0"/>
              <a:t>’ </a:t>
            </a:r>
            <a:r>
              <a:rPr lang="en-US" altLang="zh-TW" sz="1800" i="1" dirty="0"/>
              <a:t>f </a:t>
            </a:r>
            <a:r>
              <a:rPr lang="en-US" altLang="zh-TW" sz="1800" dirty="0"/>
              <a:t>(x</a:t>
            </a:r>
            <a:r>
              <a:rPr lang="en-US" altLang="zh-TW" sz="1800" baseline="-25000" dirty="0"/>
              <a:t>1</a:t>
            </a:r>
            <a:r>
              <a:rPr lang="en-US" altLang="zh-TW" sz="1800" dirty="0"/>
              <a:t>, x</a:t>
            </a:r>
            <a:r>
              <a:rPr lang="en-US" altLang="zh-TW" sz="1800" baseline="-25000" dirty="0"/>
              <a:t>2</a:t>
            </a:r>
            <a:r>
              <a:rPr lang="en-US" altLang="zh-TW" sz="1800" dirty="0"/>
              <a:t>,..x</a:t>
            </a:r>
            <a:r>
              <a:rPr lang="en-US" altLang="zh-TW" sz="1800" baseline="-25000" dirty="0"/>
              <a:t>i-1</a:t>
            </a:r>
            <a:r>
              <a:rPr lang="en-US" altLang="zh-TW" sz="1800" dirty="0"/>
              <a:t>, 0, x</a:t>
            </a:r>
            <a:r>
              <a:rPr lang="en-US" altLang="zh-TW" sz="1800" baseline="-25000" dirty="0"/>
              <a:t>i+1</a:t>
            </a:r>
            <a:r>
              <a:rPr lang="en-US" altLang="zh-TW" sz="1800" dirty="0"/>
              <a:t>, … </a:t>
            </a:r>
            <a:r>
              <a:rPr lang="en-US" altLang="zh-TW" sz="1800" dirty="0" err="1"/>
              <a:t>x</a:t>
            </a:r>
            <a:r>
              <a:rPr lang="en-US" altLang="zh-TW" sz="1800" baseline="-25000" dirty="0" err="1"/>
              <a:t>n</a:t>
            </a:r>
            <a:r>
              <a:rPr lang="en-US" altLang="zh-TW" sz="1800" dirty="0"/>
              <a:t>) +</a:t>
            </a:r>
          </a:p>
          <a:p>
            <a:r>
              <a:rPr lang="en-US" altLang="zh-TW" sz="1800" dirty="0"/>
              <a:t>   x</a:t>
            </a:r>
            <a:r>
              <a:rPr lang="en-US" altLang="zh-TW" sz="1800" baseline="-25000" dirty="0"/>
              <a:t>i</a:t>
            </a:r>
            <a:r>
              <a:rPr lang="en-US" altLang="zh-TW" sz="1800" dirty="0"/>
              <a:t>  </a:t>
            </a:r>
            <a:r>
              <a:rPr lang="en-US" altLang="zh-TW" sz="1800" i="1" dirty="0"/>
              <a:t>f</a:t>
            </a:r>
            <a:r>
              <a:rPr lang="en-US" altLang="zh-TW" sz="1800" dirty="0"/>
              <a:t> (x</a:t>
            </a:r>
            <a:r>
              <a:rPr lang="en-US" altLang="zh-TW" sz="1800" baseline="-25000" dirty="0"/>
              <a:t>1</a:t>
            </a:r>
            <a:r>
              <a:rPr lang="en-US" altLang="zh-TW" sz="1800" dirty="0"/>
              <a:t>, x</a:t>
            </a:r>
            <a:r>
              <a:rPr lang="en-US" altLang="zh-TW" sz="1800" baseline="-25000" dirty="0"/>
              <a:t>2</a:t>
            </a:r>
            <a:r>
              <a:rPr lang="en-US" altLang="zh-TW" sz="1800" dirty="0"/>
              <a:t>,..x</a:t>
            </a:r>
            <a:r>
              <a:rPr lang="en-US" altLang="zh-TW" sz="1800" baseline="-25000" dirty="0"/>
              <a:t>i-1</a:t>
            </a:r>
            <a:r>
              <a:rPr lang="en-US" altLang="zh-TW" sz="1800" dirty="0"/>
              <a:t>, 1, x</a:t>
            </a:r>
            <a:r>
              <a:rPr lang="en-US" altLang="zh-TW" sz="1800" baseline="-25000" dirty="0"/>
              <a:t>i+1</a:t>
            </a:r>
            <a:r>
              <a:rPr lang="en-US" altLang="zh-TW" sz="1800" dirty="0"/>
              <a:t>, … </a:t>
            </a:r>
            <a:r>
              <a:rPr lang="en-US" altLang="zh-TW" sz="1800" dirty="0" err="1"/>
              <a:t>x</a:t>
            </a:r>
            <a:r>
              <a:rPr lang="en-US" altLang="zh-TW" sz="1800" baseline="-25000" dirty="0" err="1"/>
              <a:t>n</a:t>
            </a:r>
            <a:r>
              <a:rPr lang="en-US" altLang="zh-TW" sz="1800" dirty="0"/>
              <a:t>)</a:t>
            </a:r>
          </a:p>
          <a:p>
            <a:r>
              <a:rPr lang="en-US" altLang="zh-TW" sz="1800" dirty="0"/>
              <a:t>= x</a:t>
            </a:r>
            <a:r>
              <a:rPr lang="en-US" altLang="zh-TW" sz="1800" baseline="-25000" dirty="0"/>
              <a:t>i</a:t>
            </a:r>
            <a:r>
              <a:rPr lang="en-US" altLang="zh-TW" sz="1800" dirty="0"/>
              <a:t>’ </a:t>
            </a:r>
            <a:r>
              <a:rPr lang="en-US" altLang="zh-TW" sz="1800" i="1" dirty="0"/>
              <a:t>f</a:t>
            </a:r>
            <a:r>
              <a:rPr lang="en-US" altLang="zh-TW" sz="1800" baseline="-25000" dirty="0"/>
              <a:t>0 </a:t>
            </a:r>
            <a:r>
              <a:rPr lang="en-US" altLang="zh-TW" sz="1800" dirty="0"/>
              <a:t>+ x</a:t>
            </a:r>
            <a:r>
              <a:rPr lang="en-US" altLang="zh-TW" sz="1800" baseline="-25000" dirty="0"/>
              <a:t>i</a:t>
            </a:r>
            <a:r>
              <a:rPr lang="en-US" altLang="zh-TW" sz="1800" i="1" dirty="0"/>
              <a:t>f</a:t>
            </a:r>
            <a:r>
              <a:rPr lang="en-US" altLang="zh-TW" sz="1800" baseline="-25000" dirty="0"/>
              <a:t>1</a:t>
            </a:r>
          </a:p>
        </p:txBody>
      </p:sp>
      <p:sp>
        <p:nvSpPr>
          <p:cNvPr id="33799" name="Text Box 13"/>
          <p:cNvSpPr txBox="1">
            <a:spLocks noChangeArrowheads="1"/>
          </p:cNvSpPr>
          <p:nvPr/>
        </p:nvSpPr>
        <p:spPr bwMode="auto">
          <a:xfrm>
            <a:off x="3719513" y="3105150"/>
            <a:ext cx="485152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800" i="1"/>
              <a:t>f</a:t>
            </a:r>
            <a:r>
              <a:rPr lang="en-US" altLang="zh-TW" sz="1800"/>
              <a:t> (a, b, c, d, e)  = a’ </a:t>
            </a:r>
            <a:r>
              <a:rPr lang="en-US" altLang="zh-TW" sz="1800" i="1"/>
              <a:t>f</a:t>
            </a:r>
            <a:r>
              <a:rPr lang="en-US" altLang="zh-TW" sz="1800"/>
              <a:t>(0, b, c, d, e) + a </a:t>
            </a:r>
            <a:r>
              <a:rPr lang="en-US" altLang="zh-TW" sz="1800" i="1"/>
              <a:t>f</a:t>
            </a:r>
            <a:r>
              <a:rPr lang="en-US" altLang="zh-TW" sz="1800"/>
              <a:t>(1, b, c, d, e)</a:t>
            </a:r>
          </a:p>
        </p:txBody>
      </p:sp>
      <p:sp>
        <p:nvSpPr>
          <p:cNvPr id="33803" name="Oval 18"/>
          <p:cNvSpPr>
            <a:spLocks noChangeArrowheads="1"/>
          </p:cNvSpPr>
          <p:nvPr/>
        </p:nvSpPr>
        <p:spPr bwMode="auto">
          <a:xfrm>
            <a:off x="3271838" y="3656172"/>
            <a:ext cx="1674019" cy="59412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lang="en-US" altLang="zh-TW" sz="1200"/>
              <a:t>Let a = 0, what lefts </a:t>
            </a:r>
          </a:p>
          <a:p>
            <a:pPr algn="ctr"/>
            <a:r>
              <a:rPr lang="en-US" altLang="zh-TW" sz="1200"/>
              <a:t>are terms with b, c, d, e</a:t>
            </a:r>
          </a:p>
        </p:txBody>
      </p:sp>
      <p:pic>
        <p:nvPicPr>
          <p:cNvPr id="13" name="Picture 2" descr="C:\Documents and Settings\altit\Desktop\Roth 7e Images\Ch09\Figure\Figure 9-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03032" y="3773487"/>
            <a:ext cx="5733026" cy="2582863"/>
          </a:xfrm>
          <a:prstGeom prst="rect">
            <a:avLst/>
          </a:prstGeom>
          <a:noFill/>
        </p:spPr>
      </p:pic>
      <p:sp>
        <p:nvSpPr>
          <p:cNvPr id="33801" name="Line 16"/>
          <p:cNvSpPr>
            <a:spLocks noChangeShapeType="1"/>
          </p:cNvSpPr>
          <p:nvPr/>
        </p:nvSpPr>
        <p:spPr bwMode="auto">
          <a:xfrm>
            <a:off x="5717381" y="3429001"/>
            <a:ext cx="1747943" cy="1233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 sz="1350"/>
          </a:p>
        </p:txBody>
      </p:sp>
      <p:cxnSp>
        <p:nvCxnSpPr>
          <p:cNvPr id="4" name="直線單箭頭接點 3"/>
          <p:cNvCxnSpPr/>
          <p:nvPr/>
        </p:nvCxnSpPr>
        <p:spPr>
          <a:xfrm>
            <a:off x="4885899" y="4139972"/>
            <a:ext cx="1705453" cy="5227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02" name="Text Box 17"/>
          <p:cNvSpPr txBox="1">
            <a:spLocks noChangeArrowheads="1"/>
          </p:cNvSpPr>
          <p:nvPr/>
        </p:nvSpPr>
        <p:spPr bwMode="auto">
          <a:xfrm>
            <a:off x="6140071" y="5621893"/>
            <a:ext cx="241284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800" dirty="0"/>
              <a:t>2-1 MUX F = a’I</a:t>
            </a:r>
            <a:r>
              <a:rPr lang="en-US" altLang="zh-TW" sz="1800" baseline="-25000" dirty="0"/>
              <a:t>1</a:t>
            </a:r>
            <a:r>
              <a:rPr lang="en-US" altLang="zh-TW" sz="1800" dirty="0"/>
              <a:t> + a I</a:t>
            </a:r>
            <a:r>
              <a:rPr lang="en-US" altLang="zh-TW" sz="1800" baseline="-25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589896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98394" y="272268"/>
            <a:ext cx="10363200" cy="1143000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Shannon’s </a:t>
            </a:r>
            <a:r>
              <a:rPr lang="en-US" altLang="zh-TW" dirty="0"/>
              <a:t>Expansion </a:t>
            </a:r>
            <a:r>
              <a:rPr lang="en-US" altLang="zh-TW" dirty="0" smtClean="0"/>
              <a:t>Theorem: a majority function 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716508" y="1638702"/>
            <a:ext cx="10363200" cy="30493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 smtClean="0"/>
              <a:t>f = x</a:t>
            </a:r>
            <a:r>
              <a:rPr lang="en-US" altLang="zh-TW" b="1" baseline="-25000" dirty="0" smtClean="0"/>
              <a:t>1</a:t>
            </a:r>
            <a:r>
              <a:rPr lang="en-US" altLang="zh-TW" b="1" dirty="0" smtClean="0">
                <a:ea typeface="新細明體" panose="02020500000000000000" pitchFamily="18" charset="-120"/>
              </a:rPr>
              <a:t>x</a:t>
            </a:r>
            <a:r>
              <a:rPr lang="en-US" altLang="zh-TW" b="1" baseline="-25000" dirty="0" smtClean="0">
                <a:ea typeface="新細明體" panose="02020500000000000000" pitchFamily="18" charset="-120"/>
              </a:rPr>
              <a:t>2</a:t>
            </a:r>
            <a:r>
              <a:rPr lang="en-US" altLang="zh-TW" b="1" dirty="0" smtClean="0">
                <a:ea typeface="新細明體" panose="02020500000000000000" pitchFamily="18" charset="-120"/>
              </a:rPr>
              <a:t> + x</a:t>
            </a:r>
            <a:r>
              <a:rPr lang="en-US" altLang="zh-TW" b="1" baseline="-25000" dirty="0" smtClean="0">
                <a:ea typeface="新細明體" panose="02020500000000000000" pitchFamily="18" charset="-120"/>
              </a:rPr>
              <a:t>1</a:t>
            </a:r>
            <a:r>
              <a:rPr lang="en-US" altLang="zh-TW" b="1" dirty="0" smtClean="0">
                <a:ea typeface="新細明體" panose="02020500000000000000" pitchFamily="18" charset="-120"/>
              </a:rPr>
              <a:t>x</a:t>
            </a:r>
            <a:r>
              <a:rPr lang="en-US" altLang="zh-TW" b="1" baseline="-25000" dirty="0" smtClean="0">
                <a:ea typeface="新細明體" panose="02020500000000000000" pitchFamily="18" charset="-120"/>
              </a:rPr>
              <a:t>3</a:t>
            </a:r>
            <a:r>
              <a:rPr lang="en-US" altLang="zh-TW" b="1" dirty="0" smtClean="0">
                <a:ea typeface="新細明體" panose="02020500000000000000" pitchFamily="18" charset="-120"/>
              </a:rPr>
              <a:t> + x</a:t>
            </a:r>
            <a:r>
              <a:rPr lang="en-US" altLang="zh-TW" b="1" baseline="-25000" dirty="0" smtClean="0">
                <a:ea typeface="新細明體" panose="02020500000000000000" pitchFamily="18" charset="-120"/>
              </a:rPr>
              <a:t>2</a:t>
            </a:r>
            <a:r>
              <a:rPr lang="en-US" altLang="zh-TW" b="1" dirty="0" smtClean="0">
                <a:ea typeface="新細明體" panose="02020500000000000000" pitchFamily="18" charset="-120"/>
              </a:rPr>
              <a:t>x</a:t>
            </a:r>
            <a:r>
              <a:rPr lang="en-US" altLang="zh-TW" b="1" baseline="-25000" dirty="0" smtClean="0">
                <a:ea typeface="新細明體" panose="02020500000000000000" pitchFamily="18" charset="-120"/>
              </a:rPr>
              <a:t>3</a:t>
            </a:r>
          </a:p>
          <a:p>
            <a:pPr marL="0" indent="0">
              <a:buNone/>
            </a:pPr>
            <a:endParaRPr lang="en-US" altLang="zh-TW" b="1" baseline="-25000" dirty="0" smtClean="0"/>
          </a:p>
          <a:p>
            <a:pPr marL="0" indent="0">
              <a:buNone/>
            </a:pPr>
            <a:r>
              <a:rPr lang="en-US" altLang="zh-TW" b="1" dirty="0" smtClean="0"/>
              <a:t>= ~x</a:t>
            </a:r>
            <a:r>
              <a:rPr lang="en-US" altLang="zh-TW" b="1" baseline="-25000" dirty="0" smtClean="0"/>
              <a:t>1</a:t>
            </a:r>
            <a:r>
              <a:rPr lang="en-US" altLang="zh-TW" b="1" dirty="0" smtClean="0"/>
              <a:t>(x</a:t>
            </a:r>
            <a:r>
              <a:rPr lang="en-US" altLang="zh-TW" b="1" baseline="-25000" dirty="0" smtClean="0"/>
              <a:t>2</a:t>
            </a:r>
            <a:r>
              <a:rPr lang="en-US" altLang="zh-TW" b="1" dirty="0" smtClean="0"/>
              <a:t>x</a:t>
            </a:r>
            <a:r>
              <a:rPr lang="en-US" altLang="zh-TW" b="1" baseline="-25000" dirty="0" smtClean="0"/>
              <a:t>3</a:t>
            </a:r>
            <a:r>
              <a:rPr lang="en-US" altLang="zh-TW" b="1" dirty="0" smtClean="0"/>
              <a:t>) + </a:t>
            </a:r>
            <a:r>
              <a:rPr lang="en-US" altLang="zh-TW" b="1" dirty="0" smtClean="0"/>
              <a:t>x</a:t>
            </a:r>
            <a:r>
              <a:rPr lang="en-US" altLang="zh-TW" b="1" baseline="-25000" dirty="0" smtClean="0"/>
              <a:t>1</a:t>
            </a:r>
            <a:r>
              <a:rPr lang="en-US" altLang="zh-TW" b="1" dirty="0" smtClean="0"/>
              <a:t>(x</a:t>
            </a:r>
            <a:r>
              <a:rPr lang="en-US" altLang="zh-TW" b="1" baseline="-25000" dirty="0" smtClean="0"/>
              <a:t>2</a:t>
            </a:r>
            <a:r>
              <a:rPr lang="en-US" altLang="zh-TW" b="1" dirty="0" smtClean="0"/>
              <a:t>+x</a:t>
            </a:r>
            <a:r>
              <a:rPr lang="en-US" altLang="zh-TW" b="1" baseline="-25000" dirty="0" smtClean="0"/>
              <a:t>3</a:t>
            </a:r>
            <a:r>
              <a:rPr lang="en-US" altLang="zh-TW" b="1" dirty="0" smtClean="0"/>
              <a:t>+x</a:t>
            </a:r>
            <a:r>
              <a:rPr lang="en-US" altLang="zh-TW" b="1" baseline="-25000" dirty="0" smtClean="0"/>
              <a:t>2</a:t>
            </a:r>
            <a:r>
              <a:rPr lang="en-US" altLang="zh-TW" b="1" dirty="0" smtClean="0"/>
              <a:t>x</a:t>
            </a:r>
            <a:r>
              <a:rPr lang="en-US" altLang="zh-TW" b="1" baseline="-25000" dirty="0" smtClean="0"/>
              <a:t>3</a:t>
            </a:r>
            <a:r>
              <a:rPr lang="en-US" altLang="zh-TW" b="1" dirty="0" smtClean="0"/>
              <a:t>); //let x</a:t>
            </a:r>
            <a:r>
              <a:rPr lang="en-US" altLang="zh-TW" b="1" baseline="-25000" dirty="0" smtClean="0"/>
              <a:t>1</a:t>
            </a:r>
            <a:r>
              <a:rPr lang="en-US" altLang="zh-TW" b="1" dirty="0" smtClean="0"/>
              <a:t> = 0 for f, and let x</a:t>
            </a:r>
            <a:r>
              <a:rPr lang="en-US" altLang="zh-TW" b="1" baseline="-25000" dirty="0" smtClean="0"/>
              <a:t>1</a:t>
            </a:r>
            <a:r>
              <a:rPr lang="en-US" altLang="zh-TW" b="1" dirty="0" smtClean="0"/>
              <a:t>= 1 for f</a:t>
            </a:r>
            <a:endParaRPr lang="en-US" altLang="zh-TW" b="1" dirty="0" smtClean="0"/>
          </a:p>
          <a:p>
            <a:pPr marL="0" indent="0">
              <a:buNone/>
            </a:pPr>
            <a:r>
              <a:rPr lang="en-US" altLang="zh-TW" b="1" dirty="0" smtClean="0"/>
              <a:t>= ~</a:t>
            </a:r>
            <a:r>
              <a:rPr lang="en-US" altLang="zh-TW" b="1" dirty="0"/>
              <a:t>x</a:t>
            </a:r>
            <a:r>
              <a:rPr lang="en-US" altLang="zh-TW" b="1" baseline="-25000" dirty="0"/>
              <a:t>1</a:t>
            </a:r>
            <a:r>
              <a:rPr lang="en-US" altLang="zh-TW" b="1" dirty="0"/>
              <a:t>(x</a:t>
            </a:r>
            <a:r>
              <a:rPr lang="en-US" altLang="zh-TW" b="1" baseline="-25000" dirty="0"/>
              <a:t>2</a:t>
            </a:r>
            <a:r>
              <a:rPr lang="en-US" altLang="zh-TW" b="1" dirty="0"/>
              <a:t>x</a:t>
            </a:r>
            <a:r>
              <a:rPr lang="en-US" altLang="zh-TW" b="1" baseline="-25000" dirty="0"/>
              <a:t>3</a:t>
            </a:r>
            <a:r>
              <a:rPr lang="en-US" altLang="zh-TW" b="1" dirty="0"/>
              <a:t>) + </a:t>
            </a:r>
            <a:r>
              <a:rPr lang="en-US" altLang="zh-TW" b="1" dirty="0" smtClean="0"/>
              <a:t>x</a:t>
            </a:r>
            <a:r>
              <a:rPr lang="en-US" altLang="zh-TW" b="1" baseline="-25000" dirty="0" smtClean="0"/>
              <a:t>1</a:t>
            </a:r>
            <a:r>
              <a:rPr lang="en-US" altLang="zh-TW" b="1" dirty="0" smtClean="0"/>
              <a:t>(x</a:t>
            </a:r>
            <a:r>
              <a:rPr lang="en-US" altLang="zh-TW" b="1" baseline="-25000" dirty="0" smtClean="0"/>
              <a:t>2</a:t>
            </a:r>
            <a:r>
              <a:rPr lang="en-US" altLang="zh-TW" b="1" dirty="0" smtClean="0"/>
              <a:t>+x</a:t>
            </a:r>
            <a:r>
              <a:rPr lang="en-US" altLang="zh-TW" b="1" baseline="-25000" dirty="0" smtClean="0"/>
              <a:t>3</a:t>
            </a:r>
            <a:r>
              <a:rPr lang="en-US" altLang="zh-TW" b="1" dirty="0" smtClean="0"/>
              <a:t>)</a:t>
            </a:r>
          </a:p>
          <a:p>
            <a:pPr marL="0" indent="0">
              <a:buNone/>
            </a:pPr>
            <a:endParaRPr lang="en-US" altLang="zh-TW" b="1" dirty="0"/>
          </a:p>
          <a:p>
            <a:pPr marL="0" indent="0">
              <a:buNone/>
            </a:pPr>
            <a:r>
              <a:rPr lang="en-US" altLang="zh-TW" b="1" dirty="0" smtClean="0"/>
              <a:t>What is the circuit using a 2-1 MUX for </a:t>
            </a:r>
            <a:r>
              <a:rPr lang="en-US" altLang="zh-TW" b="1" dirty="0" smtClean="0"/>
              <a:t>x</a:t>
            </a:r>
            <a:r>
              <a:rPr lang="en-US" altLang="zh-TW" b="1" baseline="-25000" dirty="0" smtClean="0"/>
              <a:t>1 </a:t>
            </a:r>
            <a:r>
              <a:rPr lang="en-US" altLang="zh-TW" b="1" dirty="0" smtClean="0"/>
              <a:t>?</a:t>
            </a:r>
            <a:endParaRPr lang="en-US" altLang="zh-TW" b="1" dirty="0"/>
          </a:p>
          <a:p>
            <a:pPr marL="0" indent="0">
              <a:buNone/>
            </a:pPr>
            <a:endParaRPr lang="en-US" altLang="zh-TW" b="1" dirty="0"/>
          </a:p>
          <a:p>
            <a:pPr marL="0" indent="0">
              <a:buNone/>
            </a:pPr>
            <a:endParaRPr lang="en-US" altLang="zh-TW" b="1" dirty="0" smtClean="0"/>
          </a:p>
        </p:txBody>
      </p:sp>
    </p:spTree>
    <p:extLst>
      <p:ext uri="{BB962C8B-B14F-4D97-AF65-F5344CB8AC3E}">
        <p14:creationId xmlns:p14="http://schemas.microsoft.com/office/powerpoint/2010/main" val="1426333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Shannon’s </a:t>
            </a:r>
            <a:r>
              <a:rPr lang="en-US" altLang="zh-TW" dirty="0"/>
              <a:t>Expansion </a:t>
            </a:r>
            <a:r>
              <a:rPr lang="en-US" altLang="zh-TW" dirty="0" smtClean="0"/>
              <a:t>Theorem: XOR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zh-TW" dirty="0" smtClean="0"/>
              <a:t>Ex: </a:t>
            </a:r>
            <a:r>
              <a:rPr lang="en-US" altLang="zh-TW" b="1" dirty="0" smtClean="0"/>
              <a:t>f = x</a:t>
            </a:r>
            <a:r>
              <a:rPr lang="en-US" altLang="zh-TW" b="1" baseline="-25000" dirty="0" smtClean="0"/>
              <a:t>1</a:t>
            </a:r>
            <a:r>
              <a:rPr lang="en-US" altLang="zh-TW" b="1" dirty="0" smtClean="0">
                <a:ea typeface="新細明體" panose="02020500000000000000" pitchFamily="18" charset="-120"/>
              </a:rPr>
              <a:t>⊕ x</a:t>
            </a:r>
            <a:r>
              <a:rPr lang="en-US" altLang="zh-TW" b="1" baseline="-25000" dirty="0" smtClean="0">
                <a:ea typeface="新細明體" panose="02020500000000000000" pitchFamily="18" charset="-120"/>
              </a:rPr>
              <a:t>2</a:t>
            </a:r>
            <a:r>
              <a:rPr lang="en-US" altLang="zh-TW" b="1" dirty="0" smtClean="0">
                <a:ea typeface="新細明體" panose="02020500000000000000" pitchFamily="18" charset="-120"/>
              </a:rPr>
              <a:t> </a:t>
            </a:r>
            <a:r>
              <a:rPr lang="en-US" altLang="zh-TW" b="1" dirty="0" smtClean="0"/>
              <a:t>⊕ x</a:t>
            </a:r>
            <a:r>
              <a:rPr lang="en-US" altLang="zh-TW" b="1" baseline="-25000" dirty="0" smtClean="0"/>
              <a:t>3</a:t>
            </a:r>
            <a:r>
              <a:rPr lang="en-US" altLang="zh-TW" b="1" dirty="0" smtClean="0"/>
              <a:t> </a:t>
            </a:r>
          </a:p>
          <a:p>
            <a:pPr marL="0" indent="0">
              <a:buNone/>
            </a:pPr>
            <a:r>
              <a:rPr lang="en-US" altLang="zh-TW" b="1" dirty="0" smtClean="0"/>
              <a:t>= ~x</a:t>
            </a:r>
            <a:r>
              <a:rPr lang="en-US" altLang="zh-TW" b="1" baseline="-25000" dirty="0" smtClean="0"/>
              <a:t>1</a:t>
            </a:r>
            <a:r>
              <a:rPr lang="en-US" altLang="zh-TW" b="1" dirty="0" smtClean="0"/>
              <a:t>(0⊕ </a:t>
            </a:r>
            <a:r>
              <a:rPr lang="en-US" altLang="zh-TW" b="1" dirty="0"/>
              <a:t>x</a:t>
            </a:r>
            <a:r>
              <a:rPr lang="en-US" altLang="zh-TW" b="1" baseline="-25000" dirty="0"/>
              <a:t>2</a:t>
            </a:r>
            <a:r>
              <a:rPr lang="en-US" altLang="zh-TW" b="1" dirty="0"/>
              <a:t> ⊕ </a:t>
            </a:r>
            <a:r>
              <a:rPr lang="en-US" altLang="zh-TW" b="1" dirty="0" smtClean="0"/>
              <a:t>x</a:t>
            </a:r>
            <a:r>
              <a:rPr lang="en-US" altLang="zh-TW" b="1" baseline="-25000" dirty="0" smtClean="0"/>
              <a:t>3</a:t>
            </a:r>
            <a:r>
              <a:rPr lang="en-US" altLang="zh-TW" b="1" dirty="0" smtClean="0"/>
              <a:t>) + x</a:t>
            </a:r>
            <a:r>
              <a:rPr lang="en-US" altLang="zh-TW" b="1" baseline="-25000" dirty="0" smtClean="0"/>
              <a:t>1</a:t>
            </a:r>
            <a:r>
              <a:rPr lang="en-US" altLang="zh-TW" b="1" dirty="0" smtClean="0"/>
              <a:t>(1⊕ </a:t>
            </a:r>
            <a:r>
              <a:rPr lang="en-US" altLang="zh-TW" b="1" dirty="0"/>
              <a:t>x</a:t>
            </a:r>
            <a:r>
              <a:rPr lang="en-US" altLang="zh-TW" b="1" baseline="-25000" dirty="0"/>
              <a:t>2</a:t>
            </a:r>
            <a:r>
              <a:rPr lang="en-US" altLang="zh-TW" b="1" dirty="0"/>
              <a:t> ⊕ x</a:t>
            </a:r>
            <a:r>
              <a:rPr lang="en-US" altLang="zh-TW" b="1" baseline="-25000" dirty="0"/>
              <a:t>3</a:t>
            </a:r>
            <a:r>
              <a:rPr lang="en-US" altLang="zh-TW" b="1" dirty="0"/>
              <a:t>) </a:t>
            </a:r>
            <a:endParaRPr lang="en-US" altLang="zh-TW" b="1" dirty="0" smtClean="0"/>
          </a:p>
          <a:p>
            <a:pPr marL="0" indent="0">
              <a:buNone/>
            </a:pPr>
            <a:r>
              <a:rPr lang="en-US" altLang="zh-TW" b="1" dirty="0" smtClean="0"/>
              <a:t>= </a:t>
            </a:r>
            <a:r>
              <a:rPr lang="en-US" altLang="zh-TW" b="1" dirty="0"/>
              <a:t>~</a:t>
            </a:r>
            <a:r>
              <a:rPr lang="en-US" altLang="zh-TW" b="1" dirty="0" smtClean="0"/>
              <a:t>x</a:t>
            </a:r>
            <a:r>
              <a:rPr lang="en-US" altLang="zh-TW" b="1" baseline="-25000" dirty="0" smtClean="0"/>
              <a:t>1</a:t>
            </a:r>
            <a:r>
              <a:rPr lang="en-US" altLang="zh-TW" b="1" dirty="0" smtClean="0"/>
              <a:t>(x</a:t>
            </a:r>
            <a:r>
              <a:rPr lang="en-US" altLang="zh-TW" b="1" baseline="-25000" dirty="0" smtClean="0"/>
              <a:t>2</a:t>
            </a:r>
            <a:r>
              <a:rPr lang="en-US" altLang="zh-TW" b="1" dirty="0" smtClean="0"/>
              <a:t> </a:t>
            </a:r>
            <a:r>
              <a:rPr lang="en-US" altLang="zh-TW" b="1" dirty="0"/>
              <a:t>⊕ x</a:t>
            </a:r>
            <a:r>
              <a:rPr lang="en-US" altLang="zh-TW" b="1" baseline="-25000" dirty="0"/>
              <a:t>3</a:t>
            </a:r>
            <a:r>
              <a:rPr lang="en-US" altLang="zh-TW" b="1" dirty="0"/>
              <a:t>) + </a:t>
            </a:r>
            <a:r>
              <a:rPr lang="en-US" altLang="zh-TW" b="1" dirty="0" smtClean="0"/>
              <a:t>x</a:t>
            </a:r>
            <a:r>
              <a:rPr lang="en-US" altLang="zh-TW" b="1" baseline="-25000" dirty="0" smtClean="0"/>
              <a:t>1</a:t>
            </a:r>
            <a:r>
              <a:rPr lang="en-US" altLang="zh-TW" b="1" dirty="0" smtClean="0"/>
              <a:t>~(x</a:t>
            </a:r>
            <a:r>
              <a:rPr lang="en-US" altLang="zh-TW" b="1" baseline="-25000" dirty="0" smtClean="0"/>
              <a:t>2</a:t>
            </a:r>
            <a:r>
              <a:rPr lang="en-US" altLang="zh-TW" b="1" dirty="0" smtClean="0"/>
              <a:t> </a:t>
            </a:r>
            <a:r>
              <a:rPr lang="en-US" altLang="zh-TW" b="1" dirty="0"/>
              <a:t>⊕ x</a:t>
            </a:r>
            <a:r>
              <a:rPr lang="en-US" altLang="zh-TW" b="1" baseline="-25000" dirty="0"/>
              <a:t>3</a:t>
            </a:r>
            <a:r>
              <a:rPr lang="en-US" altLang="zh-TW" b="1" dirty="0"/>
              <a:t>) </a:t>
            </a:r>
          </a:p>
          <a:p>
            <a:pPr marL="0" indent="0">
              <a:buNone/>
            </a:pPr>
            <a:endParaRPr lang="en-US" altLang="zh-TW" b="1" dirty="0" smtClean="0"/>
          </a:p>
        </p:txBody>
      </p:sp>
      <p:sp>
        <p:nvSpPr>
          <p:cNvPr id="5" name="Line 67"/>
          <p:cNvSpPr>
            <a:spLocks noChangeAspect="1" noChangeShapeType="1"/>
          </p:cNvSpPr>
          <p:nvPr/>
        </p:nvSpPr>
        <p:spPr bwMode="auto">
          <a:xfrm>
            <a:off x="8175839" y="2994428"/>
            <a:ext cx="1444625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6" name="Freeform 70"/>
          <p:cNvSpPr>
            <a:spLocks noChangeAspect="1"/>
          </p:cNvSpPr>
          <p:nvPr/>
        </p:nvSpPr>
        <p:spPr bwMode="auto">
          <a:xfrm>
            <a:off x="9620464" y="2740428"/>
            <a:ext cx="355600" cy="887412"/>
          </a:xfrm>
          <a:custGeom>
            <a:avLst/>
            <a:gdLst>
              <a:gd name="T0" fmla="*/ 2147483647 w 336"/>
              <a:gd name="T1" fmla="*/ 2147483647 h 840"/>
              <a:gd name="T2" fmla="*/ 2147483647 w 336"/>
              <a:gd name="T3" fmla="*/ 2147483647 h 840"/>
              <a:gd name="T4" fmla="*/ 0 w 336"/>
              <a:gd name="T5" fmla="*/ 0 h 840"/>
              <a:gd name="T6" fmla="*/ 0 w 336"/>
              <a:gd name="T7" fmla="*/ 2147483647 h 840"/>
              <a:gd name="T8" fmla="*/ 2147483647 w 336"/>
              <a:gd name="T9" fmla="*/ 2147483647 h 8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6"/>
              <a:gd name="T16" fmla="*/ 0 h 840"/>
              <a:gd name="T17" fmla="*/ 336 w 336"/>
              <a:gd name="T18" fmla="*/ 840 h 8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6" h="840">
                <a:moveTo>
                  <a:pt x="336" y="672"/>
                </a:moveTo>
                <a:lnTo>
                  <a:pt x="336" y="168"/>
                </a:lnTo>
                <a:lnTo>
                  <a:pt x="0" y="0"/>
                </a:lnTo>
                <a:lnTo>
                  <a:pt x="0" y="840"/>
                </a:lnTo>
                <a:lnTo>
                  <a:pt x="336" y="672"/>
                </a:lnTo>
                <a:close/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7" name="Line 71"/>
          <p:cNvSpPr>
            <a:spLocks noChangeAspect="1" noChangeShapeType="1"/>
          </p:cNvSpPr>
          <p:nvPr/>
        </p:nvSpPr>
        <p:spPr bwMode="auto">
          <a:xfrm>
            <a:off x="9798264" y="2461028"/>
            <a:ext cx="1587" cy="3556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" name="Rectangle 74"/>
          <p:cNvSpPr>
            <a:spLocks noChangeAspect="1" noChangeArrowheads="1"/>
          </p:cNvSpPr>
          <p:nvPr/>
        </p:nvSpPr>
        <p:spPr bwMode="auto">
          <a:xfrm>
            <a:off x="10528514" y="3067453"/>
            <a:ext cx="93662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zh-TW" sz="1400" i="1">
                <a:solidFill>
                  <a:srgbClr val="000000"/>
                </a:solidFill>
                <a:latin typeface="Times-Roman" charset="0"/>
                <a:ea typeface="新細明體" panose="02020500000000000000" pitchFamily="18" charset="-120"/>
              </a:rPr>
              <a:t>f </a:t>
            </a:r>
            <a:endParaRPr lang="en-US" altLang="zh-TW">
              <a:ea typeface="新細明體" panose="02020500000000000000" pitchFamily="18" charset="-120"/>
            </a:endParaRPr>
          </a:p>
        </p:txBody>
      </p:sp>
      <p:sp>
        <p:nvSpPr>
          <p:cNvPr id="9" name="Rectangle 75"/>
          <p:cNvSpPr>
            <a:spLocks noChangeAspect="1" noChangeArrowheads="1"/>
          </p:cNvSpPr>
          <p:nvPr/>
        </p:nvSpPr>
        <p:spPr bwMode="auto">
          <a:xfrm>
            <a:off x="7817064" y="2824565"/>
            <a:ext cx="13946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zh-TW" sz="1400" i="1" dirty="0" smtClean="0">
                <a:solidFill>
                  <a:srgbClr val="000000"/>
                </a:solidFill>
                <a:latin typeface="Times-Roman" charset="0"/>
                <a:ea typeface="新細明體" panose="02020500000000000000" pitchFamily="18" charset="-120"/>
              </a:rPr>
              <a:t> x</a:t>
            </a:r>
            <a:endParaRPr lang="en-US" altLang="zh-TW" dirty="0">
              <a:ea typeface="新細明體" panose="02020500000000000000" pitchFamily="18" charset="-120"/>
            </a:endParaRPr>
          </a:p>
        </p:txBody>
      </p:sp>
      <p:sp>
        <p:nvSpPr>
          <p:cNvPr id="10" name="Rectangle 76"/>
          <p:cNvSpPr>
            <a:spLocks noChangeAspect="1" noChangeArrowheads="1"/>
          </p:cNvSpPr>
          <p:nvPr/>
        </p:nvSpPr>
        <p:spPr bwMode="auto">
          <a:xfrm>
            <a:off x="7977401" y="2938865"/>
            <a:ext cx="1047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zh-TW" sz="1100" dirty="0">
                <a:solidFill>
                  <a:srgbClr val="000000"/>
                </a:solidFill>
                <a:latin typeface="Times-Roman" charset="0"/>
                <a:ea typeface="新細明體" panose="02020500000000000000" pitchFamily="18" charset="-120"/>
              </a:rPr>
              <a:t>2 </a:t>
            </a:r>
            <a:endParaRPr lang="en-US" altLang="zh-TW" dirty="0">
              <a:ea typeface="新細明體" panose="02020500000000000000" pitchFamily="18" charset="-120"/>
            </a:endParaRPr>
          </a:p>
        </p:txBody>
      </p:sp>
      <p:sp>
        <p:nvSpPr>
          <p:cNvPr id="11" name="Rectangle 77"/>
          <p:cNvSpPr>
            <a:spLocks noChangeAspect="1" noChangeArrowheads="1"/>
          </p:cNvSpPr>
          <p:nvPr/>
        </p:nvSpPr>
        <p:spPr bwMode="auto">
          <a:xfrm>
            <a:off x="8993401" y="2284815"/>
            <a:ext cx="23884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zh-TW" sz="1400" i="1" dirty="0" smtClean="0">
                <a:solidFill>
                  <a:srgbClr val="000000"/>
                </a:solidFill>
                <a:latin typeface="Times-Roman" charset="0"/>
                <a:ea typeface="新細明體" panose="02020500000000000000" pitchFamily="18" charset="-120"/>
              </a:rPr>
              <a:t>  x </a:t>
            </a:r>
            <a:endParaRPr lang="en-US" altLang="zh-TW" dirty="0">
              <a:ea typeface="新細明體" panose="02020500000000000000" pitchFamily="18" charset="-120"/>
            </a:endParaRPr>
          </a:p>
        </p:txBody>
      </p:sp>
      <p:sp>
        <p:nvSpPr>
          <p:cNvPr id="12" name="Rectangle 80"/>
          <p:cNvSpPr>
            <a:spLocks noChangeAspect="1" noChangeArrowheads="1"/>
          </p:cNvSpPr>
          <p:nvPr/>
        </p:nvSpPr>
        <p:spPr bwMode="auto">
          <a:xfrm>
            <a:off x="9156914" y="2400703"/>
            <a:ext cx="1047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zh-TW" sz="1100" dirty="0">
                <a:solidFill>
                  <a:srgbClr val="000000"/>
                </a:solidFill>
                <a:latin typeface="Times-Roman" charset="0"/>
                <a:ea typeface="新細明體" panose="02020500000000000000" pitchFamily="18" charset="-120"/>
              </a:rPr>
              <a:t>1 </a:t>
            </a:r>
            <a:endParaRPr lang="en-US" altLang="zh-TW" dirty="0">
              <a:ea typeface="新細明體" panose="02020500000000000000" pitchFamily="18" charset="-120"/>
            </a:endParaRPr>
          </a:p>
        </p:txBody>
      </p:sp>
      <p:sp>
        <p:nvSpPr>
          <p:cNvPr id="13" name="Freeform 90"/>
          <p:cNvSpPr>
            <a:spLocks noChangeAspect="1"/>
          </p:cNvSpPr>
          <p:nvPr/>
        </p:nvSpPr>
        <p:spPr bwMode="auto">
          <a:xfrm>
            <a:off x="8961651" y="3221440"/>
            <a:ext cx="279400" cy="279400"/>
          </a:xfrm>
          <a:custGeom>
            <a:avLst/>
            <a:gdLst>
              <a:gd name="T0" fmla="*/ 2147483647 w 263"/>
              <a:gd name="T1" fmla="*/ 2147483647 h 264"/>
              <a:gd name="T2" fmla="*/ 0 w 263"/>
              <a:gd name="T3" fmla="*/ 2147483647 h 264"/>
              <a:gd name="T4" fmla="*/ 0 w 263"/>
              <a:gd name="T5" fmla="*/ 0 h 264"/>
              <a:gd name="T6" fmla="*/ 2147483647 w 263"/>
              <a:gd name="T7" fmla="*/ 2147483647 h 264"/>
              <a:gd name="T8" fmla="*/ 0 60000 65536"/>
              <a:gd name="T9" fmla="*/ 0 60000 65536"/>
              <a:gd name="T10" fmla="*/ 0 60000 65536"/>
              <a:gd name="T11" fmla="*/ 0 60000 65536"/>
              <a:gd name="T12" fmla="*/ 0 w 263"/>
              <a:gd name="T13" fmla="*/ 0 h 264"/>
              <a:gd name="T14" fmla="*/ 263 w 263"/>
              <a:gd name="T15" fmla="*/ 264 h 2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3" h="264">
                <a:moveTo>
                  <a:pt x="263" y="120"/>
                </a:moveTo>
                <a:lnTo>
                  <a:pt x="0" y="264"/>
                </a:lnTo>
                <a:lnTo>
                  <a:pt x="0" y="0"/>
                </a:lnTo>
                <a:lnTo>
                  <a:pt x="263" y="120"/>
                </a:lnTo>
                <a:close/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4" name="Freeform 92"/>
          <p:cNvSpPr>
            <a:spLocks noChangeAspect="1"/>
          </p:cNvSpPr>
          <p:nvPr/>
        </p:nvSpPr>
        <p:spPr bwMode="auto">
          <a:xfrm>
            <a:off x="9242639" y="3300815"/>
            <a:ext cx="90487" cy="90488"/>
          </a:xfrm>
          <a:custGeom>
            <a:avLst/>
            <a:gdLst>
              <a:gd name="T0" fmla="*/ 2147483647 w 86"/>
              <a:gd name="T1" fmla="*/ 0 h 86"/>
              <a:gd name="T2" fmla="*/ 2147483647 w 86"/>
              <a:gd name="T3" fmla="*/ 1164664735 h 86"/>
              <a:gd name="T4" fmla="*/ 2147483647 w 86"/>
              <a:gd name="T5" fmla="*/ 2147483647 h 86"/>
              <a:gd name="T6" fmla="*/ 2147483647 w 86"/>
              <a:gd name="T7" fmla="*/ 2147483647 h 86"/>
              <a:gd name="T8" fmla="*/ 2147483647 w 86"/>
              <a:gd name="T9" fmla="*/ 2147483647 h 86"/>
              <a:gd name="T10" fmla="*/ 2147483647 w 86"/>
              <a:gd name="T11" fmla="*/ 2147483647 h 86"/>
              <a:gd name="T12" fmla="*/ 2147483647 w 86"/>
              <a:gd name="T13" fmla="*/ 2147483647 h 86"/>
              <a:gd name="T14" fmla="*/ 2147483647 w 86"/>
              <a:gd name="T15" fmla="*/ 2147483647 h 86"/>
              <a:gd name="T16" fmla="*/ 1164639238 w 86"/>
              <a:gd name="T17" fmla="*/ 2147483647 h 86"/>
              <a:gd name="T18" fmla="*/ 0 w 86"/>
              <a:gd name="T19" fmla="*/ 2147483647 h 86"/>
              <a:gd name="T20" fmla="*/ 0 w 86"/>
              <a:gd name="T21" fmla="*/ 2147483647 h 86"/>
              <a:gd name="T22" fmla="*/ 0 w 86"/>
              <a:gd name="T23" fmla="*/ 2147483647 h 86"/>
              <a:gd name="T24" fmla="*/ 1164639238 w 86"/>
              <a:gd name="T25" fmla="*/ 2147483647 h 86"/>
              <a:gd name="T26" fmla="*/ 2147483647 w 86"/>
              <a:gd name="T27" fmla="*/ 2147483647 h 86"/>
              <a:gd name="T28" fmla="*/ 2147483647 w 86"/>
              <a:gd name="T29" fmla="*/ 2147483647 h 86"/>
              <a:gd name="T30" fmla="*/ 2147483647 w 86"/>
              <a:gd name="T31" fmla="*/ 2147483647 h 86"/>
              <a:gd name="T32" fmla="*/ 2147483647 w 86"/>
              <a:gd name="T33" fmla="*/ 2147483647 h 86"/>
              <a:gd name="T34" fmla="*/ 2147483647 w 86"/>
              <a:gd name="T35" fmla="*/ 2147483647 h 86"/>
              <a:gd name="T36" fmla="*/ 2147483647 w 86"/>
              <a:gd name="T37" fmla="*/ 2147483647 h 86"/>
              <a:gd name="T38" fmla="*/ 2147483647 w 86"/>
              <a:gd name="T39" fmla="*/ 2147483647 h 86"/>
              <a:gd name="T40" fmla="*/ 2147483647 w 86"/>
              <a:gd name="T41" fmla="*/ 2147483647 h 86"/>
              <a:gd name="T42" fmla="*/ 2147483647 w 86"/>
              <a:gd name="T43" fmla="*/ 2147483647 h 86"/>
              <a:gd name="T44" fmla="*/ 2147483647 w 86"/>
              <a:gd name="T45" fmla="*/ 2147483647 h 86"/>
              <a:gd name="T46" fmla="*/ 2147483647 w 86"/>
              <a:gd name="T47" fmla="*/ 2147483647 h 86"/>
              <a:gd name="T48" fmla="*/ 2147483647 w 86"/>
              <a:gd name="T49" fmla="*/ 2147483647 h 86"/>
              <a:gd name="T50" fmla="*/ 2147483647 w 86"/>
              <a:gd name="T51" fmla="*/ 2147483647 h 86"/>
              <a:gd name="T52" fmla="*/ 2147483647 w 86"/>
              <a:gd name="T53" fmla="*/ 2147483647 h 86"/>
              <a:gd name="T54" fmla="*/ 2147483647 w 86"/>
              <a:gd name="T55" fmla="*/ 2147483647 h 86"/>
              <a:gd name="T56" fmla="*/ 2147483647 w 86"/>
              <a:gd name="T57" fmla="*/ 2147483647 h 86"/>
              <a:gd name="T58" fmla="*/ 2147483647 w 86"/>
              <a:gd name="T59" fmla="*/ 2147483647 h 86"/>
              <a:gd name="T60" fmla="*/ 2147483647 w 86"/>
              <a:gd name="T61" fmla="*/ 2147483647 h 86"/>
              <a:gd name="T62" fmla="*/ 2147483647 w 86"/>
              <a:gd name="T63" fmla="*/ 2147483647 h 86"/>
              <a:gd name="T64" fmla="*/ 2147483647 w 86"/>
              <a:gd name="T65" fmla="*/ 2147483647 h 86"/>
              <a:gd name="T66" fmla="*/ 2147483647 w 86"/>
              <a:gd name="T67" fmla="*/ 2147483647 h 86"/>
              <a:gd name="T68" fmla="*/ 2147483647 w 86"/>
              <a:gd name="T69" fmla="*/ 2147483647 h 86"/>
              <a:gd name="T70" fmla="*/ 2147483647 w 86"/>
              <a:gd name="T71" fmla="*/ 2147483647 h 86"/>
              <a:gd name="T72" fmla="*/ 2147483647 w 86"/>
              <a:gd name="T73" fmla="*/ 2147483647 h 86"/>
              <a:gd name="T74" fmla="*/ 2147483647 w 86"/>
              <a:gd name="T75" fmla="*/ 2147483647 h 86"/>
              <a:gd name="T76" fmla="*/ 2147483647 w 86"/>
              <a:gd name="T77" fmla="*/ 2147483647 h 86"/>
              <a:gd name="T78" fmla="*/ 2147483647 w 86"/>
              <a:gd name="T79" fmla="*/ 2147483647 h 86"/>
              <a:gd name="T80" fmla="*/ 2147483647 w 86"/>
              <a:gd name="T81" fmla="*/ 2147483647 h 86"/>
              <a:gd name="T82" fmla="*/ 2147483647 w 86"/>
              <a:gd name="T83" fmla="*/ 2147483647 h 86"/>
              <a:gd name="T84" fmla="*/ 2147483647 w 86"/>
              <a:gd name="T85" fmla="*/ 0 h 86"/>
              <a:gd name="T86" fmla="*/ 2147483647 w 86"/>
              <a:gd name="T87" fmla="*/ 0 h 8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86"/>
              <a:gd name="T133" fmla="*/ 0 h 86"/>
              <a:gd name="T134" fmla="*/ 86 w 86"/>
              <a:gd name="T135" fmla="*/ 86 h 8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86" h="86">
                <a:moveTo>
                  <a:pt x="43" y="0"/>
                </a:moveTo>
                <a:lnTo>
                  <a:pt x="41" y="0"/>
                </a:lnTo>
                <a:lnTo>
                  <a:pt x="38" y="0"/>
                </a:lnTo>
                <a:lnTo>
                  <a:pt x="36" y="0"/>
                </a:lnTo>
                <a:lnTo>
                  <a:pt x="33" y="1"/>
                </a:lnTo>
                <a:lnTo>
                  <a:pt x="32" y="1"/>
                </a:lnTo>
                <a:lnTo>
                  <a:pt x="30" y="2"/>
                </a:lnTo>
                <a:lnTo>
                  <a:pt x="27" y="2"/>
                </a:lnTo>
                <a:lnTo>
                  <a:pt x="26" y="3"/>
                </a:lnTo>
                <a:lnTo>
                  <a:pt x="24" y="4"/>
                </a:lnTo>
                <a:lnTo>
                  <a:pt x="23" y="4"/>
                </a:lnTo>
                <a:lnTo>
                  <a:pt x="20" y="6"/>
                </a:lnTo>
                <a:lnTo>
                  <a:pt x="19" y="7"/>
                </a:lnTo>
                <a:lnTo>
                  <a:pt x="17" y="8"/>
                </a:lnTo>
                <a:lnTo>
                  <a:pt x="15" y="9"/>
                </a:lnTo>
                <a:lnTo>
                  <a:pt x="13" y="10"/>
                </a:lnTo>
                <a:lnTo>
                  <a:pt x="12" y="13"/>
                </a:lnTo>
                <a:lnTo>
                  <a:pt x="11" y="14"/>
                </a:lnTo>
                <a:lnTo>
                  <a:pt x="9" y="15"/>
                </a:lnTo>
                <a:lnTo>
                  <a:pt x="8" y="16"/>
                </a:lnTo>
                <a:lnTo>
                  <a:pt x="7" y="19"/>
                </a:lnTo>
                <a:lnTo>
                  <a:pt x="6" y="20"/>
                </a:lnTo>
                <a:lnTo>
                  <a:pt x="5" y="22"/>
                </a:lnTo>
                <a:lnTo>
                  <a:pt x="3" y="24"/>
                </a:lnTo>
                <a:lnTo>
                  <a:pt x="2" y="26"/>
                </a:lnTo>
                <a:lnTo>
                  <a:pt x="2" y="28"/>
                </a:lnTo>
                <a:lnTo>
                  <a:pt x="1" y="30"/>
                </a:lnTo>
                <a:lnTo>
                  <a:pt x="1" y="32"/>
                </a:lnTo>
                <a:lnTo>
                  <a:pt x="0" y="34"/>
                </a:lnTo>
                <a:lnTo>
                  <a:pt x="0" y="37"/>
                </a:lnTo>
                <a:lnTo>
                  <a:pt x="0" y="38"/>
                </a:lnTo>
                <a:lnTo>
                  <a:pt x="0" y="40"/>
                </a:lnTo>
                <a:lnTo>
                  <a:pt x="0" y="43"/>
                </a:lnTo>
                <a:lnTo>
                  <a:pt x="0" y="45"/>
                </a:lnTo>
                <a:lnTo>
                  <a:pt x="0" y="48"/>
                </a:lnTo>
                <a:lnTo>
                  <a:pt x="0" y="50"/>
                </a:lnTo>
                <a:lnTo>
                  <a:pt x="0" y="51"/>
                </a:lnTo>
                <a:lnTo>
                  <a:pt x="1" y="54"/>
                </a:lnTo>
                <a:lnTo>
                  <a:pt x="1" y="56"/>
                </a:lnTo>
                <a:lnTo>
                  <a:pt x="2" y="58"/>
                </a:lnTo>
                <a:lnTo>
                  <a:pt x="2" y="60"/>
                </a:lnTo>
                <a:lnTo>
                  <a:pt x="3" y="62"/>
                </a:lnTo>
                <a:lnTo>
                  <a:pt x="5" y="63"/>
                </a:lnTo>
                <a:lnTo>
                  <a:pt x="6" y="66"/>
                </a:lnTo>
                <a:lnTo>
                  <a:pt x="7" y="67"/>
                </a:lnTo>
                <a:lnTo>
                  <a:pt x="8" y="69"/>
                </a:lnTo>
                <a:lnTo>
                  <a:pt x="9" y="70"/>
                </a:lnTo>
                <a:lnTo>
                  <a:pt x="11" y="72"/>
                </a:lnTo>
                <a:lnTo>
                  <a:pt x="12" y="74"/>
                </a:lnTo>
                <a:lnTo>
                  <a:pt x="13" y="75"/>
                </a:lnTo>
                <a:lnTo>
                  <a:pt x="15" y="76"/>
                </a:lnTo>
                <a:lnTo>
                  <a:pt x="17" y="78"/>
                </a:lnTo>
                <a:lnTo>
                  <a:pt x="19" y="79"/>
                </a:lnTo>
                <a:lnTo>
                  <a:pt x="20" y="80"/>
                </a:lnTo>
                <a:lnTo>
                  <a:pt x="23" y="81"/>
                </a:lnTo>
                <a:lnTo>
                  <a:pt x="24" y="82"/>
                </a:lnTo>
                <a:lnTo>
                  <a:pt x="26" y="82"/>
                </a:lnTo>
                <a:lnTo>
                  <a:pt x="27" y="84"/>
                </a:lnTo>
                <a:lnTo>
                  <a:pt x="30" y="85"/>
                </a:lnTo>
                <a:lnTo>
                  <a:pt x="32" y="85"/>
                </a:lnTo>
                <a:lnTo>
                  <a:pt x="33" y="86"/>
                </a:lnTo>
                <a:lnTo>
                  <a:pt x="36" y="86"/>
                </a:lnTo>
                <a:lnTo>
                  <a:pt x="38" y="86"/>
                </a:lnTo>
                <a:lnTo>
                  <a:pt x="41" y="86"/>
                </a:lnTo>
                <a:lnTo>
                  <a:pt x="43" y="86"/>
                </a:lnTo>
                <a:lnTo>
                  <a:pt x="45" y="86"/>
                </a:lnTo>
                <a:lnTo>
                  <a:pt x="47" y="86"/>
                </a:lnTo>
                <a:lnTo>
                  <a:pt x="49" y="86"/>
                </a:lnTo>
                <a:lnTo>
                  <a:pt x="51" y="86"/>
                </a:lnTo>
                <a:lnTo>
                  <a:pt x="54" y="85"/>
                </a:lnTo>
                <a:lnTo>
                  <a:pt x="56" y="85"/>
                </a:lnTo>
                <a:lnTo>
                  <a:pt x="57" y="84"/>
                </a:lnTo>
                <a:lnTo>
                  <a:pt x="60" y="82"/>
                </a:lnTo>
                <a:lnTo>
                  <a:pt x="61" y="82"/>
                </a:lnTo>
                <a:lnTo>
                  <a:pt x="63" y="81"/>
                </a:lnTo>
                <a:lnTo>
                  <a:pt x="66" y="80"/>
                </a:lnTo>
                <a:lnTo>
                  <a:pt x="67" y="79"/>
                </a:lnTo>
                <a:lnTo>
                  <a:pt x="68" y="78"/>
                </a:lnTo>
                <a:lnTo>
                  <a:pt x="71" y="76"/>
                </a:lnTo>
                <a:lnTo>
                  <a:pt x="72" y="75"/>
                </a:lnTo>
                <a:lnTo>
                  <a:pt x="73" y="74"/>
                </a:lnTo>
                <a:lnTo>
                  <a:pt x="75" y="72"/>
                </a:lnTo>
                <a:lnTo>
                  <a:pt x="77" y="70"/>
                </a:lnTo>
                <a:lnTo>
                  <a:pt x="78" y="69"/>
                </a:lnTo>
                <a:lnTo>
                  <a:pt x="79" y="67"/>
                </a:lnTo>
                <a:lnTo>
                  <a:pt x="80" y="66"/>
                </a:lnTo>
                <a:lnTo>
                  <a:pt x="81" y="63"/>
                </a:lnTo>
                <a:lnTo>
                  <a:pt x="81" y="62"/>
                </a:lnTo>
                <a:lnTo>
                  <a:pt x="83" y="60"/>
                </a:lnTo>
                <a:lnTo>
                  <a:pt x="84" y="58"/>
                </a:lnTo>
                <a:lnTo>
                  <a:pt x="84" y="56"/>
                </a:lnTo>
                <a:lnTo>
                  <a:pt x="85" y="54"/>
                </a:lnTo>
                <a:lnTo>
                  <a:pt x="85" y="51"/>
                </a:lnTo>
                <a:lnTo>
                  <a:pt x="86" y="50"/>
                </a:lnTo>
                <a:lnTo>
                  <a:pt x="86" y="48"/>
                </a:lnTo>
                <a:lnTo>
                  <a:pt x="86" y="45"/>
                </a:lnTo>
                <a:lnTo>
                  <a:pt x="86" y="43"/>
                </a:lnTo>
                <a:lnTo>
                  <a:pt x="86" y="40"/>
                </a:lnTo>
                <a:lnTo>
                  <a:pt x="86" y="38"/>
                </a:lnTo>
                <a:lnTo>
                  <a:pt x="86" y="37"/>
                </a:lnTo>
                <a:lnTo>
                  <a:pt x="85" y="34"/>
                </a:lnTo>
                <a:lnTo>
                  <a:pt x="85" y="32"/>
                </a:lnTo>
                <a:lnTo>
                  <a:pt x="84" y="30"/>
                </a:lnTo>
                <a:lnTo>
                  <a:pt x="84" y="28"/>
                </a:lnTo>
                <a:lnTo>
                  <a:pt x="83" y="26"/>
                </a:lnTo>
                <a:lnTo>
                  <a:pt x="81" y="24"/>
                </a:lnTo>
                <a:lnTo>
                  <a:pt x="81" y="22"/>
                </a:lnTo>
                <a:lnTo>
                  <a:pt x="80" y="20"/>
                </a:lnTo>
                <a:lnTo>
                  <a:pt x="79" y="19"/>
                </a:lnTo>
                <a:lnTo>
                  <a:pt x="78" y="16"/>
                </a:lnTo>
                <a:lnTo>
                  <a:pt x="77" y="15"/>
                </a:lnTo>
                <a:lnTo>
                  <a:pt x="75" y="14"/>
                </a:lnTo>
                <a:lnTo>
                  <a:pt x="73" y="13"/>
                </a:lnTo>
                <a:lnTo>
                  <a:pt x="72" y="10"/>
                </a:lnTo>
                <a:lnTo>
                  <a:pt x="71" y="9"/>
                </a:lnTo>
                <a:lnTo>
                  <a:pt x="68" y="8"/>
                </a:lnTo>
                <a:lnTo>
                  <a:pt x="67" y="7"/>
                </a:lnTo>
                <a:lnTo>
                  <a:pt x="66" y="6"/>
                </a:lnTo>
                <a:lnTo>
                  <a:pt x="63" y="4"/>
                </a:lnTo>
                <a:lnTo>
                  <a:pt x="61" y="4"/>
                </a:lnTo>
                <a:lnTo>
                  <a:pt x="60" y="3"/>
                </a:lnTo>
                <a:lnTo>
                  <a:pt x="57" y="2"/>
                </a:lnTo>
                <a:lnTo>
                  <a:pt x="56" y="2"/>
                </a:lnTo>
                <a:lnTo>
                  <a:pt x="54" y="1"/>
                </a:lnTo>
                <a:lnTo>
                  <a:pt x="51" y="1"/>
                </a:lnTo>
                <a:lnTo>
                  <a:pt x="49" y="0"/>
                </a:lnTo>
                <a:lnTo>
                  <a:pt x="47" y="0"/>
                </a:lnTo>
                <a:lnTo>
                  <a:pt x="45" y="0"/>
                </a:lnTo>
                <a:lnTo>
                  <a:pt x="43" y="0"/>
                </a:lnTo>
              </a:path>
            </a:pathLst>
          </a:custGeom>
          <a:solidFill>
            <a:schemeClr val="bg1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" name="Freeform 93"/>
          <p:cNvSpPr>
            <a:spLocks noChangeAspect="1"/>
          </p:cNvSpPr>
          <p:nvPr/>
        </p:nvSpPr>
        <p:spPr bwMode="auto">
          <a:xfrm>
            <a:off x="8607639" y="2994428"/>
            <a:ext cx="354012" cy="354012"/>
          </a:xfrm>
          <a:custGeom>
            <a:avLst/>
            <a:gdLst>
              <a:gd name="T0" fmla="*/ 0 w 336"/>
              <a:gd name="T1" fmla="*/ 0 h 336"/>
              <a:gd name="T2" fmla="*/ 0 w 336"/>
              <a:gd name="T3" fmla="*/ 2147483647 h 336"/>
              <a:gd name="T4" fmla="*/ 2147483647 w 336"/>
              <a:gd name="T5" fmla="*/ 2147483647 h 336"/>
              <a:gd name="T6" fmla="*/ 0 60000 65536"/>
              <a:gd name="T7" fmla="*/ 0 60000 65536"/>
              <a:gd name="T8" fmla="*/ 0 60000 65536"/>
              <a:gd name="T9" fmla="*/ 0 w 336"/>
              <a:gd name="T10" fmla="*/ 0 h 336"/>
              <a:gd name="T11" fmla="*/ 336 w 336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6" h="336">
                <a:moveTo>
                  <a:pt x="0" y="0"/>
                </a:moveTo>
                <a:lnTo>
                  <a:pt x="0" y="336"/>
                </a:lnTo>
                <a:lnTo>
                  <a:pt x="336" y="336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6" name="Freeform 94"/>
          <p:cNvSpPr>
            <a:spLocks noChangeAspect="1"/>
          </p:cNvSpPr>
          <p:nvPr/>
        </p:nvSpPr>
        <p:spPr bwMode="auto">
          <a:xfrm>
            <a:off x="8566364" y="2945215"/>
            <a:ext cx="82550" cy="82550"/>
          </a:xfrm>
          <a:custGeom>
            <a:avLst/>
            <a:gdLst>
              <a:gd name="T0" fmla="*/ 2147483647 w 48"/>
              <a:gd name="T1" fmla="*/ 0 h 48"/>
              <a:gd name="T2" fmla="*/ 2147483647 w 48"/>
              <a:gd name="T3" fmla="*/ 0 h 48"/>
              <a:gd name="T4" fmla="*/ 2147483647 w 48"/>
              <a:gd name="T5" fmla="*/ 2147483647 h 48"/>
              <a:gd name="T6" fmla="*/ 2147483647 w 48"/>
              <a:gd name="T7" fmla="*/ 2147483647 h 48"/>
              <a:gd name="T8" fmla="*/ 2147483647 w 48"/>
              <a:gd name="T9" fmla="*/ 2147483647 h 48"/>
              <a:gd name="T10" fmla="*/ 2147483647 w 48"/>
              <a:gd name="T11" fmla="*/ 2147483647 h 48"/>
              <a:gd name="T12" fmla="*/ 2147483647 w 48"/>
              <a:gd name="T13" fmla="*/ 2147483647 h 48"/>
              <a:gd name="T14" fmla="*/ 2147483647 w 48"/>
              <a:gd name="T15" fmla="*/ 2147483647 h 48"/>
              <a:gd name="T16" fmla="*/ 2147483647 w 48"/>
              <a:gd name="T17" fmla="*/ 2147483647 h 48"/>
              <a:gd name="T18" fmla="*/ 0 w 48"/>
              <a:gd name="T19" fmla="*/ 2147483647 h 48"/>
              <a:gd name="T20" fmla="*/ 0 w 48"/>
              <a:gd name="T21" fmla="*/ 2147483647 h 48"/>
              <a:gd name="T22" fmla="*/ 0 w 48"/>
              <a:gd name="T23" fmla="*/ 2147483647 h 48"/>
              <a:gd name="T24" fmla="*/ 0 w 48"/>
              <a:gd name="T25" fmla="*/ 2147483647 h 48"/>
              <a:gd name="T26" fmla="*/ 2147483647 w 48"/>
              <a:gd name="T27" fmla="*/ 2147483647 h 48"/>
              <a:gd name="T28" fmla="*/ 2147483647 w 48"/>
              <a:gd name="T29" fmla="*/ 2147483647 h 48"/>
              <a:gd name="T30" fmla="*/ 2147483647 w 48"/>
              <a:gd name="T31" fmla="*/ 2147483647 h 48"/>
              <a:gd name="T32" fmla="*/ 2147483647 w 48"/>
              <a:gd name="T33" fmla="*/ 2147483647 h 48"/>
              <a:gd name="T34" fmla="*/ 2147483647 w 48"/>
              <a:gd name="T35" fmla="*/ 2147483647 h 48"/>
              <a:gd name="T36" fmla="*/ 2147483647 w 48"/>
              <a:gd name="T37" fmla="*/ 2147483647 h 48"/>
              <a:gd name="T38" fmla="*/ 2147483647 w 48"/>
              <a:gd name="T39" fmla="*/ 2147483647 h 48"/>
              <a:gd name="T40" fmla="*/ 2147483647 w 48"/>
              <a:gd name="T41" fmla="*/ 2147483647 h 48"/>
              <a:gd name="T42" fmla="*/ 2147483647 w 48"/>
              <a:gd name="T43" fmla="*/ 2147483647 h 48"/>
              <a:gd name="T44" fmla="*/ 2147483647 w 48"/>
              <a:gd name="T45" fmla="*/ 2147483647 h 48"/>
              <a:gd name="T46" fmla="*/ 2147483647 w 48"/>
              <a:gd name="T47" fmla="*/ 2147483647 h 48"/>
              <a:gd name="T48" fmla="*/ 2147483647 w 48"/>
              <a:gd name="T49" fmla="*/ 2147483647 h 48"/>
              <a:gd name="T50" fmla="*/ 2147483647 w 48"/>
              <a:gd name="T51" fmla="*/ 2147483647 h 48"/>
              <a:gd name="T52" fmla="*/ 2147483647 w 48"/>
              <a:gd name="T53" fmla="*/ 2147483647 h 48"/>
              <a:gd name="T54" fmla="*/ 2147483647 w 48"/>
              <a:gd name="T55" fmla="*/ 2147483647 h 48"/>
              <a:gd name="T56" fmla="*/ 2147483647 w 48"/>
              <a:gd name="T57" fmla="*/ 2147483647 h 48"/>
              <a:gd name="T58" fmla="*/ 2147483647 w 48"/>
              <a:gd name="T59" fmla="*/ 2147483647 h 48"/>
              <a:gd name="T60" fmla="*/ 2147483647 w 48"/>
              <a:gd name="T61" fmla="*/ 2147483647 h 48"/>
              <a:gd name="T62" fmla="*/ 2147483647 w 48"/>
              <a:gd name="T63" fmla="*/ 2147483647 h 48"/>
              <a:gd name="T64" fmla="*/ 2147483647 w 48"/>
              <a:gd name="T65" fmla="*/ 2147483647 h 48"/>
              <a:gd name="T66" fmla="*/ 2147483647 w 48"/>
              <a:gd name="T67" fmla="*/ 2147483647 h 48"/>
              <a:gd name="T68" fmla="*/ 2147483647 w 48"/>
              <a:gd name="T69" fmla="*/ 2147483647 h 48"/>
              <a:gd name="T70" fmla="*/ 2147483647 w 48"/>
              <a:gd name="T71" fmla="*/ 2147483647 h 48"/>
              <a:gd name="T72" fmla="*/ 2147483647 w 48"/>
              <a:gd name="T73" fmla="*/ 2147483647 h 48"/>
              <a:gd name="T74" fmla="*/ 2147483647 w 48"/>
              <a:gd name="T75" fmla="*/ 2147483647 h 48"/>
              <a:gd name="T76" fmla="*/ 2147483647 w 48"/>
              <a:gd name="T77" fmla="*/ 2147483647 h 48"/>
              <a:gd name="T78" fmla="*/ 2147483647 w 48"/>
              <a:gd name="T79" fmla="*/ 2147483647 h 48"/>
              <a:gd name="T80" fmla="*/ 2147483647 w 48"/>
              <a:gd name="T81" fmla="*/ 2147483647 h 48"/>
              <a:gd name="T82" fmla="*/ 2147483647 w 48"/>
              <a:gd name="T83" fmla="*/ 2147483647 h 48"/>
              <a:gd name="T84" fmla="*/ 2147483647 w 48"/>
              <a:gd name="T85" fmla="*/ 0 h 48"/>
              <a:gd name="T86" fmla="*/ 2147483647 w 48"/>
              <a:gd name="T87" fmla="*/ 0 h 48"/>
              <a:gd name="T88" fmla="*/ 2147483647 w 48"/>
              <a:gd name="T89" fmla="*/ 2147483647 h 48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48"/>
              <a:gd name="T136" fmla="*/ 0 h 48"/>
              <a:gd name="T137" fmla="*/ 48 w 48"/>
              <a:gd name="T138" fmla="*/ 48 h 48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48" h="48">
                <a:moveTo>
                  <a:pt x="24" y="24"/>
                </a:moveTo>
                <a:lnTo>
                  <a:pt x="24" y="0"/>
                </a:lnTo>
                <a:lnTo>
                  <a:pt x="22" y="0"/>
                </a:lnTo>
                <a:lnTo>
                  <a:pt x="21" y="0"/>
                </a:lnTo>
                <a:lnTo>
                  <a:pt x="20" y="0"/>
                </a:lnTo>
                <a:lnTo>
                  <a:pt x="19" y="0"/>
                </a:lnTo>
                <a:lnTo>
                  <a:pt x="18" y="1"/>
                </a:lnTo>
                <a:lnTo>
                  <a:pt x="16" y="1"/>
                </a:lnTo>
                <a:lnTo>
                  <a:pt x="15" y="1"/>
                </a:lnTo>
                <a:lnTo>
                  <a:pt x="14" y="3"/>
                </a:lnTo>
                <a:lnTo>
                  <a:pt x="13" y="3"/>
                </a:lnTo>
                <a:lnTo>
                  <a:pt x="12" y="3"/>
                </a:lnTo>
                <a:lnTo>
                  <a:pt x="10" y="4"/>
                </a:lnTo>
                <a:lnTo>
                  <a:pt x="9" y="5"/>
                </a:lnTo>
                <a:lnTo>
                  <a:pt x="8" y="6"/>
                </a:lnTo>
                <a:lnTo>
                  <a:pt x="7" y="6"/>
                </a:lnTo>
                <a:lnTo>
                  <a:pt x="7" y="7"/>
                </a:lnTo>
                <a:lnTo>
                  <a:pt x="6" y="9"/>
                </a:lnTo>
                <a:lnTo>
                  <a:pt x="4" y="9"/>
                </a:lnTo>
                <a:lnTo>
                  <a:pt x="4" y="10"/>
                </a:lnTo>
                <a:lnTo>
                  <a:pt x="3" y="11"/>
                </a:lnTo>
                <a:lnTo>
                  <a:pt x="3" y="12"/>
                </a:lnTo>
                <a:lnTo>
                  <a:pt x="2" y="12"/>
                </a:lnTo>
                <a:lnTo>
                  <a:pt x="2" y="13"/>
                </a:lnTo>
                <a:lnTo>
                  <a:pt x="1" y="15"/>
                </a:lnTo>
                <a:lnTo>
                  <a:pt x="1" y="16"/>
                </a:lnTo>
                <a:lnTo>
                  <a:pt x="1" y="17"/>
                </a:lnTo>
                <a:lnTo>
                  <a:pt x="0" y="18"/>
                </a:lnTo>
                <a:lnTo>
                  <a:pt x="0" y="19"/>
                </a:lnTo>
                <a:lnTo>
                  <a:pt x="0" y="21"/>
                </a:lnTo>
                <a:lnTo>
                  <a:pt x="0" y="22"/>
                </a:lnTo>
                <a:lnTo>
                  <a:pt x="0" y="23"/>
                </a:lnTo>
                <a:lnTo>
                  <a:pt x="0" y="24"/>
                </a:lnTo>
                <a:lnTo>
                  <a:pt x="0" y="25"/>
                </a:lnTo>
                <a:lnTo>
                  <a:pt x="0" y="27"/>
                </a:lnTo>
                <a:lnTo>
                  <a:pt x="0" y="28"/>
                </a:lnTo>
                <a:lnTo>
                  <a:pt x="0" y="29"/>
                </a:lnTo>
                <a:lnTo>
                  <a:pt x="0" y="30"/>
                </a:lnTo>
                <a:lnTo>
                  <a:pt x="1" y="31"/>
                </a:lnTo>
                <a:lnTo>
                  <a:pt x="1" y="33"/>
                </a:lnTo>
                <a:lnTo>
                  <a:pt x="1" y="34"/>
                </a:lnTo>
                <a:lnTo>
                  <a:pt x="2" y="35"/>
                </a:lnTo>
                <a:lnTo>
                  <a:pt x="2" y="36"/>
                </a:lnTo>
                <a:lnTo>
                  <a:pt x="3" y="36"/>
                </a:lnTo>
                <a:lnTo>
                  <a:pt x="3" y="37"/>
                </a:lnTo>
                <a:lnTo>
                  <a:pt x="4" y="39"/>
                </a:lnTo>
                <a:lnTo>
                  <a:pt x="4" y="40"/>
                </a:lnTo>
                <a:lnTo>
                  <a:pt x="6" y="40"/>
                </a:lnTo>
                <a:lnTo>
                  <a:pt x="7" y="41"/>
                </a:lnTo>
                <a:lnTo>
                  <a:pt x="7" y="42"/>
                </a:lnTo>
                <a:lnTo>
                  <a:pt x="8" y="42"/>
                </a:lnTo>
                <a:lnTo>
                  <a:pt x="9" y="43"/>
                </a:lnTo>
                <a:lnTo>
                  <a:pt x="10" y="45"/>
                </a:lnTo>
                <a:lnTo>
                  <a:pt x="12" y="46"/>
                </a:lnTo>
                <a:lnTo>
                  <a:pt x="13" y="46"/>
                </a:lnTo>
                <a:lnTo>
                  <a:pt x="14" y="46"/>
                </a:lnTo>
                <a:lnTo>
                  <a:pt x="15" y="47"/>
                </a:lnTo>
                <a:lnTo>
                  <a:pt x="16" y="47"/>
                </a:lnTo>
                <a:lnTo>
                  <a:pt x="18" y="47"/>
                </a:lnTo>
                <a:lnTo>
                  <a:pt x="19" y="48"/>
                </a:lnTo>
                <a:lnTo>
                  <a:pt x="20" y="48"/>
                </a:lnTo>
                <a:lnTo>
                  <a:pt x="21" y="48"/>
                </a:lnTo>
                <a:lnTo>
                  <a:pt x="22" y="48"/>
                </a:lnTo>
                <a:lnTo>
                  <a:pt x="24" y="48"/>
                </a:lnTo>
                <a:lnTo>
                  <a:pt x="25" y="48"/>
                </a:lnTo>
                <a:lnTo>
                  <a:pt x="26" y="48"/>
                </a:lnTo>
                <a:lnTo>
                  <a:pt x="27" y="48"/>
                </a:lnTo>
                <a:lnTo>
                  <a:pt x="28" y="48"/>
                </a:lnTo>
                <a:lnTo>
                  <a:pt x="30" y="47"/>
                </a:lnTo>
                <a:lnTo>
                  <a:pt x="31" y="47"/>
                </a:lnTo>
                <a:lnTo>
                  <a:pt x="32" y="47"/>
                </a:lnTo>
                <a:lnTo>
                  <a:pt x="32" y="46"/>
                </a:lnTo>
                <a:lnTo>
                  <a:pt x="33" y="46"/>
                </a:lnTo>
                <a:lnTo>
                  <a:pt x="34" y="46"/>
                </a:lnTo>
                <a:lnTo>
                  <a:pt x="36" y="45"/>
                </a:lnTo>
                <a:lnTo>
                  <a:pt x="37" y="45"/>
                </a:lnTo>
                <a:lnTo>
                  <a:pt x="38" y="43"/>
                </a:lnTo>
                <a:lnTo>
                  <a:pt x="38" y="42"/>
                </a:lnTo>
                <a:lnTo>
                  <a:pt x="39" y="42"/>
                </a:lnTo>
                <a:lnTo>
                  <a:pt x="40" y="41"/>
                </a:lnTo>
                <a:lnTo>
                  <a:pt x="40" y="40"/>
                </a:lnTo>
                <a:lnTo>
                  <a:pt x="42" y="40"/>
                </a:lnTo>
                <a:lnTo>
                  <a:pt x="43" y="39"/>
                </a:lnTo>
                <a:lnTo>
                  <a:pt x="43" y="37"/>
                </a:lnTo>
                <a:lnTo>
                  <a:pt x="44" y="36"/>
                </a:lnTo>
                <a:lnTo>
                  <a:pt x="45" y="35"/>
                </a:lnTo>
                <a:lnTo>
                  <a:pt x="45" y="34"/>
                </a:lnTo>
                <a:lnTo>
                  <a:pt x="45" y="33"/>
                </a:lnTo>
                <a:lnTo>
                  <a:pt x="46" y="31"/>
                </a:lnTo>
                <a:lnTo>
                  <a:pt x="46" y="30"/>
                </a:lnTo>
                <a:lnTo>
                  <a:pt x="46" y="29"/>
                </a:lnTo>
                <a:lnTo>
                  <a:pt x="46" y="28"/>
                </a:lnTo>
                <a:lnTo>
                  <a:pt x="48" y="27"/>
                </a:lnTo>
                <a:lnTo>
                  <a:pt x="48" y="25"/>
                </a:lnTo>
                <a:lnTo>
                  <a:pt x="48" y="24"/>
                </a:lnTo>
                <a:lnTo>
                  <a:pt x="48" y="23"/>
                </a:lnTo>
                <a:lnTo>
                  <a:pt x="48" y="22"/>
                </a:lnTo>
                <a:lnTo>
                  <a:pt x="46" y="21"/>
                </a:lnTo>
                <a:lnTo>
                  <a:pt x="46" y="19"/>
                </a:lnTo>
                <a:lnTo>
                  <a:pt x="46" y="18"/>
                </a:lnTo>
                <a:lnTo>
                  <a:pt x="46" y="17"/>
                </a:lnTo>
                <a:lnTo>
                  <a:pt x="45" y="16"/>
                </a:lnTo>
                <a:lnTo>
                  <a:pt x="45" y="15"/>
                </a:lnTo>
                <a:lnTo>
                  <a:pt x="45" y="13"/>
                </a:lnTo>
                <a:lnTo>
                  <a:pt x="44" y="12"/>
                </a:lnTo>
                <a:lnTo>
                  <a:pt x="43" y="11"/>
                </a:lnTo>
                <a:lnTo>
                  <a:pt x="43" y="10"/>
                </a:lnTo>
                <a:lnTo>
                  <a:pt x="42" y="9"/>
                </a:lnTo>
                <a:lnTo>
                  <a:pt x="40" y="9"/>
                </a:lnTo>
                <a:lnTo>
                  <a:pt x="40" y="7"/>
                </a:lnTo>
                <a:lnTo>
                  <a:pt x="39" y="6"/>
                </a:lnTo>
                <a:lnTo>
                  <a:pt x="38" y="6"/>
                </a:lnTo>
                <a:lnTo>
                  <a:pt x="38" y="5"/>
                </a:lnTo>
                <a:lnTo>
                  <a:pt x="37" y="4"/>
                </a:lnTo>
                <a:lnTo>
                  <a:pt x="36" y="4"/>
                </a:lnTo>
                <a:lnTo>
                  <a:pt x="34" y="3"/>
                </a:lnTo>
                <a:lnTo>
                  <a:pt x="33" y="3"/>
                </a:lnTo>
                <a:lnTo>
                  <a:pt x="32" y="3"/>
                </a:lnTo>
                <a:lnTo>
                  <a:pt x="32" y="1"/>
                </a:lnTo>
                <a:lnTo>
                  <a:pt x="31" y="1"/>
                </a:lnTo>
                <a:lnTo>
                  <a:pt x="30" y="1"/>
                </a:lnTo>
                <a:lnTo>
                  <a:pt x="28" y="0"/>
                </a:lnTo>
                <a:lnTo>
                  <a:pt x="27" y="0"/>
                </a:lnTo>
                <a:lnTo>
                  <a:pt x="26" y="0"/>
                </a:lnTo>
                <a:lnTo>
                  <a:pt x="25" y="0"/>
                </a:lnTo>
                <a:lnTo>
                  <a:pt x="24" y="0"/>
                </a:lnTo>
                <a:lnTo>
                  <a:pt x="24" y="2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7" name="Line 100"/>
          <p:cNvSpPr>
            <a:spLocks noChangeShapeType="1"/>
          </p:cNvSpPr>
          <p:nvPr/>
        </p:nvSpPr>
        <p:spPr bwMode="auto">
          <a:xfrm>
            <a:off x="9995114" y="3176990"/>
            <a:ext cx="4079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8" name="Line 102"/>
          <p:cNvSpPr>
            <a:spLocks noChangeShapeType="1"/>
          </p:cNvSpPr>
          <p:nvPr/>
        </p:nvSpPr>
        <p:spPr bwMode="auto">
          <a:xfrm flipH="1">
            <a:off x="9333126" y="2461028"/>
            <a:ext cx="4651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9" name="Line 103"/>
          <p:cNvSpPr>
            <a:spLocks noChangeShapeType="1"/>
          </p:cNvSpPr>
          <p:nvPr/>
        </p:nvSpPr>
        <p:spPr bwMode="auto">
          <a:xfrm>
            <a:off x="9333126" y="3348440"/>
            <a:ext cx="2873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" name="文字方塊 19"/>
          <p:cNvSpPr txBox="1"/>
          <p:nvPr/>
        </p:nvSpPr>
        <p:spPr>
          <a:xfrm>
            <a:off x="9091523" y="3722525"/>
            <a:ext cx="1311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f</a:t>
            </a:r>
            <a:r>
              <a:rPr lang="en-US" altLang="zh-TW" dirty="0" smtClean="0"/>
              <a:t> = x1 </a:t>
            </a:r>
            <a:r>
              <a:rPr lang="en-US" altLang="zh-TW" b="1" dirty="0" smtClean="0"/>
              <a:t>⊕ x2</a:t>
            </a:r>
            <a:r>
              <a:rPr lang="en-US" altLang="zh-TW" dirty="0" smtClean="0"/>
              <a:t>  </a:t>
            </a:r>
            <a:endParaRPr lang="zh-TW" altLang="en-US" dirty="0"/>
          </a:p>
        </p:txBody>
      </p:sp>
      <p:grpSp>
        <p:nvGrpSpPr>
          <p:cNvPr id="22" name="群組 21"/>
          <p:cNvGrpSpPr/>
          <p:nvPr/>
        </p:nvGrpSpPr>
        <p:grpSpPr>
          <a:xfrm>
            <a:off x="1381386" y="4091857"/>
            <a:ext cx="4714614" cy="1328738"/>
            <a:chOff x="4275138" y="1752600"/>
            <a:chExt cx="3983037" cy="1328738"/>
          </a:xfrm>
        </p:grpSpPr>
        <p:sp>
          <p:nvSpPr>
            <p:cNvPr id="23" name="Line 113"/>
            <p:cNvSpPr>
              <a:spLocks noChangeShapeType="1"/>
            </p:cNvSpPr>
            <p:nvPr/>
          </p:nvSpPr>
          <p:spPr bwMode="auto">
            <a:xfrm>
              <a:off x="6107113" y="2501900"/>
              <a:ext cx="123825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4" name="Line 114"/>
            <p:cNvSpPr>
              <a:spLocks noChangeShapeType="1"/>
            </p:cNvSpPr>
            <p:nvPr/>
          </p:nvSpPr>
          <p:spPr bwMode="auto">
            <a:xfrm>
              <a:off x="7110413" y="2801938"/>
              <a:ext cx="234950" cy="15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5" name="Line 115"/>
            <p:cNvSpPr>
              <a:spLocks noChangeShapeType="1"/>
            </p:cNvSpPr>
            <p:nvPr/>
          </p:nvSpPr>
          <p:spPr bwMode="auto">
            <a:xfrm flipH="1">
              <a:off x="7643813" y="2652713"/>
              <a:ext cx="342900" cy="15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6" name="Line 117"/>
            <p:cNvSpPr>
              <a:spLocks noChangeShapeType="1"/>
            </p:cNvSpPr>
            <p:nvPr/>
          </p:nvSpPr>
          <p:spPr bwMode="auto">
            <a:xfrm>
              <a:off x="7496175" y="2068513"/>
              <a:ext cx="0" cy="28416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" name="Line 119"/>
            <p:cNvSpPr>
              <a:spLocks noChangeShapeType="1"/>
            </p:cNvSpPr>
            <p:nvPr/>
          </p:nvSpPr>
          <p:spPr bwMode="auto">
            <a:xfrm>
              <a:off x="7131050" y="2052638"/>
              <a:ext cx="363538" cy="15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" name="Rectangle 120"/>
            <p:cNvSpPr>
              <a:spLocks noChangeArrowheads="1"/>
            </p:cNvSpPr>
            <p:nvPr/>
          </p:nvSpPr>
          <p:spPr bwMode="auto">
            <a:xfrm>
              <a:off x="8110538" y="2565400"/>
              <a:ext cx="147637" cy="273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600" i="1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f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29" name="Rectangle 121"/>
            <p:cNvSpPr>
              <a:spLocks noChangeArrowheads="1"/>
            </p:cNvSpPr>
            <p:nvPr/>
          </p:nvSpPr>
          <p:spPr bwMode="auto">
            <a:xfrm>
              <a:off x="4275138" y="2212975"/>
              <a:ext cx="102592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600" i="1" dirty="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x</a:t>
              </a:r>
              <a:endParaRPr lang="en-US" altLang="zh-TW" dirty="0">
                <a:ea typeface="新細明體" panose="02020500000000000000" pitchFamily="18" charset="-120"/>
              </a:endParaRPr>
            </a:p>
          </p:txBody>
        </p:sp>
        <p:sp>
          <p:nvSpPr>
            <p:cNvPr id="30" name="Rectangle 122"/>
            <p:cNvSpPr>
              <a:spLocks noChangeArrowheads="1"/>
            </p:cNvSpPr>
            <p:nvPr/>
          </p:nvSpPr>
          <p:spPr bwMode="auto">
            <a:xfrm>
              <a:off x="4410075" y="2308225"/>
              <a:ext cx="165100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2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3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31" name="Rectangle 123"/>
            <p:cNvSpPr>
              <a:spLocks noChangeArrowheads="1"/>
            </p:cNvSpPr>
            <p:nvPr/>
          </p:nvSpPr>
          <p:spPr bwMode="auto">
            <a:xfrm>
              <a:off x="6816725" y="1903413"/>
              <a:ext cx="102592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600" i="1" dirty="0" smtClean="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x</a:t>
              </a:r>
              <a:endParaRPr lang="en-US" altLang="zh-TW" dirty="0">
                <a:ea typeface="新細明體" panose="02020500000000000000" pitchFamily="18" charset="-120"/>
              </a:endParaRPr>
            </a:p>
          </p:txBody>
        </p:sp>
        <p:sp>
          <p:nvSpPr>
            <p:cNvPr id="32" name="Oval 126"/>
            <p:cNvSpPr>
              <a:spLocks noChangeArrowheads="1"/>
            </p:cNvSpPr>
            <p:nvPr/>
          </p:nvSpPr>
          <p:spPr bwMode="auto">
            <a:xfrm>
              <a:off x="7085013" y="2760663"/>
              <a:ext cx="77787" cy="7778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zh-TW" altLang="zh-TW"/>
            </a:p>
          </p:txBody>
        </p:sp>
        <p:sp>
          <p:nvSpPr>
            <p:cNvPr id="33" name="Freeform 127"/>
            <p:cNvSpPr>
              <a:spLocks/>
            </p:cNvSpPr>
            <p:nvPr/>
          </p:nvSpPr>
          <p:spPr bwMode="auto">
            <a:xfrm>
              <a:off x="6491288" y="2501900"/>
              <a:ext cx="298450" cy="300038"/>
            </a:xfrm>
            <a:custGeom>
              <a:avLst/>
              <a:gdLst>
                <a:gd name="T0" fmla="*/ 0 w 188"/>
                <a:gd name="T1" fmla="*/ 0 h 189"/>
                <a:gd name="T2" fmla="*/ 0 w 188"/>
                <a:gd name="T3" fmla="*/ 2147483647 h 189"/>
                <a:gd name="T4" fmla="*/ 2147483647 w 188"/>
                <a:gd name="T5" fmla="*/ 2147483647 h 189"/>
                <a:gd name="T6" fmla="*/ 0 60000 65536"/>
                <a:gd name="T7" fmla="*/ 0 60000 65536"/>
                <a:gd name="T8" fmla="*/ 0 60000 65536"/>
                <a:gd name="T9" fmla="*/ 0 w 188"/>
                <a:gd name="T10" fmla="*/ 0 h 189"/>
                <a:gd name="T11" fmla="*/ 188 w 188"/>
                <a:gd name="T12" fmla="*/ 189 h 1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8" h="189">
                  <a:moveTo>
                    <a:pt x="0" y="0"/>
                  </a:moveTo>
                  <a:lnTo>
                    <a:pt x="0" y="189"/>
                  </a:lnTo>
                  <a:lnTo>
                    <a:pt x="188" y="189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" name="Freeform 128"/>
            <p:cNvSpPr>
              <a:spLocks/>
            </p:cNvSpPr>
            <p:nvPr/>
          </p:nvSpPr>
          <p:spPr bwMode="auto">
            <a:xfrm>
              <a:off x="6469063" y="2481263"/>
              <a:ext cx="42862" cy="42862"/>
            </a:xfrm>
            <a:custGeom>
              <a:avLst/>
              <a:gdLst>
                <a:gd name="T0" fmla="*/ 2147483647 w 40"/>
                <a:gd name="T1" fmla="*/ 2147483647 h 40"/>
                <a:gd name="T2" fmla="*/ 2147483647 w 40"/>
                <a:gd name="T3" fmla="*/ 0 h 40"/>
                <a:gd name="T4" fmla="*/ 0 w 40"/>
                <a:gd name="T5" fmla="*/ 2147483647 h 40"/>
                <a:gd name="T6" fmla="*/ 2147483647 w 40"/>
                <a:gd name="T7" fmla="*/ 2147483647 h 40"/>
                <a:gd name="T8" fmla="*/ 2147483647 w 40"/>
                <a:gd name="T9" fmla="*/ 2147483647 h 40"/>
                <a:gd name="T10" fmla="*/ 2147483647 w 40"/>
                <a:gd name="T11" fmla="*/ 0 h 40"/>
                <a:gd name="T12" fmla="*/ 2147483647 w 40"/>
                <a:gd name="T13" fmla="*/ 2147483647 h 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0"/>
                <a:gd name="T22" fmla="*/ 0 h 40"/>
                <a:gd name="T23" fmla="*/ 40 w 40"/>
                <a:gd name="T24" fmla="*/ 40 h 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0" h="40">
                  <a:moveTo>
                    <a:pt x="20" y="20"/>
                  </a:moveTo>
                  <a:cubicBezTo>
                    <a:pt x="20" y="20"/>
                    <a:pt x="20" y="0"/>
                    <a:pt x="20" y="0"/>
                  </a:cubicBezTo>
                  <a:cubicBezTo>
                    <a:pt x="9" y="0"/>
                    <a:pt x="0" y="9"/>
                    <a:pt x="0" y="20"/>
                  </a:cubicBezTo>
                  <a:cubicBezTo>
                    <a:pt x="0" y="31"/>
                    <a:pt x="9" y="40"/>
                    <a:pt x="20" y="40"/>
                  </a:cubicBezTo>
                  <a:cubicBezTo>
                    <a:pt x="31" y="40"/>
                    <a:pt x="40" y="31"/>
                    <a:pt x="40" y="20"/>
                  </a:cubicBezTo>
                  <a:cubicBezTo>
                    <a:pt x="40" y="9"/>
                    <a:pt x="31" y="0"/>
                    <a:pt x="20" y="0"/>
                  </a:cubicBezTo>
                  <a:lnTo>
                    <a:pt x="20" y="20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" name="Oval 129"/>
            <p:cNvSpPr>
              <a:spLocks noChangeArrowheads="1"/>
            </p:cNvSpPr>
            <p:nvPr/>
          </p:nvSpPr>
          <p:spPr bwMode="auto">
            <a:xfrm>
              <a:off x="6456363" y="2489200"/>
              <a:ext cx="52387" cy="52388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zh-TW" altLang="zh-TW"/>
            </a:p>
          </p:txBody>
        </p:sp>
        <p:sp>
          <p:nvSpPr>
            <p:cNvPr id="36" name="Rectangle 130"/>
            <p:cNvSpPr>
              <a:spLocks noChangeArrowheads="1"/>
            </p:cNvSpPr>
            <p:nvPr/>
          </p:nvSpPr>
          <p:spPr bwMode="auto">
            <a:xfrm>
              <a:off x="6951663" y="1998663"/>
              <a:ext cx="165100" cy="2206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200" dirty="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1</a:t>
              </a:r>
              <a:endParaRPr lang="en-US" altLang="zh-TW" dirty="0">
                <a:ea typeface="新細明體" panose="02020500000000000000" pitchFamily="18" charset="-120"/>
              </a:endParaRPr>
            </a:p>
          </p:txBody>
        </p:sp>
        <p:sp>
          <p:nvSpPr>
            <p:cNvPr id="37" name="Line 131"/>
            <p:cNvSpPr>
              <a:spLocks noChangeShapeType="1"/>
            </p:cNvSpPr>
            <p:nvPr/>
          </p:nvSpPr>
          <p:spPr bwMode="auto">
            <a:xfrm>
              <a:off x="4589463" y="2352675"/>
              <a:ext cx="1196975" cy="158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8" name="Line 132"/>
            <p:cNvSpPr>
              <a:spLocks noChangeShapeType="1"/>
            </p:cNvSpPr>
            <p:nvPr/>
          </p:nvSpPr>
          <p:spPr bwMode="auto">
            <a:xfrm>
              <a:off x="5551488" y="2652713"/>
              <a:ext cx="234950" cy="15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9" name="Line 134"/>
            <p:cNvSpPr>
              <a:spLocks noChangeShapeType="1"/>
            </p:cNvSpPr>
            <p:nvPr/>
          </p:nvSpPr>
          <p:spPr bwMode="auto">
            <a:xfrm>
              <a:off x="5935663" y="1901825"/>
              <a:ext cx="1587" cy="3000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0" name="Line 135"/>
            <p:cNvSpPr>
              <a:spLocks noChangeShapeType="1"/>
            </p:cNvSpPr>
            <p:nvPr/>
          </p:nvSpPr>
          <p:spPr bwMode="auto">
            <a:xfrm>
              <a:off x="5572125" y="1901825"/>
              <a:ext cx="363538" cy="158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1" name="Rectangle 137"/>
            <p:cNvSpPr>
              <a:spLocks noChangeArrowheads="1"/>
            </p:cNvSpPr>
            <p:nvPr/>
          </p:nvSpPr>
          <p:spPr bwMode="auto">
            <a:xfrm>
              <a:off x="5262563" y="1752600"/>
              <a:ext cx="102592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600" i="1" dirty="0" smtClean="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x</a:t>
              </a:r>
              <a:endParaRPr lang="en-US" altLang="zh-TW" dirty="0">
                <a:ea typeface="新細明體" panose="02020500000000000000" pitchFamily="18" charset="-120"/>
              </a:endParaRPr>
            </a:p>
          </p:txBody>
        </p:sp>
        <p:sp>
          <p:nvSpPr>
            <p:cNvPr id="42" name="Oval 140"/>
            <p:cNvSpPr>
              <a:spLocks noChangeArrowheads="1"/>
            </p:cNvSpPr>
            <p:nvPr/>
          </p:nvSpPr>
          <p:spPr bwMode="auto">
            <a:xfrm>
              <a:off x="5495925" y="2614613"/>
              <a:ext cx="77788" cy="76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zh-TW" altLang="zh-TW"/>
            </a:p>
          </p:txBody>
        </p:sp>
        <p:sp>
          <p:nvSpPr>
            <p:cNvPr id="43" name="Freeform 141"/>
            <p:cNvSpPr>
              <a:spLocks/>
            </p:cNvSpPr>
            <p:nvPr/>
          </p:nvSpPr>
          <p:spPr bwMode="auto">
            <a:xfrm>
              <a:off x="4932363" y="2352675"/>
              <a:ext cx="277812" cy="300038"/>
            </a:xfrm>
            <a:custGeom>
              <a:avLst/>
              <a:gdLst>
                <a:gd name="T0" fmla="*/ 0 w 188"/>
                <a:gd name="T1" fmla="*/ 0 h 189"/>
                <a:gd name="T2" fmla="*/ 0 w 188"/>
                <a:gd name="T3" fmla="*/ 2147483647 h 189"/>
                <a:gd name="T4" fmla="*/ 2147483647 w 188"/>
                <a:gd name="T5" fmla="*/ 2147483647 h 189"/>
                <a:gd name="T6" fmla="*/ 0 60000 65536"/>
                <a:gd name="T7" fmla="*/ 0 60000 65536"/>
                <a:gd name="T8" fmla="*/ 0 60000 65536"/>
                <a:gd name="T9" fmla="*/ 0 w 188"/>
                <a:gd name="T10" fmla="*/ 0 h 189"/>
                <a:gd name="T11" fmla="*/ 188 w 188"/>
                <a:gd name="T12" fmla="*/ 189 h 1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8" h="189">
                  <a:moveTo>
                    <a:pt x="0" y="0"/>
                  </a:moveTo>
                  <a:lnTo>
                    <a:pt x="0" y="189"/>
                  </a:lnTo>
                  <a:lnTo>
                    <a:pt x="188" y="189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" name="Freeform 142"/>
            <p:cNvSpPr>
              <a:spLocks/>
            </p:cNvSpPr>
            <p:nvPr/>
          </p:nvSpPr>
          <p:spPr bwMode="auto">
            <a:xfrm>
              <a:off x="4910138" y="2330450"/>
              <a:ext cx="42862" cy="42863"/>
            </a:xfrm>
            <a:custGeom>
              <a:avLst/>
              <a:gdLst>
                <a:gd name="T0" fmla="*/ 2147483647 w 40"/>
                <a:gd name="T1" fmla="*/ 2147483647 h 40"/>
                <a:gd name="T2" fmla="*/ 2147483647 w 40"/>
                <a:gd name="T3" fmla="*/ 0 h 40"/>
                <a:gd name="T4" fmla="*/ 0 w 40"/>
                <a:gd name="T5" fmla="*/ 2147483647 h 40"/>
                <a:gd name="T6" fmla="*/ 2147483647 w 40"/>
                <a:gd name="T7" fmla="*/ 2147483647 h 40"/>
                <a:gd name="T8" fmla="*/ 2147483647 w 40"/>
                <a:gd name="T9" fmla="*/ 2147483647 h 40"/>
                <a:gd name="T10" fmla="*/ 2147483647 w 40"/>
                <a:gd name="T11" fmla="*/ 0 h 40"/>
                <a:gd name="T12" fmla="*/ 2147483647 w 40"/>
                <a:gd name="T13" fmla="*/ 2147483647 h 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0"/>
                <a:gd name="T22" fmla="*/ 0 h 40"/>
                <a:gd name="T23" fmla="*/ 40 w 40"/>
                <a:gd name="T24" fmla="*/ 40 h 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0" h="40">
                  <a:moveTo>
                    <a:pt x="20" y="20"/>
                  </a:moveTo>
                  <a:cubicBezTo>
                    <a:pt x="20" y="20"/>
                    <a:pt x="20" y="0"/>
                    <a:pt x="20" y="0"/>
                  </a:cubicBezTo>
                  <a:cubicBezTo>
                    <a:pt x="9" y="0"/>
                    <a:pt x="0" y="9"/>
                    <a:pt x="0" y="20"/>
                  </a:cubicBezTo>
                  <a:cubicBezTo>
                    <a:pt x="0" y="31"/>
                    <a:pt x="9" y="40"/>
                    <a:pt x="20" y="40"/>
                  </a:cubicBezTo>
                  <a:cubicBezTo>
                    <a:pt x="31" y="40"/>
                    <a:pt x="40" y="31"/>
                    <a:pt x="40" y="20"/>
                  </a:cubicBezTo>
                  <a:cubicBezTo>
                    <a:pt x="40" y="9"/>
                    <a:pt x="31" y="0"/>
                    <a:pt x="20" y="0"/>
                  </a:cubicBezTo>
                  <a:lnTo>
                    <a:pt x="20" y="20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" name="Oval 143"/>
            <p:cNvSpPr>
              <a:spLocks noChangeArrowheads="1"/>
            </p:cNvSpPr>
            <p:nvPr/>
          </p:nvSpPr>
          <p:spPr bwMode="auto">
            <a:xfrm>
              <a:off x="4919663" y="2339975"/>
              <a:ext cx="52387" cy="50800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zh-TW" altLang="zh-TW"/>
            </a:p>
          </p:txBody>
        </p:sp>
        <p:sp>
          <p:nvSpPr>
            <p:cNvPr id="46" name="Rectangle 144"/>
            <p:cNvSpPr>
              <a:spLocks noChangeArrowheads="1"/>
            </p:cNvSpPr>
            <p:nvPr/>
          </p:nvSpPr>
          <p:spPr bwMode="auto">
            <a:xfrm>
              <a:off x="5397500" y="1847850"/>
              <a:ext cx="165100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2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2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47" name="Freeform 146"/>
            <p:cNvSpPr>
              <a:spLocks noChangeAspect="1"/>
            </p:cNvSpPr>
            <p:nvPr/>
          </p:nvSpPr>
          <p:spPr bwMode="auto">
            <a:xfrm>
              <a:off x="5786438" y="2138363"/>
              <a:ext cx="317500" cy="793750"/>
            </a:xfrm>
            <a:custGeom>
              <a:avLst/>
              <a:gdLst>
                <a:gd name="T0" fmla="*/ 2147483647 w 336"/>
                <a:gd name="T1" fmla="*/ 2147483647 h 840"/>
                <a:gd name="T2" fmla="*/ 2147483647 w 336"/>
                <a:gd name="T3" fmla="*/ 2147483647 h 840"/>
                <a:gd name="T4" fmla="*/ 0 w 336"/>
                <a:gd name="T5" fmla="*/ 0 h 840"/>
                <a:gd name="T6" fmla="*/ 0 w 336"/>
                <a:gd name="T7" fmla="*/ 2147483647 h 840"/>
                <a:gd name="T8" fmla="*/ 2147483647 w 336"/>
                <a:gd name="T9" fmla="*/ 2147483647 h 8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6"/>
                <a:gd name="T16" fmla="*/ 0 h 840"/>
                <a:gd name="T17" fmla="*/ 336 w 336"/>
                <a:gd name="T18" fmla="*/ 840 h 8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6" h="840">
                  <a:moveTo>
                    <a:pt x="336" y="672"/>
                  </a:moveTo>
                  <a:lnTo>
                    <a:pt x="336" y="168"/>
                  </a:lnTo>
                  <a:lnTo>
                    <a:pt x="0" y="0"/>
                  </a:lnTo>
                  <a:lnTo>
                    <a:pt x="0" y="840"/>
                  </a:lnTo>
                  <a:lnTo>
                    <a:pt x="336" y="672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8" name="Freeform 148"/>
            <p:cNvSpPr>
              <a:spLocks noChangeAspect="1"/>
            </p:cNvSpPr>
            <p:nvPr/>
          </p:nvSpPr>
          <p:spPr bwMode="auto">
            <a:xfrm>
              <a:off x="7345363" y="2287588"/>
              <a:ext cx="317500" cy="793750"/>
            </a:xfrm>
            <a:custGeom>
              <a:avLst/>
              <a:gdLst>
                <a:gd name="T0" fmla="*/ 2147483647 w 336"/>
                <a:gd name="T1" fmla="*/ 2147483647 h 840"/>
                <a:gd name="T2" fmla="*/ 2147483647 w 336"/>
                <a:gd name="T3" fmla="*/ 2147483647 h 840"/>
                <a:gd name="T4" fmla="*/ 0 w 336"/>
                <a:gd name="T5" fmla="*/ 0 h 840"/>
                <a:gd name="T6" fmla="*/ 0 w 336"/>
                <a:gd name="T7" fmla="*/ 2147483647 h 840"/>
                <a:gd name="T8" fmla="*/ 2147483647 w 336"/>
                <a:gd name="T9" fmla="*/ 2147483647 h 8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6"/>
                <a:gd name="T16" fmla="*/ 0 h 840"/>
                <a:gd name="T17" fmla="*/ 336 w 336"/>
                <a:gd name="T18" fmla="*/ 840 h 8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6" h="840">
                  <a:moveTo>
                    <a:pt x="336" y="672"/>
                  </a:moveTo>
                  <a:lnTo>
                    <a:pt x="336" y="168"/>
                  </a:lnTo>
                  <a:lnTo>
                    <a:pt x="0" y="0"/>
                  </a:lnTo>
                  <a:lnTo>
                    <a:pt x="0" y="840"/>
                  </a:lnTo>
                  <a:lnTo>
                    <a:pt x="336" y="672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9" name="Freeform 150"/>
            <p:cNvSpPr>
              <a:spLocks noChangeAspect="1"/>
            </p:cNvSpPr>
            <p:nvPr/>
          </p:nvSpPr>
          <p:spPr bwMode="auto">
            <a:xfrm>
              <a:off x="5210175" y="2527300"/>
              <a:ext cx="279400" cy="279400"/>
            </a:xfrm>
            <a:custGeom>
              <a:avLst/>
              <a:gdLst>
                <a:gd name="T0" fmla="*/ 2147483647 w 263"/>
                <a:gd name="T1" fmla="*/ 2147483647 h 264"/>
                <a:gd name="T2" fmla="*/ 0 w 263"/>
                <a:gd name="T3" fmla="*/ 2147483647 h 264"/>
                <a:gd name="T4" fmla="*/ 0 w 263"/>
                <a:gd name="T5" fmla="*/ 0 h 264"/>
                <a:gd name="T6" fmla="*/ 2147483647 w 263"/>
                <a:gd name="T7" fmla="*/ 2147483647 h 2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3"/>
                <a:gd name="T13" fmla="*/ 0 h 264"/>
                <a:gd name="T14" fmla="*/ 263 w 263"/>
                <a:gd name="T15" fmla="*/ 264 h 2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3" h="264">
                  <a:moveTo>
                    <a:pt x="263" y="120"/>
                  </a:moveTo>
                  <a:lnTo>
                    <a:pt x="0" y="264"/>
                  </a:lnTo>
                  <a:lnTo>
                    <a:pt x="0" y="0"/>
                  </a:lnTo>
                  <a:lnTo>
                    <a:pt x="263" y="12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0" name="Freeform 152"/>
            <p:cNvSpPr>
              <a:spLocks noChangeAspect="1"/>
            </p:cNvSpPr>
            <p:nvPr/>
          </p:nvSpPr>
          <p:spPr bwMode="auto">
            <a:xfrm>
              <a:off x="6789738" y="2665413"/>
              <a:ext cx="279400" cy="279400"/>
            </a:xfrm>
            <a:custGeom>
              <a:avLst/>
              <a:gdLst>
                <a:gd name="T0" fmla="*/ 2147483647 w 263"/>
                <a:gd name="T1" fmla="*/ 2147483647 h 264"/>
                <a:gd name="T2" fmla="*/ 0 w 263"/>
                <a:gd name="T3" fmla="*/ 2147483647 h 264"/>
                <a:gd name="T4" fmla="*/ 0 w 263"/>
                <a:gd name="T5" fmla="*/ 0 h 264"/>
                <a:gd name="T6" fmla="*/ 2147483647 w 263"/>
                <a:gd name="T7" fmla="*/ 2147483647 h 2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3"/>
                <a:gd name="T13" fmla="*/ 0 h 264"/>
                <a:gd name="T14" fmla="*/ 263 w 263"/>
                <a:gd name="T15" fmla="*/ 264 h 2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3" h="264">
                  <a:moveTo>
                    <a:pt x="263" y="120"/>
                  </a:moveTo>
                  <a:lnTo>
                    <a:pt x="0" y="264"/>
                  </a:lnTo>
                  <a:lnTo>
                    <a:pt x="0" y="0"/>
                  </a:lnTo>
                  <a:lnTo>
                    <a:pt x="263" y="12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1" name="群組 50"/>
          <p:cNvGrpSpPr/>
          <p:nvPr/>
        </p:nvGrpSpPr>
        <p:grpSpPr>
          <a:xfrm>
            <a:off x="6557406" y="3579095"/>
            <a:ext cx="2405063" cy="2824162"/>
            <a:chOff x="1514475" y="985838"/>
            <a:chExt cx="2405063" cy="2824162"/>
          </a:xfrm>
        </p:grpSpPr>
        <p:sp>
          <p:nvSpPr>
            <p:cNvPr id="52" name="Line 59"/>
            <p:cNvSpPr>
              <a:spLocks noChangeShapeType="1"/>
            </p:cNvSpPr>
            <p:nvPr/>
          </p:nvSpPr>
          <p:spPr bwMode="auto">
            <a:xfrm flipH="1">
              <a:off x="1514475" y="1301750"/>
              <a:ext cx="1366838" cy="15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" name="Line 60"/>
            <p:cNvSpPr>
              <a:spLocks noChangeShapeType="1"/>
            </p:cNvSpPr>
            <p:nvPr/>
          </p:nvSpPr>
          <p:spPr bwMode="auto">
            <a:xfrm flipV="1">
              <a:off x="2433638" y="1001713"/>
              <a:ext cx="1587" cy="28082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" name="Rectangle 62"/>
            <p:cNvSpPr>
              <a:spLocks noChangeArrowheads="1"/>
            </p:cNvSpPr>
            <p:nvPr/>
          </p:nvSpPr>
          <p:spPr bwMode="auto">
            <a:xfrm>
              <a:off x="1882775" y="1403350"/>
              <a:ext cx="203200" cy="273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6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0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55" name="Rectangle 63"/>
            <p:cNvSpPr>
              <a:spLocks noChangeArrowheads="1"/>
            </p:cNvSpPr>
            <p:nvPr/>
          </p:nvSpPr>
          <p:spPr bwMode="auto">
            <a:xfrm>
              <a:off x="2166938" y="1403350"/>
              <a:ext cx="203200" cy="273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6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0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56" name="Rectangle 64"/>
            <p:cNvSpPr>
              <a:spLocks noChangeArrowheads="1"/>
            </p:cNvSpPr>
            <p:nvPr/>
          </p:nvSpPr>
          <p:spPr bwMode="auto">
            <a:xfrm>
              <a:off x="1882775" y="1685925"/>
              <a:ext cx="203200" cy="273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6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0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57" name="Rectangle 65"/>
            <p:cNvSpPr>
              <a:spLocks noChangeArrowheads="1"/>
            </p:cNvSpPr>
            <p:nvPr/>
          </p:nvSpPr>
          <p:spPr bwMode="auto">
            <a:xfrm>
              <a:off x="2166938" y="1685925"/>
              <a:ext cx="203200" cy="273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6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1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58" name="Rectangle 66"/>
            <p:cNvSpPr>
              <a:spLocks noChangeArrowheads="1"/>
            </p:cNvSpPr>
            <p:nvPr/>
          </p:nvSpPr>
          <p:spPr bwMode="auto">
            <a:xfrm>
              <a:off x="1882775" y="1968500"/>
              <a:ext cx="203200" cy="273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6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1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59" name="Rectangle 67"/>
            <p:cNvSpPr>
              <a:spLocks noChangeArrowheads="1"/>
            </p:cNvSpPr>
            <p:nvPr/>
          </p:nvSpPr>
          <p:spPr bwMode="auto">
            <a:xfrm>
              <a:off x="2166938" y="1968500"/>
              <a:ext cx="203200" cy="273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6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0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60" name="Rectangle 68"/>
            <p:cNvSpPr>
              <a:spLocks noChangeArrowheads="1"/>
            </p:cNvSpPr>
            <p:nvPr/>
          </p:nvSpPr>
          <p:spPr bwMode="auto">
            <a:xfrm>
              <a:off x="1882775" y="2249488"/>
              <a:ext cx="203200" cy="273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6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1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61" name="Rectangle 69"/>
            <p:cNvSpPr>
              <a:spLocks noChangeArrowheads="1"/>
            </p:cNvSpPr>
            <p:nvPr/>
          </p:nvSpPr>
          <p:spPr bwMode="auto">
            <a:xfrm>
              <a:off x="2166938" y="2249488"/>
              <a:ext cx="203200" cy="273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6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1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62" name="Rectangle 70"/>
            <p:cNvSpPr>
              <a:spLocks noChangeArrowheads="1"/>
            </p:cNvSpPr>
            <p:nvPr/>
          </p:nvSpPr>
          <p:spPr bwMode="auto">
            <a:xfrm>
              <a:off x="2649538" y="1403350"/>
              <a:ext cx="203200" cy="273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6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0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63" name="Rectangle 71"/>
            <p:cNvSpPr>
              <a:spLocks noChangeArrowheads="1"/>
            </p:cNvSpPr>
            <p:nvPr/>
          </p:nvSpPr>
          <p:spPr bwMode="auto">
            <a:xfrm>
              <a:off x="2649538" y="1685925"/>
              <a:ext cx="203200" cy="273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6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1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64" name="Rectangle 72"/>
            <p:cNvSpPr>
              <a:spLocks noChangeArrowheads="1"/>
            </p:cNvSpPr>
            <p:nvPr/>
          </p:nvSpPr>
          <p:spPr bwMode="auto">
            <a:xfrm>
              <a:off x="2649538" y="1968500"/>
              <a:ext cx="203200" cy="273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6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1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65" name="Rectangle 73"/>
            <p:cNvSpPr>
              <a:spLocks noChangeArrowheads="1"/>
            </p:cNvSpPr>
            <p:nvPr/>
          </p:nvSpPr>
          <p:spPr bwMode="auto">
            <a:xfrm>
              <a:off x="2649538" y="2249488"/>
              <a:ext cx="203200" cy="273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6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0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66" name="Rectangle 74"/>
            <p:cNvSpPr>
              <a:spLocks noChangeArrowheads="1"/>
            </p:cNvSpPr>
            <p:nvPr/>
          </p:nvSpPr>
          <p:spPr bwMode="auto">
            <a:xfrm>
              <a:off x="1882775" y="2533650"/>
              <a:ext cx="203200" cy="273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6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0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67" name="Rectangle 75"/>
            <p:cNvSpPr>
              <a:spLocks noChangeArrowheads="1"/>
            </p:cNvSpPr>
            <p:nvPr/>
          </p:nvSpPr>
          <p:spPr bwMode="auto">
            <a:xfrm>
              <a:off x="2166938" y="2533650"/>
              <a:ext cx="203200" cy="273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6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0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68" name="Rectangle 76"/>
            <p:cNvSpPr>
              <a:spLocks noChangeArrowheads="1"/>
            </p:cNvSpPr>
            <p:nvPr/>
          </p:nvSpPr>
          <p:spPr bwMode="auto">
            <a:xfrm>
              <a:off x="1882775" y="2814638"/>
              <a:ext cx="203200" cy="273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6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0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69" name="Rectangle 77"/>
            <p:cNvSpPr>
              <a:spLocks noChangeArrowheads="1"/>
            </p:cNvSpPr>
            <p:nvPr/>
          </p:nvSpPr>
          <p:spPr bwMode="auto">
            <a:xfrm>
              <a:off x="2166938" y="2814638"/>
              <a:ext cx="203200" cy="273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6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1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70" name="Rectangle 78"/>
            <p:cNvSpPr>
              <a:spLocks noChangeArrowheads="1"/>
            </p:cNvSpPr>
            <p:nvPr/>
          </p:nvSpPr>
          <p:spPr bwMode="auto">
            <a:xfrm>
              <a:off x="1882775" y="3097213"/>
              <a:ext cx="203200" cy="273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6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1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71" name="Rectangle 79"/>
            <p:cNvSpPr>
              <a:spLocks noChangeArrowheads="1"/>
            </p:cNvSpPr>
            <p:nvPr/>
          </p:nvSpPr>
          <p:spPr bwMode="auto">
            <a:xfrm>
              <a:off x="2166938" y="3097213"/>
              <a:ext cx="203200" cy="273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6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0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72" name="Rectangle 80"/>
            <p:cNvSpPr>
              <a:spLocks noChangeArrowheads="1"/>
            </p:cNvSpPr>
            <p:nvPr/>
          </p:nvSpPr>
          <p:spPr bwMode="auto">
            <a:xfrm>
              <a:off x="1882775" y="3379788"/>
              <a:ext cx="203200" cy="273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6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1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73" name="Rectangle 81"/>
            <p:cNvSpPr>
              <a:spLocks noChangeArrowheads="1"/>
            </p:cNvSpPr>
            <p:nvPr/>
          </p:nvSpPr>
          <p:spPr bwMode="auto">
            <a:xfrm>
              <a:off x="2166938" y="3379788"/>
              <a:ext cx="203200" cy="273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6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1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74" name="Rectangle 82"/>
            <p:cNvSpPr>
              <a:spLocks noChangeArrowheads="1"/>
            </p:cNvSpPr>
            <p:nvPr/>
          </p:nvSpPr>
          <p:spPr bwMode="auto">
            <a:xfrm>
              <a:off x="2649538" y="2533650"/>
              <a:ext cx="203200" cy="273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6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1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75" name="Rectangle 83"/>
            <p:cNvSpPr>
              <a:spLocks noChangeArrowheads="1"/>
            </p:cNvSpPr>
            <p:nvPr/>
          </p:nvSpPr>
          <p:spPr bwMode="auto">
            <a:xfrm>
              <a:off x="2649538" y="2814638"/>
              <a:ext cx="203200" cy="273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6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0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76" name="Rectangle 84"/>
            <p:cNvSpPr>
              <a:spLocks noChangeArrowheads="1"/>
            </p:cNvSpPr>
            <p:nvPr/>
          </p:nvSpPr>
          <p:spPr bwMode="auto">
            <a:xfrm>
              <a:off x="2649538" y="3097213"/>
              <a:ext cx="203200" cy="273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6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0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77" name="Rectangle 85"/>
            <p:cNvSpPr>
              <a:spLocks noChangeArrowheads="1"/>
            </p:cNvSpPr>
            <p:nvPr/>
          </p:nvSpPr>
          <p:spPr bwMode="auto">
            <a:xfrm>
              <a:off x="2649538" y="3379788"/>
              <a:ext cx="203200" cy="273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6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1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78" name="Rectangle 86"/>
            <p:cNvSpPr>
              <a:spLocks noChangeArrowheads="1"/>
            </p:cNvSpPr>
            <p:nvPr/>
          </p:nvSpPr>
          <p:spPr bwMode="auto">
            <a:xfrm>
              <a:off x="1524000" y="985838"/>
              <a:ext cx="102592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600" i="1" dirty="0" smtClean="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x</a:t>
              </a:r>
              <a:endParaRPr lang="en-US" altLang="zh-TW" dirty="0">
                <a:ea typeface="新細明體" panose="02020500000000000000" pitchFamily="18" charset="-120"/>
              </a:endParaRPr>
            </a:p>
          </p:txBody>
        </p:sp>
        <p:sp>
          <p:nvSpPr>
            <p:cNvPr id="79" name="Rectangle 87"/>
            <p:cNvSpPr>
              <a:spLocks noChangeArrowheads="1"/>
            </p:cNvSpPr>
            <p:nvPr/>
          </p:nvSpPr>
          <p:spPr bwMode="auto">
            <a:xfrm>
              <a:off x="1658938" y="1081088"/>
              <a:ext cx="165100" cy="2206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200" dirty="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1</a:t>
              </a:r>
              <a:endParaRPr lang="en-US" altLang="zh-TW" dirty="0">
                <a:ea typeface="新細明體" panose="02020500000000000000" pitchFamily="18" charset="-120"/>
              </a:endParaRPr>
            </a:p>
          </p:txBody>
        </p:sp>
        <p:sp>
          <p:nvSpPr>
            <p:cNvPr id="80" name="Rectangle 88"/>
            <p:cNvSpPr>
              <a:spLocks noChangeArrowheads="1"/>
            </p:cNvSpPr>
            <p:nvPr/>
          </p:nvSpPr>
          <p:spPr bwMode="auto">
            <a:xfrm>
              <a:off x="1814513" y="985838"/>
              <a:ext cx="102592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600" i="1" dirty="0" smtClean="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x</a:t>
              </a:r>
              <a:endParaRPr lang="en-US" altLang="zh-TW" dirty="0">
                <a:ea typeface="新細明體" panose="02020500000000000000" pitchFamily="18" charset="-120"/>
              </a:endParaRPr>
            </a:p>
          </p:txBody>
        </p:sp>
        <p:sp>
          <p:nvSpPr>
            <p:cNvPr id="81" name="Rectangle 89"/>
            <p:cNvSpPr>
              <a:spLocks noChangeArrowheads="1"/>
            </p:cNvSpPr>
            <p:nvPr/>
          </p:nvSpPr>
          <p:spPr bwMode="auto">
            <a:xfrm>
              <a:off x="1949450" y="1081088"/>
              <a:ext cx="165100" cy="2206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200" dirty="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2</a:t>
              </a:r>
              <a:endParaRPr lang="en-US" altLang="zh-TW" dirty="0">
                <a:ea typeface="新細明體" panose="02020500000000000000" pitchFamily="18" charset="-120"/>
              </a:endParaRPr>
            </a:p>
          </p:txBody>
        </p:sp>
        <p:sp>
          <p:nvSpPr>
            <p:cNvPr id="82" name="Rectangle 90"/>
            <p:cNvSpPr>
              <a:spLocks noChangeArrowheads="1"/>
            </p:cNvSpPr>
            <p:nvPr/>
          </p:nvSpPr>
          <p:spPr bwMode="auto">
            <a:xfrm>
              <a:off x="2097088" y="985838"/>
              <a:ext cx="102592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600" i="1" dirty="0" smtClean="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x</a:t>
              </a:r>
              <a:endParaRPr lang="en-US" altLang="zh-TW" dirty="0">
                <a:ea typeface="新細明體" panose="02020500000000000000" pitchFamily="18" charset="-120"/>
              </a:endParaRPr>
            </a:p>
          </p:txBody>
        </p:sp>
        <p:sp>
          <p:nvSpPr>
            <p:cNvPr id="83" name="Rectangle 91"/>
            <p:cNvSpPr>
              <a:spLocks noChangeArrowheads="1"/>
            </p:cNvSpPr>
            <p:nvPr/>
          </p:nvSpPr>
          <p:spPr bwMode="auto">
            <a:xfrm>
              <a:off x="2233613" y="1081088"/>
              <a:ext cx="165100" cy="2206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2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3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84" name="Rectangle 92"/>
            <p:cNvSpPr>
              <a:spLocks noChangeArrowheads="1"/>
            </p:cNvSpPr>
            <p:nvPr/>
          </p:nvSpPr>
          <p:spPr bwMode="auto">
            <a:xfrm>
              <a:off x="2659063" y="985838"/>
              <a:ext cx="147637" cy="273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600" i="1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f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85" name="Rectangle 93"/>
            <p:cNvSpPr>
              <a:spLocks noChangeArrowheads="1"/>
            </p:cNvSpPr>
            <p:nvPr/>
          </p:nvSpPr>
          <p:spPr bwMode="auto">
            <a:xfrm>
              <a:off x="1592263" y="1403350"/>
              <a:ext cx="203200" cy="273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6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0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86" name="Rectangle 94"/>
            <p:cNvSpPr>
              <a:spLocks noChangeArrowheads="1"/>
            </p:cNvSpPr>
            <p:nvPr/>
          </p:nvSpPr>
          <p:spPr bwMode="auto">
            <a:xfrm>
              <a:off x="1592263" y="1685925"/>
              <a:ext cx="203200" cy="273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6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0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87" name="Rectangle 95"/>
            <p:cNvSpPr>
              <a:spLocks noChangeArrowheads="1"/>
            </p:cNvSpPr>
            <p:nvPr/>
          </p:nvSpPr>
          <p:spPr bwMode="auto">
            <a:xfrm>
              <a:off x="1592263" y="1968500"/>
              <a:ext cx="203200" cy="273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6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0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88" name="Rectangle 96"/>
            <p:cNvSpPr>
              <a:spLocks noChangeArrowheads="1"/>
            </p:cNvSpPr>
            <p:nvPr/>
          </p:nvSpPr>
          <p:spPr bwMode="auto">
            <a:xfrm>
              <a:off x="1592263" y="2249488"/>
              <a:ext cx="203200" cy="273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6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0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89" name="Rectangle 97"/>
            <p:cNvSpPr>
              <a:spLocks noChangeArrowheads="1"/>
            </p:cNvSpPr>
            <p:nvPr/>
          </p:nvSpPr>
          <p:spPr bwMode="auto">
            <a:xfrm>
              <a:off x="1592263" y="2533650"/>
              <a:ext cx="203200" cy="273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6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1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90" name="Rectangle 98"/>
            <p:cNvSpPr>
              <a:spLocks noChangeArrowheads="1"/>
            </p:cNvSpPr>
            <p:nvPr/>
          </p:nvSpPr>
          <p:spPr bwMode="auto">
            <a:xfrm>
              <a:off x="1592263" y="2814638"/>
              <a:ext cx="203200" cy="273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6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1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91" name="Rectangle 99"/>
            <p:cNvSpPr>
              <a:spLocks noChangeArrowheads="1"/>
            </p:cNvSpPr>
            <p:nvPr/>
          </p:nvSpPr>
          <p:spPr bwMode="auto">
            <a:xfrm>
              <a:off x="1592263" y="3097213"/>
              <a:ext cx="203200" cy="273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6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1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92" name="Rectangle 100"/>
            <p:cNvSpPr>
              <a:spLocks noChangeArrowheads="1"/>
            </p:cNvSpPr>
            <p:nvPr/>
          </p:nvSpPr>
          <p:spPr bwMode="auto">
            <a:xfrm>
              <a:off x="1592263" y="3379788"/>
              <a:ext cx="203200" cy="273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600">
                  <a:solidFill>
                    <a:srgbClr val="000000"/>
                  </a:solidFill>
                  <a:latin typeface="Times-Roman" charset="0"/>
                  <a:ea typeface="新細明體" panose="02020500000000000000" pitchFamily="18" charset="-120"/>
                </a:rPr>
                <a:t>1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93" name="Rectangle 101"/>
            <p:cNvSpPr>
              <a:spLocks noChangeArrowheads="1"/>
            </p:cNvSpPr>
            <p:nvPr/>
          </p:nvSpPr>
          <p:spPr bwMode="auto">
            <a:xfrm>
              <a:off x="3163888" y="1797050"/>
              <a:ext cx="102592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600" i="1" dirty="0" smtClean="0">
                  <a:solidFill>
                    <a:srgbClr val="00FFFF"/>
                  </a:solidFill>
                  <a:latin typeface="Times-Roman" charset="0"/>
                  <a:ea typeface="新細明體" panose="02020500000000000000" pitchFamily="18" charset="-120"/>
                </a:rPr>
                <a:t>x</a:t>
              </a:r>
              <a:endParaRPr lang="en-US" altLang="zh-TW" dirty="0">
                <a:ea typeface="新細明體" panose="02020500000000000000" pitchFamily="18" charset="-120"/>
              </a:endParaRPr>
            </a:p>
          </p:txBody>
        </p:sp>
        <p:sp>
          <p:nvSpPr>
            <p:cNvPr id="94" name="Rectangle 102"/>
            <p:cNvSpPr>
              <a:spLocks noChangeArrowheads="1"/>
            </p:cNvSpPr>
            <p:nvPr/>
          </p:nvSpPr>
          <p:spPr bwMode="auto">
            <a:xfrm>
              <a:off x="3300413" y="1892300"/>
              <a:ext cx="165100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200">
                  <a:solidFill>
                    <a:srgbClr val="00FFFF"/>
                  </a:solidFill>
                  <a:latin typeface="Times-Roman" charset="0"/>
                  <a:ea typeface="新細明體" panose="02020500000000000000" pitchFamily="18" charset="-120"/>
                </a:rPr>
                <a:t>2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95" name="Rectangle 103"/>
            <p:cNvSpPr>
              <a:spLocks noChangeArrowheads="1"/>
            </p:cNvSpPr>
            <p:nvPr/>
          </p:nvSpPr>
          <p:spPr bwMode="auto">
            <a:xfrm>
              <a:off x="3617913" y="1797050"/>
              <a:ext cx="102592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600" i="1" dirty="0" smtClean="0">
                  <a:solidFill>
                    <a:srgbClr val="00FFFF"/>
                  </a:solidFill>
                  <a:latin typeface="Times-Roman" charset="0"/>
                  <a:ea typeface="新細明體" panose="02020500000000000000" pitchFamily="18" charset="-120"/>
                </a:rPr>
                <a:t>x</a:t>
              </a:r>
              <a:endParaRPr lang="en-US" altLang="zh-TW" dirty="0">
                <a:ea typeface="新細明體" panose="02020500000000000000" pitchFamily="18" charset="-120"/>
              </a:endParaRPr>
            </a:p>
          </p:txBody>
        </p:sp>
        <p:sp>
          <p:nvSpPr>
            <p:cNvPr id="96" name="Rectangle 104"/>
            <p:cNvSpPr>
              <a:spLocks noChangeArrowheads="1"/>
            </p:cNvSpPr>
            <p:nvPr/>
          </p:nvSpPr>
          <p:spPr bwMode="auto">
            <a:xfrm>
              <a:off x="3754438" y="1892300"/>
              <a:ext cx="165100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200" dirty="0">
                  <a:solidFill>
                    <a:srgbClr val="00FFFF"/>
                  </a:solidFill>
                  <a:latin typeface="Times-Roman" charset="0"/>
                  <a:ea typeface="新細明體" panose="02020500000000000000" pitchFamily="18" charset="-120"/>
                </a:rPr>
                <a:t>3</a:t>
              </a:r>
              <a:endParaRPr lang="en-US" altLang="zh-TW" dirty="0">
                <a:ea typeface="新細明體" panose="02020500000000000000" pitchFamily="18" charset="-120"/>
              </a:endParaRPr>
            </a:p>
          </p:txBody>
        </p:sp>
        <p:sp>
          <p:nvSpPr>
            <p:cNvPr id="97" name="Freeform 105"/>
            <p:cNvSpPr>
              <a:spLocks/>
            </p:cNvSpPr>
            <p:nvPr/>
          </p:nvSpPr>
          <p:spPr bwMode="auto">
            <a:xfrm>
              <a:off x="2813050" y="1466850"/>
              <a:ext cx="306388" cy="909638"/>
            </a:xfrm>
            <a:custGeom>
              <a:avLst/>
              <a:gdLst>
                <a:gd name="T0" fmla="*/ 2147483647 w 286"/>
                <a:gd name="T1" fmla="*/ 0 h 847"/>
                <a:gd name="T2" fmla="*/ 2147483647 w 286"/>
                <a:gd name="T3" fmla="*/ 2147483647 h 847"/>
                <a:gd name="T4" fmla="*/ 2147483647 w 286"/>
                <a:gd name="T5" fmla="*/ 2147483647 h 847"/>
                <a:gd name="T6" fmla="*/ 0 60000 65536"/>
                <a:gd name="T7" fmla="*/ 0 60000 65536"/>
                <a:gd name="T8" fmla="*/ 0 60000 65536"/>
                <a:gd name="T9" fmla="*/ 0 w 286"/>
                <a:gd name="T10" fmla="*/ 0 h 847"/>
                <a:gd name="T11" fmla="*/ 286 w 286"/>
                <a:gd name="T12" fmla="*/ 847 h 8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6" h="847">
                  <a:moveTo>
                    <a:pt x="57" y="0"/>
                  </a:moveTo>
                  <a:cubicBezTo>
                    <a:pt x="286" y="0"/>
                    <a:pt x="0" y="424"/>
                    <a:pt x="229" y="424"/>
                  </a:cubicBezTo>
                  <a:cubicBezTo>
                    <a:pt x="0" y="423"/>
                    <a:pt x="286" y="847"/>
                    <a:pt x="57" y="847"/>
                  </a:cubicBezTo>
                </a:path>
              </a:pathLst>
            </a:custGeom>
            <a:noFill/>
            <a:ln w="20638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8" name="Rectangle 106"/>
            <p:cNvSpPr>
              <a:spLocks noChangeArrowheads="1"/>
            </p:cNvSpPr>
            <p:nvPr/>
          </p:nvSpPr>
          <p:spPr bwMode="auto">
            <a:xfrm>
              <a:off x="3422650" y="1792288"/>
              <a:ext cx="277813" cy="292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600">
                  <a:solidFill>
                    <a:srgbClr val="00FFFF"/>
                  </a:solidFill>
                  <a:latin typeface="Symbol" panose="05050102010706020507" pitchFamily="18" charset="2"/>
                  <a:ea typeface="新細明體" panose="02020500000000000000" pitchFamily="18" charset="-120"/>
                </a:rPr>
                <a:t>Å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99" name="Rectangle 107"/>
            <p:cNvSpPr>
              <a:spLocks noChangeArrowheads="1"/>
            </p:cNvSpPr>
            <p:nvPr/>
          </p:nvSpPr>
          <p:spPr bwMode="auto">
            <a:xfrm>
              <a:off x="3163888" y="2917825"/>
              <a:ext cx="102592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600" i="1" dirty="0" smtClean="0">
                  <a:solidFill>
                    <a:srgbClr val="00FFFF"/>
                  </a:solidFill>
                  <a:latin typeface="Times-Roman" charset="0"/>
                  <a:ea typeface="新細明體" panose="02020500000000000000" pitchFamily="18" charset="-120"/>
                </a:rPr>
                <a:t>x</a:t>
              </a:r>
              <a:endParaRPr lang="en-US" altLang="zh-TW" dirty="0">
                <a:ea typeface="新細明體" panose="02020500000000000000" pitchFamily="18" charset="-120"/>
              </a:endParaRPr>
            </a:p>
          </p:txBody>
        </p:sp>
        <p:sp>
          <p:nvSpPr>
            <p:cNvPr id="100" name="Rectangle 108"/>
            <p:cNvSpPr>
              <a:spLocks noChangeArrowheads="1"/>
            </p:cNvSpPr>
            <p:nvPr/>
          </p:nvSpPr>
          <p:spPr bwMode="auto">
            <a:xfrm>
              <a:off x="3300413" y="3013075"/>
              <a:ext cx="165100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200">
                  <a:solidFill>
                    <a:srgbClr val="00FFFF"/>
                  </a:solidFill>
                  <a:latin typeface="Times-Roman" charset="0"/>
                  <a:ea typeface="新細明體" panose="02020500000000000000" pitchFamily="18" charset="-120"/>
                </a:rPr>
                <a:t>2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101" name="Rectangle 109"/>
            <p:cNvSpPr>
              <a:spLocks noChangeArrowheads="1"/>
            </p:cNvSpPr>
            <p:nvPr/>
          </p:nvSpPr>
          <p:spPr bwMode="auto">
            <a:xfrm>
              <a:off x="3617913" y="2917825"/>
              <a:ext cx="102592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600" i="1" dirty="0" smtClean="0">
                  <a:solidFill>
                    <a:srgbClr val="00FFFF"/>
                  </a:solidFill>
                  <a:latin typeface="Times-Roman" charset="0"/>
                  <a:ea typeface="新細明體" panose="02020500000000000000" pitchFamily="18" charset="-120"/>
                </a:rPr>
                <a:t>x</a:t>
              </a:r>
              <a:endParaRPr lang="en-US" altLang="zh-TW" dirty="0">
                <a:ea typeface="新細明體" panose="02020500000000000000" pitchFamily="18" charset="-120"/>
              </a:endParaRPr>
            </a:p>
          </p:txBody>
        </p:sp>
        <p:sp>
          <p:nvSpPr>
            <p:cNvPr id="102" name="Rectangle 110"/>
            <p:cNvSpPr>
              <a:spLocks noChangeArrowheads="1"/>
            </p:cNvSpPr>
            <p:nvPr/>
          </p:nvSpPr>
          <p:spPr bwMode="auto">
            <a:xfrm>
              <a:off x="3754438" y="3013075"/>
              <a:ext cx="165100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200">
                  <a:solidFill>
                    <a:srgbClr val="00FFFF"/>
                  </a:solidFill>
                  <a:latin typeface="Times-Roman" charset="0"/>
                  <a:ea typeface="新細明體" panose="02020500000000000000" pitchFamily="18" charset="-120"/>
                </a:rPr>
                <a:t>3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  <p:sp>
          <p:nvSpPr>
            <p:cNvPr id="103" name="Line 111"/>
            <p:cNvSpPr>
              <a:spLocks noChangeShapeType="1"/>
            </p:cNvSpPr>
            <p:nvPr/>
          </p:nvSpPr>
          <p:spPr bwMode="auto">
            <a:xfrm flipH="1">
              <a:off x="3181350" y="2909888"/>
              <a:ext cx="619125" cy="1587"/>
            </a:xfrm>
            <a:prstGeom prst="line">
              <a:avLst/>
            </a:prstGeom>
            <a:noFill/>
            <a:ln w="20638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4" name="Freeform 112"/>
            <p:cNvSpPr>
              <a:spLocks/>
            </p:cNvSpPr>
            <p:nvPr/>
          </p:nvSpPr>
          <p:spPr bwMode="auto">
            <a:xfrm>
              <a:off x="2813050" y="2587625"/>
              <a:ext cx="306388" cy="909638"/>
            </a:xfrm>
            <a:custGeom>
              <a:avLst/>
              <a:gdLst>
                <a:gd name="T0" fmla="*/ 2147483647 w 286"/>
                <a:gd name="T1" fmla="*/ 0 h 847"/>
                <a:gd name="T2" fmla="*/ 2147483647 w 286"/>
                <a:gd name="T3" fmla="*/ 2147483647 h 847"/>
                <a:gd name="T4" fmla="*/ 2147483647 w 286"/>
                <a:gd name="T5" fmla="*/ 2147483647 h 847"/>
                <a:gd name="T6" fmla="*/ 0 60000 65536"/>
                <a:gd name="T7" fmla="*/ 0 60000 65536"/>
                <a:gd name="T8" fmla="*/ 0 60000 65536"/>
                <a:gd name="T9" fmla="*/ 0 w 286"/>
                <a:gd name="T10" fmla="*/ 0 h 847"/>
                <a:gd name="T11" fmla="*/ 286 w 286"/>
                <a:gd name="T12" fmla="*/ 847 h 8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6" h="847">
                  <a:moveTo>
                    <a:pt x="57" y="0"/>
                  </a:moveTo>
                  <a:cubicBezTo>
                    <a:pt x="286" y="0"/>
                    <a:pt x="0" y="424"/>
                    <a:pt x="229" y="424"/>
                  </a:cubicBezTo>
                  <a:cubicBezTo>
                    <a:pt x="0" y="423"/>
                    <a:pt x="286" y="847"/>
                    <a:pt x="57" y="847"/>
                  </a:cubicBezTo>
                </a:path>
              </a:pathLst>
            </a:custGeom>
            <a:noFill/>
            <a:ln w="20638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5" name="Rectangle 118"/>
            <p:cNvSpPr>
              <a:spLocks noChangeArrowheads="1"/>
            </p:cNvSpPr>
            <p:nvPr/>
          </p:nvSpPr>
          <p:spPr bwMode="auto">
            <a:xfrm>
              <a:off x="3422650" y="2913063"/>
              <a:ext cx="277813" cy="292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zh-TW" sz="1600">
                  <a:solidFill>
                    <a:srgbClr val="00FFFF"/>
                  </a:solidFill>
                  <a:latin typeface="Symbol" panose="05050102010706020507" pitchFamily="18" charset="2"/>
                  <a:ea typeface="新細明體" panose="02020500000000000000" pitchFamily="18" charset="-120"/>
                </a:rPr>
                <a:t>Å</a:t>
              </a:r>
              <a:endParaRPr lang="en-US" altLang="zh-TW">
                <a:ea typeface="新細明體" panose="02020500000000000000" pitchFamily="18" charset="-120"/>
              </a:endParaRPr>
            </a:p>
          </p:txBody>
        </p:sp>
      </p:grpSp>
      <p:sp>
        <p:nvSpPr>
          <p:cNvPr id="106" name="矩形 105"/>
          <p:cNvSpPr/>
          <p:nvPr/>
        </p:nvSpPr>
        <p:spPr>
          <a:xfrm>
            <a:off x="6557406" y="3981450"/>
            <a:ext cx="280988" cy="1157363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08" name="直線單箭頭接點 107"/>
          <p:cNvCxnSpPr/>
          <p:nvPr/>
        </p:nvCxnSpPr>
        <p:spPr>
          <a:xfrm flipH="1">
            <a:off x="4619767" y="4269657"/>
            <a:ext cx="1821976" cy="5287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7009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691</Words>
  <Application>Microsoft Office PowerPoint</Application>
  <PresentationFormat>寬螢幕</PresentationFormat>
  <Paragraphs>135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8" baseType="lpstr">
      <vt:lpstr>Times-Roman</vt:lpstr>
      <vt:lpstr>新細明體</vt:lpstr>
      <vt:lpstr>Arial</vt:lpstr>
      <vt:lpstr>Calibri</vt:lpstr>
      <vt:lpstr>Calibri Light</vt:lpstr>
      <vt:lpstr>Symbol</vt:lpstr>
      <vt:lpstr>Times New Roman</vt:lpstr>
      <vt:lpstr>Office 佈景主題</vt:lpstr>
      <vt:lpstr>Lecture 11-1 FPGA</vt:lpstr>
      <vt:lpstr>Complex Programming Logic Devices</vt:lpstr>
      <vt:lpstr>Function Block and MC</vt:lpstr>
      <vt:lpstr>Field Programmable Gate Arrays (FPGA)</vt:lpstr>
      <vt:lpstr>Configurable Logic Block</vt:lpstr>
      <vt:lpstr>A Lookup Table (LUT)</vt:lpstr>
      <vt:lpstr>Application of Shannon’s Expansion Theorem</vt:lpstr>
      <vt:lpstr>Shannon’s Expansion Theorem: a majority function </vt:lpstr>
      <vt:lpstr>Shannon’s Expansion Theorem: XOR</vt:lpstr>
      <vt:lpstr>Shannon’s expansion for more than two variables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Complex Programming Logic Devices</dc:title>
  <dc:creator>oboe</dc:creator>
  <cp:lastModifiedBy>oboe</cp:lastModifiedBy>
  <cp:revision>15</cp:revision>
  <dcterms:created xsi:type="dcterms:W3CDTF">2014-03-05T06:56:33Z</dcterms:created>
  <dcterms:modified xsi:type="dcterms:W3CDTF">2014-03-06T03:17:41Z</dcterms:modified>
</cp:coreProperties>
</file>