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Supplement on Verilog</a:t>
            </a:r>
            <a:r>
              <a:rPr lang="en-US" altLang="zh-TW" sz="4800" dirty="0"/>
              <a:t> </a:t>
            </a:r>
            <a:r>
              <a:rPr lang="en-US" altLang="zh-TW" sz="4800" dirty="0" smtClean="0"/>
              <a:t>Sequential circuit examples: FSM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and Fundamental of Logic Design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Serial Adder  Block Diagram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28" y="2129051"/>
            <a:ext cx="6498899" cy="289638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733" y="1608729"/>
            <a:ext cx="4706580" cy="474762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410283" y="1243604"/>
            <a:ext cx="325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Shift register with enable control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9038389" y="3896436"/>
            <a:ext cx="176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Load initial value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175318" y="5459104"/>
            <a:ext cx="281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w into the left most bit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8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6660" y="228648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Shift Registers for X, Y, and Sum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727809" y="1574683"/>
            <a:ext cx="61358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module </a:t>
            </a:r>
            <a:r>
              <a:rPr lang="en-US" altLang="zh-TW" dirty="0" err="1"/>
              <a:t>serial_adder</a:t>
            </a:r>
            <a:r>
              <a:rPr lang="en-US" altLang="zh-TW" dirty="0"/>
              <a:t> </a:t>
            </a:r>
            <a:r>
              <a:rPr lang="en-US" altLang="zh-TW" dirty="0" smtClean="0"/>
              <a:t>(X, Y, </a:t>
            </a:r>
            <a:r>
              <a:rPr lang="en-US" altLang="zh-TW" dirty="0"/>
              <a:t>Reset, Clock, Sum);</a:t>
            </a:r>
          </a:p>
          <a:p>
            <a:r>
              <a:rPr lang="en-US" altLang="zh-TW" dirty="0"/>
              <a:t>	input [7:0] </a:t>
            </a:r>
            <a:r>
              <a:rPr lang="en-US" altLang="zh-TW" dirty="0" smtClean="0"/>
              <a:t>X, Y;</a:t>
            </a:r>
            <a:endParaRPr lang="en-US" altLang="zh-TW" dirty="0"/>
          </a:p>
          <a:p>
            <a:r>
              <a:rPr lang="en-US" altLang="zh-TW" dirty="0"/>
              <a:t>	input Reset, Clock;</a:t>
            </a:r>
          </a:p>
          <a:p>
            <a:r>
              <a:rPr lang="en-US" altLang="zh-TW" dirty="0"/>
              <a:t>	output wire [7:0] Sum;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reg</a:t>
            </a:r>
            <a:r>
              <a:rPr lang="en-US" altLang="zh-TW" dirty="0"/>
              <a:t> [3:0] Count;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reg</a:t>
            </a:r>
            <a:r>
              <a:rPr lang="en-US" altLang="zh-TW" dirty="0"/>
              <a:t> s, </a:t>
            </a:r>
            <a:r>
              <a:rPr lang="en-US" altLang="zh-TW" dirty="0" smtClean="0"/>
              <a:t>PS, NS;</a:t>
            </a:r>
            <a:endParaRPr lang="en-US" altLang="zh-TW" dirty="0"/>
          </a:p>
          <a:p>
            <a:r>
              <a:rPr lang="en-US" altLang="zh-TW" dirty="0"/>
              <a:t>	wire [7:0] </a:t>
            </a:r>
            <a:r>
              <a:rPr lang="en-US" altLang="zh-TW" dirty="0" smtClean="0"/>
              <a:t>QX, QY;  // for connection to FSM</a:t>
            </a:r>
            <a:endParaRPr lang="en-US" altLang="zh-TW" dirty="0"/>
          </a:p>
          <a:p>
            <a:r>
              <a:rPr lang="en-US" altLang="zh-TW" dirty="0"/>
              <a:t>	wire Run;</a:t>
            </a:r>
          </a:p>
          <a:p>
            <a:r>
              <a:rPr lang="en-US" altLang="zh-TW" dirty="0"/>
              <a:t>	parameter </a:t>
            </a:r>
            <a:r>
              <a:rPr lang="en-US" altLang="zh-TW" dirty="0" smtClean="0"/>
              <a:t>S0 </a:t>
            </a:r>
            <a:r>
              <a:rPr lang="en-US" altLang="zh-TW" dirty="0"/>
              <a:t>= 1’b0, </a:t>
            </a:r>
            <a:r>
              <a:rPr lang="en-US" altLang="zh-TW" dirty="0" smtClean="0"/>
              <a:t>S1 </a:t>
            </a:r>
            <a:r>
              <a:rPr lang="en-US" altLang="zh-TW" dirty="0"/>
              <a:t>= 1’b1;</a:t>
            </a:r>
          </a:p>
          <a:p>
            <a:r>
              <a:rPr lang="en-US" altLang="zh-TW" dirty="0"/>
              <a:t>	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 smtClean="0"/>
              <a:t>shift_X</a:t>
            </a:r>
            <a:r>
              <a:rPr lang="en-US" altLang="zh-TW" dirty="0" smtClean="0"/>
              <a:t> (X, </a:t>
            </a:r>
            <a:r>
              <a:rPr lang="en-US" altLang="zh-TW" dirty="0"/>
              <a:t>Reset, 1’b1, 1’b0, Clock, </a:t>
            </a:r>
            <a:r>
              <a:rPr lang="en-US" altLang="zh-TW" dirty="0" smtClean="0"/>
              <a:t>QX);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 smtClean="0"/>
              <a:t>shift_Y</a:t>
            </a:r>
            <a:r>
              <a:rPr lang="en-US" altLang="zh-TW" dirty="0" smtClean="0"/>
              <a:t>  (Y, </a:t>
            </a:r>
            <a:r>
              <a:rPr lang="en-US" altLang="zh-TW" dirty="0"/>
              <a:t>Reset, 1’b1, 1’b0, Clock, </a:t>
            </a:r>
            <a:r>
              <a:rPr lang="en-US" altLang="zh-TW" dirty="0" smtClean="0"/>
              <a:t>QY);</a:t>
            </a:r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shiftrne</a:t>
            </a:r>
            <a:r>
              <a:rPr lang="en-US" altLang="zh-TW" dirty="0"/>
              <a:t> </a:t>
            </a:r>
            <a:r>
              <a:rPr lang="en-US" altLang="zh-TW" dirty="0" err="1"/>
              <a:t>shift_Sum</a:t>
            </a:r>
            <a:r>
              <a:rPr lang="en-US" altLang="zh-TW" dirty="0"/>
              <a:t>  (8’b0, Reset, Run, s, Clock, Sum);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79" y="1637732"/>
            <a:ext cx="3649296" cy="4082876"/>
          </a:xfrm>
          <a:prstGeom prst="rect">
            <a:avLst/>
          </a:prstGeom>
        </p:spPr>
      </p:pic>
      <p:cxnSp>
        <p:nvCxnSpPr>
          <p:cNvPr id="12" name="直線單箭頭接點 11"/>
          <p:cNvCxnSpPr/>
          <p:nvPr/>
        </p:nvCxnSpPr>
        <p:spPr>
          <a:xfrm flipV="1">
            <a:off x="9236124" y="5199763"/>
            <a:ext cx="40944" cy="73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8610600" y="5936776"/>
            <a:ext cx="24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s into the SUM </a:t>
            </a:r>
            <a:r>
              <a:rPr lang="en-US" altLang="zh-TW" dirty="0" err="1" smtClean="0">
                <a:solidFill>
                  <a:srgbClr val="FF0000"/>
                </a:solidFill>
              </a:rPr>
              <a:t>reg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8911988" y="3923731"/>
            <a:ext cx="416257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9423779" y="3923731"/>
            <a:ext cx="188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Shift 0 into the </a:t>
            </a:r>
            <a:r>
              <a:rPr lang="en-US" altLang="zh-TW" dirty="0" err="1" smtClean="0">
                <a:solidFill>
                  <a:srgbClr val="FF0000"/>
                </a:solidFill>
              </a:rPr>
              <a:t>lsb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Rest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678908" y="381278"/>
            <a:ext cx="711275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ea typeface="MS Mincho" panose="02020609040205080304" pitchFamily="49" charset="-128"/>
              </a:rPr>
              <a:t>// Adder FSM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Output and next state combinational circuit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QX, QY, PS)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case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(PS)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S0: </a:t>
            </a:r>
            <a:r>
              <a:rPr lang="en-US" altLang="zh-TW" sz="1400" b="1" dirty="0">
                <a:ea typeface="MS Mincho" panose="02020609040205080304" pitchFamily="49" charset="-128"/>
              </a:rPr>
              <a:t>begin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s 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^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QY[0]; // current state C is zero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if (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&amp;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</a:t>
            </a:r>
            <a:r>
              <a:rPr lang="en-US" altLang="zh-TW" sz="1400" b="1" dirty="0">
                <a:ea typeface="MS Mincho" panose="02020609040205080304" pitchFamily="49" charset="-128"/>
              </a:rPr>
              <a:t>])  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      else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        	      end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S1: </a:t>
            </a:r>
            <a:r>
              <a:rPr lang="en-US" altLang="zh-TW" sz="1400" b="1" dirty="0">
                <a:ea typeface="MS Mincho" panose="02020609040205080304" pitchFamily="49" charset="-128"/>
              </a:rPr>
              <a:t>begin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s 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~^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QY[0];  // 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if (~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QX[0</a:t>
            </a:r>
            <a:r>
              <a:rPr lang="en-US" altLang="zh-TW" sz="1400" b="1" dirty="0">
                <a:ea typeface="MS Mincho" panose="02020609040205080304" pitchFamily="49" charset="-128"/>
              </a:rPr>
              <a:t>] &amp; ~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QY[0]) 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	else   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      end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	default: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NS </a:t>
            </a:r>
            <a:r>
              <a:rPr lang="en-US" altLang="zh-TW" sz="1400" b="1" dirty="0">
                <a:ea typeface="MS Mincho" panose="02020609040205080304" pitchFamily="49" charset="-128"/>
              </a:rPr>
              <a:t>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 </a:t>
            </a:r>
            <a:r>
              <a:rPr lang="en-US" altLang="zh-TW" sz="1400" b="1" dirty="0" err="1">
                <a:ea typeface="MS Mincho" panose="02020609040205080304" pitchFamily="49" charset="-128"/>
              </a:rPr>
              <a:t>endcase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Sequential block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1400" b="1" dirty="0">
                <a:ea typeface="MS Mincho" panose="02020609040205080304" pitchFamily="49" charset="-128"/>
              </a:rPr>
              <a:t> Clock)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if (Reset)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PS </a:t>
            </a:r>
            <a:r>
              <a:rPr lang="en-US" altLang="zh-TW" sz="1400" b="1" dirty="0">
                <a:ea typeface="MS Mincho" panose="02020609040205080304" pitchFamily="49" charset="-128"/>
              </a:rPr>
              <a:t>&lt;= 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S0;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else		</a:t>
            </a:r>
            <a:r>
              <a:rPr lang="en-US" altLang="zh-TW" sz="1400" b="1" dirty="0" smtClean="0">
                <a:ea typeface="MS Mincho" panose="02020609040205080304" pitchFamily="49" charset="-128"/>
              </a:rPr>
              <a:t>PS &lt;= NS;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 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// Control the shifting process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always @(</a:t>
            </a:r>
            <a:r>
              <a:rPr lang="en-US" altLang="zh-TW" sz="14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1400" b="1" dirty="0">
                <a:ea typeface="MS Mincho" panose="02020609040205080304" pitchFamily="49" charset="-128"/>
              </a:rPr>
              <a:t> Clock)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if (Reset)			Count = 8;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	else if (Run)	Count = Count - 1;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	assign Run = |Count;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>
                <a:ea typeface="MS Mincho" panose="02020609040205080304" pitchFamily="49" charset="-128"/>
              </a:rPr>
              <a:t> </a:t>
            </a:r>
            <a:endParaRPr lang="en-US" altLang="zh-TW" sz="1400" b="1" dirty="0">
              <a:cs typeface="Courier New" panose="02070309020205020404" pitchFamily="49" charset="0"/>
            </a:endParaRPr>
          </a:p>
          <a:p>
            <a:r>
              <a:rPr lang="en-US" altLang="zh-TW" sz="1400" b="1" dirty="0" err="1">
                <a:ea typeface="MS Mincho" panose="02020609040205080304" pitchFamily="49" charset="-128"/>
              </a:rPr>
              <a:t>endmodule</a:t>
            </a:r>
            <a:endParaRPr lang="en-US" altLang="zh-TW" sz="1400" b="1" dirty="0">
              <a:cs typeface="Courier New" panose="02070309020205020404" pitchFamily="49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74209"/>
            <a:ext cx="3908947" cy="224930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34" y="4438172"/>
            <a:ext cx="4521960" cy="1786841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9457899" y="914400"/>
            <a:ext cx="1844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 = x </a:t>
            </a:r>
            <a:r>
              <a:rPr lang="en-US" altLang="zh-TW" dirty="0" err="1" smtClean="0"/>
              <a:t>xor</a:t>
            </a:r>
            <a:r>
              <a:rPr lang="en-US" altLang="zh-TW" smtClean="0"/>
              <a:t> y </a:t>
            </a:r>
            <a:r>
              <a:rPr lang="en-US" altLang="zh-TW" dirty="0" err="1" smtClean="0"/>
              <a:t>xor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cin</a:t>
            </a:r>
            <a:endParaRPr lang="zh-TW" altLang="en-US" baseline="-25000" dirty="0"/>
          </a:p>
        </p:txBody>
      </p:sp>
      <p:sp>
        <p:nvSpPr>
          <p:cNvPr id="11" name="矩形 10"/>
          <p:cNvSpPr/>
          <p:nvPr/>
        </p:nvSpPr>
        <p:spPr>
          <a:xfrm>
            <a:off x="8153400" y="6040347"/>
            <a:ext cx="3011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|x //equivalent to 1 | 0 | 1 |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if x=4’b 1010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 flipH="1">
            <a:off x="9341893" y="1283732"/>
            <a:ext cx="716507" cy="224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4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Moore Type Serial Adder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39" y="1690688"/>
            <a:ext cx="6031344" cy="4109053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7043625" y="1535373"/>
            <a:ext cx="214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00</a:t>
            </a:r>
            <a:r>
              <a:rPr lang="en-US" altLang="zh-TW" dirty="0" smtClean="0"/>
              <a:t> and S</a:t>
            </a:r>
            <a:r>
              <a:rPr lang="en-US" altLang="zh-TW" baseline="-25000" dirty="0" smtClean="0"/>
              <a:t>01</a:t>
            </a:r>
            <a:r>
              <a:rPr lang="en-US" altLang="zh-TW" dirty="0" smtClean="0"/>
              <a:t> for c</a:t>
            </a:r>
            <a:r>
              <a:rPr lang="en-US" altLang="zh-TW" baseline="-25000" dirty="0" smtClean="0"/>
              <a:t>i-1</a:t>
            </a:r>
            <a:r>
              <a:rPr lang="en-US" altLang="zh-TW" dirty="0" smtClean="0"/>
              <a:t> = 0</a:t>
            </a:r>
          </a:p>
          <a:p>
            <a:endParaRPr lang="en-US" altLang="zh-TW" dirty="0"/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10</a:t>
            </a:r>
            <a:r>
              <a:rPr lang="en-US" altLang="zh-TW" dirty="0" smtClean="0"/>
              <a:t> and S</a:t>
            </a:r>
            <a:r>
              <a:rPr lang="en-US" altLang="zh-TW" baseline="-25000" dirty="0" smtClean="0"/>
              <a:t>11</a:t>
            </a:r>
            <a:r>
              <a:rPr lang="en-US" altLang="zh-TW" dirty="0" smtClean="0"/>
              <a:t> for c</a:t>
            </a:r>
            <a:r>
              <a:rPr lang="en-US" altLang="zh-TW" baseline="-25000" dirty="0" smtClean="0"/>
              <a:t>i-1</a:t>
            </a:r>
            <a:r>
              <a:rPr lang="en-US" altLang="zh-TW" dirty="0" smtClean="0"/>
              <a:t> = 1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746310" y="2163170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>
                <a:solidFill>
                  <a:srgbClr val="FF0000"/>
                </a:solidFill>
              </a:rPr>
              <a:t>x</a:t>
            </a:r>
            <a:r>
              <a:rPr lang="en-US" altLang="zh-TW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y</a:t>
            </a:r>
            <a:r>
              <a:rPr lang="en-US" altLang="zh-TW" sz="2000" baseline="-25000" dirty="0" err="1" smtClean="0">
                <a:solidFill>
                  <a:srgbClr val="FF0000"/>
                </a:solidFill>
              </a:rPr>
              <a:t>i</a:t>
            </a:r>
            <a:endParaRPr lang="zh-TW" alt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7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 Simple Circuit Using Blocking Assignment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917348" y="5118949"/>
            <a:ext cx="3499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At </a:t>
            </a:r>
            <a:r>
              <a:rPr lang="en-US" altLang="zh-TW" dirty="0" smtClean="0"/>
              <a:t>rising edge, latch f = x1&amp;X2, and 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atch g = (x1&amp;x2) | x3.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5281684" y="4416195"/>
            <a:ext cx="2455005" cy="923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861442" y="2034888"/>
            <a:ext cx="468776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cs typeface="Courier New" panose="02070309020205020404" pitchFamily="49" charset="0"/>
              </a:rPr>
              <a:t>module</a:t>
            </a:r>
            <a:r>
              <a:rPr lang="en-CA" sz="2000" dirty="0">
                <a:cs typeface="Courier New" panose="02070309020205020404" pitchFamily="49" charset="0"/>
              </a:rPr>
              <a:t> </a:t>
            </a:r>
            <a:r>
              <a:rPr lang="en-CA" sz="2000" dirty="0" smtClean="0">
                <a:cs typeface="Courier New" panose="02070309020205020404" pitchFamily="49" charset="0"/>
              </a:rPr>
              <a:t>simple </a:t>
            </a:r>
            <a:r>
              <a:rPr lang="en-CA" sz="2000" dirty="0">
                <a:cs typeface="Courier New" panose="02070309020205020404" pitchFamily="49" charset="0"/>
              </a:rPr>
              <a:t>(x1, x2, x3, Clock, f, g);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input</a:t>
            </a:r>
            <a:r>
              <a:rPr lang="en-CA" sz="2000" dirty="0">
                <a:cs typeface="Courier New" panose="02070309020205020404" pitchFamily="49" charset="0"/>
              </a:rPr>
              <a:t> x1, x2, x3, Clock;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output</a:t>
            </a:r>
            <a:r>
              <a:rPr lang="en-CA" sz="2000" dirty="0">
                <a:cs typeface="Courier New" panose="02070309020205020404" pitchFamily="49" charset="0"/>
              </a:rPr>
              <a:t> </a:t>
            </a:r>
            <a:r>
              <a:rPr lang="en-CA" sz="2000" b="1" dirty="0" err="1">
                <a:cs typeface="Courier New" panose="02070309020205020404" pitchFamily="49" charset="0"/>
              </a:rPr>
              <a:t>reg</a:t>
            </a:r>
            <a:r>
              <a:rPr lang="en-CA" sz="2000" dirty="0">
                <a:cs typeface="Courier New" panose="02070309020205020404" pitchFamily="49" charset="0"/>
              </a:rPr>
              <a:t> f, g;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always</a:t>
            </a:r>
            <a:r>
              <a:rPr lang="en-CA" sz="2000" dirty="0">
                <a:cs typeface="Courier New" panose="02070309020205020404" pitchFamily="49" charset="0"/>
              </a:rPr>
              <a:t> @(</a:t>
            </a:r>
            <a:r>
              <a:rPr lang="en-CA" sz="2000" b="1" dirty="0" err="1">
                <a:cs typeface="Courier New" panose="02070309020205020404" pitchFamily="49" charset="0"/>
              </a:rPr>
              <a:t>posedge</a:t>
            </a:r>
            <a:r>
              <a:rPr lang="en-CA" sz="2000" dirty="0">
                <a:cs typeface="Courier New" panose="02070309020205020404" pitchFamily="49" charset="0"/>
              </a:rPr>
              <a:t> Clock)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begin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	f = x1 &amp; x2;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	g = f | x3;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r>
              <a:rPr lang="en-CA" sz="2000" b="1" dirty="0">
                <a:cs typeface="Courier New" panose="02070309020205020404" pitchFamily="49" charset="0"/>
              </a:rPr>
              <a:t>end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dirty="0">
                <a:cs typeface="Courier New" panose="02070309020205020404" pitchFamily="49" charset="0"/>
              </a:rPr>
              <a:t>	</a:t>
            </a:r>
            <a:endParaRPr lang="en-CA" sz="2000" dirty="0">
              <a:cs typeface="Times New Roman" panose="02020603050405020304" pitchFamily="18" charset="0"/>
            </a:endParaRPr>
          </a:p>
          <a:p>
            <a:r>
              <a:rPr lang="en-CA" sz="2000" b="1" dirty="0" err="1">
                <a:cs typeface="Courier New" panose="02070309020205020404" pitchFamily="49" charset="0"/>
              </a:rPr>
              <a:t>endmodule</a:t>
            </a:r>
            <a:endParaRPr lang="en-CA" sz="2000" dirty="0"/>
          </a:p>
        </p:txBody>
      </p:sp>
      <p:pic>
        <p:nvPicPr>
          <p:cNvPr id="15" name="Picture 5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9" y="2156347"/>
            <a:ext cx="5049672" cy="271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0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Non-Blocking  </a:t>
            </a:r>
            <a:r>
              <a:rPr lang="en-US" altLang="zh-TW" dirty="0"/>
              <a:t>A</a:t>
            </a:r>
            <a:r>
              <a:rPr lang="en-US" altLang="zh-TW" dirty="0" smtClean="0"/>
              <a:t>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002320" y="5214966"/>
            <a:ext cx="6482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Non-blocking assignment, </a:t>
            </a:r>
            <a:r>
              <a:rPr lang="en-US" altLang="zh-TW" dirty="0"/>
              <a:t>f</a:t>
            </a:r>
            <a:r>
              <a:rPr lang="en-US" altLang="zh-TW" dirty="0" smtClean="0"/>
              <a:t> and </a:t>
            </a:r>
            <a:r>
              <a:rPr lang="en-US" altLang="zh-TW" dirty="0"/>
              <a:t>g</a:t>
            </a:r>
            <a:r>
              <a:rPr lang="en-US" altLang="zh-TW" dirty="0" smtClean="0"/>
              <a:t> are updated at the same time. </a:t>
            </a:r>
            <a:endParaRPr lang="en-US" altLang="zh-TW" dirty="0"/>
          </a:p>
          <a:p>
            <a:r>
              <a:rPr lang="en-US" altLang="zh-TW" dirty="0" smtClean="0"/>
              <a:t>Meaning that, g must take a previous f. 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373936" y="2049556"/>
            <a:ext cx="43085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simple </a:t>
            </a:r>
            <a:r>
              <a:rPr lang="en-CA" sz="2000" dirty="0">
                <a:ea typeface="MS Mincho" panose="02020609040205080304" pitchFamily="49" charset="-128"/>
              </a:rPr>
              <a:t>(x1, x2, x3, Clock, f, g);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x1, x2, x3, Clock;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f, g;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</a:t>
            </a:r>
            <a:r>
              <a:rPr lang="en-CA" sz="2000" b="1" dirty="0" err="1">
                <a:ea typeface="MS Mincho" panose="02020609040205080304" pitchFamily="49" charset="-128"/>
              </a:rPr>
              <a:t>posedge</a:t>
            </a:r>
            <a:r>
              <a:rPr lang="en-CA" sz="2000" dirty="0">
                <a:ea typeface="MS Mincho" panose="02020609040205080304" pitchFamily="49" charset="-128"/>
              </a:rPr>
              <a:t> Clock)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f &lt;= x1 &amp; x2;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g &lt;= f | x3;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endParaRPr lang="en-CA" sz="2000" dirty="0"/>
          </a:p>
        </p:txBody>
      </p:sp>
      <p:pic>
        <p:nvPicPr>
          <p:cNvPr id="12" name="Picture 5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17" y="1918664"/>
            <a:ext cx="6081443" cy="283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562244" y="2487070"/>
            <a:ext cx="17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taking previous f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5759" y="3467267"/>
            <a:ext cx="6503158" cy="1606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7308376" y="4121624"/>
            <a:ext cx="928048" cy="13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9942654" y="4962969"/>
            <a:ext cx="2105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reversing f and g 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tatement makes no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ifference in result.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9840036" y="4339989"/>
            <a:ext cx="1268503" cy="62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88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Moore Machine FSM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483327" y="1310237"/>
            <a:ext cx="1633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Y: next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696735" y="5179325"/>
            <a:ext cx="213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// enter A after reset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504576" y="6035159"/>
            <a:ext cx="184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// at State C, z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140" y="932174"/>
            <a:ext cx="6370872" cy="5925826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8987050" y="4107575"/>
            <a:ext cx="278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When y = 11, Y is don’t care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91" y="1682047"/>
            <a:ext cx="4179182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9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Moore Machine FSM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91" y="1682047"/>
            <a:ext cx="3831163" cy="442608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815" y="432253"/>
            <a:ext cx="6644185" cy="635063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294077" y="3299795"/>
            <a:ext cx="3376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//Combinational using blocking assignment 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29952" y="1883391"/>
            <a:ext cx="3091218" cy="2183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8294077" y="2592048"/>
            <a:ext cx="1633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Y: next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6523629" y="2519942"/>
            <a:ext cx="327547" cy="31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93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351" y="26939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Moore Machine FSM </a:t>
            </a:r>
            <a:endParaRPr lang="zh-TW" altLang="en-US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06" y="1808693"/>
            <a:ext cx="3734013" cy="43339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639" y="584281"/>
            <a:ext cx="5729785" cy="604166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209518" y="3792728"/>
            <a:ext cx="303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// non-blocking assignment for sequential 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ckt</a:t>
            </a:r>
            <a:r>
              <a:rPr lang="en-US" altLang="zh-TW" sz="1400" dirty="0" smtClean="0">
                <a:solidFill>
                  <a:srgbClr val="FF0000"/>
                </a:solidFill>
              </a:rPr>
              <a:t>.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741734" y="3003767"/>
            <a:ext cx="163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: present state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6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Mealy Machine FSM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798" y="2149522"/>
            <a:ext cx="5617832" cy="206190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130" y="365126"/>
            <a:ext cx="3740726" cy="635635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281643" y="2071544"/>
            <a:ext cx="347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Output z depends on input (w) and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tate y.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8147143" y="2238233"/>
            <a:ext cx="205287" cy="10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062716" y="1610436"/>
            <a:ext cx="552735" cy="156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7676866" y="1688910"/>
            <a:ext cx="675564" cy="460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20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Arbiter FSM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4427" y="1690688"/>
            <a:ext cx="2901287" cy="4351338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Arbiter: who arbitrates the requests and issues grants.</a:t>
            </a:r>
          </a:p>
          <a:p>
            <a:r>
              <a:rPr lang="en-US" altLang="zh-TW" sz="1800" dirty="0" smtClean="0"/>
              <a:t>In this example, r1: highest priority, then r2, then r3.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988" y="-10298"/>
            <a:ext cx="4789828" cy="668101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64" y="889175"/>
            <a:ext cx="3627434" cy="5572227"/>
          </a:xfrm>
          <a:prstGeom prst="rect">
            <a:avLst/>
          </a:prstGeom>
        </p:spPr>
      </p:pic>
      <p:sp>
        <p:nvSpPr>
          <p:cNvPr id="8" name="右大括弧 7"/>
          <p:cNvSpPr/>
          <p:nvPr/>
        </p:nvSpPr>
        <p:spPr>
          <a:xfrm>
            <a:off x="10194697" y="1979474"/>
            <a:ext cx="191069" cy="9820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577877" y="221093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r</a:t>
            </a:r>
            <a:r>
              <a:rPr lang="en-US" altLang="zh-TW" dirty="0" smtClean="0">
                <a:solidFill>
                  <a:srgbClr val="FF0000"/>
                </a:solidFill>
              </a:rPr>
              <a:t>1&gt;r2&gt;r3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246822" y="109349"/>
            <a:ext cx="2396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requests from bus masters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184943" y="476018"/>
            <a:ext cx="2451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grant signals to requesters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直線單箭頭接點 12"/>
          <p:cNvCxnSpPr>
            <a:stCxn id="10" idx="1"/>
          </p:cNvCxnSpPr>
          <p:nvPr/>
        </p:nvCxnSpPr>
        <p:spPr>
          <a:xfrm flipH="1">
            <a:off x="8727744" y="278626"/>
            <a:ext cx="519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11" idx="1"/>
          </p:cNvCxnSpPr>
          <p:nvPr/>
        </p:nvCxnSpPr>
        <p:spPr>
          <a:xfrm flipH="1">
            <a:off x="9027995" y="645295"/>
            <a:ext cx="1569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9184943" y="673410"/>
            <a:ext cx="1851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y present S, Y next S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8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96887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Mealy-Type Serial Adder: Use State to Keep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Picture 4" descr="F 13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873" y="2176818"/>
            <a:ext cx="5510687" cy="3331934"/>
          </a:xfrm>
          <a:prstGeom prst="rect">
            <a:avLst/>
          </a:prstGeom>
          <a:noFill/>
        </p:spPr>
      </p:pic>
      <p:pic>
        <p:nvPicPr>
          <p:cNvPr id="7" name="Picture 6" descr="roth+f13-1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3505" y="2504364"/>
            <a:ext cx="4871114" cy="2096893"/>
          </a:xfrm>
          <a:noFill/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246" y="5102717"/>
            <a:ext cx="2627604" cy="6462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1641" y="5077986"/>
            <a:ext cx="2786113" cy="646232"/>
          </a:xfrm>
          <a:prstGeom prst="rect">
            <a:avLst/>
          </a:prstGeom>
        </p:spPr>
      </p:pic>
      <p:cxnSp>
        <p:nvCxnSpPr>
          <p:cNvPr id="11" name="直線單箭頭接點 10"/>
          <p:cNvCxnSpPr/>
          <p:nvPr/>
        </p:nvCxnSpPr>
        <p:spPr>
          <a:xfrm flipH="1" flipV="1">
            <a:off x="10208525" y="4005618"/>
            <a:ext cx="13648" cy="11941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7493265" y="4004206"/>
            <a:ext cx="777278" cy="11955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43552" y="2275331"/>
            <a:ext cx="1187355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x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43552" y="2701390"/>
            <a:ext cx="1187355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22160" y="1777690"/>
            <a:ext cx="410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Use shift register to keep operand X and 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572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10905</TotalTime>
  <Words>373</Words>
  <Application>Microsoft Office PowerPoint</Application>
  <PresentationFormat>寬螢幕</PresentationFormat>
  <Paragraphs>136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Office 佈景主題</vt:lpstr>
      <vt:lpstr>Supplement on Verilog Sequential circuit examples: FSM</vt:lpstr>
      <vt:lpstr>A Simple Circuit Using Blocking Assignment</vt:lpstr>
      <vt:lpstr>Non-Blocking  Assignment</vt:lpstr>
      <vt:lpstr>Moore Machine FSM </vt:lpstr>
      <vt:lpstr>Moore Machine FSM</vt:lpstr>
      <vt:lpstr>Moore Machine FSM </vt:lpstr>
      <vt:lpstr>Mealy Machine FSM</vt:lpstr>
      <vt:lpstr>Arbiter FSM</vt:lpstr>
      <vt:lpstr>Mealy-Type Serial Adder: Use State to Keep Carryout</vt:lpstr>
      <vt:lpstr>Serial Adder  Block Diagram</vt:lpstr>
      <vt:lpstr>Shift Registers for X, Y, and Sum</vt:lpstr>
      <vt:lpstr>The Rest</vt:lpstr>
      <vt:lpstr>Moore Type Serial Adder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149</cp:revision>
  <dcterms:created xsi:type="dcterms:W3CDTF">2014-02-17T07:38:04Z</dcterms:created>
  <dcterms:modified xsi:type="dcterms:W3CDTF">2017-02-09T05:47:14Z</dcterms:modified>
</cp:coreProperties>
</file>