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3"/>
  </p:notesMasterIdLst>
  <p:handoutMasterIdLst>
    <p:handoutMasterId r:id="rId34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8" r:id="rId8"/>
    <p:sldId id="260" r:id="rId9"/>
    <p:sldId id="269" r:id="rId10"/>
    <p:sldId id="270" r:id="rId11"/>
    <p:sldId id="271" r:id="rId12"/>
    <p:sldId id="275" r:id="rId13"/>
    <p:sldId id="272" r:id="rId14"/>
    <p:sldId id="273" r:id="rId15"/>
    <p:sldId id="289" r:id="rId16"/>
    <p:sldId id="290" r:id="rId17"/>
    <p:sldId id="276" r:id="rId18"/>
    <p:sldId id="277" r:id="rId19"/>
    <p:sldId id="278" r:id="rId20"/>
    <p:sldId id="291" r:id="rId21"/>
    <p:sldId id="279" r:id="rId22"/>
    <p:sldId id="280" r:id="rId23"/>
    <p:sldId id="281" r:id="rId24"/>
    <p:sldId id="282" r:id="rId25"/>
    <p:sldId id="284" r:id="rId26"/>
    <p:sldId id="286" r:id="rId27"/>
    <p:sldId id="285" r:id="rId28"/>
    <p:sldId id="283" r:id="rId29"/>
    <p:sldId id="287" r:id="rId30"/>
    <p:sldId id="288" r:id="rId31"/>
    <p:sldId id="29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5" d="100"/>
          <a:sy n="75" d="100"/>
        </p:scale>
        <p:origin x="-829" y="-6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1422" y="-7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174F5F-3A54-49B6-B7C5-F2DA5615FA0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A5720A-E21A-45C9-A493-5D2307004568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5720A-E21A-45C9-A493-5D2307004568}" type="slidenum">
              <a:rPr lang="zh-TW" altLang="en-US" smtClean="0"/>
              <a:pPr/>
              <a:t>26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8206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TW"/>
              <a:t>C-</a:t>
            </a:r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zh-TW"/>
              <a:t>Computer architecture  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E91418FA-E996-48ED-B5B1-B2E17CF021B8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2D467-7F80-4613-ABD1-97FDCBA638E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E822F-A622-457E-81E0-2890F4DB375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F6035-93C0-480A-8E41-71E78D7B029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1B212-D69D-483F-B009-0444891EC6E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BE9C3-FB4D-4FF3-8C68-92ED18A948C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E28D-A810-4B7C-8D38-8E45C3CB951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6BAFB-1D3C-41DD-89A5-E42FB9C6E96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6D3-B02F-4387-A52F-4F107AB57D5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087F9-7EE2-420D-8038-7052A576A29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6D4D4-D60E-4DA5-AD49-E866936C153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kumimoji="0" sz="1400"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kumimoji="0"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6C4566A6-4278-4E54-877F-CD9A886A0927}" type="slidenum">
              <a:rPr lang="zh-TW" altLang="en-US"/>
              <a:pPr/>
              <a:t>‹#›</a:t>
            </a:fld>
            <a:endParaRPr lang="en-US" altLang="zh-TW"/>
          </a:p>
        </p:txBody>
      </p: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4%BD%9C%E6%A5%AD%E7%B3%BB%E7%B5%B1" TargetMode="External"/><Relationship Id="rId2" Type="http://schemas.openxmlformats.org/officeDocument/2006/relationships/hyperlink" Target="http://zh.wikipedia.org/wiki/Linu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h.wikipedia.org/wiki/Open_Handset_Alliance" TargetMode="External"/><Relationship Id="rId4" Type="http://schemas.openxmlformats.org/officeDocument/2006/relationships/hyperlink" Target="http://zh.wikipedia.org/wiki/Googl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zh.wikipedia.org/wiki/%E7%B6%93%E6%BF%9F%E5%AD%B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de_of_conduct" TargetMode="External"/><Relationship Id="rId2" Type="http://schemas.openxmlformats.org/officeDocument/2006/relationships/hyperlink" Target="http://en.wikipedia.org/wiki/Apprenticeshi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ocial_ord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Abstraction and Inter-Discipline in EE 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420888"/>
            <a:ext cx="8001000" cy="3675112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1371600" algn="l"/>
                <a:tab pos="4038600" algn="l"/>
              </a:tabLst>
            </a:pPr>
            <a:endParaRPr lang="en-US" altLang="zh-TW" sz="2000" dirty="0" smtClean="0"/>
          </a:p>
          <a:p>
            <a:pPr marL="0" indent="0" eaLnBrk="1" hangingPunct="1">
              <a:buFontTx/>
              <a:buNone/>
              <a:tabLst>
                <a:tab pos="1371600" algn="l"/>
                <a:tab pos="4038600" algn="l"/>
              </a:tabLst>
            </a:pPr>
            <a:endParaRPr lang="en-US" altLang="zh-TW" sz="2000" dirty="0" smtClean="0"/>
          </a:p>
          <a:p>
            <a:pPr marL="0" indent="0" eaLnBrk="1" hangingPunct="1">
              <a:buFontTx/>
              <a:buNone/>
              <a:tabLst>
                <a:tab pos="1371600" algn="l"/>
                <a:tab pos="4038600" algn="l"/>
              </a:tabLst>
            </a:pPr>
            <a:endParaRPr lang="en-US" altLang="zh-TW" sz="2000" dirty="0" smtClean="0"/>
          </a:p>
          <a:p>
            <a:pPr marL="0" indent="0" eaLnBrk="1" hangingPunct="1">
              <a:buFontTx/>
              <a:buNone/>
              <a:tabLst>
                <a:tab pos="1371600" algn="l"/>
                <a:tab pos="4038600" algn="l"/>
              </a:tabLst>
            </a:pPr>
            <a:endParaRPr lang="en-US" altLang="zh-TW" sz="2000" dirty="0" smtClean="0"/>
          </a:p>
          <a:p>
            <a:pPr marL="0" indent="0" eaLnBrk="1" hangingPunct="1">
              <a:buFontTx/>
              <a:buNone/>
              <a:tabLst>
                <a:tab pos="1371600" algn="l"/>
                <a:tab pos="4038600" algn="l"/>
              </a:tabLst>
            </a:pPr>
            <a:endParaRPr lang="en-US" altLang="zh-TW" sz="2000" dirty="0" smtClean="0"/>
          </a:p>
          <a:p>
            <a:pPr marL="0" indent="0" eaLnBrk="1" hangingPunct="1">
              <a:buFontTx/>
              <a:buNone/>
              <a:tabLst>
                <a:tab pos="1371600" algn="l"/>
                <a:tab pos="4038600" algn="l"/>
              </a:tabLst>
            </a:pPr>
            <a:r>
              <a:rPr lang="en-US" altLang="zh-TW" sz="2400" b="1" dirty="0" smtClean="0"/>
              <a:t>Department of Electrical Engineering</a:t>
            </a:r>
          </a:p>
          <a:p>
            <a:pPr marL="0" indent="0" eaLnBrk="1" hangingPunct="1">
              <a:buFontTx/>
              <a:buNone/>
              <a:tabLst>
                <a:tab pos="1371600" algn="l"/>
                <a:tab pos="4038600" algn="l"/>
              </a:tabLst>
            </a:pPr>
            <a:r>
              <a:rPr lang="en-US" altLang="zh-TW" sz="2400" b="1" dirty="0" smtClean="0"/>
              <a:t>National Cheng-Kung University</a:t>
            </a:r>
          </a:p>
          <a:p>
            <a:pPr marL="0" indent="0" eaLnBrk="1" hangingPunct="1">
              <a:buFontTx/>
              <a:buNone/>
              <a:tabLst>
                <a:tab pos="1371600" algn="l"/>
                <a:tab pos="4038600" algn="l"/>
              </a:tabLst>
            </a:pPr>
            <a:r>
              <a:rPr lang="en-US" altLang="zh-TW" sz="2400" b="1" dirty="0" smtClean="0"/>
              <a:t>Prof. Chung-Ho Chen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陳中和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 eaLnBrk="1" hangingPunct="1">
              <a:buFontTx/>
              <a:buNone/>
              <a:tabLst>
                <a:tab pos="1371600" algn="l"/>
                <a:tab pos="4038600" algn="l"/>
              </a:tabLst>
            </a:pPr>
            <a:r>
              <a:rPr lang="en-US" altLang="zh-TW" sz="2000" dirty="0" smtClean="0"/>
              <a:t>                 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1</a:t>
            </a:fld>
            <a:endParaRPr lang="en-US" altLang="zh-TW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to use these videos to enhance your stay in NCKU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Self motivation </a:t>
            </a:r>
          </a:p>
          <a:p>
            <a:r>
              <a:rPr lang="zh-TW" altLang="en-US" dirty="0" smtClean="0"/>
              <a:t>決心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10</a:t>
            </a:fld>
            <a:endParaRPr lang="en-US" altLang="zh-TW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Possible achievement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English</a:t>
            </a:r>
          </a:p>
          <a:p>
            <a:r>
              <a:rPr lang="zh-TW" altLang="en-US" dirty="0" smtClean="0"/>
              <a:t>實力</a:t>
            </a:r>
            <a:r>
              <a:rPr lang="en-US" altLang="zh-TW" dirty="0" smtClean="0"/>
              <a:t> </a:t>
            </a:r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938808"/>
          </a:xfrm>
        </p:spPr>
        <p:txBody>
          <a:bodyPr/>
          <a:lstStyle/>
          <a:p>
            <a:r>
              <a:rPr lang="zh-TW" altLang="en-US" dirty="0" smtClean="0"/>
              <a:t> </a:t>
            </a:r>
            <a:r>
              <a:rPr lang="en-US" altLang="zh-TW" dirty="0" smtClean="0"/>
              <a:t>Technology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362200"/>
            <a:ext cx="7618040" cy="3733800"/>
          </a:xfrm>
        </p:spPr>
        <p:txBody>
          <a:bodyPr/>
          <a:lstStyle/>
          <a:p>
            <a:r>
              <a:rPr lang="en-US" altLang="zh-TW" dirty="0" smtClean="0"/>
              <a:t>Services </a:t>
            </a:r>
          </a:p>
          <a:p>
            <a:r>
              <a:rPr lang="en-US" altLang="zh-TW" dirty="0" smtClean="0"/>
              <a:t>Application </a:t>
            </a:r>
          </a:p>
          <a:p>
            <a:r>
              <a:rPr lang="en-US" altLang="zh-TW" dirty="0" smtClean="0"/>
              <a:t>Software</a:t>
            </a:r>
          </a:p>
          <a:p>
            <a:r>
              <a:rPr lang="en-US" altLang="zh-TW" dirty="0" smtClean="0"/>
              <a:t>Hardware </a:t>
            </a:r>
          </a:p>
          <a:p>
            <a:r>
              <a:rPr lang="en-US" altLang="zh-TW" dirty="0" smtClean="0"/>
              <a:t>IC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12</a:t>
            </a:fld>
            <a:endParaRPr lang="en-US" altLang="zh-TW"/>
          </a:p>
        </p:txBody>
      </p:sp>
      <p:pic>
        <p:nvPicPr>
          <p:cNvPr id="5" name="圖片 4" descr="iphone-3g-s-board-ifixit_610x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0"/>
            <a:ext cx="3888432" cy="2664296"/>
          </a:xfrm>
          <a:prstGeom prst="rect">
            <a:avLst/>
          </a:prstGeom>
        </p:spPr>
      </p:pic>
      <p:pic>
        <p:nvPicPr>
          <p:cNvPr id="6" name="圖片 5" descr="iphone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636912"/>
            <a:ext cx="4614764" cy="36655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001000" cy="1008112"/>
          </a:xfrm>
        </p:spPr>
        <p:txBody>
          <a:bodyPr/>
          <a:lstStyle/>
          <a:p>
            <a:r>
              <a:rPr lang="en-US" altLang="zh-TW" dirty="0" smtClean="0"/>
              <a:t>Fundamental EE Courses:  Computer Engineering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492896"/>
            <a:ext cx="3816424" cy="3819128"/>
          </a:xfrm>
        </p:spPr>
        <p:txBody>
          <a:bodyPr/>
          <a:lstStyle/>
          <a:p>
            <a:r>
              <a:rPr lang="en-US" altLang="zh-TW" sz="2000" dirty="0" smtClean="0"/>
              <a:t>C/C++/Java/Apps </a:t>
            </a:r>
          </a:p>
          <a:p>
            <a:r>
              <a:rPr lang="en-US" altLang="zh-TW" sz="2000" dirty="0" smtClean="0"/>
              <a:t>Data Structure/Algorithms </a:t>
            </a:r>
          </a:p>
          <a:p>
            <a:r>
              <a:rPr lang="en-US" altLang="zh-TW" sz="2000" dirty="0" smtClean="0"/>
              <a:t>Compiler </a:t>
            </a:r>
          </a:p>
          <a:p>
            <a:r>
              <a:rPr lang="en-US" altLang="zh-TW" sz="2000" dirty="0" smtClean="0"/>
              <a:t>Networks</a:t>
            </a:r>
          </a:p>
          <a:p>
            <a:r>
              <a:rPr lang="en-US" altLang="zh-TW" sz="2000" dirty="0" smtClean="0"/>
              <a:t>Operating System</a:t>
            </a:r>
          </a:p>
          <a:p>
            <a:r>
              <a:rPr lang="en-US" altLang="zh-TW" sz="2000" dirty="0" smtClean="0"/>
              <a:t>Computer Organization</a:t>
            </a:r>
          </a:p>
          <a:p>
            <a:r>
              <a:rPr lang="en-US" altLang="zh-TW" sz="2000" dirty="0" smtClean="0"/>
              <a:t>Logic and System</a:t>
            </a:r>
          </a:p>
          <a:p>
            <a:r>
              <a:rPr lang="en-US" altLang="zh-TW" sz="2000" dirty="0" smtClean="0"/>
              <a:t>Microelectronics</a:t>
            </a:r>
          </a:p>
          <a:p>
            <a:r>
              <a:rPr lang="en-US" altLang="zh-TW" sz="2000" dirty="0" smtClean="0"/>
              <a:t>Electrical Circuit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13</a:t>
            </a:fld>
            <a:endParaRPr lang="en-US" altLang="zh-TW"/>
          </a:p>
        </p:txBody>
      </p:sp>
      <p:pic>
        <p:nvPicPr>
          <p:cNvPr id="6" name="圖片 5" descr="iphone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88840"/>
            <a:ext cx="4032448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010816"/>
          </a:xfrm>
        </p:spPr>
        <p:txBody>
          <a:bodyPr/>
          <a:lstStyle/>
          <a:p>
            <a:r>
              <a:rPr lang="en-US" altLang="zh-TW" dirty="0" smtClean="0"/>
              <a:t>Internals: </a:t>
            </a:r>
            <a:r>
              <a:rPr lang="en-US" altLang="zh-TW" dirty="0" err="1" smtClean="0"/>
              <a:t>iPhone</a:t>
            </a:r>
            <a:r>
              <a:rPr lang="en-US" altLang="zh-TW" dirty="0" smtClean="0"/>
              <a:t> 3GS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14</a:t>
            </a:fld>
            <a:endParaRPr lang="en-US" altLang="zh-TW"/>
          </a:p>
        </p:txBody>
      </p:sp>
      <p:pic>
        <p:nvPicPr>
          <p:cNvPr id="5" name="圖片 4" descr="iPhone3GSblockDi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7992888" cy="439248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979712" y="5013176"/>
            <a:ext cx="2844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Communication/networks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87624" y="2348880"/>
            <a:ext cx="1917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Microelectronics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44208" y="616530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Electrical circuits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012160" y="4653136"/>
            <a:ext cx="1997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Signal processing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51920" y="3501008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VLSI process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283968" y="4149080"/>
            <a:ext cx="853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VLSI 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design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023180" y="2996952"/>
            <a:ext cx="112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materials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55576" y="762000"/>
            <a:ext cx="8159824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Level of Abstraction in EE/CSE Courses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71600" y="2420888"/>
            <a:ext cx="8001000" cy="37338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Abstraction makes thing easy to learn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5536" y="3212976"/>
            <a:ext cx="1872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Measurement</a:t>
            </a:r>
          </a:p>
        </p:txBody>
      </p:sp>
      <p:sp>
        <p:nvSpPr>
          <p:cNvPr id="9" name="矩形 8"/>
          <p:cNvSpPr/>
          <p:nvPr/>
        </p:nvSpPr>
        <p:spPr>
          <a:xfrm>
            <a:off x="2411760" y="3212976"/>
            <a:ext cx="194421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800" dirty="0" smtClean="0">
                <a:solidFill>
                  <a:schemeClr val="accent6">
                    <a:lumMod val="50000"/>
                  </a:schemeClr>
                </a:solidFill>
              </a:rPr>
              <a:t>Physic  Law</a:t>
            </a:r>
          </a:p>
          <a:p>
            <a:pPr algn="ctr"/>
            <a:r>
              <a:rPr lang="en-US" altLang="zh-TW" sz="1800" dirty="0" smtClean="0">
                <a:solidFill>
                  <a:schemeClr val="accent6">
                    <a:lumMod val="50000"/>
                  </a:schemeClr>
                </a:solidFill>
              </a:rPr>
              <a:t>(Maxwell Equation)</a:t>
            </a:r>
          </a:p>
        </p:txBody>
      </p:sp>
      <p:sp>
        <p:nvSpPr>
          <p:cNvPr id="10" name="矩形 9"/>
          <p:cNvSpPr/>
          <p:nvPr/>
        </p:nvSpPr>
        <p:spPr>
          <a:xfrm>
            <a:off x="4499992" y="3212976"/>
            <a:ext cx="237626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</a:rPr>
              <a:t>Lumped Circuit  abstraction (R, C, L)</a:t>
            </a:r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</a:rPr>
              <a:t>Volt source</a:t>
            </a:r>
          </a:p>
        </p:txBody>
      </p:sp>
      <p:sp>
        <p:nvSpPr>
          <p:cNvPr id="11" name="矩形 10"/>
          <p:cNvSpPr/>
          <p:nvPr/>
        </p:nvSpPr>
        <p:spPr>
          <a:xfrm>
            <a:off x="7020272" y="3212976"/>
            <a:ext cx="165618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Amplifier </a:t>
            </a:r>
            <a:endParaRPr lang="zh-TW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5536" y="4365104"/>
            <a:ext cx="16561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Digital </a:t>
            </a:r>
          </a:p>
          <a:p>
            <a:pPr algn="ctr"/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(Not, AND, OR) </a:t>
            </a:r>
            <a:endParaRPr lang="zh-TW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11760" y="4365104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Digital </a:t>
            </a:r>
          </a:p>
          <a:p>
            <a:pPr algn="ctr"/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Combinational </a:t>
            </a:r>
          </a:p>
          <a:p>
            <a:pPr algn="ctr"/>
            <a:r>
              <a:rPr lang="en-US" altLang="zh-TW" dirty="0" err="1" smtClean="0">
                <a:solidFill>
                  <a:schemeClr val="accent6">
                    <a:lumMod val="50000"/>
                  </a:schemeClr>
                </a:solidFill>
              </a:rPr>
              <a:t>ckt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2000" y="4365104"/>
            <a:ext cx="20162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Digital </a:t>
            </a:r>
          </a:p>
          <a:p>
            <a:pPr algn="ctr"/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Sequential  </a:t>
            </a:r>
          </a:p>
          <a:p>
            <a:pPr algn="ctr"/>
            <a:r>
              <a:rPr lang="en-US" altLang="zh-TW" sz="2000" dirty="0" err="1" smtClean="0">
                <a:solidFill>
                  <a:schemeClr val="accent6">
                    <a:lumMod val="50000"/>
                  </a:schemeClr>
                </a:solidFill>
              </a:rPr>
              <a:t>ckt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zh-TW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48264" y="4365104"/>
            <a:ext cx="20162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Instruction set architecture </a:t>
            </a:r>
          </a:p>
        </p:txBody>
      </p:sp>
      <p:sp>
        <p:nvSpPr>
          <p:cNvPr id="17" name="矩形 16"/>
          <p:cNvSpPr/>
          <p:nvPr/>
        </p:nvSpPr>
        <p:spPr>
          <a:xfrm>
            <a:off x="395536" y="5589240"/>
            <a:ext cx="1656184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Language </a:t>
            </a:r>
          </a:p>
          <a:p>
            <a:pPr algn="ctr"/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C, Java </a:t>
            </a:r>
          </a:p>
        </p:txBody>
      </p:sp>
      <p:sp>
        <p:nvSpPr>
          <p:cNvPr id="18" name="矩形 17"/>
          <p:cNvSpPr/>
          <p:nvPr/>
        </p:nvSpPr>
        <p:spPr>
          <a:xfrm>
            <a:off x="2483768" y="5661248"/>
            <a:ext cx="1944216" cy="8423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Software</a:t>
            </a:r>
          </a:p>
          <a:p>
            <a:pPr algn="ctr"/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Sys (Unix, etc)</a:t>
            </a:r>
          </a:p>
        </p:txBody>
      </p:sp>
      <p:sp>
        <p:nvSpPr>
          <p:cNvPr id="19" name="矩形 18"/>
          <p:cNvSpPr/>
          <p:nvPr/>
        </p:nvSpPr>
        <p:spPr>
          <a:xfrm>
            <a:off x="4644008" y="5589240"/>
            <a:ext cx="2088232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MP3, Video Games, Apps</a:t>
            </a:r>
          </a:p>
          <a:p>
            <a:pPr algn="ctr"/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$$$</a:t>
            </a:r>
          </a:p>
        </p:txBody>
      </p:sp>
      <p:cxnSp>
        <p:nvCxnSpPr>
          <p:cNvPr id="21" name="直線單箭頭接點 20"/>
          <p:cNvCxnSpPr/>
          <p:nvPr/>
        </p:nvCxnSpPr>
        <p:spPr bwMode="auto">
          <a:xfrm>
            <a:off x="395536" y="6669360"/>
            <a:ext cx="849694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 bwMode="auto">
          <a:xfrm>
            <a:off x="395536" y="2996952"/>
            <a:ext cx="799288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Chinese: </a:t>
            </a:r>
            <a:r>
              <a:rPr lang="zh-TW" altLang="en-US" dirty="0" smtClean="0"/>
              <a:t>抽象化</a:t>
            </a:r>
            <a:endParaRPr lang="en-US" altLang="zh-TW" dirty="0" smtClean="0"/>
          </a:p>
          <a:p>
            <a:r>
              <a:rPr lang="en-US" altLang="zh-TW" dirty="0" smtClean="0"/>
              <a:t> </a:t>
            </a:r>
            <a:r>
              <a:rPr lang="zh-TW" altLang="en-US" dirty="0" smtClean="0"/>
              <a:t>中文表示如何精確化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Abstraction is the process of taking away or removing characteristics from something in order to reduce it to a set of essential characteristics.</a:t>
            </a:r>
            <a:endParaRPr lang="zh-TW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16</a:t>
            </a:fld>
            <a:endParaRPr lang="en-US" altLang="zh-TW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Abstraction: lower level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276872"/>
            <a:ext cx="4392488" cy="2088232"/>
          </a:xfrm>
        </p:spPr>
        <p:txBody>
          <a:bodyPr/>
          <a:lstStyle/>
          <a:p>
            <a:r>
              <a:rPr lang="en-US" altLang="zh-TW" sz="2000" dirty="0" smtClean="0"/>
              <a:t>Abstraction  (from the Latin </a:t>
            </a:r>
            <a:r>
              <a:rPr lang="en-US" altLang="zh-TW" sz="2000" i="1" dirty="0" smtClean="0"/>
              <a:t>abs</a:t>
            </a:r>
            <a:r>
              <a:rPr lang="en-US" altLang="zh-TW" sz="2000" dirty="0" smtClean="0"/>
              <a:t>, meaning </a:t>
            </a:r>
            <a:r>
              <a:rPr lang="en-US" altLang="zh-TW" sz="2000" i="1" dirty="0" smtClean="0"/>
              <a:t>away from</a:t>
            </a:r>
            <a:r>
              <a:rPr lang="en-US" altLang="zh-TW" sz="2000" dirty="0" smtClean="0"/>
              <a:t> and </a:t>
            </a:r>
            <a:r>
              <a:rPr lang="en-US" altLang="zh-TW" sz="2000" i="1" dirty="0" err="1" smtClean="0"/>
              <a:t>trahere</a:t>
            </a:r>
            <a:r>
              <a:rPr lang="en-US" altLang="zh-TW" sz="2000" dirty="0" smtClean="0"/>
              <a:t>, meaning </a:t>
            </a:r>
            <a:r>
              <a:rPr lang="en-US" altLang="zh-TW" sz="2000" i="1" dirty="0" smtClean="0"/>
              <a:t>to draw</a:t>
            </a:r>
            <a:r>
              <a:rPr lang="en-US" altLang="zh-TW" sz="2000" dirty="0" smtClean="0"/>
              <a:t>) </a:t>
            </a:r>
            <a:r>
              <a:rPr lang="en-US" altLang="zh-TW" sz="2000" dirty="0" smtClean="0">
                <a:solidFill>
                  <a:srgbClr val="FF0000"/>
                </a:solidFill>
              </a:rPr>
              <a:t>is the process of taking away or removing characteristics from something in order to reduce it to a set of essential characteristics.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17</a:t>
            </a:fld>
            <a:endParaRPr lang="en-US" altLang="zh-TW"/>
          </a:p>
        </p:txBody>
      </p:sp>
      <p:pic>
        <p:nvPicPr>
          <p:cNvPr id="5" name="圖片 4" descr="cmosna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077072"/>
            <a:ext cx="1740024" cy="1916466"/>
          </a:xfrm>
          <a:prstGeom prst="rect">
            <a:avLst/>
          </a:prstGeom>
        </p:spPr>
      </p:pic>
      <p:pic>
        <p:nvPicPr>
          <p:cNvPr id="6" name="圖片 5" descr="Logic-gate-n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780928"/>
            <a:ext cx="2448272" cy="115212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372200" y="6237312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CMOSNAND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660232" y="3140968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NAND</a:t>
            </a:r>
            <a:endParaRPr lang="zh-TW" altLang="en-US" dirty="0"/>
          </a:p>
        </p:txBody>
      </p:sp>
      <p:pic>
        <p:nvPicPr>
          <p:cNvPr id="9" name="圖片 8" descr="img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730885"/>
            <a:ext cx="4176409" cy="212711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635896" y="4437112"/>
            <a:ext cx="2424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CMOS NAND layout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Abstraction: somewhere in the middle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420888"/>
            <a:ext cx="2865512" cy="3733800"/>
          </a:xfrm>
        </p:spPr>
        <p:txBody>
          <a:bodyPr/>
          <a:lstStyle/>
          <a:p>
            <a:r>
              <a:rPr lang="en-US" altLang="zh-TW" dirty="0" smtClean="0"/>
              <a:t>Instruction set architecture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18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3779912" y="2636912"/>
            <a:ext cx="5112568" cy="3672408"/>
            <a:chOff x="739734" y="1263650"/>
            <a:chExt cx="7755648" cy="321310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739734" y="2708920"/>
              <a:ext cx="7755648" cy="444500"/>
            </a:xfrm>
            <a:prstGeom prst="rect">
              <a:avLst/>
            </a:prstGeom>
            <a:pattFill prst="horzBrick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3740150" y="1263650"/>
              <a:ext cx="368300" cy="2921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>
              <a:off x="3886200" y="1562100"/>
              <a:ext cx="762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3886200" y="2171700"/>
              <a:ext cx="22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114800" y="21717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4114800" y="2476500"/>
              <a:ext cx="76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3733800" y="2171700"/>
              <a:ext cx="1524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3505200" y="2552700"/>
              <a:ext cx="2286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3962400" y="1790700"/>
              <a:ext cx="2286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4191000" y="1790700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3886200" y="1714500"/>
              <a:ext cx="22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4114800" y="1562100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5111750" y="1339850"/>
              <a:ext cx="368300" cy="2921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5334000" y="1638300"/>
              <a:ext cx="76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5105400" y="2247900"/>
              <a:ext cx="3048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5105400" y="2476500"/>
              <a:ext cx="1524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5410200" y="2247900"/>
              <a:ext cx="3048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5715000" y="2324100"/>
              <a:ext cx="2286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5943600" y="2324100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5181600" y="1866900"/>
              <a:ext cx="152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 flipV="1">
              <a:off x="4953000" y="2019300"/>
              <a:ext cx="2286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5029200" y="1790700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 flipV="1">
              <a:off x="4800600" y="1638300"/>
              <a:ext cx="2286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5181600" y="1485900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H="1" flipV="1">
              <a:off x="3886200" y="1409700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" name="Group 53"/>
            <p:cNvGrpSpPr>
              <a:grpSpLocks/>
            </p:cNvGrpSpPr>
            <p:nvPr/>
          </p:nvGrpSpPr>
          <p:grpSpPr bwMode="auto">
            <a:xfrm>
              <a:off x="3352800" y="3086100"/>
              <a:ext cx="2362200" cy="1390650"/>
              <a:chOff x="2112" y="1944"/>
              <a:chExt cx="1488" cy="1104"/>
            </a:xfrm>
          </p:grpSpPr>
          <p:sp>
            <p:nvSpPr>
              <p:cNvPr id="35" name="Oval 28"/>
              <p:cNvSpPr>
                <a:spLocks noChangeArrowheads="1"/>
              </p:cNvSpPr>
              <p:nvPr/>
            </p:nvSpPr>
            <p:spPr bwMode="auto">
              <a:xfrm>
                <a:off x="2656" y="2008"/>
                <a:ext cx="400" cy="304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6" name="Line 29"/>
              <p:cNvSpPr>
                <a:spLocks noChangeShapeType="1"/>
              </p:cNvSpPr>
              <p:nvPr/>
            </p:nvSpPr>
            <p:spPr bwMode="auto">
              <a:xfrm flipV="1">
                <a:off x="2784" y="2184"/>
                <a:ext cx="48" cy="4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" name="Line 30"/>
              <p:cNvSpPr>
                <a:spLocks noChangeShapeType="1"/>
              </p:cNvSpPr>
              <p:nvPr/>
            </p:nvSpPr>
            <p:spPr bwMode="auto">
              <a:xfrm>
                <a:off x="2832" y="2184"/>
                <a:ext cx="48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Line 31"/>
              <p:cNvSpPr>
                <a:spLocks noChangeShapeType="1"/>
              </p:cNvSpPr>
              <p:nvPr/>
            </p:nvSpPr>
            <p:spPr bwMode="auto">
              <a:xfrm>
                <a:off x="2880" y="2184"/>
                <a:ext cx="48" cy="4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Line 32"/>
              <p:cNvSpPr>
                <a:spLocks noChangeShapeType="1"/>
              </p:cNvSpPr>
              <p:nvPr/>
            </p:nvSpPr>
            <p:spPr bwMode="auto">
              <a:xfrm>
                <a:off x="2880" y="2088"/>
                <a:ext cx="9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" name="Line 33"/>
              <p:cNvSpPr>
                <a:spLocks noChangeShapeType="1"/>
              </p:cNvSpPr>
              <p:nvPr/>
            </p:nvSpPr>
            <p:spPr bwMode="auto">
              <a:xfrm flipH="1">
                <a:off x="2736" y="2088"/>
                <a:ext cx="48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" name="Line 34"/>
              <p:cNvSpPr>
                <a:spLocks noChangeShapeType="1"/>
              </p:cNvSpPr>
              <p:nvPr/>
            </p:nvSpPr>
            <p:spPr bwMode="auto">
              <a:xfrm flipV="1">
                <a:off x="2448" y="3000"/>
                <a:ext cx="0" cy="4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" name="Line 35"/>
              <p:cNvSpPr>
                <a:spLocks noChangeShapeType="1"/>
              </p:cNvSpPr>
              <p:nvPr/>
            </p:nvSpPr>
            <p:spPr bwMode="auto">
              <a:xfrm>
                <a:off x="2880" y="2328"/>
                <a:ext cx="0" cy="38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" name="Line 36"/>
              <p:cNvSpPr>
                <a:spLocks noChangeShapeType="1"/>
              </p:cNvSpPr>
              <p:nvPr/>
            </p:nvSpPr>
            <p:spPr bwMode="auto">
              <a:xfrm>
                <a:off x="2880" y="2712"/>
                <a:ext cx="24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>
                <a:off x="3120" y="2712"/>
                <a:ext cx="96" cy="2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" name="Line 38"/>
              <p:cNvSpPr>
                <a:spLocks noChangeShapeType="1"/>
              </p:cNvSpPr>
              <p:nvPr/>
            </p:nvSpPr>
            <p:spPr bwMode="auto">
              <a:xfrm flipV="1">
                <a:off x="3216" y="2952"/>
                <a:ext cx="48" cy="4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" name="Line 39"/>
              <p:cNvSpPr>
                <a:spLocks noChangeShapeType="1"/>
              </p:cNvSpPr>
              <p:nvPr/>
            </p:nvSpPr>
            <p:spPr bwMode="auto">
              <a:xfrm flipH="1">
                <a:off x="2640" y="2712"/>
                <a:ext cx="240" cy="4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" name="Line 40"/>
              <p:cNvSpPr>
                <a:spLocks noChangeShapeType="1"/>
              </p:cNvSpPr>
              <p:nvPr/>
            </p:nvSpPr>
            <p:spPr bwMode="auto">
              <a:xfrm flipH="1">
                <a:off x="2544" y="2760"/>
                <a:ext cx="96" cy="2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" name="Line 41"/>
              <p:cNvSpPr>
                <a:spLocks noChangeShapeType="1"/>
              </p:cNvSpPr>
              <p:nvPr/>
            </p:nvSpPr>
            <p:spPr bwMode="auto">
              <a:xfrm flipH="1">
                <a:off x="2448" y="3048"/>
                <a:ext cx="9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9" name="Line 42"/>
              <p:cNvSpPr>
                <a:spLocks noChangeShapeType="1"/>
              </p:cNvSpPr>
              <p:nvPr/>
            </p:nvSpPr>
            <p:spPr bwMode="auto">
              <a:xfrm>
                <a:off x="2880" y="2328"/>
                <a:ext cx="336" cy="4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" name="Line 43"/>
              <p:cNvSpPr>
                <a:spLocks noChangeShapeType="1"/>
              </p:cNvSpPr>
              <p:nvPr/>
            </p:nvSpPr>
            <p:spPr bwMode="auto">
              <a:xfrm flipV="1">
                <a:off x="3216" y="1944"/>
                <a:ext cx="240" cy="43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" name="Line 44"/>
              <p:cNvSpPr>
                <a:spLocks noChangeShapeType="1"/>
              </p:cNvSpPr>
              <p:nvPr/>
            </p:nvSpPr>
            <p:spPr bwMode="auto">
              <a:xfrm>
                <a:off x="3456" y="1944"/>
                <a:ext cx="14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2" name="Line 45"/>
              <p:cNvSpPr>
                <a:spLocks noChangeShapeType="1"/>
              </p:cNvSpPr>
              <p:nvPr/>
            </p:nvSpPr>
            <p:spPr bwMode="auto">
              <a:xfrm flipH="1">
                <a:off x="2592" y="2376"/>
                <a:ext cx="288" cy="4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3" name="Line 46"/>
              <p:cNvSpPr>
                <a:spLocks noChangeShapeType="1"/>
              </p:cNvSpPr>
              <p:nvPr/>
            </p:nvSpPr>
            <p:spPr bwMode="auto">
              <a:xfrm flipH="1" flipV="1">
                <a:off x="2256" y="1944"/>
                <a:ext cx="336" cy="48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" name="Line 47"/>
              <p:cNvSpPr>
                <a:spLocks noChangeShapeType="1"/>
              </p:cNvSpPr>
              <p:nvPr/>
            </p:nvSpPr>
            <p:spPr bwMode="auto">
              <a:xfrm flipH="1">
                <a:off x="2112" y="1944"/>
                <a:ext cx="14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 useBgFill="1">
          <p:nvSpPr>
            <p:cNvPr id="32" name="Rectangle 48"/>
            <p:cNvSpPr>
              <a:spLocks noChangeArrowheads="1"/>
            </p:cNvSpPr>
            <p:nvPr/>
          </p:nvSpPr>
          <p:spPr bwMode="auto">
            <a:xfrm>
              <a:off x="3579830" y="2775697"/>
              <a:ext cx="1701799" cy="303213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92000"/>
                </a:lnSpc>
                <a:spcBef>
                  <a:spcPct val="0"/>
                </a:spcBef>
              </a:pP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instruction set</a:t>
              </a:r>
            </a:p>
          </p:txBody>
        </p:sp>
        <p:sp>
          <p:nvSpPr>
            <p:cNvPr id="33" name="Rectangle 49"/>
            <p:cNvSpPr>
              <a:spLocks noChangeArrowheads="1"/>
            </p:cNvSpPr>
            <p:nvPr/>
          </p:nvSpPr>
          <p:spPr bwMode="auto">
            <a:xfrm>
              <a:off x="850900" y="1816100"/>
              <a:ext cx="1066800" cy="2841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software</a:t>
              </a: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4672175" y="3720726"/>
              <a:ext cx="1143000" cy="2841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hardware</a:t>
              </a:r>
            </a:p>
          </p:txBody>
        </p:sp>
      </p:grpSp>
      <p:sp>
        <p:nvSpPr>
          <p:cNvPr id="55" name="文字方塊 54"/>
          <p:cNvSpPr txBox="1"/>
          <p:nvPr/>
        </p:nvSpPr>
        <p:spPr>
          <a:xfrm>
            <a:off x="7380312" y="4941168"/>
            <a:ext cx="1372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Processor of</a:t>
            </a:r>
          </a:p>
          <a:p>
            <a:r>
              <a:rPr lang="en-US" altLang="zh-TW" sz="1600" dirty="0" smtClean="0">
                <a:solidFill>
                  <a:srgbClr val="FF0000"/>
                </a:solidFill>
              </a:rPr>
              <a:t>Non-pipelined</a:t>
            </a:r>
          </a:p>
          <a:p>
            <a:r>
              <a:rPr lang="en-US" altLang="zh-TW" sz="1600" dirty="0" smtClean="0">
                <a:solidFill>
                  <a:srgbClr val="FF0000"/>
                </a:solidFill>
              </a:rPr>
              <a:t>Pipelined</a:t>
            </a:r>
          </a:p>
          <a:p>
            <a:r>
              <a:rPr lang="en-US" altLang="zh-TW" sz="1600" dirty="0" smtClean="0">
                <a:solidFill>
                  <a:srgbClr val="FF0000"/>
                </a:solidFill>
              </a:rPr>
              <a:t>Superscalar</a:t>
            </a:r>
          </a:p>
          <a:p>
            <a:r>
              <a:rPr lang="en-US" altLang="zh-TW" sz="1600" dirty="0" smtClean="0">
                <a:solidFill>
                  <a:srgbClr val="FF0000"/>
                </a:solidFill>
              </a:rPr>
              <a:t>OOO, etc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3851920" y="4941168"/>
            <a:ext cx="162256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Processor of</a:t>
            </a:r>
          </a:p>
          <a:p>
            <a:r>
              <a:rPr lang="en-US" altLang="zh-TW" sz="20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600MHz,</a:t>
            </a:r>
          </a:p>
          <a:p>
            <a:r>
              <a:rPr lang="en-US" altLang="zh-TW" sz="20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1GHz,</a:t>
            </a:r>
          </a:p>
          <a:p>
            <a:r>
              <a:rPr lang="en-US" altLang="zh-TW" sz="20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2GHz, etc</a:t>
            </a:r>
          </a:p>
          <a:p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827584" y="4365104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ADD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r2, r3, r4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899592" y="4941168"/>
            <a:ext cx="2792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Ripple adder</a:t>
            </a:r>
          </a:p>
          <a:p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Carry </a:t>
            </a:r>
            <a:r>
              <a:rPr lang="en-US" altLang="zh-TW" sz="20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lookahead</a:t>
            </a: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adder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Abstraction: network layers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362200"/>
            <a:ext cx="2721496" cy="3733800"/>
          </a:xfrm>
        </p:spPr>
        <p:txBody>
          <a:bodyPr/>
          <a:lstStyle/>
          <a:p>
            <a:r>
              <a:rPr lang="en-US" altLang="zh-TW" dirty="0" smtClean="0"/>
              <a:t>TCP/IP networks</a:t>
            </a:r>
          </a:p>
          <a:p>
            <a:r>
              <a:rPr lang="en-US" altLang="zh-TW" dirty="0" smtClean="0"/>
              <a:t>Sockets</a:t>
            </a:r>
          </a:p>
          <a:p>
            <a:r>
              <a:rPr lang="en-US" altLang="zh-TW" dirty="0" smtClean="0"/>
              <a:t>Connections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19</a:t>
            </a:fld>
            <a:endParaRPr lang="en-US" altLang="zh-TW"/>
          </a:p>
        </p:txBody>
      </p:sp>
      <p:pic>
        <p:nvPicPr>
          <p:cNvPr id="5" name="圖片 4" descr="osi-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564904"/>
            <a:ext cx="5220072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IT technology and EE courses</a:t>
            </a:r>
          </a:p>
          <a:p>
            <a:pPr eaLnBrk="1" hangingPunct="1"/>
            <a:r>
              <a:rPr lang="en-US" altLang="zh-TW" dirty="0" smtClean="0"/>
              <a:t>Abstraction </a:t>
            </a:r>
            <a:r>
              <a:rPr lang="en-US" altLang="zh-TW" sz="1600" dirty="0" smtClean="0">
                <a:solidFill>
                  <a:srgbClr val="7030A0"/>
                </a:solidFill>
              </a:rPr>
              <a:t>[</a:t>
            </a:r>
            <a:r>
              <a:rPr lang="en-US" altLang="zh-TW" sz="1600" dirty="0" err="1" smtClean="0">
                <a:solidFill>
                  <a:srgbClr val="7030A0"/>
                </a:solidFill>
              </a:rPr>
              <a:t>æb</a:t>
            </a:r>
            <a:r>
              <a:rPr lang="en-US" altLang="zh-TW" sz="1600" dirty="0" smtClean="0">
                <a:solidFill>
                  <a:srgbClr val="7030A0"/>
                </a:solidFill>
              </a:rPr>
              <a:t> ‘</a:t>
            </a:r>
            <a:r>
              <a:rPr lang="en-US" altLang="zh-TW" sz="1600" dirty="0" err="1" smtClean="0">
                <a:solidFill>
                  <a:srgbClr val="7030A0"/>
                </a:solidFill>
              </a:rPr>
              <a:t>strækʃən</a:t>
            </a:r>
            <a:r>
              <a:rPr lang="en-US" altLang="zh-TW" sz="1600" dirty="0" smtClean="0">
                <a:solidFill>
                  <a:srgbClr val="7030A0"/>
                </a:solidFill>
              </a:rPr>
              <a:t>]</a:t>
            </a:r>
          </a:p>
          <a:p>
            <a:pPr eaLnBrk="1" hangingPunct="1"/>
            <a:r>
              <a:rPr lang="en-US" altLang="zh-TW" dirty="0" smtClean="0"/>
              <a:t>Discipline    </a:t>
            </a:r>
            <a:r>
              <a:rPr lang="en-US" altLang="zh-TW" sz="2000" dirty="0" smtClean="0">
                <a:solidFill>
                  <a:srgbClr val="7030A0"/>
                </a:solidFill>
              </a:rPr>
              <a:t>[‘</a:t>
            </a:r>
            <a:r>
              <a:rPr lang="en-US" altLang="zh-TW" sz="2000" dirty="0" err="1" smtClean="0">
                <a:solidFill>
                  <a:srgbClr val="7030A0"/>
                </a:solidFill>
              </a:rPr>
              <a:t>dɪsəplɪn</a:t>
            </a:r>
            <a:r>
              <a:rPr lang="en-US" altLang="zh-TW" sz="2000" dirty="0" smtClean="0">
                <a:solidFill>
                  <a:srgbClr val="7030A0"/>
                </a:solidFill>
              </a:rPr>
              <a:t>]</a:t>
            </a:r>
          </a:p>
          <a:p>
            <a:pPr eaLnBrk="1" hangingPunct="1"/>
            <a:r>
              <a:rPr lang="en-US" altLang="zh-TW" dirty="0" smtClean="0">
                <a:solidFill>
                  <a:srgbClr val="7030A0"/>
                </a:solidFill>
              </a:rPr>
              <a:t>Inter-discipline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Abstraction is everywhere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Give an example from 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20</a:t>
            </a:fld>
            <a:endParaRPr lang="en-US" altLang="zh-TW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Makes things easier to learn</a:t>
            </a:r>
          </a:p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Makes things easier to communicate </a:t>
            </a:r>
          </a:p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Makes things easier to design</a:t>
            </a:r>
          </a:p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Makes things easier to integrate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21</a:t>
            </a:fld>
            <a:endParaRPr lang="en-US" altLang="zh-TW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Abstraction in a different perspective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492896"/>
            <a:ext cx="3009528" cy="3603104"/>
          </a:xfrm>
        </p:spPr>
        <p:txBody>
          <a:bodyPr/>
          <a:lstStyle/>
          <a:p>
            <a:r>
              <a:rPr lang="en-US" altLang="zh-TW" sz="2000" dirty="0" smtClean="0"/>
              <a:t>Motherboards / system makers</a:t>
            </a:r>
          </a:p>
          <a:p>
            <a:r>
              <a:rPr lang="en-US" altLang="zh-TW" sz="2000" dirty="0" smtClean="0"/>
              <a:t>Take CPU from </a:t>
            </a:r>
          </a:p>
          <a:p>
            <a:r>
              <a:rPr lang="en-US" altLang="zh-TW" sz="2000" dirty="0" smtClean="0"/>
              <a:t>Take chipset from</a:t>
            </a:r>
          </a:p>
          <a:p>
            <a:r>
              <a:rPr lang="en-US" altLang="zh-TW" sz="2000" dirty="0" smtClean="0"/>
              <a:t>Take components from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Take BIOS from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Take board schematics from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22</a:t>
            </a:fld>
            <a:endParaRPr lang="en-US" altLang="zh-TW"/>
          </a:p>
        </p:txBody>
      </p:sp>
      <p:pic>
        <p:nvPicPr>
          <p:cNvPr id="6" name="圖片 5" descr="Intel_Q963_Mother_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708920"/>
            <a:ext cx="4467566" cy="280805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707904" y="5805264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Ecosystem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Become Red Sea Technology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2564904"/>
            <a:ext cx="2721496" cy="3603104"/>
          </a:xfrm>
        </p:spPr>
        <p:txBody>
          <a:bodyPr/>
          <a:lstStyle/>
          <a:p>
            <a:r>
              <a:rPr lang="zh-TW" altLang="en-US" sz="2000" dirty="0" smtClean="0"/>
              <a:t>紅海戰略是指在現有的市場空間中競爭，是在價格中或者在推銷中作降價競爭，他們是在爭取效率，然而增加了銷售成本或是減少了利潤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23</a:t>
            </a:fld>
            <a:endParaRPr lang="en-US" altLang="zh-TW"/>
          </a:p>
        </p:txBody>
      </p:sp>
      <p:pic>
        <p:nvPicPr>
          <p:cNvPr id="6" name="圖片 5" descr="Intel_Q963_Mother_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780928"/>
            <a:ext cx="4467566" cy="28080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938808"/>
          </a:xfrm>
        </p:spPr>
        <p:txBody>
          <a:bodyPr/>
          <a:lstStyle/>
          <a:p>
            <a:r>
              <a:rPr lang="en-US" altLang="zh-TW" dirty="0" smtClean="0"/>
              <a:t>Abstraction in </a:t>
            </a:r>
            <a:r>
              <a:rPr lang="en-US" altLang="zh-TW" dirty="0" err="1" smtClean="0"/>
              <a:t>SoC</a:t>
            </a:r>
            <a:r>
              <a:rPr lang="en-US" altLang="zh-TW" dirty="0" smtClean="0"/>
              <a:t> industry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362200"/>
            <a:ext cx="3168352" cy="4163144"/>
          </a:xfrm>
        </p:spPr>
        <p:txBody>
          <a:bodyPr/>
          <a:lstStyle/>
          <a:p>
            <a:r>
              <a:rPr lang="en-US" altLang="zh-TW" sz="2400" dirty="0" err="1" smtClean="0"/>
              <a:t>SoC</a:t>
            </a:r>
            <a:r>
              <a:rPr lang="en-US" altLang="zh-TW" sz="2400" dirty="0" smtClean="0"/>
              <a:t>: System on a Chip, platform-based design</a:t>
            </a:r>
          </a:p>
          <a:p>
            <a:pPr lvl="1"/>
            <a:r>
              <a:rPr lang="en-US" altLang="zh-TW" sz="2000" dirty="0" smtClean="0"/>
              <a:t>get CPU from</a:t>
            </a:r>
          </a:p>
          <a:p>
            <a:pPr lvl="1"/>
            <a:r>
              <a:rPr lang="en-US" altLang="zh-TW" sz="2000" dirty="0" smtClean="0"/>
              <a:t>get GPU from</a:t>
            </a:r>
          </a:p>
          <a:p>
            <a:pPr lvl="1"/>
            <a:r>
              <a:rPr lang="en-US" altLang="zh-TW" sz="2000" dirty="0" smtClean="0"/>
              <a:t>get USB from</a:t>
            </a:r>
          </a:p>
          <a:p>
            <a:pPr lvl="1"/>
            <a:r>
              <a:rPr lang="en-US" altLang="zh-TW" sz="2000" dirty="0" smtClean="0"/>
              <a:t>get DSP from</a:t>
            </a:r>
          </a:p>
          <a:p>
            <a:pPr lvl="1"/>
            <a:r>
              <a:rPr lang="en-US" altLang="zh-TW" sz="2000" dirty="0" smtClean="0"/>
              <a:t>get SRAM cells from</a:t>
            </a:r>
          </a:p>
          <a:p>
            <a:pPr lvl="1"/>
            <a:r>
              <a:rPr lang="en-US" altLang="zh-TW" sz="2000" dirty="0" smtClean="0">
                <a:solidFill>
                  <a:srgbClr val="FF0000"/>
                </a:solidFill>
              </a:rPr>
              <a:t>get drivers from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24</a:t>
            </a:fld>
            <a:endParaRPr lang="en-US" altLang="zh-TW"/>
          </a:p>
        </p:txBody>
      </p:sp>
      <p:pic>
        <p:nvPicPr>
          <p:cNvPr id="5" name="圖片 4" descr="soc-chip_receiver-integr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420888"/>
            <a:ext cx="4850204" cy="41941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much do you know below the abstraction?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420888"/>
            <a:ext cx="4089648" cy="3805808"/>
          </a:xfrm>
        </p:spPr>
        <p:txBody>
          <a:bodyPr/>
          <a:lstStyle/>
          <a:p>
            <a:r>
              <a:rPr lang="en-US" altLang="zh-TW" sz="2000" b="1" dirty="0" smtClean="0"/>
              <a:t>Android</a:t>
            </a:r>
            <a:r>
              <a:rPr lang="zh-TW" altLang="en-US" sz="2000" dirty="0" smtClean="0"/>
              <a:t>（讀音：</a:t>
            </a:r>
            <a:r>
              <a:rPr lang="en-US" altLang="zh-TW" sz="2000" dirty="0" smtClean="0"/>
              <a:t>['</a:t>
            </a:r>
            <a:r>
              <a:rPr lang="en-US" altLang="zh-TW" sz="2000" dirty="0" err="1" smtClean="0"/>
              <a:t>ændrɔid</a:t>
            </a:r>
            <a:r>
              <a:rPr lang="en-US" altLang="zh-TW" sz="2000" dirty="0" smtClean="0"/>
              <a:t>]</a:t>
            </a:r>
            <a:r>
              <a:rPr lang="zh-TW" altLang="en-US" sz="2000" dirty="0" smtClean="0"/>
              <a:t>，中文俗稱為「安卓」）是一個以</a:t>
            </a:r>
            <a:r>
              <a:rPr lang="en-US" altLang="zh-TW" sz="2000" dirty="0" smtClean="0">
                <a:hlinkClick r:id="rId2" tooltip="Linux"/>
              </a:rPr>
              <a:t>Linux</a:t>
            </a:r>
            <a:r>
              <a:rPr lang="zh-TW" altLang="en-US" sz="2000" dirty="0" smtClean="0"/>
              <a:t>為基礎的半開放原始碼</a:t>
            </a:r>
            <a:r>
              <a:rPr lang="zh-TW" altLang="en-US" sz="2000" dirty="0" smtClean="0">
                <a:hlinkClick r:id="rId3" tooltip="作業系統"/>
              </a:rPr>
              <a:t>作業系統</a:t>
            </a:r>
            <a:r>
              <a:rPr lang="zh-TW" altLang="en-US" sz="2000" dirty="0" smtClean="0"/>
              <a:t>，主要用於行動設備，由</a:t>
            </a:r>
            <a:r>
              <a:rPr lang="en-US" altLang="zh-TW" sz="2000" dirty="0" smtClean="0">
                <a:hlinkClick r:id="rId4" tooltip="Google"/>
              </a:rPr>
              <a:t>Google</a:t>
            </a:r>
            <a:r>
              <a:rPr lang="zh-TW" altLang="en-US" sz="2000" dirty="0" smtClean="0"/>
              <a:t>成立的</a:t>
            </a:r>
            <a:r>
              <a:rPr lang="en-US" altLang="zh-TW" sz="2000" dirty="0" smtClean="0">
                <a:hlinkClick r:id="rId5" tooltip="Open Handset Alliance"/>
              </a:rPr>
              <a:t>Open Handset Alliance</a:t>
            </a:r>
            <a:r>
              <a:rPr lang="zh-TW" altLang="en-US" sz="2000" dirty="0" smtClean="0"/>
              <a:t>（</a:t>
            </a:r>
            <a:r>
              <a:rPr lang="en-US" altLang="zh-TW" sz="2000" dirty="0" smtClean="0"/>
              <a:t>OHA</a:t>
            </a:r>
            <a:r>
              <a:rPr lang="zh-TW" altLang="en-US" sz="2000" dirty="0" smtClean="0"/>
              <a:t>，開放手機聯盟）持續領導與開發中</a:t>
            </a:r>
            <a:endParaRPr lang="en-US" altLang="zh-TW" sz="2000" dirty="0" smtClean="0"/>
          </a:p>
          <a:p>
            <a:r>
              <a:rPr lang="zh-TW" altLang="en-US" sz="2000" dirty="0" smtClean="0"/>
              <a:t>工業設計</a:t>
            </a:r>
            <a:r>
              <a:rPr lang="en-US" altLang="zh-TW" sz="2000" dirty="0" smtClean="0"/>
              <a:t>- </a:t>
            </a:r>
            <a:r>
              <a:rPr lang="zh-TW" altLang="en-US" sz="2000" dirty="0" smtClean="0"/>
              <a:t>外貌 形狀 感覺</a:t>
            </a:r>
            <a:endParaRPr lang="en-US" altLang="zh-TW" sz="2000" dirty="0" smtClean="0"/>
          </a:p>
          <a:p>
            <a:r>
              <a:rPr lang="zh-TW" altLang="en-US" sz="2000" dirty="0" smtClean="0"/>
              <a:t>使用標準公版程式碼，少數客製化</a:t>
            </a:r>
            <a:endParaRPr lang="en-US" altLang="zh-TW" sz="2000" dirty="0" smtClean="0"/>
          </a:p>
          <a:p>
            <a:r>
              <a:rPr lang="zh-TW" altLang="en-US" sz="2000" dirty="0" smtClean="0"/>
              <a:t>使用晶片廠商提供的驅動程式</a:t>
            </a:r>
            <a:endParaRPr lang="en-US" altLang="zh-TW" sz="2000" dirty="0" smtClean="0"/>
          </a:p>
          <a:p>
            <a:r>
              <a:rPr lang="zh-TW" altLang="en-US" sz="2000" dirty="0" smtClean="0"/>
              <a:t>全部用別人的</a:t>
            </a:r>
            <a:r>
              <a:rPr lang="en-US" altLang="zh-TW" sz="2000" dirty="0" smtClean="0"/>
              <a:t>!?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25</a:t>
            </a:fld>
            <a:endParaRPr lang="en-US" altLang="zh-TW"/>
          </a:p>
        </p:txBody>
      </p:sp>
      <p:grpSp>
        <p:nvGrpSpPr>
          <p:cNvPr id="9" name="群組 8"/>
          <p:cNvGrpSpPr/>
          <p:nvPr/>
        </p:nvGrpSpPr>
        <p:grpSpPr>
          <a:xfrm>
            <a:off x="5508104" y="3212976"/>
            <a:ext cx="2952328" cy="2808312"/>
            <a:chOff x="6084168" y="3933056"/>
            <a:chExt cx="2376264" cy="2520280"/>
          </a:xfrm>
        </p:grpSpPr>
        <p:sp>
          <p:nvSpPr>
            <p:cNvPr id="6" name="圓角矩形 5"/>
            <p:cNvSpPr/>
            <p:nvPr/>
          </p:nvSpPr>
          <p:spPr bwMode="auto">
            <a:xfrm>
              <a:off x="6084168" y="5589240"/>
              <a:ext cx="2376264" cy="86409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新細明體" charset="-120"/>
                </a:rPr>
                <a:t>AP processor/</a:t>
              </a:r>
              <a:r>
                <a:rPr lang="en-US" altLang="zh-TW" dirty="0" err="1" smtClean="0"/>
                <a:t>SoC</a:t>
              </a: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新細明體" charset="-120"/>
                </a:rPr>
                <a:t> 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 bwMode="auto">
            <a:xfrm>
              <a:off x="6084168" y="4797152"/>
              <a:ext cx="2376264" cy="79208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新細明體" charset="-120"/>
                </a:rPr>
                <a:t>Drivers/Firmware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 bwMode="auto">
            <a:xfrm>
              <a:off x="6084168" y="3933056"/>
              <a:ext cx="2376264" cy="86409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新細明體" charset="-120"/>
                </a:rPr>
                <a:t>Android/OS</a:t>
              </a:r>
              <a:r>
                <a:rPr kumimoji="1" lang="en-US" altLang="zh-TW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新細明體" charset="-120"/>
                </a:rPr>
                <a:t> 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5580112" y="2420888"/>
            <a:ext cx="2592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Smart phone maker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54832"/>
          </a:xfrm>
        </p:spPr>
        <p:txBody>
          <a:bodyPr/>
          <a:lstStyle/>
          <a:p>
            <a:r>
              <a:rPr lang="en-US" altLang="zh-TW" dirty="0" smtClean="0"/>
              <a:t>Having some abstraction layers of your own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492896"/>
            <a:ext cx="4089648" cy="3733800"/>
          </a:xfrm>
        </p:spPr>
        <p:txBody>
          <a:bodyPr/>
          <a:lstStyle/>
          <a:p>
            <a:r>
              <a:rPr lang="zh-TW" altLang="en-US" sz="2000" dirty="0" smtClean="0"/>
              <a:t>如果這是自己的</a:t>
            </a:r>
            <a:r>
              <a:rPr lang="en-US" altLang="zh-TW" sz="2000" dirty="0" smtClean="0"/>
              <a:t>?</a:t>
            </a:r>
          </a:p>
          <a:p>
            <a:r>
              <a:rPr lang="en-US" altLang="zh-TW" sz="2000" dirty="0" smtClean="0"/>
              <a:t>SAMSUNG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26</a:t>
            </a:fld>
            <a:endParaRPr lang="en-US" altLang="zh-TW"/>
          </a:p>
        </p:txBody>
      </p:sp>
      <p:grpSp>
        <p:nvGrpSpPr>
          <p:cNvPr id="5" name="群組 8"/>
          <p:cNvGrpSpPr/>
          <p:nvPr/>
        </p:nvGrpSpPr>
        <p:grpSpPr>
          <a:xfrm>
            <a:off x="5508104" y="3284984"/>
            <a:ext cx="2880320" cy="2520280"/>
            <a:chOff x="6084168" y="3933056"/>
            <a:chExt cx="2376264" cy="2520280"/>
          </a:xfrm>
        </p:grpSpPr>
        <p:sp>
          <p:nvSpPr>
            <p:cNvPr id="6" name="圓角矩形 5"/>
            <p:cNvSpPr/>
            <p:nvPr/>
          </p:nvSpPr>
          <p:spPr bwMode="auto">
            <a:xfrm>
              <a:off x="6084168" y="5589240"/>
              <a:ext cx="2376264" cy="86409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新細明體" charset="-120"/>
                </a:rPr>
                <a:t>AP processor/</a:t>
              </a:r>
              <a:r>
                <a:rPr lang="en-US" altLang="zh-TW" dirty="0" err="1" smtClean="0"/>
                <a:t>SoC</a:t>
              </a: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新細明體" charset="-120"/>
                </a:rPr>
                <a:t> 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 bwMode="auto">
            <a:xfrm>
              <a:off x="6084168" y="4797152"/>
              <a:ext cx="2376264" cy="79208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新細明體" charset="-120"/>
                </a:rPr>
                <a:t>Drivers/Firmware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 bwMode="auto">
            <a:xfrm>
              <a:off x="6084168" y="3933056"/>
              <a:ext cx="2376264" cy="86409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新細明體" charset="-120"/>
                </a:rPr>
                <a:t>Android/OS</a:t>
              </a:r>
              <a:r>
                <a:rPr kumimoji="1" lang="en-US" altLang="zh-TW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新細明體" charset="-120"/>
                </a:rPr>
                <a:t> 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5652120" y="2420888"/>
            <a:ext cx="2592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Smart phone maker</a:t>
            </a:r>
          </a:p>
          <a:p>
            <a:endParaRPr lang="zh-TW" alt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5148064" y="4077072"/>
            <a:ext cx="3600400" cy="20162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 bwMode="auto">
          <a:xfrm>
            <a:off x="3203848" y="2780928"/>
            <a:ext cx="1872208" cy="24482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if you have all of the layers?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362200"/>
            <a:ext cx="3801616" cy="3733800"/>
          </a:xfrm>
        </p:spPr>
        <p:txBody>
          <a:bodyPr/>
          <a:lstStyle/>
          <a:p>
            <a:r>
              <a:rPr lang="en-US" altLang="zh-TW" dirty="0" smtClean="0"/>
              <a:t>Apple</a:t>
            </a:r>
          </a:p>
          <a:p>
            <a:pPr lvl="1"/>
            <a:r>
              <a:rPr lang="en-US" altLang="zh-TW" dirty="0" smtClean="0"/>
              <a:t>Design its own AP processor</a:t>
            </a:r>
          </a:p>
          <a:p>
            <a:pPr lvl="1"/>
            <a:r>
              <a:rPr lang="en-US" altLang="zh-TW" dirty="0" smtClean="0"/>
              <a:t>Design its own OS</a:t>
            </a:r>
          </a:p>
          <a:p>
            <a:pPr lvl="1"/>
            <a:r>
              <a:rPr lang="en-US" altLang="zh-TW" dirty="0" smtClean="0"/>
              <a:t>Have its own iTunes store services</a:t>
            </a:r>
          </a:p>
          <a:p>
            <a:pPr lvl="1"/>
            <a:r>
              <a:rPr lang="zh-TW" altLang="en-US" dirty="0" smtClean="0"/>
              <a:t>公益 </a:t>
            </a:r>
            <a:r>
              <a:rPr lang="en-US" altLang="zh-TW" dirty="0" smtClean="0"/>
              <a:t>services</a:t>
            </a:r>
          </a:p>
          <a:p>
            <a:pPr lvl="2"/>
            <a:r>
              <a:rPr lang="en-US" altLang="zh-TW" dirty="0" smtClean="0"/>
              <a:t> iTunes U</a:t>
            </a:r>
          </a:p>
          <a:p>
            <a:pPr lvl="2"/>
            <a:r>
              <a:rPr lang="en-US" altLang="zh-TW" dirty="0" smtClean="0"/>
              <a:t>Free APPs, etc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27</a:t>
            </a:fld>
            <a:endParaRPr lang="en-US" altLang="zh-TW"/>
          </a:p>
        </p:txBody>
      </p:sp>
      <p:pic>
        <p:nvPicPr>
          <p:cNvPr id="5" name="圖片 4" descr="iphone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348880"/>
            <a:ext cx="3672408" cy="3744416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 bwMode="auto">
          <a:xfrm flipH="1" flipV="1">
            <a:off x="971600" y="2996952"/>
            <a:ext cx="72008" cy="288032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938808"/>
          </a:xfrm>
        </p:spPr>
        <p:txBody>
          <a:bodyPr/>
          <a:lstStyle/>
          <a:p>
            <a:r>
              <a:rPr lang="en-US" altLang="zh-TW" dirty="0" smtClean="0"/>
              <a:t>  </a:t>
            </a:r>
            <a:r>
              <a:rPr lang="zh-TW" altLang="en-US" dirty="0" smtClean="0"/>
              <a:t>藍海策略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362200"/>
            <a:ext cx="6825952" cy="3733800"/>
          </a:xfrm>
        </p:spPr>
        <p:txBody>
          <a:bodyPr/>
          <a:lstStyle/>
          <a:p>
            <a:r>
              <a:rPr lang="zh-TW" altLang="en-US" sz="1800" dirty="0" smtClean="0"/>
              <a:t>「</a:t>
            </a:r>
            <a:r>
              <a:rPr lang="en-US" altLang="zh-TW" sz="1800" dirty="0" smtClean="0"/>
              <a:t>BLUE OCEAN STRATEGY</a:t>
            </a:r>
            <a:r>
              <a:rPr lang="zh-TW" altLang="en-US" sz="1800" dirty="0" smtClean="0"/>
              <a:t>」，是由知名學者金偉燦（</a:t>
            </a:r>
            <a:r>
              <a:rPr lang="en-US" altLang="zh-TW" sz="1800" dirty="0" smtClean="0"/>
              <a:t>W. Chan Kim</a:t>
            </a:r>
            <a:r>
              <a:rPr lang="zh-TW" altLang="en-US" sz="1800" dirty="0" smtClean="0"/>
              <a:t>）和勒妮</a:t>
            </a:r>
            <a:r>
              <a:rPr lang="en-US" altLang="zh-TW" sz="1800" dirty="0" smtClean="0"/>
              <a:t>·</a:t>
            </a:r>
            <a:r>
              <a:rPr lang="zh-TW" altLang="en-US" sz="1800" dirty="0" smtClean="0"/>
              <a:t>莫博涅（</a:t>
            </a:r>
            <a:r>
              <a:rPr lang="en-US" altLang="zh-TW" sz="1800" dirty="0" smtClean="0"/>
              <a:t>Renée </a:t>
            </a:r>
            <a:r>
              <a:rPr lang="en-US" altLang="zh-TW" sz="1800" dirty="0" err="1" smtClean="0"/>
              <a:t>Mauborgne</a:t>
            </a:r>
            <a:r>
              <a:rPr lang="zh-TW" altLang="en-US" sz="1800" dirty="0" smtClean="0"/>
              <a:t>）共同著作的一本</a:t>
            </a:r>
            <a:r>
              <a:rPr lang="zh-TW" altLang="en-US" sz="1800" dirty="0" smtClean="0">
                <a:hlinkClick r:id="rId2" tooltip="經濟學"/>
              </a:rPr>
              <a:t>經濟學</a:t>
            </a:r>
            <a:r>
              <a:rPr lang="zh-TW" altLang="en-US" sz="1800" dirty="0" smtClean="0"/>
              <a:t>暢銷書。</a:t>
            </a:r>
          </a:p>
          <a:p>
            <a:r>
              <a:rPr lang="zh-TW" altLang="zh-TW" sz="1800" dirty="0" smtClean="0"/>
              <a:t>「</a:t>
            </a:r>
            <a:r>
              <a:rPr lang="zh-TW" altLang="zh-TW" sz="1800" b="1" dirty="0" smtClean="0"/>
              <a:t>藍海策略</a:t>
            </a:r>
            <a:r>
              <a:rPr lang="zh-TW" altLang="zh-TW" sz="1800" dirty="0" smtClean="0"/>
              <a:t>」旨在脫離血腥競爭的紅色海洋，創造沒有人與其競爭的市場空間，把競爭變成無關緊要。這種策略致力於增加需求，不再汲汲營營於瓜分不斷縮小的現有需求和衡量競爭對手。</a:t>
            </a:r>
            <a:endParaRPr lang="en-US" altLang="zh-TW" sz="1600" dirty="0" smtClean="0"/>
          </a:p>
          <a:p>
            <a:r>
              <a:rPr lang="en-US" altLang="zh-TW" sz="1600" dirty="0" smtClean="0"/>
              <a:t>  </a:t>
            </a:r>
            <a:r>
              <a:rPr lang="zh-TW" altLang="en-US" sz="1600" dirty="0" smtClean="0"/>
              <a:t>創新：</a:t>
            </a:r>
            <a:endParaRPr lang="en-US" altLang="zh-TW" sz="1600" dirty="0" smtClean="0"/>
          </a:p>
          <a:p>
            <a:pPr lvl="1"/>
            <a:r>
              <a:rPr lang="en-US" altLang="zh-TW" sz="1600" dirty="0" smtClean="0"/>
              <a:t>Google scholar  </a:t>
            </a:r>
          </a:p>
          <a:p>
            <a:pPr lvl="1"/>
            <a:r>
              <a:rPr lang="en-US" altLang="zh-TW" sz="1600" dirty="0" smtClean="0"/>
              <a:t>ITunes, ITunes U</a:t>
            </a:r>
          </a:p>
          <a:p>
            <a:r>
              <a:rPr lang="en-US" altLang="zh-TW" sz="2000" dirty="0" smtClean="0"/>
              <a:t>IT technology: </a:t>
            </a:r>
            <a:r>
              <a:rPr lang="en-US" altLang="zh-TW" sz="2000" dirty="0" smtClean="0">
                <a:solidFill>
                  <a:srgbClr val="FF0000"/>
                </a:solidFill>
              </a:rPr>
              <a:t>System-Wide Domain Technology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28</a:t>
            </a:fld>
            <a:endParaRPr lang="en-US" altLang="zh-TW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YOUR BLUE OCEAN STRATEGY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/>
              <a:t>Discipline (wiki)</a:t>
            </a:r>
          </a:p>
          <a:p>
            <a:pPr lvl="1"/>
            <a:r>
              <a:rPr lang="en-US" altLang="zh-TW" sz="2000" dirty="0" smtClean="0"/>
              <a:t>In its original sense, </a:t>
            </a:r>
            <a:r>
              <a:rPr lang="en-US" altLang="zh-TW" sz="2000" b="1" i="1" dirty="0" smtClean="0"/>
              <a:t>discipline</a:t>
            </a:r>
            <a:r>
              <a:rPr lang="en-US" altLang="zh-TW" sz="2000" dirty="0" smtClean="0"/>
              <a:t> is systematic instruction given to </a:t>
            </a:r>
            <a:r>
              <a:rPr lang="en-US" altLang="zh-TW" sz="2000" dirty="0" smtClean="0">
                <a:hlinkClick r:id="rId2" tooltip="Apprenticeship"/>
              </a:rPr>
              <a:t>disciples</a:t>
            </a:r>
            <a:r>
              <a:rPr lang="en-US" altLang="zh-TW" sz="2000" dirty="0" smtClean="0"/>
              <a:t> to train them as students in a craft or trade, or any other activity which they are supposed to perform, or to follow a particular </a:t>
            </a:r>
            <a:r>
              <a:rPr lang="en-US" altLang="zh-TW" sz="2000" dirty="0" smtClean="0">
                <a:hlinkClick r:id="rId3" tooltip="Code of conduct"/>
              </a:rPr>
              <a:t>code of conduct</a:t>
            </a:r>
            <a:r>
              <a:rPr lang="en-US" altLang="zh-TW" sz="2000" dirty="0" smtClean="0"/>
              <a:t> or "</a:t>
            </a:r>
            <a:r>
              <a:rPr lang="en-US" altLang="zh-TW" sz="2000" dirty="0" smtClean="0">
                <a:hlinkClick r:id="rId4" tooltip="Social order"/>
              </a:rPr>
              <a:t>order</a:t>
            </a:r>
            <a:r>
              <a:rPr lang="en-US" altLang="zh-TW" sz="2000" dirty="0" smtClean="0"/>
              <a:t>".</a:t>
            </a:r>
          </a:p>
          <a:p>
            <a:pPr lvl="1"/>
            <a:r>
              <a:rPr lang="zh-TW" altLang="en-US" sz="2000" b="1" dirty="0" smtClean="0">
                <a:solidFill>
                  <a:srgbClr val="FF0000"/>
                </a:solidFill>
              </a:rPr>
              <a:t>真理不在於解答，而在於求此答案的過程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en-US" altLang="zh-TW" sz="2000" dirty="0" smtClean="0"/>
              <a:t>Self-discipline can be defined as the ability to motivate oneself in spite of a bad situation. Qualities associated with self-discipline include willpower, hard work, and persistence.</a:t>
            </a:r>
          </a:p>
          <a:p>
            <a:r>
              <a:rPr lang="en-US" altLang="zh-TW" sz="2000" dirty="0" smtClean="0"/>
              <a:t>Inter-discipline </a:t>
            </a:r>
          </a:p>
          <a:p>
            <a:pPr lvl="1"/>
            <a:r>
              <a:rPr lang="zh-TW" altLang="en-US" sz="1600" b="1" dirty="0" smtClean="0"/>
              <a:t>跨學科</a:t>
            </a:r>
          </a:p>
          <a:p>
            <a:pPr lvl="1"/>
            <a:endParaRPr lang="en-US" altLang="zh-TW" sz="1600" dirty="0" smtClean="0"/>
          </a:p>
          <a:p>
            <a:pPr>
              <a:buNone/>
            </a:pP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29</a:t>
            </a:fld>
            <a:endParaRPr lang="en-US" altLang="zh-TW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Key Player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362200"/>
            <a:ext cx="2793504" cy="37338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Apple 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3</a:t>
            </a:fld>
            <a:endParaRPr lang="en-US" altLang="zh-TW"/>
          </a:p>
        </p:txBody>
      </p:sp>
      <p:pic>
        <p:nvPicPr>
          <p:cNvPr id="5" name="圖片 4" descr="Iph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276872"/>
            <a:ext cx="2807157" cy="1944216"/>
          </a:xfrm>
          <a:prstGeom prst="rect">
            <a:avLst/>
          </a:prstGeom>
        </p:spPr>
      </p:pic>
      <p:pic>
        <p:nvPicPr>
          <p:cNvPr id="6" name="圖片 5" descr="macbook p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437112"/>
            <a:ext cx="3528392" cy="2146473"/>
          </a:xfrm>
          <a:prstGeom prst="rect">
            <a:avLst/>
          </a:prstGeom>
        </p:spPr>
      </p:pic>
      <p:pic>
        <p:nvPicPr>
          <p:cNvPr id="8" name="圖片 7" descr="ipad_wifi_201103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501008"/>
            <a:ext cx="3442581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 a whole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420888"/>
            <a:ext cx="8001000" cy="4032448"/>
          </a:xfrm>
        </p:spPr>
        <p:txBody>
          <a:bodyPr/>
          <a:lstStyle/>
          <a:p>
            <a:r>
              <a:rPr lang="en-US" altLang="zh-TW" sz="2400" dirty="0" smtClean="0"/>
              <a:t>Get to know well on each abstraction </a:t>
            </a:r>
          </a:p>
          <a:p>
            <a:r>
              <a:rPr lang="en-US" altLang="zh-TW" sz="2400" dirty="0" smtClean="0"/>
              <a:t>Get into depth of the internal of abstractions </a:t>
            </a:r>
          </a:p>
          <a:p>
            <a:r>
              <a:rPr lang="en-US" altLang="zh-TW" sz="2400" dirty="0" smtClean="0"/>
              <a:t>Build up system wide domain knowledge from related courses </a:t>
            </a:r>
          </a:p>
          <a:p>
            <a:r>
              <a:rPr lang="en-US" altLang="zh-TW" sz="2400" dirty="0" smtClean="0"/>
              <a:t>Become a system architect </a:t>
            </a:r>
          </a:p>
          <a:p>
            <a:pPr lvl="1"/>
            <a:r>
              <a:rPr lang="en-US" altLang="zh-TW" dirty="0" smtClean="0"/>
              <a:t>Discipline</a:t>
            </a:r>
          </a:p>
          <a:p>
            <a:pPr lvl="1"/>
            <a:r>
              <a:rPr lang="en-US" altLang="zh-TW" dirty="0" smtClean="0"/>
              <a:t>Inter-discipline 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Abstraction makes inter-disciplinary study easier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30</a:t>
            </a:fld>
            <a:endParaRPr lang="en-US" altLang="zh-TW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 &amp; 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IT technology and EE courses</a:t>
            </a:r>
          </a:p>
          <a:p>
            <a:pPr eaLnBrk="1" hangingPunct="1"/>
            <a:r>
              <a:rPr lang="en-US" altLang="zh-TW" dirty="0" smtClean="0"/>
              <a:t>Abstraction </a:t>
            </a:r>
            <a:r>
              <a:rPr lang="en-US" altLang="zh-TW" sz="1600" dirty="0" smtClean="0">
                <a:solidFill>
                  <a:srgbClr val="7030A0"/>
                </a:solidFill>
              </a:rPr>
              <a:t>[</a:t>
            </a:r>
            <a:r>
              <a:rPr lang="en-US" altLang="zh-TW" sz="1600" dirty="0" err="1" smtClean="0">
                <a:solidFill>
                  <a:srgbClr val="7030A0"/>
                </a:solidFill>
              </a:rPr>
              <a:t>æb</a:t>
            </a:r>
            <a:r>
              <a:rPr lang="en-US" altLang="zh-TW" sz="1600" dirty="0" smtClean="0">
                <a:solidFill>
                  <a:srgbClr val="7030A0"/>
                </a:solidFill>
              </a:rPr>
              <a:t> ‘</a:t>
            </a:r>
            <a:r>
              <a:rPr lang="en-US" altLang="zh-TW" sz="1600" dirty="0" err="1" smtClean="0">
                <a:solidFill>
                  <a:srgbClr val="7030A0"/>
                </a:solidFill>
              </a:rPr>
              <a:t>strækʃən</a:t>
            </a:r>
            <a:r>
              <a:rPr lang="en-US" altLang="zh-TW" sz="1600" dirty="0" smtClean="0">
                <a:solidFill>
                  <a:srgbClr val="7030A0"/>
                </a:solidFill>
              </a:rPr>
              <a:t>]</a:t>
            </a:r>
          </a:p>
          <a:p>
            <a:pPr eaLnBrk="1" hangingPunct="1"/>
            <a:r>
              <a:rPr lang="en-US" altLang="zh-TW" dirty="0" smtClean="0"/>
              <a:t>Discipline    </a:t>
            </a:r>
            <a:r>
              <a:rPr lang="en-US" altLang="zh-TW" sz="2000" dirty="0" smtClean="0">
                <a:solidFill>
                  <a:srgbClr val="7030A0"/>
                </a:solidFill>
              </a:rPr>
              <a:t>[‘</a:t>
            </a:r>
            <a:r>
              <a:rPr lang="en-US" altLang="zh-TW" sz="2000" dirty="0" err="1" smtClean="0">
                <a:solidFill>
                  <a:srgbClr val="7030A0"/>
                </a:solidFill>
              </a:rPr>
              <a:t>dɪsəplɪn</a:t>
            </a:r>
            <a:r>
              <a:rPr lang="en-US" altLang="zh-TW" sz="2000" dirty="0" smtClean="0">
                <a:solidFill>
                  <a:srgbClr val="7030A0"/>
                </a:solidFill>
              </a:rPr>
              <a:t>]</a:t>
            </a:r>
          </a:p>
          <a:p>
            <a:pPr eaLnBrk="1" hangingPunct="1"/>
            <a:r>
              <a:rPr lang="en-US" altLang="zh-TW" dirty="0" smtClean="0">
                <a:solidFill>
                  <a:srgbClr val="7030A0"/>
                </a:solidFill>
              </a:rPr>
              <a:t>Inter-discipline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31</a:t>
            </a:fld>
            <a:endParaRPr lang="en-US" altLang="zh-TW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8001000" cy="1008112"/>
          </a:xfrm>
        </p:spPr>
        <p:txBody>
          <a:bodyPr/>
          <a:lstStyle/>
          <a:p>
            <a:r>
              <a:rPr lang="en-US" altLang="zh-TW" dirty="0" smtClean="0"/>
              <a:t>Beyond Physical forms of Products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492896"/>
            <a:ext cx="1872208" cy="37338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iTunes</a:t>
            </a:r>
          </a:p>
          <a:p>
            <a:pPr eaLnBrk="1" hangingPunct="1"/>
            <a:r>
              <a:rPr lang="en-US" altLang="zh-TW" dirty="0" err="1" smtClean="0"/>
              <a:t>iTunesU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App</a:t>
            </a:r>
          </a:p>
          <a:p>
            <a:pPr eaLnBrk="1" hangingPunct="1"/>
            <a:r>
              <a:rPr lang="en-US" altLang="zh-TW" dirty="0" smtClean="0"/>
              <a:t>Book</a:t>
            </a:r>
          </a:p>
          <a:p>
            <a:pPr eaLnBrk="1" hangingPunct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4</a:t>
            </a:fld>
            <a:endParaRPr lang="en-US" altLang="zh-TW"/>
          </a:p>
        </p:txBody>
      </p:sp>
      <p:pic>
        <p:nvPicPr>
          <p:cNvPr id="7" name="圖片 6" descr="itun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988840"/>
            <a:ext cx="6568447" cy="4495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866800"/>
          </a:xfrm>
        </p:spPr>
        <p:txBody>
          <a:bodyPr/>
          <a:lstStyle/>
          <a:p>
            <a:r>
              <a:rPr lang="en-US" altLang="zh-TW" dirty="0" smtClean="0"/>
              <a:t>Get a course from iTunes U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5</a:t>
            </a:fld>
            <a:endParaRPr lang="en-US" altLang="zh-TW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560840" cy="47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 bwMode="auto">
          <a:xfrm>
            <a:off x="5148064" y="1988840"/>
            <a:ext cx="504056" cy="5040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36096" y="1484784"/>
            <a:ext cx="1310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iTunes U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 bwMode="auto">
          <a:xfrm flipH="1">
            <a:off x="5652120" y="1844824"/>
            <a:ext cx="57606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矩形 15"/>
          <p:cNvSpPr/>
          <p:nvPr/>
        </p:nvSpPr>
        <p:spPr bwMode="auto">
          <a:xfrm>
            <a:off x="7380312" y="2132856"/>
            <a:ext cx="86409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866800"/>
          </a:xfrm>
        </p:spPr>
        <p:txBody>
          <a:bodyPr/>
          <a:lstStyle/>
          <a:p>
            <a:r>
              <a:rPr lang="en-US" altLang="zh-TW" dirty="0" smtClean="0"/>
              <a:t>Get a school and select Eng..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6</a:t>
            </a:fld>
            <a:endParaRPr lang="en-US" altLang="zh-TW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71828"/>
            <a:ext cx="7575242" cy="473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線單箭頭接點 12"/>
          <p:cNvCxnSpPr/>
          <p:nvPr/>
        </p:nvCxnSpPr>
        <p:spPr bwMode="auto">
          <a:xfrm flipH="1">
            <a:off x="6948264" y="1772816"/>
            <a:ext cx="792088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4" name="文字方塊 13"/>
          <p:cNvSpPr txBox="1"/>
          <p:nvPr/>
        </p:nvSpPr>
        <p:spPr>
          <a:xfrm>
            <a:off x="7345110" y="836712"/>
            <a:ext cx="1507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University</a:t>
            </a:r>
          </a:p>
          <a:p>
            <a:r>
              <a:rPr lang="en-US" altLang="zh-TW" dirty="0" smtClean="0"/>
              <a:t>&amp; colleges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 bwMode="auto">
          <a:xfrm>
            <a:off x="7452320" y="2132856"/>
            <a:ext cx="86409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866800"/>
          </a:xfrm>
        </p:spPr>
        <p:txBody>
          <a:bodyPr/>
          <a:lstStyle/>
          <a:p>
            <a:r>
              <a:rPr lang="en-US" altLang="zh-TW" dirty="0" smtClean="0"/>
              <a:t>Subscribe a course from MIT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6035-93C0-480A-8E41-71E78D7B029E}" type="slidenum">
              <a:rPr lang="zh-TW" altLang="en-US" smtClean="0"/>
              <a:pPr/>
              <a:t>7</a:t>
            </a:fld>
            <a:endParaRPr lang="en-US" altLang="zh-TW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cxnSp>
        <p:nvCxnSpPr>
          <p:cNvPr id="13" name="直線單箭頭接點 12"/>
          <p:cNvCxnSpPr/>
          <p:nvPr/>
        </p:nvCxnSpPr>
        <p:spPr bwMode="auto">
          <a:xfrm flipH="1">
            <a:off x="6948264" y="1772816"/>
            <a:ext cx="792088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7" name="矩形 16"/>
          <p:cNvSpPr/>
          <p:nvPr/>
        </p:nvSpPr>
        <p:spPr bwMode="auto">
          <a:xfrm>
            <a:off x="7452320" y="2132856"/>
            <a:ext cx="86409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8160162" cy="51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 bwMode="auto">
          <a:xfrm>
            <a:off x="7956376" y="1916832"/>
            <a:ext cx="936104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076C4-6931-4783-9D51-95EB33FD564D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EE</a:t>
            </a:r>
            <a:r>
              <a:rPr lang="zh-TW" altLang="en-US" dirty="0" smtClean="0"/>
              <a:t> </a:t>
            </a:r>
            <a:r>
              <a:rPr lang="en-US" altLang="zh-TW" dirty="0" smtClean="0"/>
              <a:t>course for sophomore  </a:t>
            </a:r>
            <a:endParaRPr lang="en-US" altLang="zh-TW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92896"/>
            <a:ext cx="7330008" cy="3603104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Circuits and Electronics </a:t>
            </a:r>
          </a:p>
          <a:p>
            <a:pPr eaLnBrk="1" hangingPunct="1"/>
            <a:r>
              <a:rPr lang="en-US" altLang="zh-TW" sz="2000" dirty="0" smtClean="0"/>
              <a:t>Instructor: Prof. </a:t>
            </a:r>
            <a:r>
              <a:rPr lang="en-US" altLang="zh-TW" sz="2000" dirty="0" err="1" smtClean="0"/>
              <a:t>Anant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Agarwal</a:t>
            </a:r>
            <a:r>
              <a:rPr lang="en-US" altLang="zh-TW" sz="2000" dirty="0" smtClean="0"/>
              <a:t>		</a:t>
            </a:r>
          </a:p>
          <a:p>
            <a:pPr eaLnBrk="1" hangingPunct="1"/>
            <a:r>
              <a:rPr lang="en-US" altLang="zh-TW" sz="2000" dirty="0" smtClean="0"/>
              <a:t>Introduces the fundamentals of the lumped circuit abstraction. Topics covered include: resistive elements and networks; independent and dependent sources; switches and MOS transistors; digital abstraction; amplifiers etc.</a:t>
            </a:r>
          </a:p>
          <a:p>
            <a:pPr eaLnBrk="1" hangingPunct="1"/>
            <a:r>
              <a:rPr lang="zh-TW" altLang="en-US" sz="2000" dirty="0" smtClean="0"/>
              <a:t>電路學</a:t>
            </a:r>
            <a:endParaRPr lang="en-US" altLang="zh-TW" sz="2000" dirty="0" smtClean="0"/>
          </a:p>
          <a:p>
            <a:pPr eaLnBrk="1" hangingPunct="1"/>
            <a:r>
              <a:rPr lang="zh-TW" altLang="en-US" sz="2000" dirty="0" smtClean="0"/>
              <a:t>電子學</a:t>
            </a:r>
            <a:endParaRPr lang="en-US" altLang="zh-TW" sz="2000" dirty="0" smtClean="0"/>
          </a:p>
          <a:p>
            <a:pPr eaLnBrk="1" hangingPunct="1"/>
            <a:r>
              <a:rPr lang="zh-TW" altLang="en-US" sz="2000" dirty="0" smtClean="0"/>
              <a:t>邏輯系統</a:t>
            </a:r>
            <a:r>
              <a:rPr lang="en-US" altLang="zh-TW" sz="2000" dirty="0" smtClean="0"/>
              <a:t>(some)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076C4-6931-4783-9D51-95EB33FD564D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EE</a:t>
            </a:r>
            <a:r>
              <a:rPr lang="zh-TW" altLang="en-US" dirty="0" smtClean="0"/>
              <a:t> </a:t>
            </a:r>
            <a:r>
              <a:rPr lang="en-US" altLang="zh-TW" dirty="0" smtClean="0"/>
              <a:t>course for junior and senior   </a:t>
            </a:r>
            <a:endParaRPr lang="en-US" altLang="zh-TW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92896"/>
            <a:ext cx="7330008" cy="3603104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Digital Signal Processing</a:t>
            </a:r>
          </a:p>
          <a:p>
            <a:pPr eaLnBrk="1" hangingPunct="1"/>
            <a:r>
              <a:rPr lang="en-US" altLang="zh-TW" sz="2000" dirty="0" smtClean="0"/>
              <a:t>Prof. Alan V. Oppenheim (1975)</a:t>
            </a:r>
          </a:p>
          <a:p>
            <a:pPr eaLnBrk="1" hangingPunct="1"/>
            <a:r>
              <a:rPr lang="en-US" altLang="zh-TW" sz="2000" dirty="0" smtClean="0"/>
              <a:t>an introductory course in analog and digital signal processing, including seismic data processing, communications, speech processing, image processing, consumer electronics, and defense electronics.</a:t>
            </a:r>
          </a:p>
          <a:p>
            <a:pPr eaLnBrk="1" hangingPunct="1"/>
            <a:r>
              <a:rPr lang="en-US" altLang="zh-TW" sz="2000" dirty="0" smtClean="0"/>
              <a:t>The discrete-time Fourier transform, Z-transform, digital filters, etc	</a:t>
            </a:r>
          </a:p>
          <a:p>
            <a:pPr eaLnBrk="1" hangingPunct="1"/>
            <a:endParaRPr lang="en-US" altLang="zh-TW" sz="2000" dirty="0" smtClean="0"/>
          </a:p>
          <a:p>
            <a:pPr eaLnBrk="1" hangingPunct="1"/>
            <a:r>
              <a:rPr lang="zh-TW" altLang="en-US" sz="2000" dirty="0" smtClean="0"/>
              <a:t>數位訊號處理</a:t>
            </a:r>
            <a:endParaRPr lang="en-US" altLang="zh-TW" sz="2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charset="-12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678</TotalTime>
  <Words>857</Words>
  <Application>Microsoft Office PowerPoint</Application>
  <PresentationFormat>如螢幕大小 (4:3)</PresentationFormat>
  <Paragraphs>234</Paragraphs>
  <Slides>31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Capsules</vt:lpstr>
      <vt:lpstr>Abstraction and Inter-Discipline in EE   </vt:lpstr>
      <vt:lpstr>Outline</vt:lpstr>
      <vt:lpstr>Key Player</vt:lpstr>
      <vt:lpstr>Beyond Physical forms of Products</vt:lpstr>
      <vt:lpstr>Get a course from iTunes U</vt:lpstr>
      <vt:lpstr>Get a school and select Eng..</vt:lpstr>
      <vt:lpstr>Subscribe a course from MIT</vt:lpstr>
      <vt:lpstr>EE course for sophomore  </vt:lpstr>
      <vt:lpstr>EE course for junior and senior   </vt:lpstr>
      <vt:lpstr>How to use these videos to enhance your stay in NCKU</vt:lpstr>
      <vt:lpstr>Possible achievement </vt:lpstr>
      <vt:lpstr> Technology </vt:lpstr>
      <vt:lpstr>Fundamental EE Courses:  Computer Engineering  </vt:lpstr>
      <vt:lpstr>Internals: iPhone 3GS</vt:lpstr>
      <vt:lpstr>Level of Abstraction in EE/CSE Courses</vt:lpstr>
      <vt:lpstr>Abstraction </vt:lpstr>
      <vt:lpstr>Abstraction: lower level </vt:lpstr>
      <vt:lpstr>Abstraction: somewhere in the middle</vt:lpstr>
      <vt:lpstr>Abstraction: network layers</vt:lpstr>
      <vt:lpstr>Abstraction is everywhere  </vt:lpstr>
      <vt:lpstr>Abstraction </vt:lpstr>
      <vt:lpstr>Abstraction in a different perspective </vt:lpstr>
      <vt:lpstr>Become Red Sea Technology </vt:lpstr>
      <vt:lpstr>Abstraction in SoC industry</vt:lpstr>
      <vt:lpstr>How much do you know below the abstraction?</vt:lpstr>
      <vt:lpstr>Having some abstraction layers of your own</vt:lpstr>
      <vt:lpstr>What if you have all of the layers?</vt:lpstr>
      <vt:lpstr>  藍海策略</vt:lpstr>
      <vt:lpstr>YOUR BLUE OCEAN STRATEGY</vt:lpstr>
      <vt:lpstr>As a whole</vt:lpstr>
      <vt:lpstr>Q &amp;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creator>Rolla</dc:creator>
  <cp:lastModifiedBy>pretty</cp:lastModifiedBy>
  <cp:revision>124</cp:revision>
  <cp:lastPrinted>1601-01-01T00:00:00Z</cp:lastPrinted>
  <dcterms:created xsi:type="dcterms:W3CDTF">2003-02-14T03:44:58Z</dcterms:created>
  <dcterms:modified xsi:type="dcterms:W3CDTF">2012-12-05T13:33:20Z</dcterms:modified>
</cp:coreProperties>
</file>