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sldIdLst>
    <p:sldId id="256" r:id="rId5"/>
    <p:sldId id="407" r:id="rId6"/>
    <p:sldId id="408" r:id="rId7"/>
    <p:sldId id="409" r:id="rId8"/>
    <p:sldId id="414" r:id="rId9"/>
    <p:sldId id="415" r:id="rId10"/>
    <p:sldId id="413" r:id="rId11"/>
    <p:sldId id="416" r:id="rId12"/>
    <p:sldId id="417" r:id="rId13"/>
    <p:sldId id="418" r:id="rId14"/>
    <p:sldId id="265" r:id="rId15"/>
    <p:sldId id="266" r:id="rId16"/>
    <p:sldId id="419" r:id="rId17"/>
    <p:sldId id="420" r:id="rId18"/>
    <p:sldId id="422" r:id="rId19"/>
    <p:sldId id="423" r:id="rId20"/>
    <p:sldId id="424" r:id="rId21"/>
    <p:sldId id="421" r:id="rId22"/>
    <p:sldId id="275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425" r:id="rId31"/>
    <p:sldId id="427" r:id="rId32"/>
    <p:sldId id="428" r:id="rId33"/>
    <p:sldId id="426" r:id="rId34"/>
    <p:sldId id="280" r:id="rId35"/>
    <p:sldId id="281" r:id="rId36"/>
    <p:sldId id="429" r:id="rId37"/>
    <p:sldId id="431" r:id="rId38"/>
    <p:sldId id="432" r:id="rId39"/>
    <p:sldId id="433" r:id="rId40"/>
    <p:sldId id="26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0" autoAdjust="0"/>
    <p:restoredTop sz="92577" autoAdjust="0"/>
  </p:normalViewPr>
  <p:slideViewPr>
    <p:cSldViewPr>
      <p:cViewPr varScale="1">
        <p:scale>
          <a:sx n="120" d="100"/>
          <a:sy n="120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AC5CA-1A0C-4BAB-A1A5-19250BE4005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EB5C-A343-4D84-8EBF-82FC7272B5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97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3bf1280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3bf1280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03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1EB5C-A343-4D84-8EBF-82FC7272B50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08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1EB5C-A343-4D84-8EBF-82FC7272B509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68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1EB5C-A343-4D84-8EBF-82FC7272B509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5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0EA3-3361-4328-9BBF-005488C6391D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E26A-8697-4676-93D1-775AA5A5415F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BB8A-3890-4BE6-A59A-8341DD04C75A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F702-4A20-4771-82C2-7F13AC728A21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5DC9-6E37-4BD9-A03D-7A657DE45165}" type="datetime1">
              <a:rPr lang="en-US" altLang="zh-TW" smtClean="0"/>
              <a:t>5/12/2021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D19B-817E-426D-84FF-D43F31F062ED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C30-03E5-460C-B072-D1A17AA9A0D5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9205-6B75-404D-8F30-2705DE9DB930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7B63-5580-4AC5-8258-C8FFC3AA4E97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1EA-821F-4D21-B43D-ACC9157C3FF4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5C73-9D91-4D45-AC01-F72F1FD1508D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F43E-416B-4F76-A1BD-251F66F5C1AE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CA10-B911-4AF9-801B-009A711265E9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82588" rtl="0">
              <a:spcBef>
                <a:spcPts val="1067"/>
              </a:spcBef>
              <a:spcAft>
                <a:spcPts val="0"/>
              </a:spcAft>
              <a:buSzPts val="2100"/>
              <a:buChar char="•"/>
              <a:defRPr/>
            </a:lvl1pPr>
            <a:lvl2pPr marL="1219170" lvl="1" indent="-457189" rtl="0">
              <a:spcBef>
                <a:spcPts val="533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31789" rtl="0"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95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4F4-3099-4D51-824F-C5E950452447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6D23-FDFD-4B05-B5AB-889D41F2B922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209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90"/>
            <a:ext cx="4184034" cy="2091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CE57-5CE1-428F-A345-DDDA36659722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12D0C8-E38A-430A-9434-9B22CF0EB1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7333" y="4322757"/>
            <a:ext cx="8596669" cy="1666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1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596668" cy="209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83D7-D78B-4C11-8E57-703470A758F2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12D0C8-E38A-430A-9434-9B22CF0EB1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7333" y="4322757"/>
            <a:ext cx="8596669" cy="1666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4" cy="1817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ABFA-D316-4B7F-8CEE-6D0D24E118AD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12D0C8-E38A-430A-9434-9B22CF0EB1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98733" y="2160589"/>
            <a:ext cx="4275270" cy="38287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CE3871-8C7C-4D83-BE64-9196D44AA0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7335" y="4172248"/>
            <a:ext cx="4184034" cy="1817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4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4" cy="1817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EE3-FB38-45EF-9AA0-D5E50B2E2C15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12D0C8-E38A-430A-9434-9B22CF0EB1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98733" y="2160589"/>
            <a:ext cx="4275270" cy="18170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CE3871-8C7C-4D83-BE64-9196D44AA0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7335" y="4172248"/>
            <a:ext cx="4184034" cy="1817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692A6A-93C7-4753-82E6-BFA89827425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98733" y="4161936"/>
            <a:ext cx="4275270" cy="18170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77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FD48-2160-4491-B312-BCCAE1CD0D23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1F9A0-1676-4F36-BBF7-909C673DDD6B}" type="datetime1">
              <a:rPr lang="en-US" altLang="zh-TW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69" r:id="rId5"/>
    <p:sldLayoutId id="2147483671" r:id="rId6"/>
    <p:sldLayoutId id="2147483670" r:id="rId7"/>
    <p:sldLayoutId id="2147483672" r:id="rId8"/>
    <p:sldLayoutId id="2147483653" r:id="rId9"/>
    <p:sldLayoutId id="2147483654" r:id="rId10"/>
    <p:sldLayoutId id="2147483655" r:id="rId11"/>
    <p:sldLayoutId id="2147483667" r:id="rId12"/>
    <p:sldLayoutId id="2147483657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8" r:id="rId19"/>
    <p:sldLayoutId id="2147483659" r:id="rId20"/>
    <p:sldLayoutId id="2147483673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04" y="1684562"/>
            <a:ext cx="9692534" cy="1646302"/>
          </a:xfrm>
        </p:spPr>
        <p:txBody>
          <a:bodyPr/>
          <a:lstStyle/>
          <a:p>
            <a:r>
              <a:rPr lang="zh-TW" altLang="zh-TW" sz="4400" dirty="0"/>
              <a:t>人工智慧晶片設計與應用 </a:t>
            </a:r>
            <a:br>
              <a:rPr lang="zh-TW" altLang="zh-TW" sz="4400" dirty="0"/>
            </a:br>
            <a:r>
              <a:rPr lang="en-US" altLang="zh-TW" sz="4400" dirty="0"/>
              <a:t>AI-on-Chip for Machine Learning and Inference </a:t>
            </a:r>
            <a:endParaRPr lang="en-US" sz="4400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LAB5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10190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2B5C4-3A4A-4DB8-9D1B-D229BD14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Execution model : Compute Device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706C08-3149-4E79-B831-979551A31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en-US" altLang="zh-TW" sz="2400" dirty="0"/>
              <a:t>Abstracted Hierarchical System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000" dirty="0"/>
              <a:t>Both the compute hierarchy and memory hierarchy</a:t>
            </a:r>
            <a:endParaRPr lang="zh-TW" altLang="en-US" sz="2000" dirty="0"/>
          </a:p>
          <a:p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0357AA1-8F79-4E36-9515-2004973AACC1}"/>
              </a:ext>
            </a:extLst>
          </p:cNvPr>
          <p:cNvGrpSpPr/>
          <p:nvPr/>
        </p:nvGrpSpPr>
        <p:grpSpPr>
          <a:xfrm>
            <a:off x="792538" y="2514610"/>
            <a:ext cx="6539005" cy="4248151"/>
            <a:chOff x="1036544" y="2387599"/>
            <a:chExt cx="6539005" cy="424815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4197E0D-C781-4E70-9ABB-2BA662111596}"/>
                </a:ext>
              </a:extLst>
            </p:cNvPr>
            <p:cNvSpPr/>
            <p:nvPr/>
          </p:nvSpPr>
          <p:spPr bwMode="auto">
            <a:xfrm>
              <a:off x="1036544" y="2387599"/>
              <a:ext cx="6539005" cy="2957513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-2286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Compute Device 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B372EE3-5D95-4802-A744-A6502880539F}"/>
                </a:ext>
              </a:extLst>
            </p:cNvPr>
            <p:cNvSpPr/>
            <p:nvPr/>
          </p:nvSpPr>
          <p:spPr bwMode="auto">
            <a:xfrm>
              <a:off x="1036544" y="5530850"/>
              <a:ext cx="6539005" cy="11049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-2286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Compute Device Memory 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D4C5EC9-B47E-4D5A-925C-C3949E11E00C}"/>
                </a:ext>
              </a:extLst>
            </p:cNvPr>
            <p:cNvSpPr/>
            <p:nvPr/>
          </p:nvSpPr>
          <p:spPr bwMode="auto">
            <a:xfrm>
              <a:off x="1174750" y="5645150"/>
              <a:ext cx="6212458" cy="265947"/>
            </a:xfrm>
            <a:prstGeom prst="rect">
              <a:avLst/>
            </a:prstGeom>
            <a:solidFill>
              <a:srgbClr val="3333CC">
                <a:lumMod val="20000"/>
                <a:lumOff val="80000"/>
              </a:srgbClr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Global Memory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84B8B77-1334-4FA0-9F5B-41031AD787CF}"/>
                </a:ext>
              </a:extLst>
            </p:cNvPr>
            <p:cNvSpPr/>
            <p:nvPr/>
          </p:nvSpPr>
          <p:spPr bwMode="auto">
            <a:xfrm>
              <a:off x="1174750" y="6045200"/>
              <a:ext cx="6212458" cy="267453"/>
            </a:xfrm>
            <a:prstGeom prst="rect">
              <a:avLst/>
            </a:prstGeom>
            <a:solidFill>
              <a:srgbClr val="3333CC">
                <a:lumMod val="20000"/>
                <a:lumOff val="80000"/>
              </a:srgbClr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Constant Memory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AF1D2F1-B1F1-47E6-BEC1-97AFAA74EB4A}"/>
                </a:ext>
              </a:extLst>
            </p:cNvPr>
            <p:cNvSpPr/>
            <p:nvPr/>
          </p:nvSpPr>
          <p:spPr bwMode="auto">
            <a:xfrm>
              <a:off x="1165132" y="4929187"/>
              <a:ext cx="6212458" cy="323850"/>
            </a:xfrm>
            <a:prstGeom prst="rect">
              <a:avLst/>
            </a:prstGeom>
            <a:solidFill>
              <a:srgbClr val="3333CC">
                <a:lumMod val="20000"/>
                <a:lumOff val="80000"/>
              </a:srgbClr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Global/Constant Memory Cache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D23CC21-C2CA-405D-9C96-62391E5AA2E9}"/>
                </a:ext>
              </a:extLst>
            </p:cNvPr>
            <p:cNvSpPr/>
            <p:nvPr/>
          </p:nvSpPr>
          <p:spPr bwMode="auto">
            <a:xfrm>
              <a:off x="1238250" y="2730499"/>
              <a:ext cx="2773271" cy="1581149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-2286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Compute Unit 1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4BD0C71-0BEB-44CD-BF64-F801D3512176}"/>
                </a:ext>
              </a:extLst>
            </p:cNvPr>
            <p:cNvSpPr/>
            <p:nvPr/>
          </p:nvSpPr>
          <p:spPr bwMode="auto">
            <a:xfrm>
              <a:off x="1181100" y="4543424"/>
              <a:ext cx="1475509" cy="303214"/>
            </a:xfrm>
            <a:prstGeom prst="rect">
              <a:avLst/>
            </a:prstGeom>
            <a:solidFill>
              <a:srgbClr val="3333CC">
                <a:lumMod val="40000"/>
                <a:lumOff val="60000"/>
              </a:srgbClr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Local Memory 1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BEE26CF-A9E7-42C2-A4F8-6045EC2C4FFA}"/>
                </a:ext>
              </a:extLst>
            </p:cNvPr>
            <p:cNvSpPr/>
            <p:nvPr/>
          </p:nvSpPr>
          <p:spPr bwMode="auto">
            <a:xfrm>
              <a:off x="2982559" y="3987800"/>
              <a:ext cx="963022" cy="253692"/>
            </a:xfrm>
            <a:prstGeom prst="rect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PE M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626FE9F-784B-4B85-90F3-A45248E2042D}"/>
                </a:ext>
              </a:extLst>
            </p:cNvPr>
            <p:cNvSpPr/>
            <p:nvPr/>
          </p:nvSpPr>
          <p:spPr bwMode="auto">
            <a:xfrm>
              <a:off x="1329485" y="3987800"/>
              <a:ext cx="963022" cy="253692"/>
            </a:xfrm>
            <a:prstGeom prst="rect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PE 1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4560335-D2EC-41B2-BC5F-2A0800FBF860}"/>
                </a:ext>
              </a:extLst>
            </p:cNvPr>
            <p:cNvSpPr txBox="1"/>
            <p:nvPr/>
          </p:nvSpPr>
          <p:spPr>
            <a:xfrm>
              <a:off x="2406298" y="3513106"/>
              <a:ext cx="467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…</a:t>
              </a:r>
              <a:endParaRPr kumimoji="1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29979E8-E134-4D13-9FAA-D6EA3AC820BE}"/>
                </a:ext>
              </a:extLst>
            </p:cNvPr>
            <p:cNvSpPr/>
            <p:nvPr/>
          </p:nvSpPr>
          <p:spPr bwMode="auto">
            <a:xfrm>
              <a:off x="1329485" y="3107529"/>
              <a:ext cx="963022" cy="565985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Private Memory 1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902829A-FB2E-4FD1-B17E-A18781339CFD}"/>
                </a:ext>
              </a:extLst>
            </p:cNvPr>
            <p:cNvSpPr/>
            <p:nvPr/>
          </p:nvSpPr>
          <p:spPr bwMode="auto">
            <a:xfrm>
              <a:off x="2982559" y="3107529"/>
              <a:ext cx="963022" cy="565985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Private Memory M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C1DB8D37-F990-4247-92F4-07B44E34AE56}"/>
                </a:ext>
              </a:extLst>
            </p:cNvPr>
            <p:cNvCxnSpPr>
              <a:stCxn id="15" idx="2"/>
              <a:endCxn id="13" idx="0"/>
            </p:cNvCxnSpPr>
            <p:nvPr/>
          </p:nvCxnSpPr>
          <p:spPr bwMode="auto">
            <a:xfrm>
              <a:off x="1810996" y="3673514"/>
              <a:ext cx="0" cy="314286"/>
            </a:xfrm>
            <a:prstGeom prst="straightConnector1">
              <a:avLst/>
            </a:prstGeom>
            <a:noFill/>
            <a:ln w="25400" cap="flat" cmpd="sng" algn="ctr">
              <a:solidFill>
                <a:srgbClr val="3333CC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0A7A8885-181C-4561-8EA3-15559DC6766C}"/>
                </a:ext>
              </a:extLst>
            </p:cNvPr>
            <p:cNvCxnSpPr>
              <a:stCxn id="16" idx="2"/>
              <a:endCxn id="12" idx="0"/>
            </p:cNvCxnSpPr>
            <p:nvPr/>
          </p:nvCxnSpPr>
          <p:spPr bwMode="auto">
            <a:xfrm>
              <a:off x="3464070" y="3673514"/>
              <a:ext cx="0" cy="314286"/>
            </a:xfrm>
            <a:prstGeom prst="straightConnector1">
              <a:avLst/>
            </a:prstGeom>
            <a:noFill/>
            <a:ln w="25400" cap="flat" cmpd="sng" algn="ctr">
              <a:solidFill>
                <a:srgbClr val="3333CC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B5164FEB-BA17-479C-97E9-91BD441C4902}"/>
                </a:ext>
              </a:extLst>
            </p:cNvPr>
            <p:cNvCxnSpPr>
              <a:stCxn id="11" idx="0"/>
            </p:cNvCxnSpPr>
            <p:nvPr/>
          </p:nvCxnSpPr>
          <p:spPr bwMode="auto">
            <a:xfrm flipH="1" flipV="1">
              <a:off x="1918854" y="4311648"/>
              <a:ext cx="1" cy="231776"/>
            </a:xfrm>
            <a:prstGeom prst="straightConnector1">
              <a:avLst/>
            </a:prstGeom>
            <a:noFill/>
            <a:ln w="25400" cap="flat" cmpd="sng" algn="ctr">
              <a:solidFill>
                <a:srgbClr val="3333CC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F9C50985-49BC-4D46-AF0E-40FED27A9A20}"/>
                </a:ext>
              </a:extLst>
            </p:cNvPr>
            <p:cNvCxnSpPr/>
            <p:nvPr/>
          </p:nvCxnSpPr>
          <p:spPr bwMode="auto">
            <a:xfrm>
              <a:off x="3464070" y="4311648"/>
              <a:ext cx="0" cy="617539"/>
            </a:xfrm>
            <a:prstGeom prst="straightConnector1">
              <a:avLst/>
            </a:prstGeom>
            <a:noFill/>
            <a:ln w="25400" cap="flat" cmpd="sng" algn="ctr">
              <a:solidFill>
                <a:srgbClr val="3333CC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A736A05-8DC4-4721-94E0-C1A5183BC68B}"/>
                </a:ext>
              </a:extLst>
            </p:cNvPr>
            <p:cNvSpPr/>
            <p:nvPr/>
          </p:nvSpPr>
          <p:spPr bwMode="auto">
            <a:xfrm>
              <a:off x="4526457" y="2730499"/>
              <a:ext cx="2801443" cy="1581149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-2286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Compute Unit N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D910B6C-FF64-4890-9335-5FC378CBE7EC}"/>
                </a:ext>
              </a:extLst>
            </p:cNvPr>
            <p:cNvSpPr/>
            <p:nvPr/>
          </p:nvSpPr>
          <p:spPr bwMode="auto">
            <a:xfrm>
              <a:off x="4458437" y="4543424"/>
              <a:ext cx="1475509" cy="303214"/>
            </a:xfrm>
            <a:prstGeom prst="rect">
              <a:avLst/>
            </a:prstGeom>
            <a:solidFill>
              <a:srgbClr val="3333CC">
                <a:lumMod val="40000"/>
                <a:lumOff val="60000"/>
              </a:srgbClr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Local Memory N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4171560-7831-4E42-85CB-F6EE5E234551}"/>
                </a:ext>
              </a:extLst>
            </p:cNvPr>
            <p:cNvSpPr/>
            <p:nvPr/>
          </p:nvSpPr>
          <p:spPr bwMode="auto">
            <a:xfrm>
              <a:off x="6259896" y="3987800"/>
              <a:ext cx="963022" cy="253692"/>
            </a:xfrm>
            <a:prstGeom prst="rect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PE M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EB85ADE-A077-4BEB-A9EA-BB00B4F2E401}"/>
                </a:ext>
              </a:extLst>
            </p:cNvPr>
            <p:cNvSpPr/>
            <p:nvPr/>
          </p:nvSpPr>
          <p:spPr bwMode="auto">
            <a:xfrm>
              <a:off x="4606822" y="3987800"/>
              <a:ext cx="963022" cy="253692"/>
            </a:xfrm>
            <a:prstGeom prst="rect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PE 1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DD35C3E1-628F-4CC3-BFDB-4526A202D076}"/>
                </a:ext>
              </a:extLst>
            </p:cNvPr>
            <p:cNvSpPr txBox="1"/>
            <p:nvPr/>
          </p:nvSpPr>
          <p:spPr>
            <a:xfrm>
              <a:off x="5683635" y="3513106"/>
              <a:ext cx="467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…</a:t>
              </a:r>
              <a:endParaRPr kumimoji="1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8EC4803-921E-44A7-BEAF-1B7E8B42C990}"/>
                </a:ext>
              </a:extLst>
            </p:cNvPr>
            <p:cNvSpPr/>
            <p:nvPr/>
          </p:nvSpPr>
          <p:spPr bwMode="auto">
            <a:xfrm>
              <a:off x="4606822" y="3107529"/>
              <a:ext cx="963022" cy="565985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Private Memory 1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E88875-6028-42E8-A6CC-0AA22A5E48E0}"/>
                </a:ext>
              </a:extLst>
            </p:cNvPr>
            <p:cNvSpPr/>
            <p:nvPr/>
          </p:nvSpPr>
          <p:spPr bwMode="auto">
            <a:xfrm>
              <a:off x="6259896" y="3107529"/>
              <a:ext cx="963022" cy="565985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-22860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Private Memory M</a:t>
              </a:r>
              <a:endPara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8DC1B4CC-4911-4ACB-A686-8F53C50577E3}"/>
                </a:ext>
              </a:extLst>
            </p:cNvPr>
            <p:cNvCxnSpPr>
              <a:stCxn id="26" idx="2"/>
              <a:endCxn id="24" idx="0"/>
            </p:cNvCxnSpPr>
            <p:nvPr/>
          </p:nvCxnSpPr>
          <p:spPr bwMode="auto">
            <a:xfrm>
              <a:off x="5088333" y="3673514"/>
              <a:ext cx="0" cy="314286"/>
            </a:xfrm>
            <a:prstGeom prst="straightConnector1">
              <a:avLst/>
            </a:prstGeom>
            <a:noFill/>
            <a:ln w="25400" cap="flat" cmpd="sng" algn="ctr">
              <a:solidFill>
                <a:srgbClr val="3333CC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5D14D6A8-8424-414E-BB4E-79F5D6E00B18}"/>
                </a:ext>
              </a:extLst>
            </p:cNvPr>
            <p:cNvCxnSpPr>
              <a:stCxn id="27" idx="2"/>
              <a:endCxn id="23" idx="0"/>
            </p:cNvCxnSpPr>
            <p:nvPr/>
          </p:nvCxnSpPr>
          <p:spPr bwMode="auto">
            <a:xfrm>
              <a:off x="6741407" y="3673514"/>
              <a:ext cx="0" cy="314286"/>
            </a:xfrm>
            <a:prstGeom prst="straightConnector1">
              <a:avLst/>
            </a:prstGeom>
            <a:noFill/>
            <a:ln w="25400" cap="flat" cmpd="sng" algn="ctr">
              <a:solidFill>
                <a:srgbClr val="3333CC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80CDA224-A54C-4723-9B47-8A468E2FEBC3}"/>
                </a:ext>
              </a:extLst>
            </p:cNvPr>
            <p:cNvCxnSpPr>
              <a:stCxn id="22" idx="0"/>
            </p:cNvCxnSpPr>
            <p:nvPr/>
          </p:nvCxnSpPr>
          <p:spPr bwMode="auto">
            <a:xfrm flipH="1" flipV="1">
              <a:off x="5196191" y="4311648"/>
              <a:ext cx="1" cy="231776"/>
            </a:xfrm>
            <a:prstGeom prst="straightConnector1">
              <a:avLst/>
            </a:prstGeom>
            <a:noFill/>
            <a:ln w="25400" cap="flat" cmpd="sng" algn="ctr">
              <a:solidFill>
                <a:srgbClr val="3333CC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C9A01D0F-63A9-4EA4-A545-953A064398FD}"/>
                </a:ext>
              </a:extLst>
            </p:cNvPr>
            <p:cNvCxnSpPr/>
            <p:nvPr/>
          </p:nvCxnSpPr>
          <p:spPr bwMode="auto">
            <a:xfrm>
              <a:off x="6741407" y="4311648"/>
              <a:ext cx="0" cy="617539"/>
            </a:xfrm>
            <a:prstGeom prst="straightConnector1">
              <a:avLst/>
            </a:prstGeom>
            <a:noFill/>
            <a:ln w="25400" cap="flat" cmpd="sng" algn="ctr">
              <a:solidFill>
                <a:srgbClr val="3333CC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F46653B0-EF42-4AC5-8BE4-6AE9EA531DF1}"/>
                </a:ext>
              </a:extLst>
            </p:cNvPr>
            <p:cNvSpPr txBox="1"/>
            <p:nvPr/>
          </p:nvSpPr>
          <p:spPr>
            <a:xfrm>
              <a:off x="4025946" y="3321018"/>
              <a:ext cx="467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…</a:t>
              </a:r>
              <a:endParaRPr kumimoji="1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D3A155DD-233F-4727-B030-B7DB015308BA}"/>
                </a:ext>
              </a:extLst>
            </p:cNvPr>
            <p:cNvCxnSpPr/>
            <p:nvPr/>
          </p:nvCxnSpPr>
          <p:spPr bwMode="auto">
            <a:xfrm>
              <a:off x="2656609" y="5253037"/>
              <a:ext cx="0" cy="392113"/>
            </a:xfrm>
            <a:prstGeom prst="straightConnector1">
              <a:avLst/>
            </a:prstGeom>
            <a:noFill/>
            <a:ln w="25400" cap="flat" cmpd="sng" algn="ctr">
              <a:solidFill>
                <a:srgbClr val="3333CC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9E5E602C-BF9D-4624-A2DD-DC55262B79E8}"/>
                </a:ext>
              </a:extLst>
            </p:cNvPr>
            <p:cNvCxnSpPr/>
            <p:nvPr/>
          </p:nvCxnSpPr>
          <p:spPr bwMode="auto">
            <a:xfrm>
              <a:off x="6356350" y="5253037"/>
              <a:ext cx="0" cy="792163"/>
            </a:xfrm>
            <a:prstGeom prst="straightConnector1">
              <a:avLst/>
            </a:prstGeom>
            <a:noFill/>
            <a:ln w="25400" cap="flat" cmpd="sng" algn="ctr">
              <a:solidFill>
                <a:srgbClr val="3333CC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弧形接點 66">
            <a:extLst>
              <a:ext uri="{FF2B5EF4-FFF2-40B4-BE49-F238E27FC236}">
                <a16:creationId xmlns:a16="http://schemas.microsoft.com/office/drawing/2014/main" id="{FFDC0773-BE4E-46E1-AAE4-57392CE8F48A}"/>
              </a:ext>
            </a:extLst>
          </p:cNvPr>
          <p:cNvCxnSpPr/>
          <p:nvPr/>
        </p:nvCxnSpPr>
        <p:spPr bwMode="auto">
          <a:xfrm rot="5400000" flipH="1" flipV="1">
            <a:off x="7011548" y="3390169"/>
            <a:ext cx="701259" cy="684504"/>
          </a:xfrm>
          <a:prstGeom prst="curvedConnector3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C1DB24F6-E768-491F-9344-3AC833C89C32}"/>
              </a:ext>
            </a:extLst>
          </p:cNvPr>
          <p:cNvSpPr txBox="1"/>
          <p:nvPr/>
        </p:nvSpPr>
        <p:spPr>
          <a:xfrm>
            <a:off x="7598830" y="2920126"/>
            <a:ext cx="206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kumimoji="1"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Processing element, the basic processing unit</a:t>
            </a:r>
            <a:endParaRPr kumimoji="1" lang="zh-TW" altLang="en-US" sz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42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圖片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647" y="3133967"/>
            <a:ext cx="3544017" cy="35965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Execution model : </a:t>
            </a:r>
            <a:r>
              <a:rPr lang="en-US" altLang="zh-TW" dirty="0" err="1">
                <a:solidFill>
                  <a:schemeClr val="tx1"/>
                </a:solidFill>
              </a:rPr>
              <a:t>NDRange</a:t>
            </a:r>
            <a:r>
              <a:rPr lang="en-US" altLang="zh-TW" dirty="0">
                <a:solidFill>
                  <a:schemeClr val="tx1"/>
                </a:solidFill>
              </a:rPr>
              <a:t> Index Space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6782" y="1257509"/>
            <a:ext cx="8097837" cy="180466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000" dirty="0"/>
              <a:t>Work-item</a:t>
            </a:r>
          </a:p>
          <a:p>
            <a:pPr lvl="1"/>
            <a:r>
              <a:rPr lang="en-US" altLang="zh-TW" sz="1800" dirty="0"/>
              <a:t>A point of the problem space</a:t>
            </a:r>
          </a:p>
          <a:p>
            <a:r>
              <a:rPr lang="en-US" altLang="zh-TW" sz="2000" dirty="0"/>
              <a:t>Workload Hierarchy</a:t>
            </a:r>
            <a:endParaRPr lang="en-US" altLang="zh-TW" dirty="0"/>
          </a:p>
          <a:p>
            <a:pPr lvl="1"/>
            <a:r>
              <a:rPr lang="en-US" altLang="zh-TW" sz="1800" dirty="0"/>
              <a:t>Global size and local size of work-items</a:t>
            </a:r>
          </a:p>
          <a:p>
            <a:pPr lvl="2"/>
            <a:r>
              <a:rPr lang="en-US" altLang="zh-TW" sz="1600" dirty="0"/>
              <a:t>N-Dimensional index space, N = 1, 2, or 3.</a:t>
            </a:r>
            <a:endParaRPr lang="zh-TW" altLang="en-US" sz="16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030089" y="3472306"/>
            <a:ext cx="140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/>
              <a:t>Global size </a:t>
            </a:r>
          </a:p>
          <a:p>
            <a:pPr algn="ctr"/>
            <a:r>
              <a:rPr lang="en-US" altLang="zh-TW" sz="1600" b="1" dirty="0"/>
              <a:t>(16, 16, 12)</a:t>
            </a:r>
            <a:endParaRPr lang="zh-TW" altLang="en-US" sz="1600" b="1" dirty="0"/>
          </a:p>
        </p:txBody>
      </p:sp>
      <p:sp>
        <p:nvSpPr>
          <p:cNvPr id="43" name="向右箭號 42"/>
          <p:cNvSpPr/>
          <p:nvPr/>
        </p:nvSpPr>
        <p:spPr bwMode="auto">
          <a:xfrm>
            <a:off x="2508508" y="4080374"/>
            <a:ext cx="279400" cy="323850"/>
          </a:xfrm>
          <a:prstGeom prst="rightArrow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916531" y="4270865"/>
            <a:ext cx="169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rgbClr val="C00000"/>
                </a:solidFill>
              </a:rPr>
              <a:t>Local Size</a:t>
            </a:r>
          </a:p>
          <a:p>
            <a:pPr algn="ctr"/>
            <a:r>
              <a:rPr lang="en-US" altLang="zh-TW" sz="1600" b="1" dirty="0">
                <a:solidFill>
                  <a:srgbClr val="C00000"/>
                </a:solidFill>
              </a:rPr>
              <a:t>(8, 4, 4)</a:t>
            </a:r>
            <a:endParaRPr lang="zh-TW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102" name="圖片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657" y="3133395"/>
            <a:ext cx="3544018" cy="3596550"/>
          </a:xfrm>
          <a:prstGeom prst="rect">
            <a:avLst/>
          </a:prstGeom>
        </p:spPr>
      </p:pic>
      <p:cxnSp>
        <p:nvCxnSpPr>
          <p:cNvPr id="49" name="弧形接點 48"/>
          <p:cNvCxnSpPr/>
          <p:nvPr/>
        </p:nvCxnSpPr>
        <p:spPr bwMode="auto">
          <a:xfrm flipV="1">
            <a:off x="5760783" y="4214964"/>
            <a:ext cx="1089531" cy="405420"/>
          </a:xfrm>
          <a:prstGeom prst="curvedConnector3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4" name="圖片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078" y="3553927"/>
            <a:ext cx="2107224" cy="1167600"/>
          </a:xfrm>
          <a:prstGeom prst="rect">
            <a:avLst/>
          </a:prstGeom>
        </p:spPr>
      </p:pic>
      <p:sp>
        <p:nvSpPr>
          <p:cNvPr id="106" name="文字方塊 105"/>
          <p:cNvSpPr txBox="1"/>
          <p:nvPr/>
        </p:nvSpPr>
        <p:spPr>
          <a:xfrm>
            <a:off x="6897401" y="2810230"/>
            <a:ext cx="188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Work-Group ID =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(1, 3, 0)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7" name="圖片 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078" y="3553927"/>
            <a:ext cx="2107224" cy="1167600"/>
          </a:xfrm>
          <a:prstGeom prst="rect">
            <a:avLst/>
          </a:prstGeom>
        </p:spPr>
      </p:pic>
      <p:sp>
        <p:nvSpPr>
          <p:cNvPr id="108" name="文字方塊 107"/>
          <p:cNvSpPr txBox="1"/>
          <p:nvPr/>
        </p:nvSpPr>
        <p:spPr>
          <a:xfrm>
            <a:off x="6685078" y="5395642"/>
            <a:ext cx="2377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</a:rPr>
              <a:t>Work-Item, </a:t>
            </a:r>
          </a:p>
          <a:p>
            <a:r>
              <a:rPr lang="en-US" altLang="zh-TW" dirty="0">
                <a:solidFill>
                  <a:schemeClr val="accent2"/>
                </a:solidFill>
              </a:rPr>
              <a:t>Local ID (6, 3, 1)</a:t>
            </a:r>
          </a:p>
          <a:p>
            <a:r>
              <a:rPr lang="en-US" altLang="zh-TW" dirty="0">
                <a:solidFill>
                  <a:schemeClr val="accent2"/>
                </a:solidFill>
              </a:rPr>
              <a:t>Global ID (14, 15, 1)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cxnSp>
        <p:nvCxnSpPr>
          <p:cNvPr id="110" name="弧形接點 109"/>
          <p:cNvCxnSpPr/>
          <p:nvPr/>
        </p:nvCxnSpPr>
        <p:spPr bwMode="auto">
          <a:xfrm rot="16200000" flipH="1">
            <a:off x="7707461" y="4383530"/>
            <a:ext cx="1453784" cy="35944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1" name="圖片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4619" y="5288690"/>
            <a:ext cx="201488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5" grpId="0"/>
      <p:bldP spid="106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/>
                </a:solidFill>
              </a:rPr>
              <a:t>NDRange</a:t>
            </a:r>
            <a:r>
              <a:rPr lang="en-US" altLang="zh-TW" dirty="0">
                <a:solidFill>
                  <a:schemeClr val="tx1"/>
                </a:solidFill>
              </a:rPr>
              <a:t> Workload on Compute Device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2734" y="1423182"/>
            <a:ext cx="8097837" cy="484187"/>
          </a:xfrm>
        </p:spPr>
        <p:txBody>
          <a:bodyPr/>
          <a:lstStyle/>
          <a:p>
            <a:r>
              <a:rPr lang="en-US" altLang="zh-TW" sz="2400" dirty="0" err="1"/>
              <a:t>NDRange</a:t>
            </a:r>
            <a:r>
              <a:rPr lang="en-US" altLang="zh-TW" sz="2400" dirty="0"/>
              <a:t> workload to a compute device</a:t>
            </a:r>
          </a:p>
          <a:p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16" y="3337561"/>
            <a:ext cx="2991779" cy="3036125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094" y="3412767"/>
            <a:ext cx="4943476" cy="3243582"/>
          </a:xfrm>
          <a:prstGeom prst="rect">
            <a:avLst/>
          </a:prstGeom>
        </p:spPr>
      </p:pic>
      <p:sp>
        <p:nvSpPr>
          <p:cNvPr id="73" name="內容版面配置區 2"/>
          <p:cNvSpPr txBox="1">
            <a:spLocks/>
          </p:cNvSpPr>
          <p:nvPr/>
        </p:nvSpPr>
        <p:spPr bwMode="auto">
          <a:xfrm>
            <a:off x="952733" y="1832349"/>
            <a:ext cx="80978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-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-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 work-group to a compute unit (Synchronization unit)</a:t>
            </a:r>
          </a:p>
          <a:p>
            <a:pPr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74" name="圖片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836" y="2942367"/>
            <a:ext cx="1527947" cy="940800"/>
          </a:xfrm>
          <a:prstGeom prst="rect">
            <a:avLst/>
          </a:prstGeom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623" y="2942367"/>
            <a:ext cx="1527947" cy="940800"/>
          </a:xfrm>
          <a:prstGeom prst="rect">
            <a:avLst/>
          </a:prstGeom>
        </p:spPr>
      </p:pic>
      <p:sp>
        <p:nvSpPr>
          <p:cNvPr id="81" name="內容版面配置區 2"/>
          <p:cNvSpPr txBox="1">
            <a:spLocks/>
          </p:cNvSpPr>
          <p:nvPr/>
        </p:nvSpPr>
        <p:spPr bwMode="auto">
          <a:xfrm>
            <a:off x="952733" y="2241516"/>
            <a:ext cx="80978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-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-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 work-item to a processing element</a:t>
            </a:r>
          </a:p>
        </p:txBody>
      </p:sp>
      <p:pic>
        <p:nvPicPr>
          <p:cNvPr id="83" name="圖片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567" y="4507585"/>
            <a:ext cx="201488" cy="201600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901" y="4507585"/>
            <a:ext cx="201488" cy="2016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247" y="4507585"/>
            <a:ext cx="201488" cy="201600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593" y="4507585"/>
            <a:ext cx="201488" cy="201600"/>
          </a:xfrm>
          <a:prstGeom prst="rect">
            <a:avLst/>
          </a:prstGeom>
        </p:spPr>
      </p:pic>
      <p:cxnSp>
        <p:nvCxnSpPr>
          <p:cNvPr id="88" name="弧形接點 87"/>
          <p:cNvCxnSpPr/>
          <p:nvPr/>
        </p:nvCxnSpPr>
        <p:spPr bwMode="auto">
          <a:xfrm flipV="1">
            <a:off x="3395895" y="3337561"/>
            <a:ext cx="1911350" cy="1061275"/>
          </a:xfrm>
          <a:prstGeom prst="curvedConnector3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弧形接點 89"/>
          <p:cNvCxnSpPr/>
          <p:nvPr/>
        </p:nvCxnSpPr>
        <p:spPr bwMode="auto">
          <a:xfrm flipV="1">
            <a:off x="3497495" y="3428833"/>
            <a:ext cx="4304928" cy="2538453"/>
          </a:xfrm>
          <a:prstGeom prst="curvedConnector3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弧形接點 91"/>
          <p:cNvCxnSpPr>
            <a:endCxn id="83" idx="0"/>
          </p:cNvCxnSpPr>
          <p:nvPr/>
        </p:nvCxnSpPr>
        <p:spPr bwMode="auto">
          <a:xfrm rot="5400000">
            <a:off x="4898903" y="3870643"/>
            <a:ext cx="718350" cy="555534"/>
          </a:xfrm>
          <a:prstGeom prst="curvedConnector3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弧形接點 93"/>
          <p:cNvCxnSpPr>
            <a:endCxn id="84" idx="0"/>
          </p:cNvCxnSpPr>
          <p:nvPr/>
        </p:nvCxnSpPr>
        <p:spPr bwMode="auto">
          <a:xfrm rot="5400000">
            <a:off x="6055774" y="3987806"/>
            <a:ext cx="685651" cy="353906"/>
          </a:xfrm>
          <a:prstGeom prst="curvedConnector3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弧形接點 95"/>
          <p:cNvCxnSpPr>
            <a:endCxn id="85" idx="0"/>
          </p:cNvCxnSpPr>
          <p:nvPr/>
        </p:nvCxnSpPr>
        <p:spPr bwMode="auto">
          <a:xfrm rot="5400000">
            <a:off x="7364171" y="3942753"/>
            <a:ext cx="685652" cy="444012"/>
          </a:xfrm>
          <a:prstGeom prst="curvedConnector3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弧形接點 97"/>
          <p:cNvCxnSpPr>
            <a:endCxn id="86" idx="0"/>
          </p:cNvCxnSpPr>
          <p:nvPr/>
        </p:nvCxnSpPr>
        <p:spPr bwMode="auto">
          <a:xfrm rot="5400000">
            <a:off x="8525833" y="4044437"/>
            <a:ext cx="685652" cy="240644"/>
          </a:xfrm>
          <a:prstGeom prst="curvedConnector3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14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9CD62E-FA3B-413A-8BF7-AE6EAA57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Architecture of OpenCL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F0BDF7-8FF2-4142-AB52-D446F4AE6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en-US" altLang="zh-TW" sz="2800" dirty="0">
                <a:solidFill>
                  <a:srgbClr val="FF0000"/>
                </a:solidFill>
              </a:rPr>
              <a:t>At the conceptional level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Platform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Execution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rgbClr val="FF0000"/>
                </a:solidFill>
              </a:rPr>
              <a:t>Memory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Programming model</a:t>
            </a:r>
          </a:p>
          <a:p>
            <a:pPr>
              <a:buFont typeface="Wingdings 3" panose="05040102010807070707" pitchFamily="18" charset="2"/>
              <a:buChar char="u"/>
            </a:pPr>
            <a:r>
              <a:rPr lang="en-US" altLang="zh-TW" sz="2600" dirty="0"/>
              <a:t>At the programming level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Platform API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Runtime API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C (kernel code, programming language)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55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2D8F3F-DB3C-4674-9558-F3BA9676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Memory model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1AD9AF9-6642-4225-AA37-BDB59279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99" y="1465984"/>
            <a:ext cx="6812253" cy="48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9CD62E-FA3B-413A-8BF7-AE6EAA57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Architecture of OpenCL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F0BDF7-8FF2-4142-AB52-D446F4AE6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en-US" altLang="zh-TW" sz="2800" dirty="0">
                <a:solidFill>
                  <a:srgbClr val="FF0000"/>
                </a:solidFill>
              </a:rPr>
              <a:t>At the conceptional level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Platform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Execution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Memory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rgbClr val="FF0000"/>
                </a:solidFill>
              </a:rPr>
              <a:t>Programming model</a:t>
            </a:r>
          </a:p>
          <a:p>
            <a:pPr>
              <a:buFont typeface="Wingdings 3" panose="05040102010807070707" pitchFamily="18" charset="2"/>
              <a:buChar char="u"/>
            </a:pPr>
            <a:r>
              <a:rPr lang="en-US" altLang="zh-TW" sz="2600" dirty="0"/>
              <a:t>At the programming level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Platform API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Runtime API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C (kernel code, programming language)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6018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4476848" y="1276053"/>
            <a:ext cx="3665551" cy="130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b="1" dirty="0"/>
              <a:t>OpenCL Platform</a:t>
            </a:r>
            <a:endParaRPr kumimoji="1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OpenCL Execution Flow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2070" y="1808189"/>
            <a:ext cx="2703291" cy="4312188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arenR"/>
            </a:pPr>
            <a:r>
              <a:rPr lang="en-US" altLang="zh-TW" dirty="0"/>
              <a:t>Query information</a:t>
            </a:r>
          </a:p>
          <a:p>
            <a:pPr lvl="1"/>
            <a:r>
              <a:rPr lang="en-US" altLang="zh-TW" sz="1400" dirty="0"/>
              <a:t>Platform and devices</a:t>
            </a:r>
          </a:p>
          <a:p>
            <a:pPr>
              <a:buFont typeface="+mj-lt"/>
              <a:buAutoNum type="arabicParenR"/>
            </a:pPr>
            <a:r>
              <a:rPr lang="en-US" altLang="zh-TW" dirty="0"/>
              <a:t>Create context</a:t>
            </a:r>
            <a:endParaRPr lang="en-US" altLang="zh-TW" sz="1400" dirty="0"/>
          </a:p>
          <a:p>
            <a:pPr lvl="1"/>
            <a:r>
              <a:rPr lang="en-US" altLang="zh-TW" sz="1400" dirty="0"/>
              <a:t>Command queue</a:t>
            </a:r>
          </a:p>
          <a:p>
            <a:pPr lvl="1"/>
            <a:r>
              <a:rPr lang="en-US" altLang="zh-TW" sz="1400" dirty="0"/>
              <a:t>Programs and Kernels</a:t>
            </a:r>
          </a:p>
          <a:p>
            <a:pPr lvl="1"/>
            <a:r>
              <a:rPr lang="en-US" altLang="zh-TW" sz="1400" dirty="0"/>
              <a:t>Memory objects</a:t>
            </a:r>
          </a:p>
          <a:p>
            <a:pPr>
              <a:buFont typeface="+mj-lt"/>
              <a:buAutoNum type="arabicParenR"/>
            </a:pPr>
            <a:r>
              <a:rPr lang="en-US" altLang="zh-TW" dirty="0"/>
              <a:t>Compile program</a:t>
            </a:r>
          </a:p>
          <a:p>
            <a:pPr>
              <a:buFont typeface="+mj-lt"/>
              <a:buAutoNum type="arabicParenR"/>
            </a:pPr>
            <a:r>
              <a:rPr lang="en-US" altLang="zh-TW" dirty="0"/>
              <a:t>Build kernel</a:t>
            </a:r>
          </a:p>
          <a:p>
            <a:pPr lvl="1"/>
            <a:r>
              <a:rPr lang="en-US" altLang="zh-TW" sz="1400" dirty="0"/>
              <a:t>Set kernel arguments</a:t>
            </a:r>
          </a:p>
          <a:p>
            <a:pPr>
              <a:buFont typeface="+mj-lt"/>
              <a:buAutoNum type="arabicParenR"/>
            </a:pPr>
            <a:r>
              <a:rPr lang="en-US" altLang="zh-TW" dirty="0"/>
              <a:t>Set data</a:t>
            </a:r>
          </a:p>
          <a:p>
            <a:pPr lvl="1"/>
            <a:r>
              <a:rPr lang="en-US" altLang="zh-TW" sz="1400" dirty="0"/>
              <a:t>copy data to device</a:t>
            </a:r>
          </a:p>
          <a:p>
            <a:pPr>
              <a:buFont typeface="+mj-lt"/>
              <a:buAutoNum type="arabicParenR"/>
            </a:pPr>
            <a:r>
              <a:rPr lang="en-US" altLang="zh-TW" dirty="0"/>
              <a:t>Run </a:t>
            </a:r>
            <a:r>
              <a:rPr lang="en-US" altLang="zh-TW" dirty="0" err="1"/>
              <a:t>NDRange</a:t>
            </a:r>
            <a:r>
              <a:rPr lang="en-US" altLang="zh-TW" dirty="0"/>
              <a:t> workload</a:t>
            </a:r>
          </a:p>
          <a:p>
            <a:pPr>
              <a:buFont typeface="+mj-lt"/>
              <a:buAutoNum type="arabicParenR"/>
            </a:pPr>
            <a:r>
              <a:rPr lang="en-US" altLang="zh-TW" dirty="0"/>
              <a:t>Get results</a:t>
            </a:r>
          </a:p>
          <a:p>
            <a:pPr lvl="1"/>
            <a:r>
              <a:rPr lang="en-US" altLang="zh-TW" sz="1400" dirty="0"/>
              <a:t>Read data from device</a:t>
            </a:r>
            <a:endParaRPr lang="zh-TW" altLang="en-US" sz="1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41" y="1648840"/>
            <a:ext cx="1156374" cy="82160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37" y="1534541"/>
            <a:ext cx="1284753" cy="105020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>
            <a:off x="3675960" y="2909418"/>
            <a:ext cx="5267324" cy="3211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/>
            <a:lightRig rig="chilly" dir="t"/>
          </a:scene3d>
          <a:sp3d prstMaterial="softEdge">
            <a:bevelT w="165100" prst="coolSlant"/>
            <a:bevelB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b="1" dirty="0"/>
              <a:t>Context</a:t>
            </a:r>
            <a:endParaRPr kumimoji="1" lang="zh-TW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 flipV="1">
            <a:off x="5298052" y="2470447"/>
            <a:ext cx="0" cy="498615"/>
          </a:xfrm>
          <a:prstGeom prst="straightConnector1">
            <a:avLst/>
          </a:prstGeom>
          <a:noFill/>
          <a:ln w="50800" cap="flat" cmpd="sng" algn="ctr">
            <a:solidFill>
              <a:srgbClr val="00206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單箭頭接點 13"/>
          <p:cNvCxnSpPr/>
          <p:nvPr/>
        </p:nvCxnSpPr>
        <p:spPr bwMode="auto">
          <a:xfrm flipV="1">
            <a:off x="7167512" y="2470446"/>
            <a:ext cx="0" cy="498615"/>
          </a:xfrm>
          <a:prstGeom prst="straightConnector1">
            <a:avLst/>
          </a:prstGeom>
          <a:noFill/>
          <a:ln w="50800" cap="flat" cmpd="sng" algn="ctr">
            <a:solidFill>
              <a:srgbClr val="00206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11"/>
          <p:cNvSpPr/>
          <p:nvPr/>
        </p:nvSpPr>
        <p:spPr bwMode="auto">
          <a:xfrm>
            <a:off x="3504500" y="3481868"/>
            <a:ext cx="1227717" cy="418647"/>
          </a:xfrm>
          <a:prstGeom prst="rect">
            <a:avLst/>
          </a:prstGeom>
          <a:solidFill>
            <a:srgbClr val="FFCC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b="1" dirty="0"/>
              <a:t>Programs</a:t>
            </a:r>
            <a:endParaRPr kumimoji="1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011327" y="3479357"/>
            <a:ext cx="1227717" cy="418647"/>
          </a:xfrm>
          <a:prstGeom prst="rect">
            <a:avLst/>
          </a:prstGeom>
          <a:solidFill>
            <a:srgbClr val="FFCC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b="1" dirty="0"/>
              <a:t>Kernels</a:t>
            </a:r>
            <a:endParaRPr kumimoji="1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475388" y="3479356"/>
            <a:ext cx="1227717" cy="418647"/>
          </a:xfrm>
          <a:prstGeom prst="rect">
            <a:avLst/>
          </a:prstGeom>
          <a:solidFill>
            <a:srgbClr val="FFCC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200" b="1" dirty="0"/>
              <a:t>Memory</a:t>
            </a:r>
          </a:p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1200" b="1" dirty="0">
                <a:solidFill>
                  <a:schemeClr val="tx1"/>
                </a:solidFill>
              </a:rPr>
              <a:t>Objects</a:t>
            </a:r>
            <a:endParaRPr kumimoji="1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905140" y="3476569"/>
            <a:ext cx="1227717" cy="418647"/>
          </a:xfrm>
          <a:prstGeom prst="rect">
            <a:avLst/>
          </a:prstGeom>
          <a:solidFill>
            <a:srgbClr val="FFCC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200" b="1" dirty="0"/>
              <a:t>Command</a:t>
            </a:r>
          </a:p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1200" b="1" dirty="0">
                <a:solidFill>
                  <a:schemeClr val="tx1"/>
                </a:solidFill>
              </a:rPr>
              <a:t>Queues</a:t>
            </a:r>
            <a:endParaRPr kumimoji="1" lang="zh-TW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>
            <a:stCxn id="12" idx="0"/>
          </p:cNvCxnSpPr>
          <p:nvPr/>
        </p:nvCxnSpPr>
        <p:spPr bwMode="auto">
          <a:xfrm flipH="1" flipV="1">
            <a:off x="4118358" y="3230569"/>
            <a:ext cx="1" cy="251299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單箭頭接點 18"/>
          <p:cNvCxnSpPr>
            <a:stCxn id="15" idx="0"/>
          </p:cNvCxnSpPr>
          <p:nvPr/>
        </p:nvCxnSpPr>
        <p:spPr bwMode="auto">
          <a:xfrm flipH="1" flipV="1">
            <a:off x="5625185" y="3227920"/>
            <a:ext cx="1" cy="251437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單箭頭接點 22"/>
          <p:cNvCxnSpPr>
            <a:stCxn id="16" idx="0"/>
          </p:cNvCxnSpPr>
          <p:nvPr/>
        </p:nvCxnSpPr>
        <p:spPr bwMode="auto">
          <a:xfrm flipH="1" flipV="1">
            <a:off x="7089246" y="3227851"/>
            <a:ext cx="1" cy="25150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單箭頭接點 24"/>
          <p:cNvCxnSpPr>
            <a:stCxn id="17" idx="0"/>
          </p:cNvCxnSpPr>
          <p:nvPr/>
        </p:nvCxnSpPr>
        <p:spPr bwMode="auto">
          <a:xfrm flipH="1" flipV="1">
            <a:off x="8518998" y="3220360"/>
            <a:ext cx="1" cy="256209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燕尾形向右箭號 25"/>
          <p:cNvSpPr/>
          <p:nvPr/>
        </p:nvSpPr>
        <p:spPr bwMode="auto">
          <a:xfrm>
            <a:off x="3341166" y="5555853"/>
            <a:ext cx="1433372" cy="1018387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1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Compile</a:t>
            </a:r>
            <a:endParaRPr kumimoji="1" lang="zh-TW" altLang="en-US" sz="16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37" name="直線單箭頭接點 36"/>
          <p:cNvCxnSpPr>
            <a:endCxn id="12" idx="2"/>
          </p:cNvCxnSpPr>
          <p:nvPr/>
        </p:nvCxnSpPr>
        <p:spPr bwMode="auto">
          <a:xfrm flipV="1">
            <a:off x="4118358" y="3900514"/>
            <a:ext cx="1" cy="250454"/>
          </a:xfrm>
          <a:prstGeom prst="straightConnector1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線單箭頭接點 41"/>
          <p:cNvCxnSpPr>
            <a:stCxn id="108" idx="0"/>
            <a:endCxn id="15" idx="2"/>
          </p:cNvCxnSpPr>
          <p:nvPr/>
        </p:nvCxnSpPr>
        <p:spPr bwMode="auto">
          <a:xfrm flipH="1" flipV="1">
            <a:off x="5625185" y="3898004"/>
            <a:ext cx="11364" cy="273299"/>
          </a:xfrm>
          <a:prstGeom prst="straightConnector1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燕尾形向右箭號 44"/>
          <p:cNvSpPr/>
          <p:nvPr/>
        </p:nvSpPr>
        <p:spPr bwMode="auto">
          <a:xfrm>
            <a:off x="4662709" y="5555852"/>
            <a:ext cx="1812679" cy="1018388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 b="1" dirty="0">
                <a:solidFill>
                  <a:schemeClr val="bg1"/>
                </a:solidFill>
              </a:rPr>
              <a:t>Set Arguments</a:t>
            </a:r>
            <a:endParaRPr kumimoji="1" lang="en-US" altLang="zh-TW" sz="16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6338374" y="4452491"/>
            <a:ext cx="1442762" cy="492099"/>
            <a:chOff x="6237963" y="4662761"/>
            <a:chExt cx="1442762" cy="492099"/>
          </a:xfrm>
          <a:solidFill>
            <a:schemeClr val="bg1">
              <a:lumMod val="85000"/>
            </a:schemeClr>
          </a:solidFill>
        </p:grpSpPr>
        <p:sp>
          <p:nvSpPr>
            <p:cNvPr id="48" name="矩形 47"/>
            <p:cNvSpPr/>
            <p:nvPr/>
          </p:nvSpPr>
          <p:spPr bwMode="auto">
            <a:xfrm>
              <a:off x="6453008" y="4662761"/>
              <a:ext cx="1227717" cy="275171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1"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346222" y="4763798"/>
              <a:ext cx="1227717" cy="275171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1"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237963" y="4879689"/>
              <a:ext cx="1227717" cy="275171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TW" b="1" dirty="0"/>
                <a:t>Buffers</a:t>
              </a:r>
              <a:endParaRPr kumimoji="1" lang="zh-TW" alt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燕尾形向右箭號 48"/>
          <p:cNvSpPr/>
          <p:nvPr/>
        </p:nvSpPr>
        <p:spPr bwMode="auto">
          <a:xfrm>
            <a:off x="6309623" y="5553064"/>
            <a:ext cx="1500267" cy="1018388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400" b="1" dirty="0">
                <a:solidFill>
                  <a:schemeClr val="bg1"/>
                </a:solidFill>
              </a:rPr>
              <a:t>Set Input Data</a:t>
            </a:r>
            <a:endParaRPr kumimoji="1" lang="en-US" altLang="zh-TW" sz="14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50" name="直線單箭頭接點 49"/>
          <p:cNvCxnSpPr>
            <a:endCxn id="16" idx="2"/>
          </p:cNvCxnSpPr>
          <p:nvPr/>
        </p:nvCxnSpPr>
        <p:spPr bwMode="auto">
          <a:xfrm flipV="1">
            <a:off x="7089246" y="3898003"/>
            <a:ext cx="1" cy="564699"/>
          </a:xfrm>
          <a:prstGeom prst="straightConnector1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線單箭頭接點 57"/>
          <p:cNvCxnSpPr>
            <a:stCxn id="57" idx="0"/>
            <a:endCxn id="17" idx="2"/>
          </p:cNvCxnSpPr>
          <p:nvPr/>
        </p:nvCxnSpPr>
        <p:spPr bwMode="auto">
          <a:xfrm flipV="1">
            <a:off x="8518998" y="3895215"/>
            <a:ext cx="0" cy="288000"/>
          </a:xfrm>
          <a:prstGeom prst="straightConnector1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1" name="群組 80"/>
          <p:cNvGrpSpPr/>
          <p:nvPr/>
        </p:nvGrpSpPr>
        <p:grpSpPr>
          <a:xfrm>
            <a:off x="7905140" y="4183215"/>
            <a:ext cx="1276921" cy="1309442"/>
            <a:chOff x="7833480" y="4338397"/>
            <a:chExt cx="1276921" cy="1309442"/>
          </a:xfrm>
        </p:grpSpPr>
        <p:sp>
          <p:nvSpPr>
            <p:cNvPr id="57" name="矩形 56"/>
            <p:cNvSpPr/>
            <p:nvPr/>
          </p:nvSpPr>
          <p:spPr bwMode="auto">
            <a:xfrm>
              <a:off x="7833480" y="4338397"/>
              <a:ext cx="1227717" cy="1300403"/>
            </a:xfrm>
            <a:prstGeom prst="rect">
              <a:avLst/>
            </a:prstGeom>
            <a:solidFill>
              <a:srgbClr val="FF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0" indent="-228600"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1" lang="zh-TW" altLang="en-US" sz="12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68" name="向上箭號 67"/>
            <p:cNvSpPr/>
            <p:nvPr/>
          </p:nvSpPr>
          <p:spPr bwMode="auto">
            <a:xfrm>
              <a:off x="7949208" y="4426185"/>
              <a:ext cx="361117" cy="518450"/>
            </a:xfrm>
            <a:prstGeom prst="upArrow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0"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1" lang="zh-TW" altLang="en-US" sz="12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8037551" y="4962714"/>
              <a:ext cx="185738" cy="70104"/>
            </a:xfrm>
            <a:prstGeom prst="rect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0"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1" lang="zh-TW" altLang="en-US" sz="12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0" name="矩形 69"/>
            <p:cNvSpPr/>
            <p:nvPr/>
          </p:nvSpPr>
          <p:spPr bwMode="auto">
            <a:xfrm>
              <a:off x="8037551" y="5050897"/>
              <a:ext cx="185738" cy="70104"/>
            </a:xfrm>
            <a:prstGeom prst="rect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0"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1" lang="zh-TW" altLang="en-US" sz="12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1" name="矩形 70"/>
            <p:cNvSpPr/>
            <p:nvPr/>
          </p:nvSpPr>
          <p:spPr bwMode="auto">
            <a:xfrm>
              <a:off x="8037551" y="5139080"/>
              <a:ext cx="185738" cy="70104"/>
            </a:xfrm>
            <a:prstGeom prst="rect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0"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1" lang="zh-TW" altLang="en-US" sz="12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7833480" y="5186174"/>
              <a:ext cx="652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/>
                <a:t>Queue to CPU</a:t>
              </a:r>
              <a:endParaRPr lang="zh-TW" altLang="en-US" sz="1200" dirty="0"/>
            </a:p>
          </p:txBody>
        </p:sp>
        <p:sp>
          <p:nvSpPr>
            <p:cNvPr id="75" name="向上箭號 74"/>
            <p:cNvSpPr/>
            <p:nvPr/>
          </p:nvSpPr>
          <p:spPr bwMode="auto">
            <a:xfrm>
              <a:off x="8573665" y="4426185"/>
              <a:ext cx="361117" cy="518450"/>
            </a:xfrm>
            <a:prstGeom prst="upArrow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0"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1" lang="zh-TW" altLang="en-US" sz="12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8662008" y="4962714"/>
              <a:ext cx="185738" cy="70104"/>
            </a:xfrm>
            <a:prstGeom prst="rect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0"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1" lang="zh-TW" altLang="en-US" sz="12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8662008" y="5050897"/>
              <a:ext cx="185738" cy="70104"/>
            </a:xfrm>
            <a:prstGeom prst="rect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0"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1" lang="zh-TW" altLang="en-US" sz="12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8662008" y="5139080"/>
              <a:ext cx="185738" cy="70104"/>
            </a:xfrm>
            <a:prstGeom prst="rect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0"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1" lang="zh-TW" altLang="en-US" sz="12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8457937" y="5186174"/>
              <a:ext cx="6524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100" dirty="0"/>
                <a:t>Queue to GPU</a:t>
              </a:r>
              <a:endParaRPr lang="zh-TW" altLang="en-US" sz="1100" dirty="0"/>
            </a:p>
          </p:txBody>
        </p:sp>
      </p:grpSp>
      <p:sp>
        <p:nvSpPr>
          <p:cNvPr id="80" name="燕尾形向右箭號 79"/>
          <p:cNvSpPr/>
          <p:nvPr/>
        </p:nvSpPr>
        <p:spPr bwMode="auto">
          <a:xfrm>
            <a:off x="7655139" y="5553064"/>
            <a:ext cx="1500267" cy="1018388"/>
          </a:xfrm>
          <a:prstGeom prst="notchedRightArrow">
            <a:avLst/>
          </a:prstGeom>
          <a:solidFill>
            <a:srgbClr val="C000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600" b="1" dirty="0">
                <a:solidFill>
                  <a:schemeClr val="bg1"/>
                </a:solidFill>
              </a:rPr>
              <a:t>Send to Execute</a:t>
            </a:r>
            <a:endParaRPr kumimoji="1" lang="en-US" altLang="zh-TW" sz="16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82" name="圖片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769" y="4136990"/>
            <a:ext cx="1673178" cy="1362947"/>
          </a:xfrm>
          <a:prstGeom prst="rect">
            <a:avLst/>
          </a:prstGeom>
        </p:spPr>
      </p:pic>
      <p:sp>
        <p:nvSpPr>
          <p:cNvPr id="87" name="向左箭號 86"/>
          <p:cNvSpPr/>
          <p:nvPr/>
        </p:nvSpPr>
        <p:spPr bwMode="auto">
          <a:xfrm>
            <a:off x="6194812" y="6194218"/>
            <a:ext cx="1393483" cy="654050"/>
          </a:xfrm>
          <a:prstGeom prst="lef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1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Get Result!</a:t>
            </a:r>
            <a:endParaRPr kumimoji="1" lang="zh-TW" altLang="en-US" sz="16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08" name="圖片 1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928" y="4171302"/>
            <a:ext cx="1305242" cy="1312316"/>
          </a:xfrm>
          <a:prstGeom prst="rect">
            <a:avLst/>
          </a:prstGeom>
        </p:spPr>
      </p:pic>
      <p:sp>
        <p:nvSpPr>
          <p:cNvPr id="112" name="文字方塊 111"/>
          <p:cNvSpPr txBox="1"/>
          <p:nvPr/>
        </p:nvSpPr>
        <p:spPr>
          <a:xfrm rot="993452">
            <a:off x="6205393" y="5304001"/>
            <a:ext cx="129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3300"/>
                </a:solidFill>
              </a:rPr>
              <a:t>Iterations!</a:t>
            </a:r>
            <a:endParaRPr lang="zh-TW" altLang="en-US" sz="1600" dirty="0">
              <a:solidFill>
                <a:srgbClr val="FF33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C2BE170-8027-484F-8061-BB5BDDD73F82}"/>
              </a:ext>
            </a:extLst>
          </p:cNvPr>
          <p:cNvSpPr/>
          <p:nvPr/>
        </p:nvSpPr>
        <p:spPr>
          <a:xfrm>
            <a:off x="143044" y="611689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1600" dirty="0"/>
              <a:t>Functions for all these steps:</a:t>
            </a:r>
          </a:p>
          <a:p>
            <a:r>
              <a:rPr lang="en-US" altLang="zh-TW" sz="1600" dirty="0"/>
              <a:t>    OpenCL Platform and Runtime API</a:t>
            </a:r>
          </a:p>
        </p:txBody>
      </p:sp>
    </p:spTree>
    <p:extLst>
      <p:ext uri="{BB962C8B-B14F-4D97-AF65-F5344CB8AC3E}">
        <p14:creationId xmlns:p14="http://schemas.microsoft.com/office/powerpoint/2010/main" val="29603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6" grpId="0" animBg="1"/>
      <p:bldP spid="45" grpId="0" animBg="1"/>
      <p:bldP spid="45" grpId="1" animBg="1"/>
      <p:bldP spid="49" grpId="0" animBg="1"/>
      <p:bldP spid="49" grpId="1" animBg="1"/>
      <p:bldP spid="80" grpId="0" animBg="1"/>
      <p:bldP spid="80" grpId="1" animBg="1"/>
      <p:bldP spid="87" grpId="0" animBg="1"/>
      <p:bldP spid="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9CD62E-FA3B-413A-8BF7-AE6EAA57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Architecture of OpenCL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F0BDF7-8FF2-4142-AB52-D446F4AE6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en-US" altLang="zh-TW" sz="2800" dirty="0">
                <a:solidFill>
                  <a:schemeClr val="tx1"/>
                </a:solidFill>
              </a:rPr>
              <a:t>At the conceptional level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Platform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Execution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Memory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Programming model</a:t>
            </a:r>
          </a:p>
          <a:p>
            <a:pPr>
              <a:buFont typeface="Wingdings 3" panose="05040102010807070707" pitchFamily="18" charset="2"/>
              <a:buChar char="u"/>
            </a:pPr>
            <a:r>
              <a:rPr lang="en-US" altLang="zh-TW" sz="2600" dirty="0">
                <a:solidFill>
                  <a:srgbClr val="FF0000"/>
                </a:solidFill>
              </a:rPr>
              <a:t>At the programming level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rgbClr val="FF0000"/>
                </a:solidFill>
              </a:rPr>
              <a:t>OpenCL Platform API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rgbClr val="FF0000"/>
                </a:solidFill>
              </a:rPr>
              <a:t>OpenCL Runtime API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C (kernel code, programming language)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9145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11F007-25A0-4735-9E9A-9C601320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OpenCL API Functions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39B3694-8B4A-413B-9557-AFFBE46BC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08781"/>
            <a:ext cx="11360150" cy="4554538"/>
          </a:xfrm>
        </p:spPr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en-US" altLang="zh-TW" sz="2000" dirty="0"/>
              <a:t>Querying Functions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800" dirty="0"/>
              <a:t>Platforms and devices</a:t>
            </a:r>
          </a:p>
          <a:p>
            <a:pPr>
              <a:buFont typeface="Wingdings 3" panose="05040102010807070707" pitchFamily="18" charset="2"/>
              <a:buChar char="u"/>
            </a:pPr>
            <a:r>
              <a:rPr lang="en-US" altLang="zh-TW" sz="2000" dirty="0"/>
              <a:t>Context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800" dirty="0"/>
              <a:t>Programs and kernels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sz="1600" dirty="0"/>
              <a:t>Program source and kernel arguments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800" dirty="0"/>
              <a:t>Memory objects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sz="1600" dirty="0"/>
              <a:t>Device memory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800" dirty="0"/>
              <a:t>Command queue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sz="1600" dirty="0"/>
              <a:t>Commands sending to devices</a:t>
            </a:r>
          </a:p>
          <a:p>
            <a:pPr>
              <a:buFont typeface="Wingdings 3" panose="05040102010807070707" pitchFamily="18" charset="2"/>
              <a:buChar char="u"/>
            </a:pPr>
            <a:r>
              <a:rPr lang="en-US" altLang="zh-TW" sz="2000" dirty="0" err="1"/>
              <a:t>Enqueued</a:t>
            </a:r>
            <a:r>
              <a:rPr lang="en-US" altLang="zh-TW" sz="2000" dirty="0"/>
              <a:t> Functions</a:t>
            </a:r>
            <a:endParaRPr lang="en-US" altLang="zh-TW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800" dirty="0"/>
              <a:t>Memory requests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/>
              <a:t>Data copied from/to device memory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800" dirty="0"/>
              <a:t>Execution requests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 err="1"/>
              <a:t>NDRange</a:t>
            </a:r>
            <a:r>
              <a:rPr lang="en-US" altLang="zh-TW" dirty="0"/>
              <a:t> workload dispatch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1455E1B-C516-4D07-923B-61B1DFAF294D}"/>
              </a:ext>
            </a:extLst>
          </p:cNvPr>
          <p:cNvSpPr txBox="1">
            <a:spLocks/>
          </p:cNvSpPr>
          <p:nvPr/>
        </p:nvSpPr>
        <p:spPr bwMode="auto">
          <a:xfrm>
            <a:off x="5730244" y="1466137"/>
            <a:ext cx="3990976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-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-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Event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Synchronization</a:t>
            </a:r>
          </a:p>
          <a:p>
            <a:pPr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Sampler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Profiling</a:t>
            </a:r>
          </a:p>
        </p:txBody>
      </p:sp>
    </p:spTree>
    <p:extLst>
      <p:ext uri="{BB962C8B-B14F-4D97-AF65-F5344CB8AC3E}">
        <p14:creationId xmlns:p14="http://schemas.microsoft.com/office/powerpoint/2010/main" val="127115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06" y="1836353"/>
            <a:ext cx="7462255" cy="471083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OpenCL Runtime Object Classes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5416" y="1325903"/>
            <a:ext cx="8097837" cy="350837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2400" dirty="0"/>
              <a:t>UML diagram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 bwMode="auto">
          <a:xfrm>
            <a:off x="3018527" y="1746589"/>
            <a:ext cx="1612900" cy="228600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32083" y="1338185"/>
            <a:ext cx="2045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Hardware Objects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317227" y="3194389"/>
            <a:ext cx="1917700" cy="9906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68251" y="3194390"/>
            <a:ext cx="227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accent2"/>
                </a:solidFill>
              </a:rPr>
              <a:t>Top class of </a:t>
            </a:r>
          </a:p>
          <a:p>
            <a:r>
              <a:rPr lang="en-US" altLang="zh-TW" sz="1600" dirty="0">
                <a:solidFill>
                  <a:schemeClr val="accent2"/>
                </a:solidFill>
              </a:rPr>
              <a:t>resource management</a:t>
            </a:r>
            <a:endParaRPr lang="zh-TW" alt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538" y="502952"/>
            <a:ext cx="10515600" cy="132560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Lab 5: </a:t>
            </a:r>
            <a:r>
              <a:rPr lang="fr-FR" altLang="zh-TW" dirty="0">
                <a:solidFill>
                  <a:schemeClr val="tx1"/>
                </a:solidFill>
              </a:rPr>
              <a:t>OpenCL Exercises on CASLab GPU (GPU)</a:t>
            </a:r>
            <a:br>
              <a:rPr lang="fr-FR" altLang="zh-TW" dirty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Objective: Understanding how to write OpenCL program </a:t>
            </a:r>
          </a:p>
          <a:p>
            <a:r>
              <a:rPr lang="en-US" altLang="zh-TW" sz="2000" dirty="0"/>
              <a:t>Tools</a:t>
            </a:r>
          </a:p>
          <a:p>
            <a:pPr lvl="1"/>
            <a:r>
              <a:rPr lang="en-US" altLang="zh-TW" sz="1800" dirty="0"/>
              <a:t>OpenCL </a:t>
            </a:r>
          </a:p>
          <a:p>
            <a:pPr lvl="1"/>
            <a:r>
              <a:rPr lang="en-US" altLang="zh-TW" sz="1800" dirty="0" err="1"/>
              <a:t>SystemC</a:t>
            </a:r>
            <a:r>
              <a:rPr lang="en-US" altLang="zh-TW" sz="1800" dirty="0"/>
              <a:t> </a:t>
            </a:r>
          </a:p>
          <a:p>
            <a:r>
              <a:rPr lang="en-US" altLang="zh-TW" sz="2000" dirty="0"/>
              <a:t>Environments</a:t>
            </a:r>
          </a:p>
          <a:p>
            <a:pPr lvl="1"/>
            <a:r>
              <a:rPr lang="en-US" altLang="zh-TW" sz="1800" dirty="0"/>
              <a:t>Linux container GPU servers</a:t>
            </a:r>
          </a:p>
          <a:p>
            <a:pPr lvl="1"/>
            <a:r>
              <a:rPr lang="en-US" altLang="zh-TW" sz="1800" dirty="0"/>
              <a:t>Ubuntu</a:t>
            </a:r>
          </a:p>
        </p:txBody>
      </p:sp>
    </p:spTree>
    <p:extLst>
      <p:ext uri="{BB962C8B-B14F-4D97-AF65-F5344CB8AC3E}">
        <p14:creationId xmlns:p14="http://schemas.microsoft.com/office/powerpoint/2010/main" val="213992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Querying Functions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5416" y="1508781"/>
            <a:ext cx="6831011" cy="4389437"/>
          </a:xfrm>
        </p:spPr>
        <p:txBody>
          <a:bodyPr>
            <a:normAutofit fontScale="92500"/>
          </a:bodyPr>
          <a:lstStyle/>
          <a:p>
            <a:r>
              <a:rPr lang="en-US" altLang="zh-TW" sz="2800" dirty="0" err="1"/>
              <a:t>clGetPlatformIDs</a:t>
            </a:r>
            <a:endParaRPr lang="en-US" altLang="zh-TW" sz="2800" dirty="0"/>
          </a:p>
          <a:p>
            <a:pPr lvl="1"/>
            <a:r>
              <a:rPr lang="en-US" altLang="zh-TW" sz="2400" dirty="0"/>
              <a:t>Get the available platform (get object pointer)</a:t>
            </a:r>
          </a:p>
          <a:p>
            <a:r>
              <a:rPr lang="en-US" altLang="zh-TW" sz="2800" dirty="0" err="1"/>
              <a:t>clGetPlatformInfo</a:t>
            </a:r>
            <a:endParaRPr lang="en-US" altLang="zh-TW" sz="2800" dirty="0"/>
          </a:p>
          <a:p>
            <a:pPr lvl="1"/>
            <a:r>
              <a:rPr lang="en-US" altLang="zh-TW" sz="2400" dirty="0"/>
              <a:t>Get the platform’s information (get answer)</a:t>
            </a:r>
          </a:p>
          <a:p>
            <a:r>
              <a:rPr lang="en-US" altLang="zh-TW" sz="2800" dirty="0" err="1"/>
              <a:t>clGetDeviceIDs</a:t>
            </a:r>
            <a:endParaRPr lang="en-US" altLang="zh-TW" sz="2800" dirty="0"/>
          </a:p>
          <a:p>
            <a:pPr lvl="1"/>
            <a:r>
              <a:rPr lang="en-US" altLang="zh-TW" sz="2400" dirty="0"/>
              <a:t>Get the available device in the particular platform (get object pointer)</a:t>
            </a:r>
          </a:p>
          <a:p>
            <a:r>
              <a:rPr lang="en-US" altLang="zh-TW" sz="2800" dirty="0" err="1"/>
              <a:t>clGetDeviceInfo</a:t>
            </a:r>
            <a:endParaRPr lang="en-US" altLang="zh-TW" sz="2800" dirty="0"/>
          </a:p>
          <a:p>
            <a:pPr lvl="1"/>
            <a:r>
              <a:rPr lang="en-US" altLang="zh-TW" sz="2400" dirty="0"/>
              <a:t>Get the device’s information (get answer)</a:t>
            </a:r>
          </a:p>
        </p:txBody>
      </p:sp>
    </p:spTree>
    <p:extLst>
      <p:ext uri="{BB962C8B-B14F-4D97-AF65-F5344CB8AC3E}">
        <p14:creationId xmlns:p14="http://schemas.microsoft.com/office/powerpoint/2010/main" val="2368641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Querying Functions (Cont.)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7614" y="1309472"/>
            <a:ext cx="8097837" cy="241028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800" dirty="0"/>
              <a:t>Two step querying</a:t>
            </a:r>
          </a:p>
          <a:p>
            <a:pPr lvl="1"/>
            <a:r>
              <a:rPr lang="en-US" altLang="zh-TW" sz="2400" dirty="0"/>
              <a:t>First for size</a:t>
            </a:r>
          </a:p>
          <a:p>
            <a:pPr lvl="1"/>
            <a:r>
              <a:rPr lang="en-US" altLang="zh-TW" sz="2400" dirty="0"/>
              <a:t>Next for result</a:t>
            </a:r>
          </a:p>
          <a:p>
            <a:r>
              <a:rPr lang="en-US" altLang="zh-TW" sz="2800" dirty="0"/>
              <a:t>Available queries please referring to OpenCL spec.</a:t>
            </a:r>
          </a:p>
          <a:p>
            <a:pPr lvl="1"/>
            <a:r>
              <a:rPr lang="en-US" altLang="zh-TW" sz="2400" dirty="0" err="1"/>
              <a:t>cl_platform_info</a:t>
            </a:r>
            <a:r>
              <a:rPr lang="en-US" altLang="zh-TW" sz="2400" dirty="0"/>
              <a:t> and </a:t>
            </a:r>
            <a:r>
              <a:rPr lang="en-US" altLang="zh-TW" sz="2400" dirty="0" err="1"/>
              <a:t>cl_device_info</a:t>
            </a:r>
            <a:endParaRPr lang="en-US" altLang="zh-TW" sz="2400" dirty="0"/>
          </a:p>
          <a:p>
            <a:pPr lvl="2"/>
            <a:r>
              <a:rPr lang="en-US" altLang="zh-TW" sz="2000" dirty="0"/>
              <a:t>Stored in Platform and Device classes</a:t>
            </a:r>
          </a:p>
        </p:txBody>
      </p:sp>
      <p:sp>
        <p:nvSpPr>
          <p:cNvPr id="5" name="矩形 4"/>
          <p:cNvSpPr/>
          <p:nvPr/>
        </p:nvSpPr>
        <p:spPr>
          <a:xfrm>
            <a:off x="740894" y="5138981"/>
            <a:ext cx="4544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clGetPlatformIDs</a:t>
            </a:r>
            <a:r>
              <a:rPr lang="en-US" altLang="zh-TW" sz="1400" dirty="0"/>
              <a:t>(0, </a:t>
            </a:r>
            <a:r>
              <a:rPr lang="en-US" altLang="zh-TW" sz="1400" dirty="0">
                <a:solidFill>
                  <a:srgbClr val="00B050"/>
                </a:solidFill>
              </a:rPr>
              <a:t>NULL</a:t>
            </a:r>
            <a:r>
              <a:rPr lang="en-US" altLang="zh-TW" sz="1400" dirty="0"/>
              <a:t>, </a:t>
            </a:r>
            <a:r>
              <a:rPr lang="en-US" altLang="zh-TW" sz="1400" dirty="0">
                <a:solidFill>
                  <a:srgbClr val="FF0000"/>
                </a:solidFill>
              </a:rPr>
              <a:t>&amp;</a:t>
            </a:r>
            <a:r>
              <a:rPr lang="en-US" altLang="zh-TW" sz="1400" dirty="0" err="1">
                <a:solidFill>
                  <a:srgbClr val="FF0000"/>
                </a:solidFill>
              </a:rPr>
              <a:t>platform_count</a:t>
            </a:r>
            <a:r>
              <a:rPr lang="en-US" altLang="zh-TW" sz="1400" dirty="0"/>
              <a:t>);</a:t>
            </a:r>
          </a:p>
        </p:txBody>
      </p:sp>
      <p:sp>
        <p:nvSpPr>
          <p:cNvPr id="6" name="矩形 5"/>
          <p:cNvSpPr/>
          <p:nvPr/>
        </p:nvSpPr>
        <p:spPr>
          <a:xfrm>
            <a:off x="706693" y="5645026"/>
            <a:ext cx="3813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clGetPlatformIDs</a:t>
            </a:r>
            <a:r>
              <a:rPr lang="en-US" altLang="zh-TW" sz="1400" dirty="0"/>
              <a:t>(</a:t>
            </a:r>
            <a:r>
              <a:rPr lang="en-US" altLang="zh-TW" sz="1400" dirty="0" err="1"/>
              <a:t>platform_count</a:t>
            </a:r>
            <a:r>
              <a:rPr lang="en-US" altLang="zh-TW" sz="1400" dirty="0"/>
              <a:t>, </a:t>
            </a:r>
            <a:r>
              <a:rPr lang="en-US" altLang="zh-TW" sz="1400" dirty="0">
                <a:solidFill>
                  <a:srgbClr val="00B050"/>
                </a:solidFill>
              </a:rPr>
              <a:t>platforms</a:t>
            </a:r>
            <a:r>
              <a:rPr lang="en-US" altLang="zh-TW" sz="1400" dirty="0"/>
              <a:t>, </a:t>
            </a:r>
            <a:r>
              <a:rPr lang="en-US" altLang="zh-TW" sz="1400" dirty="0">
                <a:solidFill>
                  <a:srgbClr val="FF0000"/>
                </a:solidFill>
              </a:rPr>
              <a:t>&amp;</a:t>
            </a:r>
            <a:r>
              <a:rPr lang="en-US" altLang="zh-TW" sz="1400" dirty="0" err="1">
                <a:solidFill>
                  <a:srgbClr val="FF0000"/>
                </a:solidFill>
              </a:rPr>
              <a:t>platform_count</a:t>
            </a:r>
            <a:r>
              <a:rPr lang="en-US" altLang="zh-TW" sz="1400" dirty="0"/>
              <a:t>);</a:t>
            </a:r>
          </a:p>
        </p:txBody>
      </p:sp>
      <p:sp>
        <p:nvSpPr>
          <p:cNvPr id="10" name="矩形 9"/>
          <p:cNvSpPr/>
          <p:nvPr/>
        </p:nvSpPr>
        <p:spPr>
          <a:xfrm>
            <a:off x="454052" y="3886751"/>
            <a:ext cx="4318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Function declaration: </a:t>
            </a:r>
          </a:p>
          <a:p>
            <a:r>
              <a:rPr lang="en-US" altLang="zh-TW" sz="1400" dirty="0" err="1"/>
              <a:t>cl_int</a:t>
            </a:r>
            <a:r>
              <a:rPr lang="en-US" altLang="zh-TW" sz="1400" dirty="0"/>
              <a:t> </a:t>
            </a:r>
            <a:r>
              <a:rPr lang="en-US" altLang="zh-TW" sz="1400" dirty="0" err="1"/>
              <a:t>clGetPlatformIDs</a:t>
            </a:r>
            <a:r>
              <a:rPr lang="en-US" altLang="zh-TW" sz="1400" dirty="0"/>
              <a:t>(</a:t>
            </a:r>
            <a:r>
              <a:rPr lang="en-US" altLang="zh-TW" sz="1400" dirty="0" err="1"/>
              <a:t>cl_int</a:t>
            </a:r>
            <a:r>
              <a:rPr lang="en-US" altLang="zh-TW" sz="1400" dirty="0"/>
              <a:t> </a:t>
            </a:r>
            <a:r>
              <a:rPr lang="en-US" altLang="zh-TW" sz="1400" i="1" dirty="0" err="1"/>
              <a:t>num_entries</a:t>
            </a:r>
            <a:r>
              <a:rPr lang="en-US" altLang="zh-TW" sz="1400" dirty="0"/>
              <a:t>, </a:t>
            </a:r>
          </a:p>
          <a:p>
            <a:r>
              <a:rPr lang="en-US" altLang="zh-TW" sz="1400" dirty="0"/>
              <a:t>                                    </a:t>
            </a:r>
            <a:r>
              <a:rPr lang="en-US" altLang="zh-TW" sz="1400" dirty="0" err="1"/>
              <a:t>cl_platform_id</a:t>
            </a:r>
            <a:r>
              <a:rPr lang="en-US" altLang="zh-TW" sz="1400" dirty="0"/>
              <a:t>* p</a:t>
            </a:r>
            <a:r>
              <a:rPr lang="en-US" altLang="zh-TW" sz="1400" i="1" dirty="0"/>
              <a:t>latforms</a:t>
            </a:r>
            <a:r>
              <a:rPr lang="en-US" altLang="zh-TW" sz="1400" dirty="0"/>
              <a:t>,</a:t>
            </a:r>
          </a:p>
          <a:p>
            <a:r>
              <a:rPr lang="en-US" altLang="zh-TW" sz="1400" dirty="0"/>
              <a:t>                                    </a:t>
            </a:r>
            <a:r>
              <a:rPr lang="en-US" altLang="zh-TW" sz="1400" dirty="0" err="1"/>
              <a:t>cl_uint</a:t>
            </a:r>
            <a:r>
              <a:rPr lang="en-US" altLang="zh-TW" sz="1400" dirty="0"/>
              <a:t>* </a:t>
            </a:r>
            <a:r>
              <a:rPr lang="en-US" altLang="zh-TW" sz="1400" i="1" dirty="0" err="1"/>
              <a:t>num_platforms</a:t>
            </a:r>
            <a:r>
              <a:rPr lang="en-US" altLang="zh-TW" sz="1400" dirty="0"/>
              <a:t>);</a:t>
            </a:r>
          </a:p>
        </p:txBody>
      </p:sp>
      <p:sp>
        <p:nvSpPr>
          <p:cNvPr id="11" name="矩形 10"/>
          <p:cNvSpPr/>
          <p:nvPr/>
        </p:nvSpPr>
        <p:spPr>
          <a:xfrm>
            <a:off x="5053222" y="5121806"/>
            <a:ext cx="401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clGetPlatformInfo</a:t>
            </a:r>
            <a:r>
              <a:rPr lang="en-US" altLang="zh-TW" sz="1400" dirty="0"/>
              <a:t>(platforms[0], </a:t>
            </a:r>
          </a:p>
          <a:p>
            <a:r>
              <a:rPr lang="en-US" altLang="zh-TW" sz="1400" dirty="0">
                <a:solidFill>
                  <a:schemeClr val="accent2"/>
                </a:solidFill>
              </a:rPr>
              <a:t>      CL_PLATFORM_VENDOR</a:t>
            </a:r>
            <a:r>
              <a:rPr lang="en-US" altLang="zh-TW" sz="1400" dirty="0"/>
              <a:t>, </a:t>
            </a:r>
            <a:r>
              <a:rPr lang="en-US" altLang="zh-TW" sz="1400" dirty="0">
                <a:solidFill>
                  <a:srgbClr val="FF0000"/>
                </a:solidFill>
              </a:rPr>
              <a:t>0</a:t>
            </a:r>
            <a:r>
              <a:rPr lang="en-US" altLang="zh-TW" sz="1400" dirty="0"/>
              <a:t>, </a:t>
            </a:r>
            <a:r>
              <a:rPr lang="en-US" altLang="zh-TW" sz="1400" dirty="0">
                <a:solidFill>
                  <a:srgbClr val="00B050"/>
                </a:solidFill>
              </a:rPr>
              <a:t>NULL</a:t>
            </a:r>
            <a:r>
              <a:rPr lang="en-US" altLang="zh-TW" sz="1400" dirty="0"/>
              <a:t>, </a:t>
            </a:r>
            <a:r>
              <a:rPr lang="en-US" altLang="zh-TW" sz="1400" dirty="0">
                <a:solidFill>
                  <a:srgbClr val="FF0000"/>
                </a:solidFill>
              </a:rPr>
              <a:t>&amp;size</a:t>
            </a:r>
            <a:r>
              <a:rPr lang="en-US" altLang="zh-TW" sz="1400" dirty="0"/>
              <a:t>);</a:t>
            </a:r>
          </a:p>
        </p:txBody>
      </p:sp>
      <p:sp>
        <p:nvSpPr>
          <p:cNvPr id="12" name="矩形 11"/>
          <p:cNvSpPr/>
          <p:nvPr/>
        </p:nvSpPr>
        <p:spPr>
          <a:xfrm>
            <a:off x="5053222" y="5863758"/>
            <a:ext cx="401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clGetPlatformInfo</a:t>
            </a:r>
            <a:r>
              <a:rPr lang="en-US" altLang="zh-TW" sz="1400" dirty="0"/>
              <a:t>(platforms[0], </a:t>
            </a:r>
          </a:p>
          <a:p>
            <a:r>
              <a:rPr lang="en-US" altLang="zh-TW" sz="1400" dirty="0"/>
              <a:t>     </a:t>
            </a:r>
            <a:r>
              <a:rPr lang="en-US" altLang="zh-TW" sz="1400" dirty="0">
                <a:solidFill>
                  <a:schemeClr val="accent2"/>
                </a:solidFill>
              </a:rPr>
              <a:t>CL_PLATFORM_VENDOR</a:t>
            </a:r>
            <a:r>
              <a:rPr lang="en-US" altLang="zh-TW" sz="1400" dirty="0"/>
              <a:t>, </a:t>
            </a:r>
            <a:r>
              <a:rPr lang="en-US" altLang="zh-TW" sz="1400" dirty="0">
                <a:solidFill>
                  <a:srgbClr val="FF0000"/>
                </a:solidFill>
              </a:rPr>
              <a:t>size</a:t>
            </a:r>
            <a:r>
              <a:rPr lang="en-US" altLang="zh-TW" sz="1400" dirty="0"/>
              <a:t>, </a:t>
            </a:r>
            <a:r>
              <a:rPr lang="en-US" altLang="zh-TW" sz="1400" dirty="0">
                <a:solidFill>
                  <a:srgbClr val="00B050"/>
                </a:solidFill>
              </a:rPr>
              <a:t>vendor</a:t>
            </a:r>
            <a:r>
              <a:rPr lang="en-US" altLang="zh-TW" sz="1400" dirty="0"/>
              <a:t>, </a:t>
            </a:r>
            <a:r>
              <a:rPr lang="en-US" altLang="zh-TW" sz="1400" dirty="0">
                <a:solidFill>
                  <a:srgbClr val="FF0000"/>
                </a:solidFill>
              </a:rPr>
              <a:t>&amp;size</a:t>
            </a:r>
            <a:r>
              <a:rPr lang="en-US" altLang="zh-TW" sz="1400" dirty="0"/>
              <a:t>);</a:t>
            </a:r>
            <a:endParaRPr lang="zh-TW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5090171" y="3831535"/>
            <a:ext cx="5129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Function declaration: </a:t>
            </a:r>
          </a:p>
          <a:p>
            <a:r>
              <a:rPr lang="en-US" altLang="zh-TW" sz="1400" dirty="0" err="1"/>
              <a:t>cl_int</a:t>
            </a:r>
            <a:r>
              <a:rPr lang="en-US" altLang="zh-TW" sz="1400" dirty="0"/>
              <a:t> </a:t>
            </a:r>
            <a:r>
              <a:rPr lang="en-US" altLang="zh-TW" sz="1400" dirty="0" err="1"/>
              <a:t>clGetPlatformInfo</a:t>
            </a:r>
            <a:r>
              <a:rPr lang="en-US" altLang="zh-TW" sz="1400" dirty="0"/>
              <a:t>(   </a:t>
            </a:r>
            <a:r>
              <a:rPr lang="en-US" altLang="zh-TW" sz="1400" dirty="0" err="1"/>
              <a:t>cl_platform_id</a:t>
            </a:r>
            <a:r>
              <a:rPr lang="en-US" altLang="zh-TW" sz="1400" dirty="0"/>
              <a:t> </a:t>
            </a:r>
            <a:r>
              <a:rPr lang="en-US" altLang="zh-TW" sz="1400" i="1" dirty="0"/>
              <a:t>platform</a:t>
            </a:r>
            <a:r>
              <a:rPr lang="en-US" altLang="zh-TW" sz="1400" dirty="0"/>
              <a:t>,</a:t>
            </a:r>
          </a:p>
          <a:p>
            <a:r>
              <a:rPr lang="en-US" altLang="zh-TW" sz="1400" dirty="0"/>
              <a:t>                                         </a:t>
            </a:r>
            <a:r>
              <a:rPr lang="en-US" altLang="zh-TW" sz="1400" dirty="0" err="1"/>
              <a:t>cl_platform_info</a:t>
            </a:r>
            <a:r>
              <a:rPr lang="en-US" altLang="zh-TW" sz="1400" dirty="0"/>
              <a:t> </a:t>
            </a:r>
            <a:r>
              <a:rPr lang="en-US" altLang="zh-TW" sz="1400" i="1" dirty="0" err="1"/>
              <a:t>param_name</a:t>
            </a:r>
            <a:r>
              <a:rPr lang="en-US" altLang="zh-TW" sz="1400" dirty="0"/>
              <a:t>,</a:t>
            </a:r>
          </a:p>
          <a:p>
            <a:r>
              <a:rPr lang="en-US" altLang="zh-TW" sz="1400" dirty="0"/>
              <a:t>                                         </a:t>
            </a:r>
            <a:r>
              <a:rPr lang="en-US" altLang="zh-TW" sz="1400" dirty="0" err="1"/>
              <a:t>size_t</a:t>
            </a:r>
            <a:r>
              <a:rPr lang="en-US" altLang="zh-TW" sz="1400" dirty="0"/>
              <a:t> </a:t>
            </a:r>
            <a:r>
              <a:rPr lang="en-US" altLang="zh-TW" sz="1400" i="1" dirty="0" err="1"/>
              <a:t>param_value_size</a:t>
            </a:r>
            <a:r>
              <a:rPr lang="en-US" altLang="zh-TW" sz="1400" dirty="0"/>
              <a:t>,</a:t>
            </a:r>
          </a:p>
          <a:p>
            <a:r>
              <a:rPr lang="en-US" altLang="zh-TW" sz="1400" dirty="0"/>
              <a:t>                                         void *</a:t>
            </a:r>
            <a:r>
              <a:rPr lang="en-US" altLang="zh-TW" sz="1400" i="1" dirty="0" err="1"/>
              <a:t>param_value</a:t>
            </a:r>
            <a:r>
              <a:rPr lang="en-US" altLang="zh-TW" sz="1400" dirty="0"/>
              <a:t>,</a:t>
            </a:r>
          </a:p>
          <a:p>
            <a:r>
              <a:rPr lang="en-US" altLang="zh-TW" sz="1400" dirty="0"/>
              <a:t>                                          </a:t>
            </a:r>
            <a:r>
              <a:rPr lang="en-US" altLang="zh-TW" sz="1400" dirty="0" err="1"/>
              <a:t>size_t</a:t>
            </a:r>
            <a:r>
              <a:rPr lang="en-US" altLang="zh-TW" sz="1400" dirty="0"/>
              <a:t> *</a:t>
            </a:r>
            <a:r>
              <a:rPr lang="en-US" altLang="zh-TW" sz="1400" i="1" dirty="0" err="1"/>
              <a:t>param_value_size_ret</a:t>
            </a:r>
            <a:r>
              <a:rPr lang="en-US" altLang="zh-TW" sz="1400" dirty="0"/>
              <a:t>)</a:t>
            </a:r>
          </a:p>
        </p:txBody>
      </p:sp>
      <p:cxnSp>
        <p:nvCxnSpPr>
          <p:cNvPr id="15" name="直線單箭頭接點 14"/>
          <p:cNvCxnSpPr/>
          <p:nvPr/>
        </p:nvCxnSpPr>
        <p:spPr bwMode="auto">
          <a:xfrm flipV="1">
            <a:off x="4545053" y="5357713"/>
            <a:ext cx="2197100" cy="42829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1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Context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2538" y="1270000"/>
            <a:ext cx="8097837" cy="4078287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/>
              <a:t>Manage object resources</a:t>
            </a:r>
          </a:p>
          <a:p>
            <a:pPr lvl="1"/>
            <a:r>
              <a:rPr lang="en-US" altLang="zh-TW" sz="2400" dirty="0"/>
              <a:t>Command-queues, memory objects, program objects and kernel objects.</a:t>
            </a:r>
          </a:p>
          <a:p>
            <a:r>
              <a:rPr lang="en-US" altLang="zh-TW" sz="2800" dirty="0"/>
              <a:t>Created via OpenCL API functions</a:t>
            </a:r>
          </a:p>
          <a:p>
            <a:pPr lvl="1"/>
            <a:r>
              <a:rPr lang="en-US" altLang="zh-TW" sz="2400" dirty="0" err="1"/>
              <a:t>clCreateContext</a:t>
            </a:r>
            <a:endParaRPr lang="en-US" altLang="zh-TW" sz="2400" dirty="0"/>
          </a:p>
          <a:p>
            <a:pPr lvl="2"/>
            <a:r>
              <a:rPr lang="en-US" altLang="zh-TW" sz="2000" dirty="0"/>
              <a:t>Particular device defined by user</a:t>
            </a:r>
          </a:p>
          <a:p>
            <a:pPr lvl="1"/>
            <a:r>
              <a:rPr lang="en-US" altLang="zh-TW" sz="2400" dirty="0" err="1"/>
              <a:t>clCreateContextFromType</a:t>
            </a:r>
            <a:endParaRPr lang="en-US" altLang="zh-TW" sz="2400" dirty="0"/>
          </a:p>
          <a:p>
            <a:pPr lvl="2"/>
            <a:r>
              <a:rPr lang="en-US" altLang="zh-TW" sz="2000" dirty="0"/>
              <a:t>Used device of particular type given by Runtime</a:t>
            </a:r>
          </a:p>
          <a:p>
            <a:pPr lvl="3"/>
            <a:r>
              <a:rPr lang="en-US" altLang="zh-TW" sz="1800" dirty="0"/>
              <a:t>CL_DEVICE_TYPE_</a:t>
            </a:r>
            <a:r>
              <a:rPr lang="en-US" altLang="zh-TW" sz="1800" dirty="0">
                <a:solidFill>
                  <a:srgbClr val="FF0000"/>
                </a:solidFill>
              </a:rPr>
              <a:t>DEFAULT</a:t>
            </a:r>
            <a:r>
              <a:rPr lang="en-US" altLang="zh-TW" sz="1800" dirty="0"/>
              <a:t>, CL_DEVICE_TYPE_</a:t>
            </a:r>
            <a:r>
              <a:rPr lang="en-US" altLang="zh-TW" sz="1800" dirty="0">
                <a:solidFill>
                  <a:srgbClr val="FF0000"/>
                </a:solidFill>
              </a:rPr>
              <a:t>CPU</a:t>
            </a:r>
            <a:r>
              <a:rPr lang="en-US" altLang="zh-TW" sz="1800" dirty="0"/>
              <a:t>, CL_DEVICE_TYPE_</a:t>
            </a:r>
            <a:r>
              <a:rPr lang="en-US" altLang="zh-TW" sz="1800" dirty="0">
                <a:solidFill>
                  <a:srgbClr val="FF0000"/>
                </a:solidFill>
              </a:rPr>
              <a:t>GPU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89572" y="5300594"/>
            <a:ext cx="7443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dev_ptr</a:t>
            </a:r>
            <a:r>
              <a:rPr lang="en-US" altLang="zh-TW" dirty="0"/>
              <a:t> = </a:t>
            </a:r>
            <a:r>
              <a:rPr lang="en-US" altLang="zh-TW" dirty="0" err="1"/>
              <a:t>clCreateContext</a:t>
            </a:r>
            <a:r>
              <a:rPr lang="en-US" altLang="zh-TW" dirty="0"/>
              <a:t>(prop, 1, &amp;device, NULL, NULL, NULL);</a:t>
            </a:r>
          </a:p>
          <a:p>
            <a:r>
              <a:rPr lang="en-US" altLang="zh-TW" dirty="0" err="1"/>
              <a:t>dev_ptr</a:t>
            </a:r>
            <a:r>
              <a:rPr lang="en-US" altLang="zh-TW" dirty="0"/>
              <a:t> = </a:t>
            </a:r>
            <a:r>
              <a:rPr lang="en-US" altLang="zh-TW" dirty="0" err="1"/>
              <a:t>clCreateContextFromType</a:t>
            </a:r>
            <a:r>
              <a:rPr lang="en-US" altLang="zh-TW" dirty="0"/>
              <a:t>(prop, CL_DEVICE_TYPE_DEFAULT, NULL, NULL, &amp;size);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8698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Programs and Kernels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25903"/>
            <a:ext cx="8097837" cy="335310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400" dirty="0"/>
              <a:t>Program Object</a:t>
            </a:r>
          </a:p>
          <a:p>
            <a:pPr lvl="1"/>
            <a:r>
              <a:rPr lang="en-US" altLang="zh-TW" sz="2000" dirty="0"/>
              <a:t>program = </a:t>
            </a:r>
            <a:r>
              <a:rPr lang="en-US" altLang="zh-TW" sz="2000" dirty="0" err="1"/>
              <a:t>clCreateProgramWithSource</a:t>
            </a:r>
            <a:r>
              <a:rPr lang="en-US" altLang="zh-TW" sz="2000" dirty="0"/>
              <a:t>(context, 1, (&amp;</a:t>
            </a:r>
            <a:r>
              <a:rPr lang="en-US" altLang="zh-TW" sz="2000" dirty="0" err="1"/>
              <a:t>src</a:t>
            </a:r>
            <a:r>
              <a:rPr lang="en-US" altLang="zh-TW" sz="2000" dirty="0"/>
              <a:t>), &amp;</a:t>
            </a:r>
            <a:r>
              <a:rPr lang="en-US" altLang="zh-TW" sz="2000" dirty="0" err="1"/>
              <a:t>len</a:t>
            </a:r>
            <a:r>
              <a:rPr lang="en-US" altLang="zh-TW" sz="2000" dirty="0"/>
              <a:t>, NULL);</a:t>
            </a:r>
          </a:p>
          <a:p>
            <a:r>
              <a:rPr lang="en-US" altLang="zh-TW" sz="2400" dirty="0"/>
              <a:t>Compilation</a:t>
            </a:r>
          </a:p>
          <a:p>
            <a:pPr lvl="1"/>
            <a:r>
              <a:rPr lang="en-US" altLang="zh-TW" sz="2000" dirty="0" err="1"/>
              <a:t>clBuildProgram</a:t>
            </a:r>
            <a:r>
              <a:rPr lang="en-US" altLang="zh-TW" sz="2000" dirty="0"/>
              <a:t>(program, </a:t>
            </a:r>
            <a:r>
              <a:rPr lang="en-US" altLang="zh-TW" sz="2000" dirty="0" err="1"/>
              <a:t>num_device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device_list</a:t>
            </a:r>
            <a:r>
              <a:rPr lang="en-US" altLang="zh-TW" sz="2000" dirty="0"/>
              <a:t>, options, </a:t>
            </a:r>
            <a:r>
              <a:rPr lang="en-US" altLang="zh-TW" sz="2000" dirty="0" err="1"/>
              <a:t>pfn_notify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user_data</a:t>
            </a:r>
            <a:r>
              <a:rPr lang="en-US" altLang="zh-TW" sz="2000" dirty="0"/>
              <a:t>);</a:t>
            </a:r>
          </a:p>
          <a:p>
            <a:r>
              <a:rPr lang="en-US" altLang="zh-TW" sz="2400" dirty="0"/>
              <a:t>Kernel Object</a:t>
            </a:r>
          </a:p>
          <a:p>
            <a:pPr lvl="1"/>
            <a:r>
              <a:rPr lang="en-US" altLang="zh-TW" sz="2000" dirty="0" err="1"/>
              <a:t>Kernel_sqrt</a:t>
            </a:r>
            <a:r>
              <a:rPr lang="en-US" altLang="zh-TW" sz="2000" dirty="0"/>
              <a:t> = </a:t>
            </a:r>
            <a:r>
              <a:rPr lang="en-US" altLang="zh-TW" sz="2000" dirty="0" err="1"/>
              <a:t>clCreateKernel</a:t>
            </a:r>
            <a:r>
              <a:rPr lang="en-US" altLang="zh-TW" sz="2000" dirty="0"/>
              <a:t>(program, “sqrt(</a:t>
            </a:r>
            <a:r>
              <a:rPr lang="en-US" altLang="zh-TW" sz="2000" dirty="0" err="1"/>
              <a:t>Kernel_Name</a:t>
            </a:r>
            <a:r>
              <a:rPr lang="en-US" altLang="zh-TW" sz="2000" dirty="0"/>
              <a:t>)”,  </a:t>
            </a:r>
            <a:r>
              <a:rPr lang="en-US" altLang="zh-TW" sz="2000" dirty="0" err="1"/>
              <a:t>errcode_ret</a:t>
            </a:r>
            <a:r>
              <a:rPr lang="en-US" altLang="zh-TW" sz="2000" dirty="0"/>
              <a:t>);</a:t>
            </a:r>
          </a:p>
          <a:p>
            <a:pPr lvl="1"/>
            <a:r>
              <a:rPr lang="en-US" altLang="zh-TW" sz="2000" dirty="0" err="1"/>
              <a:t>clSetKernelArg</a:t>
            </a:r>
            <a:r>
              <a:rPr lang="en-US" altLang="zh-TW" sz="2000" dirty="0"/>
              <a:t>(</a:t>
            </a:r>
            <a:r>
              <a:rPr lang="en-US" altLang="zh-TW" sz="2000" dirty="0" err="1"/>
              <a:t>Kernel_sqrt</a:t>
            </a:r>
            <a:r>
              <a:rPr lang="en-US" altLang="zh-TW" sz="2000" dirty="0"/>
              <a:t>, 0, </a:t>
            </a:r>
            <a:r>
              <a:rPr lang="en-US" altLang="zh-TW" sz="2000" dirty="0" err="1"/>
              <a:t>sizeof</a:t>
            </a:r>
            <a:r>
              <a:rPr lang="en-US" altLang="zh-TW" sz="2000" dirty="0"/>
              <a:t>(param), &amp;param)</a:t>
            </a:r>
            <a:endParaRPr lang="zh-TW" altLang="en-US" sz="2000" dirty="0"/>
          </a:p>
        </p:txBody>
      </p:sp>
      <p:sp>
        <p:nvSpPr>
          <p:cNvPr id="5" name="矩形 4"/>
          <p:cNvSpPr/>
          <p:nvPr/>
        </p:nvSpPr>
        <p:spPr bwMode="auto">
          <a:xfrm>
            <a:off x="6040626" y="4787754"/>
            <a:ext cx="1227717" cy="418647"/>
          </a:xfrm>
          <a:prstGeom prst="rect">
            <a:avLst/>
          </a:prstGeom>
          <a:solidFill>
            <a:srgbClr val="FFCC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b="1" dirty="0"/>
              <a:t>Programs</a:t>
            </a:r>
            <a:endParaRPr kumimoji="1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547453" y="4785243"/>
            <a:ext cx="1227717" cy="418647"/>
          </a:xfrm>
          <a:prstGeom prst="rect">
            <a:avLst/>
          </a:prstGeom>
          <a:solidFill>
            <a:srgbClr val="FFCC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b="1" dirty="0"/>
              <a:t>Kernels</a:t>
            </a:r>
            <a:endParaRPr kumimoji="1" lang="zh-TW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>
            <a:endCxn id="5" idx="2"/>
          </p:cNvCxnSpPr>
          <p:nvPr/>
        </p:nvCxnSpPr>
        <p:spPr bwMode="auto">
          <a:xfrm flipV="1">
            <a:off x="6654484" y="5206400"/>
            <a:ext cx="1" cy="250454"/>
          </a:xfrm>
          <a:prstGeom prst="straightConnector1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單箭頭接點 7"/>
          <p:cNvCxnSpPr>
            <a:stCxn id="10" idx="0"/>
            <a:endCxn id="6" idx="2"/>
          </p:cNvCxnSpPr>
          <p:nvPr/>
        </p:nvCxnSpPr>
        <p:spPr bwMode="auto">
          <a:xfrm flipH="1" flipV="1">
            <a:off x="8161311" y="5203890"/>
            <a:ext cx="11364" cy="273299"/>
          </a:xfrm>
          <a:prstGeom prst="straightConnector1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894" y="5442876"/>
            <a:ext cx="1673178" cy="136294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054" y="5477188"/>
            <a:ext cx="1305242" cy="1312316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 bwMode="auto">
          <a:xfrm flipH="1" flipV="1">
            <a:off x="3436283" y="4726557"/>
            <a:ext cx="4293705" cy="1503979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3797913" y="4631928"/>
            <a:ext cx="3932074" cy="179289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單箭頭接點 19"/>
          <p:cNvCxnSpPr/>
          <p:nvPr/>
        </p:nvCxnSpPr>
        <p:spPr bwMode="auto">
          <a:xfrm flipH="1" flipV="1">
            <a:off x="5441861" y="4679010"/>
            <a:ext cx="2759797" cy="1745813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79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Memory Object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63263"/>
            <a:ext cx="8097837" cy="386691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dirty="0"/>
              <a:t>Buffer and Image</a:t>
            </a:r>
          </a:p>
          <a:p>
            <a:pPr lvl="1"/>
            <a:r>
              <a:rPr lang="en-US" altLang="zh-TW" sz="2000" dirty="0" err="1"/>
              <a:t>cl_mem_buf</a:t>
            </a:r>
            <a:r>
              <a:rPr lang="en-US" altLang="zh-TW" sz="2000" dirty="0"/>
              <a:t> = </a:t>
            </a:r>
            <a:r>
              <a:rPr lang="en-US" altLang="zh-TW" sz="2000" dirty="0" err="1"/>
              <a:t>clCreateBuffer</a:t>
            </a:r>
            <a:r>
              <a:rPr lang="en-US" altLang="zh-TW" sz="2000" dirty="0"/>
              <a:t>(context, CL_MEM_TYPR, size, </a:t>
            </a:r>
            <a:r>
              <a:rPr lang="en-US" altLang="zh-TW" sz="2000" dirty="0" err="1"/>
              <a:t>host_ptr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errcode_ret</a:t>
            </a:r>
            <a:r>
              <a:rPr lang="en-US" altLang="zh-TW" sz="2000" dirty="0"/>
              <a:t>);</a:t>
            </a:r>
          </a:p>
          <a:p>
            <a:pPr lvl="1"/>
            <a:r>
              <a:rPr lang="en-US" altLang="zh-TW" sz="2000" dirty="0"/>
              <a:t>CASLAB OpenCL Runtime only supports buffer.</a:t>
            </a:r>
          </a:p>
          <a:p>
            <a:r>
              <a:rPr lang="en-US" altLang="zh-TW" sz="2400" dirty="0"/>
              <a:t>Five types</a:t>
            </a:r>
          </a:p>
          <a:p>
            <a:pPr lvl="1"/>
            <a:r>
              <a:rPr lang="en-US" altLang="zh-TW" sz="2000" dirty="0"/>
              <a:t>CL_MEM_READ_WRITE</a:t>
            </a:r>
          </a:p>
          <a:p>
            <a:pPr lvl="1"/>
            <a:r>
              <a:rPr lang="en-US" altLang="zh-TW" sz="2000" dirty="0"/>
              <a:t>CL_MEM_WRITE_ONLY</a:t>
            </a:r>
          </a:p>
          <a:p>
            <a:pPr lvl="1"/>
            <a:r>
              <a:rPr lang="en-US" altLang="zh-TW" sz="2000" dirty="0"/>
              <a:t>CL_MEM_READ_ONLY</a:t>
            </a:r>
          </a:p>
          <a:p>
            <a:pPr lvl="1"/>
            <a:r>
              <a:rPr lang="en-US" altLang="zh-TW" sz="2000" dirty="0"/>
              <a:t>CL_MEM_USE_HOST_PTR</a:t>
            </a:r>
          </a:p>
          <a:p>
            <a:pPr lvl="1"/>
            <a:r>
              <a:rPr lang="en-US" altLang="zh-TW" sz="2000" dirty="0"/>
              <a:t>CL_MEM_ALLOC_HOST_PTR</a:t>
            </a:r>
            <a:endParaRPr lang="zh-TW" altLang="en-US" sz="2000" dirty="0"/>
          </a:p>
        </p:txBody>
      </p:sp>
      <p:sp>
        <p:nvSpPr>
          <p:cNvPr id="5" name="矩形 4"/>
          <p:cNvSpPr/>
          <p:nvPr/>
        </p:nvSpPr>
        <p:spPr bwMode="auto">
          <a:xfrm>
            <a:off x="5449897" y="3321865"/>
            <a:ext cx="2600076" cy="24330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indent="-22860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Buffer Object</a:t>
            </a:r>
            <a:endParaRPr kumimoji="1" lang="zh-TW" altLang="en-US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680939" y="3751861"/>
            <a:ext cx="2131558" cy="3337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Context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680939" y="4134635"/>
            <a:ext cx="2131558" cy="3337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Size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680939" y="4517409"/>
            <a:ext cx="2131558" cy="3337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/>
            <a:r>
              <a:rPr lang="en-US" altLang="zh-TW" sz="1400" dirty="0"/>
              <a:t>Type (</a:t>
            </a:r>
            <a:r>
              <a:rPr lang="en-US" altLang="zh-TW" sz="1400" dirty="0" err="1"/>
              <a:t>cl_mem_flags</a:t>
            </a:r>
            <a:r>
              <a:rPr lang="en-US" altLang="zh-TW" sz="1400" dirty="0"/>
              <a:t>)</a:t>
            </a:r>
            <a:endParaRPr kumimoji="1" lang="zh-TW" altLang="en-US" sz="1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680939" y="4880785"/>
            <a:ext cx="2131558" cy="3337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dirty="0"/>
              <a:t>Host Pointer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680939" y="5248899"/>
            <a:ext cx="2131558" cy="3337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dirty="0"/>
              <a:t>Device Pointer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 flipH="1">
            <a:off x="3631413" y="5031719"/>
            <a:ext cx="2049526" cy="72324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單箭頭接點 14"/>
          <p:cNvCxnSpPr>
            <a:stCxn id="10" idx="1"/>
          </p:cNvCxnSpPr>
          <p:nvPr/>
        </p:nvCxnSpPr>
        <p:spPr bwMode="auto">
          <a:xfrm flipH="1">
            <a:off x="3631413" y="5415779"/>
            <a:ext cx="2049526" cy="33918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文字方塊 15"/>
          <p:cNvSpPr txBox="1"/>
          <p:nvPr/>
        </p:nvSpPr>
        <p:spPr>
          <a:xfrm>
            <a:off x="921163" y="5754963"/>
            <a:ext cx="3896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We can leverage these pointers to achieve </a:t>
            </a:r>
            <a:r>
              <a:rPr lang="en-US" altLang="zh-TW" sz="1600" dirty="0">
                <a:solidFill>
                  <a:srgbClr val="FF0000"/>
                </a:solidFill>
              </a:rPr>
              <a:t>shared virtual memory </a:t>
            </a:r>
            <a:r>
              <a:rPr lang="en-US" altLang="zh-TW" sz="1600" dirty="0"/>
              <a:t>for OpenCL 2.0 (or its successor) implementation.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887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Command Queue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15018"/>
            <a:ext cx="8596668" cy="3880773"/>
          </a:xfrm>
        </p:spPr>
        <p:txBody>
          <a:bodyPr/>
          <a:lstStyle/>
          <a:p>
            <a:r>
              <a:rPr lang="en-US" altLang="zh-TW" dirty="0"/>
              <a:t>Pass command to a particular device</a:t>
            </a:r>
          </a:p>
          <a:p>
            <a:pPr lvl="1"/>
            <a:r>
              <a:rPr lang="en-US" altLang="zh-TW" dirty="0"/>
              <a:t>queue = </a:t>
            </a:r>
            <a:r>
              <a:rPr lang="en-US" altLang="zh-TW" dirty="0" err="1"/>
              <a:t>clCreateCommandQueue</a:t>
            </a:r>
            <a:r>
              <a:rPr lang="en-US" altLang="zh-TW" dirty="0"/>
              <a:t>(context, device, properties, </a:t>
            </a:r>
            <a:r>
              <a:rPr lang="en-US" altLang="zh-TW" dirty="0" err="1"/>
              <a:t>errcode_ret</a:t>
            </a:r>
            <a:r>
              <a:rPr lang="en-US" altLang="zh-TW" dirty="0"/>
              <a:t>);</a:t>
            </a:r>
          </a:p>
          <a:p>
            <a:pPr lvl="2"/>
            <a:r>
              <a:rPr lang="en-US" altLang="zh-TW" dirty="0"/>
              <a:t>In-order queue or out-of-order queue</a:t>
            </a:r>
          </a:p>
          <a:p>
            <a:pPr lvl="2"/>
            <a:r>
              <a:rPr lang="en-US" altLang="zh-TW" dirty="0"/>
              <a:t>CASLAB OpenCL only supports in-order now.</a:t>
            </a:r>
          </a:p>
          <a:p>
            <a:endParaRPr lang="en-US" altLang="zh-TW" dirty="0"/>
          </a:p>
        </p:txBody>
      </p:sp>
      <p:sp>
        <p:nvSpPr>
          <p:cNvPr id="5" name="向上箭號 4"/>
          <p:cNvSpPr/>
          <p:nvPr/>
        </p:nvSpPr>
        <p:spPr bwMode="auto">
          <a:xfrm rot="10800000">
            <a:off x="2895036" y="4521559"/>
            <a:ext cx="881107" cy="518450"/>
          </a:xfrm>
          <a:prstGeom prst="upArrow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algn="ctr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 rot="10800000">
            <a:off x="3108992" y="4413395"/>
            <a:ext cx="453191" cy="7010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algn="ctr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 rot="10800000">
            <a:off x="3108991" y="4289456"/>
            <a:ext cx="453191" cy="7010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algn="ctr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 rot="10800000">
            <a:off x="3108990" y="4173104"/>
            <a:ext cx="453191" cy="7010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algn="ctr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97" y="5140567"/>
            <a:ext cx="1156374" cy="821607"/>
          </a:xfrm>
          <a:prstGeom prst="rect">
            <a:avLst/>
          </a:prstGeom>
        </p:spPr>
      </p:pic>
      <p:sp>
        <p:nvSpPr>
          <p:cNvPr id="10" name="向上箭號 9"/>
          <p:cNvSpPr/>
          <p:nvPr/>
        </p:nvSpPr>
        <p:spPr bwMode="auto">
          <a:xfrm rot="10800000">
            <a:off x="4782380" y="4477125"/>
            <a:ext cx="881107" cy="518450"/>
          </a:xfrm>
          <a:prstGeom prst="upArrow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algn="ctr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 rot="10800000">
            <a:off x="4996336" y="4368961"/>
            <a:ext cx="453191" cy="7010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algn="ctr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 rot="10800000">
            <a:off x="4996335" y="4245022"/>
            <a:ext cx="453191" cy="7010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algn="ctr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 rot="10800000">
            <a:off x="4996334" y="4128670"/>
            <a:ext cx="453191" cy="7010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algn="ctr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52" y="5040009"/>
            <a:ext cx="1284753" cy="1050207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2438440" y="3417720"/>
            <a:ext cx="185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Commands to CPU device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257804" y="3395565"/>
            <a:ext cx="185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Commands to GPU device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272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/>
                </a:solidFill>
              </a:rPr>
              <a:t>Enqueue</a:t>
            </a:r>
            <a:r>
              <a:rPr lang="en-US" altLang="zh-TW" dirty="0">
                <a:solidFill>
                  <a:schemeClr val="tx1"/>
                </a:solidFill>
              </a:rPr>
              <a:t> Commands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480" y="1264043"/>
            <a:ext cx="8097837" cy="5290199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/>
              <a:t>Memory commands</a:t>
            </a:r>
          </a:p>
          <a:p>
            <a:pPr lvl="1"/>
            <a:r>
              <a:rPr lang="en-US" altLang="zh-TW" sz="2400" dirty="0"/>
              <a:t>Data transfers </a:t>
            </a:r>
          </a:p>
          <a:p>
            <a:pPr lvl="2"/>
            <a:r>
              <a:rPr lang="en-US" altLang="zh-TW" sz="2000" dirty="0"/>
              <a:t>host to device: </a:t>
            </a:r>
          </a:p>
          <a:p>
            <a:pPr lvl="3"/>
            <a:r>
              <a:rPr lang="en-US" altLang="zh-TW" sz="1600" dirty="0" err="1"/>
              <a:t>clEnqueueWriteBuffer</a:t>
            </a:r>
            <a:r>
              <a:rPr lang="en-US" altLang="zh-TW" sz="1600" dirty="0"/>
              <a:t>(queue, </a:t>
            </a:r>
            <a:r>
              <a:rPr lang="en-US" altLang="zh-TW" sz="1600" dirty="0" err="1">
                <a:solidFill>
                  <a:schemeClr val="accent2"/>
                </a:solidFill>
              </a:rPr>
              <a:t>mem_buf</a:t>
            </a:r>
            <a:r>
              <a:rPr lang="en-US" altLang="zh-TW" sz="1600" dirty="0"/>
              <a:t>, CL_TRUE, </a:t>
            </a:r>
            <a:r>
              <a:rPr lang="en-US" altLang="zh-TW" sz="1600" dirty="0">
                <a:solidFill>
                  <a:schemeClr val="accent2"/>
                </a:solidFill>
              </a:rPr>
              <a:t>offset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sizeof</a:t>
            </a:r>
            <a:r>
              <a:rPr lang="en-US" altLang="zh-TW" sz="1600" dirty="0"/>
              <a:t>(</a:t>
            </a:r>
            <a:r>
              <a:rPr lang="en-US" altLang="zh-TW" sz="1600" dirty="0" err="1">
                <a:solidFill>
                  <a:srgbClr val="FF0000"/>
                </a:solidFill>
              </a:rPr>
              <a:t>host_ptr</a:t>
            </a:r>
            <a:r>
              <a:rPr lang="en-US" altLang="zh-TW" sz="1600" dirty="0"/>
              <a:t>), </a:t>
            </a:r>
            <a:r>
              <a:rPr lang="en-US" altLang="zh-TW" sz="1600" dirty="0" err="1">
                <a:solidFill>
                  <a:srgbClr val="FF0000"/>
                </a:solidFill>
              </a:rPr>
              <a:t>host_ptr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num_event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event_list</a:t>
            </a:r>
            <a:r>
              <a:rPr lang="en-US" altLang="zh-TW" sz="1600" dirty="0"/>
              <a:t>, event);</a:t>
            </a:r>
          </a:p>
          <a:p>
            <a:pPr lvl="2"/>
            <a:r>
              <a:rPr lang="en-US" altLang="zh-TW" sz="2000" dirty="0"/>
              <a:t>device to host: </a:t>
            </a:r>
          </a:p>
          <a:p>
            <a:pPr lvl="3"/>
            <a:r>
              <a:rPr lang="en-US" altLang="zh-TW" sz="1600" dirty="0" err="1"/>
              <a:t>clEnqueueReadBuffer</a:t>
            </a:r>
            <a:r>
              <a:rPr lang="en-US" altLang="zh-TW" sz="1600" dirty="0"/>
              <a:t>(queue, </a:t>
            </a:r>
            <a:r>
              <a:rPr lang="en-US" altLang="zh-TW" sz="1600" dirty="0" err="1">
                <a:solidFill>
                  <a:srgbClr val="FF0000"/>
                </a:solidFill>
              </a:rPr>
              <a:t>mem_buf</a:t>
            </a:r>
            <a:r>
              <a:rPr lang="en-US" altLang="zh-TW" sz="1600" dirty="0"/>
              <a:t>, CL_TRUE, </a:t>
            </a:r>
            <a:r>
              <a:rPr lang="en-US" altLang="zh-TW" sz="1600" dirty="0">
                <a:solidFill>
                  <a:srgbClr val="FF0000"/>
                </a:solidFill>
              </a:rPr>
              <a:t>offset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sizeof</a:t>
            </a:r>
            <a:r>
              <a:rPr lang="en-US" altLang="zh-TW" sz="1600" dirty="0"/>
              <a:t>(</a:t>
            </a:r>
            <a:r>
              <a:rPr lang="en-US" altLang="zh-TW" sz="1600" dirty="0" err="1">
                <a:solidFill>
                  <a:schemeClr val="accent2"/>
                </a:solidFill>
              </a:rPr>
              <a:t>host_ptr</a:t>
            </a:r>
            <a:r>
              <a:rPr lang="en-US" altLang="zh-TW" sz="1600" dirty="0"/>
              <a:t>), </a:t>
            </a:r>
            <a:r>
              <a:rPr lang="en-US" altLang="zh-TW" sz="1600" dirty="0" err="1">
                <a:solidFill>
                  <a:schemeClr val="accent2"/>
                </a:solidFill>
              </a:rPr>
              <a:t>host_ptr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num_event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event_list</a:t>
            </a:r>
            <a:r>
              <a:rPr lang="en-US" altLang="zh-TW" sz="1600" dirty="0"/>
              <a:t>, event);</a:t>
            </a:r>
          </a:p>
          <a:p>
            <a:pPr lvl="2"/>
            <a:r>
              <a:rPr lang="en-US" altLang="zh-TW" sz="2000" dirty="0"/>
              <a:t>inside device:</a:t>
            </a:r>
          </a:p>
          <a:p>
            <a:pPr lvl="3"/>
            <a:r>
              <a:rPr lang="en-US" altLang="zh-TW" sz="1600" dirty="0" err="1"/>
              <a:t>clEnqueueReadBuffer</a:t>
            </a:r>
            <a:r>
              <a:rPr lang="en-US" altLang="zh-TW" sz="1600" dirty="0"/>
              <a:t>(queue, </a:t>
            </a:r>
            <a:r>
              <a:rPr lang="en-US" altLang="zh-TW" sz="1600" dirty="0" err="1">
                <a:solidFill>
                  <a:srgbClr val="FF0000"/>
                </a:solidFill>
              </a:rPr>
              <a:t>src_buf</a:t>
            </a:r>
            <a:r>
              <a:rPr lang="en-US" altLang="zh-TW" sz="1600" dirty="0"/>
              <a:t>, </a:t>
            </a:r>
            <a:r>
              <a:rPr lang="en-US" altLang="zh-TW" sz="1600" dirty="0" err="1">
                <a:solidFill>
                  <a:schemeClr val="accent2"/>
                </a:solidFill>
              </a:rPr>
              <a:t>dst_buf</a:t>
            </a:r>
            <a:r>
              <a:rPr lang="en-US" altLang="zh-TW" sz="1600" dirty="0"/>
              <a:t>, </a:t>
            </a:r>
            <a:r>
              <a:rPr lang="en-US" altLang="zh-TW" sz="1600" dirty="0" err="1">
                <a:solidFill>
                  <a:srgbClr val="FF0000"/>
                </a:solidFill>
              </a:rPr>
              <a:t>src_offset</a:t>
            </a:r>
            <a:r>
              <a:rPr lang="en-US" altLang="zh-TW" sz="1600" dirty="0"/>
              <a:t>, </a:t>
            </a:r>
            <a:r>
              <a:rPr lang="en-US" altLang="zh-TW" sz="1600" dirty="0" err="1">
                <a:solidFill>
                  <a:schemeClr val="accent2"/>
                </a:solidFill>
              </a:rPr>
              <a:t>dst_offset</a:t>
            </a:r>
            <a:r>
              <a:rPr lang="en-US" altLang="zh-TW" sz="1600" dirty="0"/>
              <a:t>, size, </a:t>
            </a:r>
            <a:r>
              <a:rPr lang="en-US" altLang="zh-TW" sz="1600" dirty="0" err="1"/>
              <a:t>num_event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event_list</a:t>
            </a:r>
            <a:r>
              <a:rPr lang="en-US" altLang="zh-TW" sz="1600" dirty="0"/>
              <a:t>, event);</a:t>
            </a:r>
            <a:endParaRPr lang="en-US" altLang="zh-TW" dirty="0"/>
          </a:p>
          <a:p>
            <a:r>
              <a:rPr lang="en-US" altLang="zh-TW" sz="2800" dirty="0"/>
              <a:t>Kernel execution commands</a:t>
            </a:r>
            <a:endParaRPr lang="en-US" altLang="zh-TW" sz="2400" dirty="0"/>
          </a:p>
          <a:p>
            <a:pPr lvl="1"/>
            <a:r>
              <a:rPr lang="en-US" altLang="zh-TW" sz="2400" dirty="0" err="1"/>
              <a:t>NDRange</a:t>
            </a:r>
            <a:r>
              <a:rPr lang="en-US" altLang="zh-TW" sz="2400" dirty="0"/>
              <a:t> workload</a:t>
            </a:r>
          </a:p>
          <a:p>
            <a:pPr lvl="2"/>
            <a:r>
              <a:rPr lang="en-US" altLang="zh-TW" sz="2000" dirty="0" err="1"/>
              <a:t>clEnqueueNDRangeKernel</a:t>
            </a:r>
            <a:r>
              <a:rPr lang="en-US" altLang="zh-TW" sz="2000" dirty="0"/>
              <a:t>(queue, kernel, </a:t>
            </a:r>
            <a:r>
              <a:rPr lang="en-US" altLang="zh-TW" sz="2000" dirty="0">
                <a:solidFill>
                  <a:srgbClr val="FF0000"/>
                </a:solidFill>
              </a:rPr>
              <a:t>dim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offet</a:t>
            </a:r>
            <a:r>
              <a:rPr lang="en-US" altLang="zh-TW" sz="2000" dirty="0"/>
              <a:t>, </a:t>
            </a:r>
            <a:r>
              <a:rPr lang="en-US" altLang="zh-TW" sz="2000" dirty="0">
                <a:solidFill>
                  <a:schemeClr val="accent2"/>
                </a:solidFill>
              </a:rPr>
              <a:t>&amp;</a:t>
            </a:r>
            <a:r>
              <a:rPr lang="en-US" altLang="zh-TW" sz="2000" dirty="0" err="1">
                <a:solidFill>
                  <a:schemeClr val="accent2"/>
                </a:solidFill>
              </a:rPr>
              <a:t>global_size</a:t>
            </a:r>
            <a:r>
              <a:rPr lang="en-US" altLang="zh-TW" sz="2000" dirty="0"/>
              <a:t>, </a:t>
            </a:r>
            <a:r>
              <a:rPr lang="en-US" altLang="zh-TW" sz="2000" dirty="0">
                <a:solidFill>
                  <a:srgbClr val="00B050"/>
                </a:solidFill>
              </a:rPr>
              <a:t>&amp;</a:t>
            </a:r>
            <a:r>
              <a:rPr lang="en-US" altLang="zh-TW" sz="2000" dirty="0" err="1">
                <a:solidFill>
                  <a:srgbClr val="00B050"/>
                </a:solidFill>
              </a:rPr>
              <a:t>local_size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num_event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event_list</a:t>
            </a:r>
            <a:r>
              <a:rPr lang="en-US" altLang="zh-TW" sz="2000" dirty="0"/>
              <a:t>, event)</a:t>
            </a:r>
          </a:p>
        </p:txBody>
      </p:sp>
    </p:spTree>
    <p:extLst>
      <p:ext uri="{BB962C8B-B14F-4D97-AF65-F5344CB8AC3E}">
        <p14:creationId xmlns:p14="http://schemas.microsoft.com/office/powerpoint/2010/main" val="3893394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9CD62E-FA3B-413A-8BF7-AE6EAA57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of OpenCL 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F0BDF7-8FF2-4142-AB52-D446F4AE6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en-US" altLang="zh-TW" sz="2800" dirty="0">
                <a:solidFill>
                  <a:srgbClr val="FF0000"/>
                </a:solidFill>
              </a:rPr>
              <a:t>At the conceptional level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Platform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Execution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Memory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Programming model</a:t>
            </a:r>
          </a:p>
          <a:p>
            <a:pPr>
              <a:buFont typeface="Wingdings 3" panose="05040102010807070707" pitchFamily="18" charset="2"/>
              <a:buChar char="u"/>
            </a:pPr>
            <a:r>
              <a:rPr lang="en-US" altLang="zh-TW" sz="2600" dirty="0"/>
              <a:t>At the programming level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Platform API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Runtime API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rgbClr val="FF0000"/>
                </a:solidFill>
              </a:rPr>
              <a:t>OpenCL C (kernel code, programming language)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34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5EEE1-927B-455E-B1CC-E3F53F45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OpenCL kernel code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56A1DB-4BF2-467A-8150-BB223B124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Derived form ISO C99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A few restrictions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No recursion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No function pointers,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No functions from the C99 standard headers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Preprocessing directives defined by C99 are supported (e.g., </a:t>
            </a:r>
            <a:r>
              <a:rPr lang="en-US" altLang="zh-TW" dirty="0">
                <a:latin typeface="Calibri Light" panose="020F0302020204030204" pitchFamily="34" charset="0"/>
                <a:cs typeface="Calibri Light" panose="020F0302020204030204" pitchFamily="34" charset="0"/>
              </a:rPr>
              <a:t>#include</a:t>
            </a:r>
            <a:r>
              <a:rPr lang="en-US" altLang="zh-TW" dirty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Built-in data types: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Scalar and vector data types, pointers, images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Mandatory built–in functions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Work-item function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err="1"/>
              <a:t>math.h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Synchronization function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8322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C65C5F-D4F8-48CA-9A28-37450760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Qualifiers and Functions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CFEF3C-1820-48A1-B5BB-60F8D3F7D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Function qualifiers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i="1" dirty="0">
                <a:latin typeface="Daytona Pro Light" panose="020B0604020202020204" pitchFamily="34" charset="0"/>
                <a:cs typeface="Calibri Light" panose="020F0302020204030204" pitchFamily="34" charset="0"/>
              </a:rPr>
              <a:t>__</a:t>
            </a:r>
            <a:r>
              <a:rPr lang="en-US" altLang="zh-TW" i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kernel</a:t>
            </a:r>
            <a:r>
              <a:rPr lang="en-US" altLang="zh-TW" i="1" dirty="0">
                <a:latin typeface="Daytona Pro Light" panose="020B0604020202020204" pitchFamily="34" charset="0"/>
                <a:cs typeface="Calibri Light" panose="020F0302020204030204" pitchFamily="34" charset="0"/>
              </a:rPr>
              <a:t> </a:t>
            </a:r>
            <a:r>
              <a:rPr lang="en-US" altLang="zh-TW" dirty="0">
                <a:latin typeface="+mn-ea"/>
                <a:cs typeface="Calibri Light" panose="020F0302020204030204" pitchFamily="34" charset="0"/>
              </a:rPr>
              <a:t>qualifier declares a function as a kernel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>
                <a:latin typeface="+mn-ea"/>
                <a:cs typeface="Calibri Light" panose="020F0302020204030204" pitchFamily="34" charset="0"/>
              </a:rPr>
              <a:t>Address space qualifiers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__global, __local, __constant, __private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>
                <a:latin typeface="+mn-ea"/>
                <a:cs typeface="Calibri Light" panose="020F0302020204030204" pitchFamily="34" charset="0"/>
              </a:rPr>
              <a:t>Pointer kernel argument must be declared with an address space qualifier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>
                <a:latin typeface="+mn-ea"/>
                <a:cs typeface="Calibri Light" panose="020F0302020204030204" pitchFamily="34" charset="0"/>
              </a:rPr>
              <a:t>Work-item functions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get_work_dim</a:t>
            </a:r>
            <a:r>
              <a:rPr lang="en-US" altLang="zh-TW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(), get_global_id(), </a:t>
            </a:r>
            <a:r>
              <a:rPr lang="en-US" altLang="zh-TW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get_local_id</a:t>
            </a:r>
            <a:r>
              <a:rPr lang="en-US" altLang="zh-TW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(), </a:t>
            </a:r>
            <a:r>
              <a:rPr lang="en-US" altLang="zh-TW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get_group_id</a:t>
            </a:r>
            <a:r>
              <a:rPr lang="en-US" altLang="zh-TW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(), </a:t>
            </a:r>
            <a:r>
              <a:rPr lang="en-US" altLang="zh-TW" dirty="0">
                <a:latin typeface="+mn-ea"/>
                <a:cs typeface="Calibri Light" panose="020F0302020204030204" pitchFamily="34" charset="0"/>
              </a:rPr>
              <a:t>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Synchronization functions</a:t>
            </a:r>
            <a:endParaRPr lang="en-US" altLang="zh-TW" dirty="0">
              <a:latin typeface="+mn-ea"/>
              <a:cs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Barriers — all work-items within a work-group must execute the barrier function before any work-item can continue: </a:t>
            </a:r>
            <a:r>
              <a:rPr lang="en-US" altLang="zh-TW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barrier(</a:t>
            </a:r>
            <a:r>
              <a:rPr lang="en-US" altLang="zh-TW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cl_mem_fence_flags</a:t>
            </a:r>
            <a:r>
              <a:rPr lang="en-US" altLang="zh-TW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flags) </a:t>
            </a:r>
          </a:p>
        </p:txBody>
      </p:sp>
    </p:spTree>
    <p:extLst>
      <p:ext uri="{BB962C8B-B14F-4D97-AF65-F5344CB8AC3E}">
        <p14:creationId xmlns:p14="http://schemas.microsoft.com/office/powerpoint/2010/main" val="172271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39849" y="411513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 dirty="0">
                <a:solidFill>
                  <a:schemeClr val="tx1"/>
                </a:solidFill>
              </a:rPr>
              <a:t>Outline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415600" y="1600220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342900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altLang="zh-TW" sz="2000" dirty="0"/>
              <a:t>Background Knowledge</a:t>
            </a:r>
          </a:p>
          <a:p>
            <a:pPr marL="952484" lvl="2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altLang="zh-TW" sz="1800" dirty="0"/>
              <a:t>Introduction to OpenCL</a:t>
            </a:r>
          </a:p>
          <a:p>
            <a:pPr marL="952484" lvl="2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altLang="zh-TW" sz="1800" dirty="0"/>
              <a:t>OpenCL Program Structure</a:t>
            </a:r>
          </a:p>
          <a:p>
            <a:pPr marL="952484" lvl="2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altLang="zh-TW" sz="1800" dirty="0"/>
              <a:t>OpenCL Runtime System</a:t>
            </a:r>
          </a:p>
          <a:p>
            <a:pPr marL="0" lvl="1" indent="0">
              <a:spcBef>
                <a:spcPts val="1000"/>
              </a:spcBef>
              <a:buSzPct val="80000"/>
              <a:buNone/>
            </a:pPr>
            <a:endParaRPr lang="en-US" altLang="zh-TW" sz="2000" dirty="0"/>
          </a:p>
          <a:p>
            <a:pPr marL="342900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altLang="zh-TW" sz="2000" dirty="0"/>
              <a:t>Exercises</a:t>
            </a:r>
          </a:p>
          <a:p>
            <a:pPr marL="952484" lvl="2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altLang="zh-TW" sz="1800" dirty="0"/>
              <a:t>Environment </a:t>
            </a:r>
            <a:r>
              <a:rPr lang="en-US" altLang="zh-TW" sz="1800" dirty="0" err="1"/>
              <a:t>SetUp</a:t>
            </a:r>
            <a:endParaRPr lang="en-US" altLang="zh-TW" sz="1800" dirty="0"/>
          </a:p>
          <a:p>
            <a:pPr marL="952484" lvl="2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altLang="zh-TW" sz="1800" dirty="0"/>
              <a:t>OpenCL on </a:t>
            </a:r>
            <a:r>
              <a:rPr lang="en-US" altLang="zh-TW" sz="1800" dirty="0" err="1"/>
              <a:t>CASLab</a:t>
            </a:r>
            <a:r>
              <a:rPr lang="en-US" altLang="zh-TW" sz="1800" dirty="0"/>
              <a:t> GPU</a:t>
            </a:r>
          </a:p>
        </p:txBody>
      </p:sp>
    </p:spTree>
    <p:extLst>
      <p:ext uri="{BB962C8B-B14F-4D97-AF65-F5344CB8AC3E}">
        <p14:creationId xmlns:p14="http://schemas.microsoft.com/office/powerpoint/2010/main" val="4219835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AAB3FA-8C15-4D99-9C65-2468A559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OpenCL kernel code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6BC2818-F507-43F8-B95A-29BADB680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0" y="2514610"/>
            <a:ext cx="5615924" cy="3303864"/>
          </a:xfrm>
          <a:prstGeom prst="rect">
            <a:avLst/>
          </a:prstGeom>
        </p:spPr>
      </p:pic>
      <p:pic>
        <p:nvPicPr>
          <p:cNvPr id="1026" name="Picture 2" descr="A comparison traditional loop with the OpenCL data parallel kernel ...">
            <a:extLst>
              <a:ext uri="{FF2B5EF4-FFF2-40B4-BE49-F238E27FC236}">
                <a16:creationId xmlns:a16="http://schemas.microsoft.com/office/drawing/2014/main" id="{8887C992-CC1B-4B91-9577-D7668835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86" y="3149920"/>
            <a:ext cx="6267455" cy="2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7EBAEDE-DD02-40AB-8AD4-9154BF4C722A}"/>
              </a:ext>
            </a:extLst>
          </p:cNvPr>
          <p:cNvSpPr txBox="1"/>
          <p:nvPr/>
        </p:nvSpPr>
        <p:spPr>
          <a:xfrm>
            <a:off x="701098" y="1874537"/>
            <a:ext cx="539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Example : loop with the OpenCL data </a:t>
            </a:r>
            <a:r>
              <a:rPr lang="en-US" altLang="zh-TW" dirty="0" err="1"/>
              <a:t>paeallel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8697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OpenCL Runtime System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98648"/>
            <a:ext cx="3246318" cy="4916487"/>
          </a:xfrm>
        </p:spPr>
        <p:txBody>
          <a:bodyPr/>
          <a:lstStyle/>
          <a:p>
            <a:r>
              <a:rPr lang="en-US" altLang="zh-TW" sz="2400" dirty="0"/>
              <a:t>Dynamic linking library</a:t>
            </a:r>
          </a:p>
          <a:p>
            <a:pPr lvl="1"/>
            <a:r>
              <a:rPr lang="en-US" altLang="zh-TW" sz="2000" dirty="0"/>
              <a:t>OpenCL API functions</a:t>
            </a:r>
          </a:p>
          <a:p>
            <a:pPr lvl="1"/>
            <a:r>
              <a:rPr lang="en-US" altLang="zh-TW" sz="2000" dirty="0"/>
              <a:t>OpenCL Runtime System</a:t>
            </a:r>
          </a:p>
          <a:p>
            <a:pPr lvl="1"/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77584" y="6362734"/>
            <a:ext cx="1905000" cy="457200"/>
          </a:xfrm>
        </p:spPr>
        <p:txBody>
          <a:bodyPr/>
          <a:lstStyle/>
          <a:p>
            <a:fld id="{3D88D09B-C4CD-47C4-8310-7EC5739ADF7D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069" y="1598647"/>
            <a:ext cx="4606501" cy="3738476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 bwMode="auto">
          <a:xfrm>
            <a:off x="7682461" y="5337123"/>
            <a:ext cx="733167" cy="453081"/>
          </a:xfrm>
          <a:prstGeom prst="downArrow">
            <a:avLst/>
          </a:prstGeom>
          <a:noFill/>
          <a:ln w="349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向下箭號 6"/>
          <p:cNvSpPr/>
          <p:nvPr/>
        </p:nvSpPr>
        <p:spPr bwMode="auto">
          <a:xfrm>
            <a:off x="6334796" y="5337123"/>
            <a:ext cx="733167" cy="453081"/>
          </a:xfrm>
          <a:prstGeom prst="downArrow">
            <a:avLst/>
          </a:prstGeom>
          <a:noFill/>
          <a:ln w="349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" name="向下箭號 7"/>
          <p:cNvSpPr/>
          <p:nvPr/>
        </p:nvSpPr>
        <p:spPr bwMode="auto">
          <a:xfrm>
            <a:off x="4578466" y="5337122"/>
            <a:ext cx="733167" cy="453081"/>
          </a:xfrm>
          <a:prstGeom prst="downArrow">
            <a:avLst/>
          </a:prstGeom>
          <a:noFill/>
          <a:ln w="349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9" y="5873437"/>
            <a:ext cx="1156374" cy="82160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36" y="5837631"/>
            <a:ext cx="1284753" cy="105020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59" y="5904681"/>
            <a:ext cx="1378879" cy="919253"/>
          </a:xfrm>
          <a:prstGeom prst="rect">
            <a:avLst/>
          </a:prstGeom>
        </p:spPr>
      </p:pic>
      <p:sp>
        <p:nvSpPr>
          <p:cNvPr id="12" name="左大括弧 11"/>
          <p:cNvSpPr/>
          <p:nvPr/>
        </p:nvSpPr>
        <p:spPr bwMode="auto">
          <a:xfrm>
            <a:off x="3809127" y="2659827"/>
            <a:ext cx="352048" cy="1626458"/>
          </a:xfrm>
          <a:prstGeom prst="leftBrace">
            <a:avLst>
              <a:gd name="adj1" fmla="val 71512"/>
              <a:gd name="adj2" fmla="val 50000"/>
            </a:avLst>
          </a:prstGeom>
          <a:noFill/>
          <a:ln w="476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255563" y="3969409"/>
            <a:ext cx="1765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accent2"/>
                </a:solidFill>
              </a:rPr>
              <a:t>libOpenCL.so </a:t>
            </a:r>
            <a:endParaRPr lang="zh-TW" alt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94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928" y="266876"/>
            <a:ext cx="8596668" cy="132080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Cross Platform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5928" y="1045381"/>
            <a:ext cx="8097837" cy="65613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Environment variable</a:t>
            </a:r>
          </a:p>
          <a:p>
            <a:pPr lvl="1"/>
            <a:r>
              <a:rPr lang="en-US" altLang="zh-TW" dirty="0"/>
              <a:t>LD_LIBRARY_PATH for UNIX-based system</a:t>
            </a:r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 bwMode="auto">
          <a:xfrm>
            <a:off x="3717858" y="1715666"/>
            <a:ext cx="2320162" cy="167022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400" b="1" dirty="0">
                <a:solidFill>
                  <a:schemeClr val="bg1"/>
                </a:solidFill>
              </a:rPr>
              <a:t>libOpenCL.so (NVIDIA)</a:t>
            </a:r>
            <a:endParaRPr kumimoji="1"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 bwMode="auto">
          <a:xfrm rot="16200000">
            <a:off x="3564754" y="2586527"/>
            <a:ext cx="998979" cy="2723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1100" dirty="0">
                <a:latin typeface="Times New Roman" panose="02020603050405020304" pitchFamily="18" charset="0"/>
                <a:ea typeface="標楷體" panose="03000509000000000000" pitchFamily="65" charset="-120"/>
              </a:rPr>
              <a:t>OpenCL API</a:t>
            </a:r>
            <a:endParaRPr kumimoji="1" lang="zh-TW" altLang="en-US" sz="1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316518" y="2223208"/>
            <a:ext cx="1527814" cy="998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OpenCL Runtime System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" name="矩形 22"/>
          <p:cNvSpPr/>
          <p:nvPr/>
        </p:nvSpPr>
        <p:spPr bwMode="auto">
          <a:xfrm rot="16200000">
            <a:off x="5481557" y="2414606"/>
            <a:ext cx="1533352" cy="272342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</a:rPr>
              <a:t>NVIDIA Driver API</a:t>
            </a:r>
            <a:endParaRPr kumimoji="1" lang="zh-TW" altLang="en-US" sz="1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25" name="弧形接點 24"/>
          <p:cNvCxnSpPr>
            <a:stCxn id="12" idx="3"/>
            <a:endCxn id="21" idx="0"/>
          </p:cNvCxnSpPr>
          <p:nvPr/>
        </p:nvCxnSpPr>
        <p:spPr bwMode="auto">
          <a:xfrm flipV="1">
            <a:off x="2585898" y="2722699"/>
            <a:ext cx="1342174" cy="2209849"/>
          </a:xfrm>
          <a:prstGeom prst="curvedConnector3">
            <a:avLst>
              <a:gd name="adj1" fmla="val 50000"/>
            </a:avLst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向右箭號 28"/>
          <p:cNvSpPr/>
          <p:nvPr/>
        </p:nvSpPr>
        <p:spPr bwMode="auto">
          <a:xfrm>
            <a:off x="6507578" y="2258296"/>
            <a:ext cx="501815" cy="584959"/>
          </a:xfrm>
          <a:prstGeom prst="rightArrow">
            <a:avLst/>
          </a:prstGeom>
          <a:noFill/>
          <a:ln w="476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24" y="1856757"/>
            <a:ext cx="1284753" cy="1050207"/>
          </a:xfrm>
          <a:prstGeom prst="rect">
            <a:avLst/>
          </a:prstGeom>
        </p:spPr>
      </p:pic>
      <p:sp>
        <p:nvSpPr>
          <p:cNvPr id="33" name="圓角矩形 32"/>
          <p:cNvSpPr/>
          <p:nvPr/>
        </p:nvSpPr>
        <p:spPr bwMode="auto">
          <a:xfrm>
            <a:off x="4087356" y="3431433"/>
            <a:ext cx="2922036" cy="1670222"/>
          </a:xfrm>
          <a:prstGeom prst="roundRect">
            <a:avLst/>
          </a:prstGeom>
          <a:solidFill>
            <a:srgbClr val="87131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400" b="1" dirty="0">
                <a:solidFill>
                  <a:schemeClr val="bg1"/>
                </a:solidFill>
              </a:rPr>
              <a:t>libOpenCL.so (CASLAB)</a:t>
            </a:r>
            <a:endParaRPr kumimoji="1"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 bwMode="auto">
          <a:xfrm rot="16200000">
            <a:off x="3934253" y="4302294"/>
            <a:ext cx="998979" cy="2723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</a:rPr>
              <a:t>OpenCL API</a:t>
            </a:r>
            <a:endParaRPr kumimoji="1" lang="zh-TW" altLang="en-US" sz="1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4686018" y="3938975"/>
            <a:ext cx="1414099" cy="998980"/>
          </a:xfrm>
          <a:prstGeom prst="rect">
            <a:avLst/>
          </a:prstGeom>
          <a:solidFill>
            <a:srgbClr val="FFCC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OpenCL Runtime System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6" name="矩形 35"/>
          <p:cNvSpPr/>
          <p:nvPr/>
        </p:nvSpPr>
        <p:spPr bwMode="auto">
          <a:xfrm rot="16200000">
            <a:off x="5950015" y="4098138"/>
            <a:ext cx="1159330" cy="680654"/>
          </a:xfrm>
          <a:prstGeom prst="rect">
            <a:avLst/>
          </a:prstGeom>
          <a:solidFill>
            <a:srgbClr val="FF7C8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200" dirty="0"/>
              <a:t>CASLAB CPU/GPGPU </a:t>
            </a:r>
          </a:p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200" dirty="0"/>
              <a:t>Driver API </a:t>
            </a:r>
            <a:endParaRPr kumimoji="1" lang="zh-TW" altLang="en-US" sz="1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7" name="向右箭號 36"/>
          <p:cNvSpPr/>
          <p:nvPr/>
        </p:nvSpPr>
        <p:spPr bwMode="auto">
          <a:xfrm>
            <a:off x="7098630" y="3978115"/>
            <a:ext cx="426210" cy="584959"/>
          </a:xfrm>
          <a:prstGeom prst="rightArrow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843596" y="2258295"/>
            <a:ext cx="2421924" cy="3142264"/>
            <a:chOff x="0" y="2116041"/>
            <a:chExt cx="2421924" cy="3142264"/>
          </a:xfrm>
        </p:grpSpPr>
        <p:grpSp>
          <p:nvGrpSpPr>
            <p:cNvPr id="11" name="群組 10"/>
            <p:cNvGrpSpPr/>
            <p:nvPr/>
          </p:nvGrpSpPr>
          <p:grpSpPr>
            <a:xfrm>
              <a:off x="0" y="2116041"/>
              <a:ext cx="2421924" cy="1089453"/>
              <a:chOff x="2413686" y="2601570"/>
              <a:chExt cx="2421924" cy="1089453"/>
            </a:xfrm>
          </p:grpSpPr>
          <p:sp>
            <p:nvSpPr>
              <p:cNvPr id="5" name="圓角矩形 4"/>
              <p:cNvSpPr/>
              <p:nvPr/>
            </p:nvSpPr>
            <p:spPr bwMode="auto">
              <a:xfrm>
                <a:off x="2413686" y="2601570"/>
                <a:ext cx="2421924" cy="108945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indent="-228600" algn="ctr" defTabSz="914400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kumimoji="1" lang="en-US" altLang="zh-TW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Application</a:t>
                </a:r>
                <a:endParaRPr kumimoji="1"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 bwMode="auto">
              <a:xfrm>
                <a:off x="2529015" y="3118495"/>
                <a:ext cx="939113" cy="42630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indent="-228600" algn="ctr" defTabSz="914400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kumimoji="1" lang="en-US" altLang="zh-TW" sz="105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Host Source</a:t>
                </a:r>
              </a:p>
              <a:p>
                <a:pPr indent="-228600" algn="ctr" defTabSz="914400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kumimoji="1" lang="en-US" altLang="zh-TW" sz="105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(.</a:t>
                </a:r>
                <a:r>
                  <a:rPr kumimoji="1" lang="en-US" altLang="zh-TW" sz="1050" dirty="0" err="1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cpp</a:t>
                </a:r>
                <a:r>
                  <a:rPr kumimoji="1" lang="en-US" altLang="zh-TW" sz="105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)</a:t>
                </a:r>
                <a:endParaRPr kumimoji="1" lang="zh-TW" altLang="en-US" sz="1200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3550110" y="3118494"/>
                <a:ext cx="1211756" cy="42630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indent="-228600" algn="ctr" defTabSz="914400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TW" sz="1200" dirty="0"/>
                  <a:t>Kernel</a:t>
                </a:r>
                <a:r>
                  <a:rPr kumimoji="1" lang="en-US" altLang="zh-TW" sz="10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 Sources</a:t>
                </a:r>
              </a:p>
              <a:p>
                <a:pPr indent="-228600" algn="ctr" defTabSz="914400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kumimoji="1" lang="en-US" altLang="zh-TW" sz="10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(.cl)</a:t>
                </a:r>
                <a:endParaRPr kumimoji="1" lang="zh-TW" altLang="en-US" sz="1000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 bwMode="auto">
            <a:xfrm>
              <a:off x="465039" y="3636993"/>
              <a:ext cx="1277263" cy="2949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zh-TW" sz="12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C/C++ Compiler</a:t>
              </a:r>
              <a:endParaRPr kumimoji="1"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cxnSp>
          <p:nvCxnSpPr>
            <p:cNvPr id="10" name="直線單箭頭接點 9"/>
            <p:cNvCxnSpPr>
              <a:stCxn id="6" idx="2"/>
              <a:endCxn id="8" idx="0"/>
            </p:cNvCxnSpPr>
            <p:nvPr/>
          </p:nvCxnSpPr>
          <p:spPr bwMode="auto">
            <a:xfrm>
              <a:off x="584886" y="3059273"/>
              <a:ext cx="518785" cy="57772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矩形 11"/>
            <p:cNvSpPr/>
            <p:nvPr/>
          </p:nvSpPr>
          <p:spPr bwMode="auto">
            <a:xfrm>
              <a:off x="465039" y="4322280"/>
              <a:ext cx="1277263" cy="9360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indent="-22860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zh-TW" sz="12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Executable File</a:t>
              </a:r>
              <a:endParaRPr kumimoji="1"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cxnSp>
          <p:nvCxnSpPr>
            <p:cNvPr id="14" name="直線單箭頭接點 13"/>
            <p:cNvCxnSpPr>
              <a:stCxn id="8" idx="2"/>
              <a:endCxn id="12" idx="0"/>
            </p:cNvCxnSpPr>
            <p:nvPr/>
          </p:nvCxnSpPr>
          <p:spPr bwMode="auto">
            <a:xfrm>
              <a:off x="1103671" y="3931969"/>
              <a:ext cx="0" cy="390311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0" name="物件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079750"/>
              </p:ext>
            </p:extLst>
          </p:nvPr>
        </p:nvGraphicFramePr>
        <p:xfrm>
          <a:off x="7559023" y="3195391"/>
          <a:ext cx="2397608" cy="98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610321" imgH="2819400" progId="Visio.Drawing.15">
                  <p:embed/>
                </p:oleObj>
              </mc:Choice>
              <mc:Fallback>
                <p:oleObj name="Visio" r:id="rId4" imgW="5610321" imgH="2819400" progId="Visio.Drawing.15">
                  <p:embed/>
                  <p:pic>
                    <p:nvPicPr>
                      <p:cNvPr id="40" name="物件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023" y="3195391"/>
                        <a:ext cx="2397608" cy="988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圖片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839" y="4427256"/>
            <a:ext cx="2431792" cy="913558"/>
          </a:xfrm>
          <a:prstGeom prst="rect">
            <a:avLst/>
          </a:prstGeom>
        </p:spPr>
      </p:pic>
      <p:cxnSp>
        <p:nvCxnSpPr>
          <p:cNvPr id="43" name="弧形接點 42"/>
          <p:cNvCxnSpPr>
            <a:stCxn id="12" idx="3"/>
            <a:endCxn id="34" idx="0"/>
          </p:cNvCxnSpPr>
          <p:nvPr/>
        </p:nvCxnSpPr>
        <p:spPr bwMode="auto">
          <a:xfrm flipV="1">
            <a:off x="2585899" y="4438465"/>
            <a:ext cx="1711673" cy="494082"/>
          </a:xfrm>
          <a:prstGeom prst="curvedConnector3">
            <a:avLst>
              <a:gd name="adj1" fmla="val 5954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圓角矩形 49"/>
          <p:cNvSpPr/>
          <p:nvPr/>
        </p:nvSpPr>
        <p:spPr bwMode="auto">
          <a:xfrm>
            <a:off x="3100760" y="5150013"/>
            <a:ext cx="2801309" cy="167022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1400" b="1" dirty="0">
                <a:solidFill>
                  <a:schemeClr val="bg1"/>
                </a:solidFill>
              </a:rPr>
              <a:t>libOpenCL.so (Intel)</a:t>
            </a:r>
            <a:endParaRPr kumimoji="1"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 bwMode="auto">
          <a:xfrm rot="16200000">
            <a:off x="2947656" y="6020874"/>
            <a:ext cx="998979" cy="2723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1100" dirty="0">
                <a:latin typeface="Times New Roman" panose="02020603050405020304" pitchFamily="18" charset="0"/>
                <a:ea typeface="標楷體" panose="03000509000000000000" pitchFamily="65" charset="-120"/>
              </a:rPr>
              <a:t>OpenCL API</a:t>
            </a:r>
            <a:endParaRPr kumimoji="1" lang="zh-TW" altLang="en-US" sz="1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3699421" y="5657555"/>
            <a:ext cx="1414099" cy="998980"/>
          </a:xfrm>
          <a:prstGeom prst="rect">
            <a:avLst/>
          </a:prstGeom>
          <a:solidFill>
            <a:srgbClr val="B1DBF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OpenCL Runtime System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3" name="矩形 52"/>
          <p:cNvSpPr/>
          <p:nvPr/>
        </p:nvSpPr>
        <p:spPr bwMode="auto">
          <a:xfrm rot="16200000">
            <a:off x="4911515" y="5868622"/>
            <a:ext cx="1159330" cy="576847"/>
          </a:xfrm>
          <a:prstGeom prst="rect">
            <a:avLst/>
          </a:prstGeom>
          <a:solidFill>
            <a:srgbClr val="6ACFF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indent="-2286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1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Pthread</a:t>
            </a:r>
            <a:r>
              <a:rPr kumimoji="1"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</a:rPr>
              <a:t>-based implementation</a:t>
            </a:r>
            <a:endParaRPr kumimoji="1" lang="zh-TW" altLang="en-US" sz="1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4" name="向右箭號 53"/>
          <p:cNvSpPr/>
          <p:nvPr/>
        </p:nvSpPr>
        <p:spPr bwMode="auto">
          <a:xfrm>
            <a:off x="6038020" y="5692645"/>
            <a:ext cx="426210" cy="584959"/>
          </a:xfrm>
          <a:prstGeom prst="rightArrow">
            <a:avLst/>
          </a:prstGeom>
          <a:noFill/>
          <a:ln w="476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indent="-228600" defTabSz="914400" fontAlgn="base">
              <a:spcBef>
                <a:spcPct val="20000"/>
              </a:spcBef>
              <a:spcAft>
                <a:spcPct val="0"/>
              </a:spcAft>
            </a:pPr>
            <a:endParaRPr kumimoji="1" lang="zh-TW" altLang="en-US" sz="1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55" name="圖片 5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51" y="5513363"/>
            <a:ext cx="1156374" cy="821607"/>
          </a:xfrm>
          <a:prstGeom prst="rect">
            <a:avLst/>
          </a:prstGeom>
        </p:spPr>
      </p:pic>
      <p:cxnSp>
        <p:nvCxnSpPr>
          <p:cNvPr id="57" name="弧形接點 56"/>
          <p:cNvCxnSpPr>
            <a:stCxn id="12" idx="3"/>
            <a:endCxn id="51" idx="0"/>
          </p:cNvCxnSpPr>
          <p:nvPr/>
        </p:nvCxnSpPr>
        <p:spPr bwMode="auto">
          <a:xfrm>
            <a:off x="2585898" y="4932547"/>
            <a:ext cx="725076" cy="1224498"/>
          </a:xfrm>
          <a:prstGeom prst="curvedConnector3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94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8B7081-EBA1-4C70-AE1F-5B92B319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Ex. 1: OpenCL Runtime System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and </a:t>
            </a:r>
            <a:r>
              <a:rPr lang="en-US" altLang="zh-TW" dirty="0" err="1">
                <a:solidFill>
                  <a:schemeClr val="tx1"/>
                </a:solidFill>
              </a:rPr>
              <a:t>CASLab</a:t>
            </a:r>
            <a:r>
              <a:rPr lang="en-US" altLang="zh-TW" dirty="0">
                <a:solidFill>
                  <a:schemeClr val="tx1"/>
                </a:solidFill>
              </a:rPr>
              <a:t>-GPU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27F0D2-0BAA-46A6-9CDD-E978BD9E2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Setup the environment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err="1"/>
              <a:t>CASLab</a:t>
            </a:r>
            <a:r>
              <a:rPr lang="en-US" altLang="zh-TW" dirty="0"/>
              <a:t>-GPU platform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Hardware simulator</a:t>
            </a:r>
          </a:p>
          <a:p>
            <a:pPr marL="761981" lvl="1" indent="0">
              <a:buNone/>
            </a:pPr>
            <a:r>
              <a:rPr lang="en-US" altLang="zh-TW" dirty="0"/>
              <a:t>		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Get device info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1689EB0-7221-4503-AD63-6DA976E68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94" y="2148855"/>
            <a:ext cx="6309291" cy="18959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54ADC29-4ACF-4FAC-9015-151640E7B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040" y="2606049"/>
            <a:ext cx="3770077" cy="399366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3134FF5-AF56-406E-9277-A43164608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94" y="3185487"/>
            <a:ext cx="6096000" cy="11049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42F945E2-8AB6-4CAE-83C6-49C53A87D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294" y="4908825"/>
            <a:ext cx="69913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22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8B7081-EBA1-4C70-AE1F-5B92B319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Ex. 2: OpenCL Vector add 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27F0D2-0BAA-46A6-9CDD-E978BD9E2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Modify kernel code vector_add.cl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Compile the code to run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Result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9C7D21-DC96-4898-8E38-4FFF8ABC5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17" y="2423171"/>
            <a:ext cx="3467100" cy="18764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D119949-8223-411F-905D-66219D504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417" y="5091708"/>
            <a:ext cx="70104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31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382BF1-665C-4C0C-A3E7-08FBFBFC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Ex. 3: OpenCL Vector </a:t>
            </a:r>
            <a:r>
              <a:rPr lang="en-US" altLang="zh-TW" dirty="0" err="1">
                <a:solidFill>
                  <a:schemeClr val="tx1"/>
                </a:solidFill>
              </a:rPr>
              <a:t>add_chain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484E18-E677-46FE-ADBA-11C00DDDD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/>
              <a:t>Modify the host code to finish Chaining vector add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Start with your C program in Ex 2.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Add additional buffer objects and assign them to vectors defined on the host</a:t>
            </a:r>
          </a:p>
          <a:p>
            <a:pPr marL="761981" lvl="1" indent="0">
              <a:buNone/>
            </a:pPr>
            <a:r>
              <a:rPr lang="en-US" altLang="zh-TW" sz="2000" dirty="0"/>
              <a:t>     (see the provided </a:t>
            </a:r>
            <a:r>
              <a:rPr lang="en-US" altLang="zh-TW" sz="2000" dirty="0" err="1"/>
              <a:t>vadd</a:t>
            </a:r>
            <a:r>
              <a:rPr lang="en-US" altLang="zh-TW" sz="2000" dirty="0"/>
              <a:t> programs for examples of how to do this).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Chain </a:t>
            </a:r>
            <a:r>
              <a:rPr lang="en-US" altLang="zh-TW" sz="2000" dirty="0" err="1"/>
              <a:t>vadds</a:t>
            </a:r>
            <a:r>
              <a:rPr lang="en-US" altLang="zh-TW" sz="2000" dirty="0"/>
              <a:t> ... </a:t>
            </a:r>
            <a:r>
              <a:rPr lang="en-US" altLang="zh-TW" sz="2000" i="1" dirty="0"/>
              <a:t>e.g. C=A+B; D=C+E; F=D+G.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Read back the final result and verify that this is correct.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Compare the complexity of your host code to C.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1397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9894C9-7CD7-4354-BC71-BFB4C667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Ex. 4 : OpenCL matrix multiplication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CB0B4C-E246-489F-B944-7898DCD97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Using the code in Execrise04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Implement the kernel code vector_add.cl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Compile the code to run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Result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00D3A86-505F-489D-AE2C-541DBE329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03"/>
          <a:stretch/>
        </p:blipFill>
        <p:spPr>
          <a:xfrm>
            <a:off x="1066855" y="2814108"/>
            <a:ext cx="3638550" cy="171216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8DCC940-B2D3-44F0-B4FD-B5DD809B2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84" y="4836225"/>
            <a:ext cx="6800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1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A324DB-101C-4A14-AC03-A7AD9D421C7C}"/>
              </a:ext>
            </a:extLst>
          </p:cNvPr>
          <p:cNvSpPr/>
          <p:nvPr/>
        </p:nvSpPr>
        <p:spPr>
          <a:xfrm>
            <a:off x="792538" y="1417342"/>
            <a:ext cx="5035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Machine Learning</a:t>
            </a:r>
          </a:p>
          <a:p>
            <a:pPr algn="r"/>
            <a:r>
              <a:rPr lang="en-US" sz="3200" dirty="0">
                <a:solidFill>
                  <a:srgbClr val="FF0000"/>
                </a:solidFill>
              </a:rPr>
              <a:t>Hello!! R2-D2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4DC6C-E20A-494D-9830-D7521C85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62" y="3429000"/>
            <a:ext cx="2510799" cy="25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2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C952CA-5DB1-4FDF-90F5-E038ED18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OpenCL : Open Computing Language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A0D17C-38D6-4089-938A-416D7D62B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9429399" cy="4555200"/>
          </a:xfrm>
        </p:spPr>
        <p:txBody>
          <a:bodyPr/>
          <a:lstStyle/>
          <a:p>
            <a:pPr>
              <a:buFont typeface="Wingdings 3" panose="05040102010807070707" pitchFamily="18" charset="2"/>
              <a:buChar char=""/>
            </a:pPr>
            <a:r>
              <a:rPr lang="en-US" altLang="zh-TW" sz="2400" dirty="0"/>
              <a:t>Program Portability</a:t>
            </a:r>
          </a:p>
          <a:p>
            <a:pPr lvl="1">
              <a:buFont typeface="Wingdings 3" panose="05040102010807070707" pitchFamily="18" charset="2"/>
              <a:buChar char=""/>
            </a:pPr>
            <a:r>
              <a:rPr lang="en-US" altLang="zh-TW" sz="1800" dirty="0"/>
              <a:t>OpenCL is a framework for building</a:t>
            </a:r>
            <a:r>
              <a:rPr lang="en-US" altLang="zh-TW" sz="1800" dirty="0">
                <a:solidFill>
                  <a:srgbClr val="FF0000"/>
                </a:solidFill>
              </a:rPr>
              <a:t> parallel applications </a:t>
            </a:r>
            <a:r>
              <a:rPr lang="en-US" altLang="zh-TW" sz="1800" dirty="0"/>
              <a:t>that are </a:t>
            </a:r>
            <a:r>
              <a:rPr lang="en-US" altLang="zh-TW" sz="1800" dirty="0">
                <a:solidFill>
                  <a:schemeClr val="accent2"/>
                </a:solidFill>
              </a:rPr>
              <a:t>portable</a:t>
            </a:r>
            <a:r>
              <a:rPr lang="en-US" altLang="zh-TW" sz="1800" dirty="0"/>
              <a:t> across heterogeneous platforms.</a:t>
            </a:r>
          </a:p>
          <a:p>
            <a:endParaRPr lang="zh-TW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80AD79-0217-4764-B7F0-1D59410D9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845" y="2880366"/>
            <a:ext cx="5564907" cy="370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0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71BDFE-8A45-4AB6-AAE1-AB442A16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CUDA C vs. OpenCL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BA847C7-B262-4812-B4C6-B20744472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11" y="1691659"/>
            <a:ext cx="6857925" cy="43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6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9CD62E-FA3B-413A-8BF7-AE6EAA57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Architecture of OpenCL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F0BDF7-8FF2-4142-AB52-D446F4AE6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en-US" altLang="zh-TW" sz="2800" dirty="0">
                <a:solidFill>
                  <a:srgbClr val="FF0000"/>
                </a:solidFill>
              </a:rPr>
              <a:t>At the conceptional level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rgbClr val="FF0000"/>
                </a:solidFill>
              </a:rPr>
              <a:t>Platform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Execution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Memory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Programming model</a:t>
            </a:r>
          </a:p>
          <a:p>
            <a:pPr>
              <a:buFont typeface="Wingdings 3" panose="05040102010807070707" pitchFamily="18" charset="2"/>
              <a:buChar char="u"/>
            </a:pPr>
            <a:r>
              <a:rPr lang="en-US" altLang="zh-TW" sz="2600" dirty="0"/>
              <a:t>At the programming level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Platform API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Runtime API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C (kernel code, programming language)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194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3901CD-30DF-430D-8522-494E1B9D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Platform model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23859F-C7E7-43C4-8E6D-22BDC6572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en-US" altLang="zh-TW" sz="2400" dirty="0"/>
              <a:t>Unified Programming Interface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000" dirty="0">
                <a:solidFill>
                  <a:srgbClr val="FF0000"/>
                </a:solidFill>
              </a:rPr>
              <a:t>Abstracted OpenCL platform model</a:t>
            </a:r>
          </a:p>
          <a:p>
            <a:pPr lvl="2">
              <a:buFont typeface="Wingdings 3" panose="05040102010807070707" pitchFamily="18" charset="2"/>
              <a:buChar char="u"/>
            </a:pPr>
            <a:r>
              <a:rPr lang="en-US" altLang="zh-TW" sz="1600" dirty="0">
                <a:solidFill>
                  <a:srgbClr val="FF0000"/>
                </a:solidFill>
              </a:rPr>
              <a:t>A host connected to multiple compute devices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000" dirty="0"/>
              <a:t>Runtime kernel source compilation</a:t>
            </a:r>
            <a:endParaRPr lang="zh-TW" altLang="en-US" sz="2000" dirty="0"/>
          </a:p>
          <a:p>
            <a:endParaRPr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E408CDF-C486-477D-AE4F-B56D7C4A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45" y="3154683"/>
            <a:ext cx="6724471" cy="237155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C16EFD6A-D698-4669-B116-EAC5C1C21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84" y="5526233"/>
            <a:ext cx="678543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8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BE2BA9-D3CA-47E0-ADF5-0DCA42D8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Platform model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D1D5FA-6737-469A-8247-AFE3406B3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en-US" altLang="zh-TW" sz="2400" dirty="0"/>
              <a:t>Unified Programming Interface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000" dirty="0">
                <a:solidFill>
                  <a:srgbClr val="FF0000"/>
                </a:solidFill>
              </a:rPr>
              <a:t>Abstracted OpenCL platform model</a:t>
            </a:r>
          </a:p>
          <a:p>
            <a:pPr lvl="2">
              <a:buFont typeface="Wingdings 3" panose="05040102010807070707" pitchFamily="18" charset="2"/>
              <a:buChar char="u"/>
            </a:pPr>
            <a:r>
              <a:rPr lang="en-US" altLang="zh-TW" sz="1600" dirty="0">
                <a:solidFill>
                  <a:srgbClr val="FF0000"/>
                </a:solidFill>
              </a:rPr>
              <a:t>A host connected to multiple compute devices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000" dirty="0"/>
              <a:t>Runtime kernel source compilation</a:t>
            </a:r>
            <a:endParaRPr lang="zh-TW" altLang="en-US" sz="2000" dirty="0"/>
          </a:p>
          <a:p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697278F-8360-4A96-B376-583B3350F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94" y="3388654"/>
            <a:ext cx="7693819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4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9CD62E-FA3B-413A-8BF7-AE6EAA57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Architecture of OpenCL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F0BDF7-8FF2-4142-AB52-D446F4AE6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en-US" altLang="zh-TW" sz="2800" dirty="0">
                <a:solidFill>
                  <a:srgbClr val="FF0000"/>
                </a:solidFill>
              </a:rPr>
              <a:t>At the conceptional level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chemeClr val="tx1"/>
                </a:solidFill>
              </a:rPr>
              <a:t>Platform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>
                <a:solidFill>
                  <a:srgbClr val="FF0000"/>
                </a:solidFill>
              </a:rPr>
              <a:t>Execution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Memory model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Programming model</a:t>
            </a:r>
          </a:p>
          <a:p>
            <a:pPr>
              <a:buFont typeface="Wingdings 3" panose="05040102010807070707" pitchFamily="18" charset="2"/>
              <a:buChar char="u"/>
            </a:pPr>
            <a:r>
              <a:rPr lang="en-US" altLang="zh-TW" sz="2600" dirty="0"/>
              <a:t>At the programming level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Platform API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Runtime API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altLang="zh-TW" sz="2400" dirty="0"/>
              <a:t>OpenCL C (kernel code, programming language)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30719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C0B0C17A3701BA40BAB9CE5B4F2FB043" ma:contentTypeVersion="2" ma:contentTypeDescription="建立新的文件。" ma:contentTypeScope="" ma:versionID="f9c968cc31ca72fe3daf1d6fd680e2d5">
  <xsd:schema xmlns:xsd="http://www.w3.org/2001/XMLSchema" xmlns:xs="http://www.w3.org/2001/XMLSchema" xmlns:p="http://schemas.microsoft.com/office/2006/metadata/properties" xmlns:ns3="c98e9689-2380-4002-8a0b-754801ca9eb8" targetNamespace="http://schemas.microsoft.com/office/2006/metadata/properties" ma:root="true" ma:fieldsID="f3ef52d889c4e40cbe4031d328f6e5f0" ns3:_="">
    <xsd:import namespace="c98e9689-2380-4002-8a0b-754801ca9e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e9689-2380-4002-8a0b-754801ca9e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37A03D-E43D-4830-8248-D9ED399AB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e9689-2380-4002-8a0b-754801ca9e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0183DA-B47B-4205-8600-F410F4A97C78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c98e9689-2380-4002-8a0b-754801ca9eb8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69445E-FA75-4508-8F49-70441CBDCB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20827</TotalTime>
  <Words>1839</Words>
  <Application>Microsoft Office PowerPoint</Application>
  <PresentationFormat>Widescreen</PresentationFormat>
  <Paragraphs>384</Paragraphs>
  <Slides>37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Daytona Pro Light</vt:lpstr>
      <vt:lpstr>微軟正黑體</vt:lpstr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Facet</vt:lpstr>
      <vt:lpstr>Visio</vt:lpstr>
      <vt:lpstr>人工智慧晶片設計與應用  AI-on-Chip for Machine Learning and Inference </vt:lpstr>
      <vt:lpstr>Lab 5: OpenCL Exercises on CASLab GPU (GPU) </vt:lpstr>
      <vt:lpstr>Outline</vt:lpstr>
      <vt:lpstr>OpenCL : Open Computing Language</vt:lpstr>
      <vt:lpstr>CUDA C vs. OpenCL</vt:lpstr>
      <vt:lpstr>Architecture of OpenCL </vt:lpstr>
      <vt:lpstr>Platform model</vt:lpstr>
      <vt:lpstr>Platform model</vt:lpstr>
      <vt:lpstr>Architecture of OpenCL </vt:lpstr>
      <vt:lpstr>Execution model : Compute Device</vt:lpstr>
      <vt:lpstr>Execution model : NDRange Index Space</vt:lpstr>
      <vt:lpstr>NDRange Workload on Compute Device</vt:lpstr>
      <vt:lpstr>Architecture of OpenCL </vt:lpstr>
      <vt:lpstr>Memory model</vt:lpstr>
      <vt:lpstr>Architecture of OpenCL </vt:lpstr>
      <vt:lpstr>OpenCL Execution Flow</vt:lpstr>
      <vt:lpstr>Architecture of OpenCL </vt:lpstr>
      <vt:lpstr>OpenCL API Functions</vt:lpstr>
      <vt:lpstr>OpenCL Runtime Object Classes</vt:lpstr>
      <vt:lpstr>Querying Functions</vt:lpstr>
      <vt:lpstr>Querying Functions (Cont.)</vt:lpstr>
      <vt:lpstr>Context</vt:lpstr>
      <vt:lpstr>Programs and Kernels</vt:lpstr>
      <vt:lpstr>Memory Object</vt:lpstr>
      <vt:lpstr>Command Queue</vt:lpstr>
      <vt:lpstr>Enqueue Commands</vt:lpstr>
      <vt:lpstr>Architecture of OpenCL </vt:lpstr>
      <vt:lpstr>OpenCL kernel code</vt:lpstr>
      <vt:lpstr>Qualifiers and Functions</vt:lpstr>
      <vt:lpstr>OpenCL kernel code</vt:lpstr>
      <vt:lpstr>OpenCL Runtime System</vt:lpstr>
      <vt:lpstr>Cross Platform</vt:lpstr>
      <vt:lpstr>Ex. 1: OpenCL Runtime System and CASLab-GPU</vt:lpstr>
      <vt:lpstr>Ex. 2: OpenCL Vector add  </vt:lpstr>
      <vt:lpstr>Ex. 3: OpenCL Vector add_chain </vt:lpstr>
      <vt:lpstr>Ex. 4 : OpenCL matrix multiplication</vt:lpstr>
      <vt:lpstr>Thanks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New Hardware Emerge</dc:title>
  <dc:creator>Oscar Law</dc:creator>
  <cp:lastModifiedBy>oscar kai</cp:lastModifiedBy>
  <cp:revision>277</cp:revision>
  <dcterms:created xsi:type="dcterms:W3CDTF">2016-10-22T21:54:17Z</dcterms:created>
  <dcterms:modified xsi:type="dcterms:W3CDTF">2021-05-12T03:10:20Z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0x010100C0B0C17A3701BA40BAB9CE5B4F2FB043</vt:lpwstr>
  </property>
</Properties>
</file>