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78" roundtripDataSignature="AMtx7mg1uk43a5TdP6HScUhQITAjcIQf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0F8790-20C0-41BA-98C6-8A94C5998AB5}">
  <a:tblStyle styleId="{900F8790-20C0-41BA-98C6-8A94C5998AB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fill>
          <a:solidFill>
            <a:srgbClr val="CACA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CACA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 b="off" i="off"/>
    </a:neCell>
    <a:nwCell>
      <a:tcTxStyle b="off" i="off"/>
    </a:nwCell>
  </a:tblStyle>
  <a:tblStyle styleId="{4FBC2C5C-DC8A-4640-9645-90F9AFD274F6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8" Type="http://customschemas.google.com/relationships/presentationmetadata" Target="meta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780b318ff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c780b318ff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7693b2534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c7693b2534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c74049eac2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c74049eac2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c74049eac2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gc74049eac2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772b4e8a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gc772b4e8a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c772b4e8ab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gc772b4e8ab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c845219d45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4" name="Google Shape;404;gc845219d45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c845219d45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gc845219d45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c845219d45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gc845219d45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850855df1_3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c850855df1_3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c845219d45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2" name="Google Shape;462;gc845219d45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6" name="Google Shape;47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5" name="Google Shape;49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6" name="Google Shape;506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6" name="Google Shape;51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6" name="Google Shape;526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6" name="Google Shape;536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6" name="Google Shape;54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4" name="Google Shape;554;p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4" name="Google Shape;56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c70529662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4" name="Google Shape;574;gc70529662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4" name="Google Shape;58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c727d5b4f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http://doc.kneron.com/docs/#toolchain/converters/</a:t>
            </a:r>
            <a:endParaRPr/>
          </a:p>
        </p:txBody>
      </p:sp>
      <p:sp>
        <p:nvSpPr>
          <p:cNvPr id="603" name="Google Shape;603;gc727d5b4f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c7693b2534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4" name="Google Shape;624;gc7693b2534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c7693b2534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7" name="Google Shape;637;gc7693b2534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0" name="Google Shape;65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0" name="Google Shape;66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c727d5b4f6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5" name="Google Shape;675;gc727d5b4f6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c727d5b4f6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0" name="Google Shape;690;gc727d5b4f6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1" name="Google Shape;71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c66b032f8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1" name="Google Shape;721;gc66b032f8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0" name="Google Shape;730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3" name="Google Shape;7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c63816bf4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2" name="Google Shape;752;gc63816bf45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c63816bf45_1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6" name="Google Shape;766;gc63816bf45_1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0" name="Google Shape;780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6" name="Google Shape;79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3" name="Google Shape;81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1" name="Google Shape;831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5" name="Google Shape;845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c66b032f87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1" name="Google Shape;861;gc66b032f87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c66b032f87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1" name="Google Shape;871;gc66b032f87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1" name="Google Shape;88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9" name="Google Shape;89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0" name="Google Shape;920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c727d5b4f6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0" name="Google Shape;930;gc727d5b4f6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0" name="Google Shape;940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4" name="Google Shape;95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3" name="Google Shape;96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2" name="Google Shape;97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1" name="Google Shape;981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0" name="Google Shape;990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767a6056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c767a6056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c767a6056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://doc.kneron.com/docs/#host_lib_0.8.0/host_api/dme_api/" TargetMode="External"/><Relationship Id="rId6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hyperlink" Target="https://awesomeopensource.com/projects/keras-models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8.png"/><Relationship Id="rId6" Type="http://schemas.openxmlformats.org/officeDocument/2006/relationships/image" Target="../media/image2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2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aslab.ee.ncku.edu.tw/dokuwiki/_media/course:aoc:lab3_code.zip" TargetMode="External"/><Relationship Id="rId4" Type="http://schemas.openxmlformats.org/officeDocument/2006/relationships/hyperlink" Target="https://github.com/kneron/Kneron_Computer_Lab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github.com/kneron/Kneron_Computer_Lab" TargetMode="External"/><Relationship Id="rId6" Type="http://schemas.openxmlformats.org/officeDocument/2006/relationships/hyperlink" Target="https://www.kneron.com/tw/support/developers/" TargetMode="External"/><Relationship Id="rId7" Type="http://schemas.openxmlformats.org/officeDocument/2006/relationships/hyperlink" Target="https://developers.google.com/machine-learning/crash-course/ml-intro" TargetMode="Externa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/>
              <a:t>AI on Chip</a:t>
            </a:r>
            <a:br>
              <a:rPr b="1" lang="en-US"/>
            </a:br>
            <a:r>
              <a:rPr b="1" lang="en-US"/>
              <a:t>Lab3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Getting started to use Kneron KL520 USB AI dongle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2021/3/17</a:t>
            </a:r>
            <a:endParaRPr/>
          </a:p>
        </p:txBody>
      </p:sp>
      <p:pic>
        <p:nvPicPr>
          <p:cNvPr descr="A close up of a logo&#10;&#10;Description automatically generated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780b318ff_0_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Environment setup</a:t>
            </a:r>
            <a:endParaRPr/>
          </a:p>
        </p:txBody>
      </p:sp>
      <p:sp>
        <p:nvSpPr>
          <p:cNvPr id="183" name="Google Shape;183;gc780b318ff_0_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Install pip3 package and related software libraries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$ sudo apt-get install python3-pip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$ pip3 install --upgrade pip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$ pip3 install numpy==1.19.3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$ pip3 install opencv-python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$ sudo apt-get install libusb-1.0-0-dev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184" name="Google Shape;184;gc780b318ff_0_18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185" name="Google Shape;185;gc780b318ff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c780b318ff_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7693b2534_0_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Environment setup</a:t>
            </a:r>
            <a:endParaRPr/>
          </a:p>
        </p:txBody>
      </p:sp>
      <p:sp>
        <p:nvSpPr>
          <p:cNvPr id="192" name="Google Shape;192;gc7693b2534_0_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Install Kneron Host Side API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$ cd ~/Lab3_code/pkgs/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$ pip3 install kdp_host_api-1.1.2_linux_-py3-none-any.whl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Installation path: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~/.local/lib/python3.8/site-packages/kdp_host_api/*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193" name="Google Shape;193;gc7693b2534_0_3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194" name="Google Shape;194;gc7693b2534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c7693b2534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c7693b2534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2125" y="3708250"/>
            <a:ext cx="8667750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>
            <p:ph type="title"/>
          </p:nvPr>
        </p:nvSpPr>
        <p:spPr>
          <a:xfrm>
            <a:off x="812985" y="2559684"/>
            <a:ext cx="10515600" cy="2145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Object detection –</a:t>
            </a:r>
            <a:br>
              <a:rPr b="1" lang="en-US"/>
            </a:br>
            <a:r>
              <a:rPr b="1" lang="en-US"/>
              <a:t>	</a:t>
            </a:r>
            <a:r>
              <a:rPr b="1" lang="en-US" sz="3600"/>
              <a:t>- Run Yolov3 on CPU</a:t>
            </a:r>
            <a:br>
              <a:rPr b="1" lang="en-US" sz="3600"/>
            </a:br>
            <a:r>
              <a:rPr b="1" lang="en-US" sz="3600"/>
              <a:t>	</a:t>
            </a:r>
            <a:r>
              <a:rPr b="1" lang="en-US" sz="3600">
                <a:solidFill>
                  <a:srgbClr val="D0CECE"/>
                </a:solidFill>
              </a:rPr>
              <a:t>- Run Yolov3 with Kneron KL520</a:t>
            </a:r>
            <a:endParaRPr/>
          </a:p>
        </p:txBody>
      </p:sp>
      <p:pic>
        <p:nvPicPr>
          <p:cNvPr descr="A close up of a logo&#10;&#10;Description automatically generated" id="202" name="Google Shape;20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Run Yolov3 on CPU</a:t>
            </a:r>
            <a:endParaRPr/>
          </a:p>
        </p:txBody>
      </p:sp>
      <p:sp>
        <p:nvSpPr>
          <p:cNvPr id="209" name="Google Shape;20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Open the terminal and type the following commands: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$ cd ~/Lab3_code/python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$ python3 sw_yolo3.py -h</a:t>
            </a:r>
            <a:endParaRPr/>
          </a:p>
        </p:txBody>
      </p:sp>
      <p:cxnSp>
        <p:nvCxnSpPr>
          <p:cNvPr id="210" name="Google Shape;210;p12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211" name="Google Shape;2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2325" y="3778525"/>
            <a:ext cx="546735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Run Yolov3 on CPU</a:t>
            </a:r>
            <a:endParaRPr/>
          </a:p>
        </p:txBody>
      </p:sp>
      <p:sp>
        <p:nvSpPr>
          <p:cNvPr id="219" name="Google Shape;219;p13"/>
          <p:cNvSpPr txBox="1"/>
          <p:nvPr>
            <p:ph idx="1" type="body"/>
          </p:nvPr>
        </p:nvSpPr>
        <p:spPr>
          <a:xfrm>
            <a:off x="838200" y="1825625"/>
            <a:ext cx="56571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/>
              <a:t>$ python3 sw_yolo3.py -t image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/>
              <a:t>Input image file : cat.jpg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/>
              <a:t>You can type the following command 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/>
              <a:t>and see the results.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/>
              <a:t>$ python3 sw_yolo3.py -t camera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00"/>
          </a:p>
        </p:txBody>
      </p:sp>
      <p:cxnSp>
        <p:nvCxnSpPr>
          <p:cNvPr id="220" name="Google Shape;220;p13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221" name="Google Shape;2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1266" y="2012313"/>
            <a:ext cx="4883699" cy="397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/>
          <p:nvPr>
            <p:ph type="title"/>
          </p:nvPr>
        </p:nvSpPr>
        <p:spPr>
          <a:xfrm>
            <a:off x="812985" y="2559684"/>
            <a:ext cx="10515600" cy="2145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Object detection –</a:t>
            </a:r>
            <a:br>
              <a:rPr b="1" lang="en-US"/>
            </a:br>
            <a:r>
              <a:rPr b="1" lang="en-US"/>
              <a:t>	</a:t>
            </a:r>
            <a:r>
              <a:rPr b="1" lang="en-US" sz="3600">
                <a:solidFill>
                  <a:schemeClr val="lt2"/>
                </a:solidFill>
              </a:rPr>
              <a:t>- Run Yolov3 on CPU</a:t>
            </a:r>
            <a:br>
              <a:rPr b="1" lang="en-US" sz="3600"/>
            </a:br>
            <a:r>
              <a:rPr b="1" lang="en-US" sz="3600"/>
              <a:t>	- Run Yolov3 with Kneron KL520</a:t>
            </a:r>
            <a:endParaRPr/>
          </a:p>
        </p:txBody>
      </p:sp>
      <p:pic>
        <p:nvPicPr>
          <p:cNvPr descr="A close up of a logo&#10;&#10;Description automatically generated" id="229" name="Google Shape;22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Run Yolov3 with Kneron KL520</a:t>
            </a:r>
            <a:endParaRPr/>
          </a:p>
        </p:txBody>
      </p:sp>
      <p:sp>
        <p:nvSpPr>
          <p:cNvPr id="236" name="Google Shape;236;p15"/>
          <p:cNvSpPr txBox="1"/>
          <p:nvPr>
            <p:ph idx="1" type="body"/>
          </p:nvPr>
        </p:nvSpPr>
        <p:spPr>
          <a:xfrm>
            <a:off x="674900" y="1959425"/>
            <a:ext cx="6087600" cy="4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0" i="0" lang="en-US" sz="2400">
                <a:solidFill>
                  <a:srgbClr val="000000"/>
                </a:solidFill>
              </a:rPr>
              <a:t>Because KL520 can support different neural network models, you need to update the firmware and model first.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$ sudo python3 kdp_yolov3.py -t update_app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Wait a few minutes...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</p:txBody>
      </p:sp>
      <p:cxnSp>
        <p:nvCxnSpPr>
          <p:cNvPr id="237" name="Google Shape;237;p15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238" name="Google Shape;23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2550" y="2237712"/>
            <a:ext cx="5124699" cy="349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Run Yolov3 with Kneron KL520</a:t>
            </a:r>
            <a:endParaRPr/>
          </a:p>
        </p:txBody>
      </p:sp>
      <p:sp>
        <p:nvSpPr>
          <p:cNvPr id="246" name="Google Shape;246;p16"/>
          <p:cNvSpPr txBox="1"/>
          <p:nvPr>
            <p:ph idx="1" type="body"/>
          </p:nvPr>
        </p:nvSpPr>
        <p:spPr>
          <a:xfrm>
            <a:off x="674899" y="1911927"/>
            <a:ext cx="10515600" cy="1669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$ sudo python3 kdp_yolov3.py -t &lt;option&gt;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See the results!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247" name="Google Shape;247;p16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248" name="Google Shape;2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16"/>
          <p:cNvGrpSpPr/>
          <p:nvPr/>
        </p:nvGrpSpPr>
        <p:grpSpPr>
          <a:xfrm>
            <a:off x="1812287" y="3254607"/>
            <a:ext cx="8567425" cy="2168299"/>
            <a:chOff x="1648986" y="2902116"/>
            <a:chExt cx="8567425" cy="2168299"/>
          </a:xfrm>
        </p:grpSpPr>
        <p:pic>
          <p:nvPicPr>
            <p:cNvPr id="251" name="Google Shape;251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48986" y="2902116"/>
              <a:ext cx="8567425" cy="2168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16"/>
            <p:cNvSpPr/>
            <p:nvPr/>
          </p:nvSpPr>
          <p:spPr>
            <a:xfrm>
              <a:off x="4452254" y="4800609"/>
              <a:ext cx="1795200" cy="2697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/>
          <p:nvPr>
            <p:ph type="title"/>
          </p:nvPr>
        </p:nvSpPr>
        <p:spPr>
          <a:xfrm>
            <a:off x="812985" y="25596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Run Mode</a:t>
            </a:r>
            <a:endParaRPr/>
          </a:p>
        </p:txBody>
      </p:sp>
      <p:pic>
        <p:nvPicPr>
          <p:cNvPr descr="A close up of a logo&#10;&#10;Description automatically generated" id="258" name="Google Shape;25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Run Mode</a:t>
            </a:r>
            <a:endParaRPr/>
          </a:p>
        </p:txBody>
      </p:sp>
      <p:sp>
        <p:nvSpPr>
          <p:cNvPr id="265" name="Google Shape;265;p18"/>
          <p:cNvSpPr txBox="1"/>
          <p:nvPr>
            <p:ph idx="1" type="body"/>
          </p:nvPr>
        </p:nvSpPr>
        <p:spPr>
          <a:xfrm>
            <a:off x="674900" y="1953412"/>
            <a:ext cx="10515600" cy="3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Kneron NPU supports three transfer mode :</a:t>
            </a:r>
            <a:endParaRPr sz="2400"/>
          </a:p>
          <a:p>
            <a:pPr indent="-4889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Serial transfer</a:t>
            </a:r>
            <a:endParaRPr sz="2400"/>
          </a:p>
          <a:p>
            <a:pPr indent="-4889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Pipeline transfer</a:t>
            </a:r>
            <a:endParaRPr sz="2400"/>
          </a:p>
          <a:p>
            <a:pPr indent="-4889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Parallel transfer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$ python3 kdp_yolov3_mode.py -t &lt;option&gt;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                                                                   serial </a:t>
            </a:r>
            <a:endParaRPr sz="2400"/>
          </a:p>
          <a:p>
            <a:pPr indent="457200" lvl="0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pipeline </a:t>
            </a:r>
            <a:endParaRPr sz="2400"/>
          </a:p>
          <a:p>
            <a:pPr indent="0" lvl="0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parallel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</p:txBody>
      </p:sp>
      <p:cxnSp>
        <p:nvCxnSpPr>
          <p:cNvPr id="266" name="Google Shape;266;p18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267" name="Google Shape;26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Outlines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Environment setup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Object detection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Run Yolov3 on CPU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Run Yolov3 with Kneron KL520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Transfer Mode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Dynamic Model Engine (DME)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Kneron Toolchain</a:t>
            </a:r>
            <a:endParaRPr/>
          </a:p>
        </p:txBody>
      </p:sp>
      <p:cxnSp>
        <p:nvCxnSpPr>
          <p:cNvPr id="98" name="Google Shape;98;p2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Run Mode – Serial transfer</a:t>
            </a:r>
            <a:endParaRPr/>
          </a:p>
        </p:txBody>
      </p:sp>
      <p:sp>
        <p:nvSpPr>
          <p:cNvPr id="274" name="Google Shape;274;p20"/>
          <p:cNvSpPr txBox="1"/>
          <p:nvPr>
            <p:ph idx="1" type="body"/>
          </p:nvPr>
        </p:nvSpPr>
        <p:spPr>
          <a:xfrm>
            <a:off x="674899" y="1463056"/>
            <a:ext cx="105156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Kneron NPU supports three different run mode 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US" sz="2400"/>
              <a:t>Serial transfer</a:t>
            </a:r>
            <a:endParaRPr b="1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D9D9D9"/>
                </a:solidFill>
              </a:rPr>
              <a:t>Pipeline transfer</a:t>
            </a:r>
            <a:endParaRPr>
              <a:solidFill>
                <a:srgbClr val="D9D9D9"/>
              </a:solidFill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D9D9D9"/>
                </a:solidFill>
              </a:rPr>
              <a:t>Parallel transfer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275" name="Google Shape;275;p20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276" name="Google Shape;27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0"/>
          <p:cNvSpPr/>
          <p:nvPr/>
        </p:nvSpPr>
        <p:spPr>
          <a:xfrm>
            <a:off x="1822800" y="4349300"/>
            <a:ext cx="1125600" cy="400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Transfer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2948400" y="4349300"/>
            <a:ext cx="2022000" cy="4005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Inference in NPU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4970400" y="4349300"/>
            <a:ext cx="1286700" cy="400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Send Result Back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6210475" y="4749800"/>
            <a:ext cx="1125600" cy="400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Transfer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7221600" y="4749800"/>
            <a:ext cx="2022000" cy="4005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Inference in NPU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20"/>
          <p:cNvGrpSpPr/>
          <p:nvPr/>
        </p:nvGrpSpPr>
        <p:grpSpPr>
          <a:xfrm>
            <a:off x="9709925" y="5389100"/>
            <a:ext cx="1181625" cy="123900"/>
            <a:chOff x="8641650" y="5551250"/>
            <a:chExt cx="1181625" cy="123900"/>
          </a:xfrm>
        </p:grpSpPr>
        <p:sp>
          <p:nvSpPr>
            <p:cNvPr id="284" name="Google Shape;284;p20"/>
            <p:cNvSpPr/>
            <p:nvPr/>
          </p:nvSpPr>
          <p:spPr>
            <a:xfrm>
              <a:off x="8641650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8851275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9060900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9270525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9480150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9689775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20"/>
          <p:cNvSpPr/>
          <p:nvPr/>
        </p:nvSpPr>
        <p:spPr>
          <a:xfrm rot="5400000">
            <a:off x="6276750" y="1136250"/>
            <a:ext cx="162600" cy="9107400"/>
          </a:xfrm>
          <a:prstGeom prst="rightBrace">
            <a:avLst>
              <a:gd fmla="val 50000" name="adj1"/>
              <a:gd fmla="val 49562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0"/>
          <p:cNvSpPr txBox="1"/>
          <p:nvPr/>
        </p:nvSpPr>
        <p:spPr>
          <a:xfrm>
            <a:off x="5589900" y="5754325"/>
            <a:ext cx="101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1000 times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0"/>
          <p:cNvSpPr/>
          <p:nvPr/>
        </p:nvSpPr>
        <p:spPr>
          <a:xfrm>
            <a:off x="9243600" y="4749800"/>
            <a:ext cx="1286700" cy="400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Send Result Back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74049eac2_0_5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Run Mode – Pipeline transfer </a:t>
            </a:r>
            <a:endParaRPr/>
          </a:p>
        </p:txBody>
      </p:sp>
      <p:cxnSp>
        <p:nvCxnSpPr>
          <p:cNvPr id="298" name="Google Shape;298;gc74049eac2_0_56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9" name="Google Shape;299;gc74049eac2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c74049eac2_0_56"/>
          <p:cNvSpPr txBox="1"/>
          <p:nvPr>
            <p:ph idx="1" type="body"/>
          </p:nvPr>
        </p:nvSpPr>
        <p:spPr>
          <a:xfrm>
            <a:off x="838200" y="1463052"/>
            <a:ext cx="10398000" cy="46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Kneron NPU supports three different run mode 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D9D9D9"/>
                </a:solidFill>
              </a:rPr>
              <a:t>Serial transfer</a:t>
            </a:r>
            <a:endParaRPr>
              <a:solidFill>
                <a:srgbClr val="D9D9D9"/>
              </a:solidFill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1" lang="en-US" sz="2400">
                <a:solidFill>
                  <a:srgbClr val="000000"/>
                </a:solidFill>
              </a:rPr>
              <a:t>Pipeline transfer</a:t>
            </a:r>
            <a:endParaRPr b="1">
              <a:solidFill>
                <a:srgbClr val="000000"/>
              </a:solidFill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D9D9D9"/>
                </a:solidFill>
              </a:rPr>
              <a:t>Parallel transfer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close up of a logo&#10;&#10;Description automatically generated" id="301" name="Google Shape;301;gc74049eac2_0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00" y="6149940"/>
            <a:ext cx="812985" cy="81298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c74049eac2_0_56"/>
          <p:cNvSpPr/>
          <p:nvPr/>
        </p:nvSpPr>
        <p:spPr>
          <a:xfrm>
            <a:off x="1646050" y="4029975"/>
            <a:ext cx="1125600" cy="400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Transfer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c74049eac2_0_56"/>
          <p:cNvSpPr/>
          <p:nvPr/>
        </p:nvSpPr>
        <p:spPr>
          <a:xfrm>
            <a:off x="5145550" y="4029975"/>
            <a:ext cx="1286700" cy="400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Send Result Back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c74049eac2_0_56"/>
          <p:cNvSpPr/>
          <p:nvPr/>
        </p:nvSpPr>
        <p:spPr>
          <a:xfrm>
            <a:off x="2771650" y="4430475"/>
            <a:ext cx="1125600" cy="400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Transfer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c74049eac2_0_56"/>
          <p:cNvSpPr/>
          <p:nvPr/>
        </p:nvSpPr>
        <p:spPr>
          <a:xfrm>
            <a:off x="5145550" y="4430475"/>
            <a:ext cx="2373900" cy="4005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Inference in NPU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" name="Google Shape;306;gc74049eac2_0_56"/>
          <p:cNvGrpSpPr/>
          <p:nvPr/>
        </p:nvGrpSpPr>
        <p:grpSpPr>
          <a:xfrm>
            <a:off x="10218800" y="5379650"/>
            <a:ext cx="1181625" cy="123900"/>
            <a:chOff x="8641650" y="5551250"/>
            <a:chExt cx="1181625" cy="123900"/>
          </a:xfrm>
        </p:grpSpPr>
        <p:sp>
          <p:nvSpPr>
            <p:cNvPr id="307" name="Google Shape;307;gc74049eac2_0_56"/>
            <p:cNvSpPr/>
            <p:nvPr/>
          </p:nvSpPr>
          <p:spPr>
            <a:xfrm>
              <a:off x="8641650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c74049eac2_0_56"/>
            <p:cNvSpPr/>
            <p:nvPr/>
          </p:nvSpPr>
          <p:spPr>
            <a:xfrm>
              <a:off x="8851275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c74049eac2_0_56"/>
            <p:cNvSpPr/>
            <p:nvPr/>
          </p:nvSpPr>
          <p:spPr>
            <a:xfrm>
              <a:off x="9060900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c74049eac2_0_56"/>
            <p:cNvSpPr/>
            <p:nvPr/>
          </p:nvSpPr>
          <p:spPr>
            <a:xfrm>
              <a:off x="9270525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c74049eac2_0_56"/>
            <p:cNvSpPr/>
            <p:nvPr/>
          </p:nvSpPr>
          <p:spPr>
            <a:xfrm>
              <a:off x="9480150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gc74049eac2_0_56"/>
            <p:cNvSpPr/>
            <p:nvPr/>
          </p:nvSpPr>
          <p:spPr>
            <a:xfrm>
              <a:off x="9689775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" name="Google Shape;313;gc74049eac2_0_56"/>
          <p:cNvSpPr/>
          <p:nvPr/>
        </p:nvSpPr>
        <p:spPr>
          <a:xfrm rot="5400000">
            <a:off x="6444625" y="788500"/>
            <a:ext cx="174000" cy="9771300"/>
          </a:xfrm>
          <a:prstGeom prst="rightBrace">
            <a:avLst>
              <a:gd fmla="val 50000" name="adj1"/>
              <a:gd fmla="val 49562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c74049eac2_0_56"/>
          <p:cNvSpPr txBox="1"/>
          <p:nvPr/>
        </p:nvSpPr>
        <p:spPr>
          <a:xfrm>
            <a:off x="6084300" y="5761150"/>
            <a:ext cx="101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1000 times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c74049eac2_0_56"/>
          <p:cNvSpPr/>
          <p:nvPr/>
        </p:nvSpPr>
        <p:spPr>
          <a:xfrm>
            <a:off x="9893350" y="4830975"/>
            <a:ext cx="1286700" cy="400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Send Result Back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c74049eac2_0_56"/>
          <p:cNvSpPr/>
          <p:nvPr/>
        </p:nvSpPr>
        <p:spPr>
          <a:xfrm>
            <a:off x="6393850" y="4830975"/>
            <a:ext cx="1125600" cy="400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Transfer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c74049eac2_0_56"/>
          <p:cNvSpPr/>
          <p:nvPr/>
        </p:nvSpPr>
        <p:spPr>
          <a:xfrm>
            <a:off x="2771650" y="4029975"/>
            <a:ext cx="2373900" cy="4005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Inference in NPU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c74049eac2_0_56"/>
          <p:cNvSpPr/>
          <p:nvPr/>
        </p:nvSpPr>
        <p:spPr>
          <a:xfrm>
            <a:off x="7519450" y="4830975"/>
            <a:ext cx="2373900" cy="4005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Inference in NPU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c74049eac2_0_56"/>
          <p:cNvSpPr/>
          <p:nvPr/>
        </p:nvSpPr>
        <p:spPr>
          <a:xfrm>
            <a:off x="7519450" y="4431350"/>
            <a:ext cx="1286700" cy="400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Send Result Back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74049eac2_0_1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Run Mode – Parallel transfer </a:t>
            </a:r>
            <a:endParaRPr/>
          </a:p>
        </p:txBody>
      </p:sp>
      <p:cxnSp>
        <p:nvCxnSpPr>
          <p:cNvPr id="325" name="Google Shape;325;gc74049eac2_0_113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6" name="Google Shape;326;gc74049eac2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c74049eac2_0_113"/>
          <p:cNvSpPr txBox="1"/>
          <p:nvPr>
            <p:ph idx="1" type="body"/>
          </p:nvPr>
        </p:nvSpPr>
        <p:spPr>
          <a:xfrm>
            <a:off x="838200" y="1463052"/>
            <a:ext cx="10848600" cy="45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Kneron NPU supports three different run mode 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D9D9D9"/>
                </a:solidFill>
              </a:rPr>
              <a:t>Serial transfer</a:t>
            </a:r>
            <a:endParaRPr>
              <a:solidFill>
                <a:srgbClr val="D9D9D9"/>
              </a:solidFill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D9D9D9"/>
                </a:solidFill>
              </a:rPr>
              <a:t>Pipeline transfer</a:t>
            </a:r>
            <a:endParaRPr>
              <a:solidFill>
                <a:srgbClr val="D9D9D9"/>
              </a:solidFill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1" lang="en-US" sz="2400">
                <a:solidFill>
                  <a:srgbClr val="000000"/>
                </a:solidFill>
              </a:rPr>
              <a:t>Parallel transfer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close up of a logo&#10;&#10;Description automatically generated" id="328" name="Google Shape;328;gc74049eac2_0_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00" y="6149940"/>
            <a:ext cx="812985" cy="81298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c74049eac2_0_113"/>
          <p:cNvSpPr/>
          <p:nvPr/>
        </p:nvSpPr>
        <p:spPr>
          <a:xfrm>
            <a:off x="1570850" y="4045000"/>
            <a:ext cx="1125600" cy="400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Transfer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c74049eac2_0_113"/>
          <p:cNvSpPr/>
          <p:nvPr/>
        </p:nvSpPr>
        <p:spPr>
          <a:xfrm>
            <a:off x="5070350" y="4045000"/>
            <a:ext cx="1286700" cy="400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Send Result Back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c74049eac2_0_113"/>
          <p:cNvSpPr/>
          <p:nvPr/>
        </p:nvSpPr>
        <p:spPr>
          <a:xfrm>
            <a:off x="2696450" y="4445500"/>
            <a:ext cx="1125600" cy="400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Transfer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c74049eac2_0_113"/>
          <p:cNvSpPr/>
          <p:nvPr/>
        </p:nvSpPr>
        <p:spPr>
          <a:xfrm>
            <a:off x="4682775" y="4445500"/>
            <a:ext cx="2373900" cy="4005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Inference in NPU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gc74049eac2_0_113"/>
          <p:cNvGrpSpPr/>
          <p:nvPr/>
        </p:nvGrpSpPr>
        <p:grpSpPr>
          <a:xfrm>
            <a:off x="9582225" y="5396875"/>
            <a:ext cx="1181625" cy="123900"/>
            <a:chOff x="8641650" y="5551250"/>
            <a:chExt cx="1181625" cy="123900"/>
          </a:xfrm>
        </p:grpSpPr>
        <p:sp>
          <p:nvSpPr>
            <p:cNvPr id="334" name="Google Shape;334;gc74049eac2_0_113"/>
            <p:cNvSpPr/>
            <p:nvPr/>
          </p:nvSpPr>
          <p:spPr>
            <a:xfrm>
              <a:off x="8641650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c74049eac2_0_113"/>
            <p:cNvSpPr/>
            <p:nvPr/>
          </p:nvSpPr>
          <p:spPr>
            <a:xfrm>
              <a:off x="8851275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c74049eac2_0_113"/>
            <p:cNvSpPr/>
            <p:nvPr/>
          </p:nvSpPr>
          <p:spPr>
            <a:xfrm>
              <a:off x="9060900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gc74049eac2_0_113"/>
            <p:cNvSpPr/>
            <p:nvPr/>
          </p:nvSpPr>
          <p:spPr>
            <a:xfrm>
              <a:off x="9270525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gc74049eac2_0_113"/>
            <p:cNvSpPr/>
            <p:nvPr/>
          </p:nvSpPr>
          <p:spPr>
            <a:xfrm>
              <a:off x="9480150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gc74049eac2_0_113"/>
            <p:cNvSpPr/>
            <p:nvPr/>
          </p:nvSpPr>
          <p:spPr>
            <a:xfrm>
              <a:off x="9689775" y="5551250"/>
              <a:ext cx="133500" cy="123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0" name="Google Shape;340;gc74049eac2_0_113"/>
          <p:cNvSpPr/>
          <p:nvPr/>
        </p:nvSpPr>
        <p:spPr>
          <a:xfrm rot="5400000">
            <a:off x="6129425" y="1081900"/>
            <a:ext cx="174000" cy="9161700"/>
          </a:xfrm>
          <a:prstGeom prst="rightBrace">
            <a:avLst>
              <a:gd fmla="val 50000" name="adj1"/>
              <a:gd fmla="val 49562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c74049eac2_0_113"/>
          <p:cNvSpPr txBox="1"/>
          <p:nvPr/>
        </p:nvSpPr>
        <p:spPr>
          <a:xfrm>
            <a:off x="5023850" y="5749750"/>
            <a:ext cx="101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1000 times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c74049eac2_0_113"/>
          <p:cNvSpPr/>
          <p:nvPr/>
        </p:nvSpPr>
        <p:spPr>
          <a:xfrm>
            <a:off x="8943050" y="4846000"/>
            <a:ext cx="1286700" cy="400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Send Result Back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c74049eac2_0_113"/>
          <p:cNvSpPr/>
          <p:nvPr/>
        </p:nvSpPr>
        <p:spPr>
          <a:xfrm>
            <a:off x="3822050" y="4846000"/>
            <a:ext cx="1125600" cy="400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Transfer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c74049eac2_0_113"/>
          <p:cNvSpPr/>
          <p:nvPr/>
        </p:nvSpPr>
        <p:spPr>
          <a:xfrm>
            <a:off x="2696450" y="4045000"/>
            <a:ext cx="2373900" cy="4005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Inference in NPU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c74049eac2_0_113"/>
          <p:cNvSpPr/>
          <p:nvPr/>
        </p:nvSpPr>
        <p:spPr>
          <a:xfrm>
            <a:off x="6569150" y="4846000"/>
            <a:ext cx="2373900" cy="4005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Inference in NPU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c74049eac2_0_113"/>
          <p:cNvSpPr/>
          <p:nvPr/>
        </p:nvSpPr>
        <p:spPr>
          <a:xfrm>
            <a:off x="7056675" y="4445500"/>
            <a:ext cx="1286700" cy="400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Send Result Back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c772b4e8ab_0_0"/>
          <p:cNvSpPr txBox="1"/>
          <p:nvPr>
            <p:ph type="title"/>
          </p:nvPr>
        </p:nvSpPr>
        <p:spPr>
          <a:xfrm>
            <a:off x="812985" y="255968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Dynamic Model Execution (DME)</a:t>
            </a:r>
            <a:endParaRPr/>
          </a:p>
        </p:txBody>
      </p:sp>
      <p:pic>
        <p:nvPicPr>
          <p:cNvPr descr="A close up of a logo&#10;&#10;Description automatically generated" id="352" name="Google Shape;352;gc772b4e8a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c772b4e8a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c772b4e8ab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DME mode</a:t>
            </a:r>
            <a:endParaRPr/>
          </a:p>
        </p:txBody>
      </p:sp>
      <p:cxnSp>
        <p:nvCxnSpPr>
          <p:cNvPr id="359" name="Google Shape;359;gc772b4e8ab_0_6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0" name="Google Shape;360;gc772b4e8ab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61" name="Google Shape;361;gc772b4e8ab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00" y="6149940"/>
            <a:ext cx="812985" cy="81298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c772b4e8ab_0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model is loaded to DDR from host through USB during run-time </a:t>
            </a:r>
            <a:endParaRPr/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Compared to models on flash memory (ISI mode)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DME API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         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63" name="Google Shape;363;gc772b4e8ab_0_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85921" y="3034921"/>
            <a:ext cx="6027675" cy="27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DME mode</a:t>
            </a:r>
            <a:endParaRPr/>
          </a:p>
        </p:txBody>
      </p:sp>
      <p:cxnSp>
        <p:nvCxnSpPr>
          <p:cNvPr id="369" name="Google Shape;369;p21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0" name="Google Shape;37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71" name="Google Shape;37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00" y="6149940"/>
            <a:ext cx="812985" cy="81298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1"/>
          <p:cNvSpPr/>
          <p:nvPr/>
        </p:nvSpPr>
        <p:spPr>
          <a:xfrm>
            <a:off x="2313227" y="2077810"/>
            <a:ext cx="1645800" cy="3618300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7708128" y="2077810"/>
            <a:ext cx="1645800" cy="3618300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KL520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Host_com_thread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4" name="Google Shape;374;p21"/>
          <p:cNvCxnSpPr/>
          <p:nvPr/>
        </p:nvCxnSpPr>
        <p:spPr>
          <a:xfrm>
            <a:off x="4346279" y="3024776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5" name="Google Shape;375;p21"/>
          <p:cNvSpPr txBox="1"/>
          <p:nvPr/>
        </p:nvSpPr>
        <p:spPr>
          <a:xfrm>
            <a:off x="5204395" y="4058576"/>
            <a:ext cx="189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 txBox="1"/>
          <p:nvPr/>
        </p:nvSpPr>
        <p:spPr>
          <a:xfrm>
            <a:off x="4317335" y="4190600"/>
            <a:ext cx="289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p21"/>
          <p:cNvCxnSpPr/>
          <p:nvPr/>
        </p:nvCxnSpPr>
        <p:spPr>
          <a:xfrm rot="10800000">
            <a:off x="4346279" y="3418601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8" name="Google Shape;378;p21"/>
          <p:cNvSpPr txBox="1"/>
          <p:nvPr/>
        </p:nvSpPr>
        <p:spPr>
          <a:xfrm>
            <a:off x="4666523" y="3141013"/>
            <a:ext cx="289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return length of fw_info.bin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9" name="Google Shape;379;p21"/>
          <p:cNvCxnSpPr/>
          <p:nvPr/>
        </p:nvCxnSpPr>
        <p:spPr>
          <a:xfrm>
            <a:off x="4346429" y="4366388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0" name="Google Shape;380;p21"/>
          <p:cNvSpPr txBox="1"/>
          <p:nvPr/>
        </p:nvSpPr>
        <p:spPr>
          <a:xfrm>
            <a:off x="4518423" y="4022613"/>
            <a:ext cx="289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model file (all_models.bin)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1" name="Google Shape;381;p21"/>
          <p:cNvCxnSpPr/>
          <p:nvPr/>
        </p:nvCxnSpPr>
        <p:spPr>
          <a:xfrm rot="10800000">
            <a:off x="4301304" y="4824388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2" name="Google Shape;382;p21"/>
          <p:cNvSpPr txBox="1"/>
          <p:nvPr/>
        </p:nvSpPr>
        <p:spPr>
          <a:xfrm>
            <a:off x="4518423" y="4507500"/>
            <a:ext cx="289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return length of all_models.bin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1"/>
          <p:cNvSpPr txBox="1"/>
          <p:nvPr/>
        </p:nvSpPr>
        <p:spPr>
          <a:xfrm>
            <a:off x="4456920" y="2657819"/>
            <a:ext cx="289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Firmware setup data (fw_info.bin)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DME mode</a:t>
            </a:r>
            <a:endParaRPr/>
          </a:p>
        </p:txBody>
      </p:sp>
      <p:cxnSp>
        <p:nvCxnSpPr>
          <p:cNvPr id="389" name="Google Shape;389;p23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0" name="Google Shape;3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91" name="Google Shape;39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00" y="6149940"/>
            <a:ext cx="812985" cy="81298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3"/>
          <p:cNvSpPr/>
          <p:nvPr/>
        </p:nvSpPr>
        <p:spPr>
          <a:xfrm>
            <a:off x="2313227" y="2077810"/>
            <a:ext cx="1645800" cy="3618300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7708128" y="2077810"/>
            <a:ext cx="1645800" cy="3618300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KL520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Host_com_thread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" name="Google Shape;394;p23"/>
          <p:cNvCxnSpPr/>
          <p:nvPr/>
        </p:nvCxnSpPr>
        <p:spPr>
          <a:xfrm>
            <a:off x="4438979" y="2794088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5" name="Google Shape;395;p23"/>
          <p:cNvSpPr txBox="1"/>
          <p:nvPr/>
        </p:nvSpPr>
        <p:spPr>
          <a:xfrm>
            <a:off x="5077057" y="2490526"/>
            <a:ext cx="189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kdp_start_dme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6" name="Google Shape;396;p23"/>
          <p:cNvCxnSpPr/>
          <p:nvPr/>
        </p:nvCxnSpPr>
        <p:spPr>
          <a:xfrm rot="10800000">
            <a:off x="4416232" y="3325292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7" name="Google Shape;397;p23"/>
          <p:cNvSpPr txBox="1"/>
          <p:nvPr/>
        </p:nvSpPr>
        <p:spPr>
          <a:xfrm>
            <a:off x="4960474" y="2974438"/>
            <a:ext cx="189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return 0 on succeed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8" name="Google Shape;398;p23"/>
          <p:cNvCxnSpPr/>
          <p:nvPr/>
        </p:nvCxnSpPr>
        <p:spPr>
          <a:xfrm>
            <a:off x="4416223" y="4354511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9" name="Google Shape;399;p23"/>
          <p:cNvSpPr txBox="1"/>
          <p:nvPr/>
        </p:nvSpPr>
        <p:spPr>
          <a:xfrm>
            <a:off x="4933107" y="4067675"/>
            <a:ext cx="239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kdp_dme_configure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0" name="Google Shape;400;p23"/>
          <p:cNvCxnSpPr/>
          <p:nvPr/>
        </p:nvCxnSpPr>
        <p:spPr>
          <a:xfrm rot="10800000">
            <a:off x="4416232" y="4809951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1" name="Google Shape;401;p23"/>
          <p:cNvSpPr txBox="1"/>
          <p:nvPr/>
        </p:nvSpPr>
        <p:spPr>
          <a:xfrm>
            <a:off x="4960474" y="4428313"/>
            <a:ext cx="189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return 0 on succeed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c845219d45_0_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DME mode</a:t>
            </a:r>
            <a:endParaRPr/>
          </a:p>
        </p:txBody>
      </p:sp>
      <p:cxnSp>
        <p:nvCxnSpPr>
          <p:cNvPr id="407" name="Google Shape;407;gc845219d45_0_4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8" name="Google Shape;408;gc845219d45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09" name="Google Shape;409;gc845219d45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00" y="6149940"/>
            <a:ext cx="812985" cy="81298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c845219d45_0_4"/>
          <p:cNvSpPr/>
          <p:nvPr/>
        </p:nvSpPr>
        <p:spPr>
          <a:xfrm>
            <a:off x="2313227" y="2077810"/>
            <a:ext cx="1645800" cy="3618300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c845219d45_0_4"/>
          <p:cNvSpPr/>
          <p:nvPr/>
        </p:nvSpPr>
        <p:spPr>
          <a:xfrm>
            <a:off x="7708128" y="2077810"/>
            <a:ext cx="1645800" cy="3618300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KL520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Host_com_thread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gc845219d45_0_4"/>
          <p:cNvCxnSpPr/>
          <p:nvPr/>
        </p:nvCxnSpPr>
        <p:spPr>
          <a:xfrm>
            <a:off x="4438979" y="2794088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3" name="Google Shape;413;gc845219d45_0_4"/>
          <p:cNvSpPr txBox="1"/>
          <p:nvPr/>
        </p:nvSpPr>
        <p:spPr>
          <a:xfrm>
            <a:off x="5077057" y="2490526"/>
            <a:ext cx="189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kdp_start_dme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4" name="Google Shape;414;gc845219d45_0_4"/>
          <p:cNvCxnSpPr/>
          <p:nvPr/>
        </p:nvCxnSpPr>
        <p:spPr>
          <a:xfrm rot="10800000">
            <a:off x="4416232" y="3325292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5" name="Google Shape;415;gc845219d45_0_4"/>
          <p:cNvSpPr txBox="1"/>
          <p:nvPr/>
        </p:nvSpPr>
        <p:spPr>
          <a:xfrm>
            <a:off x="4960474" y="2974438"/>
            <a:ext cx="189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return 0 on succeed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6" name="Google Shape;416;gc845219d45_0_4"/>
          <p:cNvCxnSpPr/>
          <p:nvPr/>
        </p:nvCxnSpPr>
        <p:spPr>
          <a:xfrm>
            <a:off x="4416223" y="4354511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7" name="Google Shape;417;gc845219d45_0_4"/>
          <p:cNvSpPr txBox="1"/>
          <p:nvPr/>
        </p:nvSpPr>
        <p:spPr>
          <a:xfrm>
            <a:off x="4933107" y="4067675"/>
            <a:ext cx="239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kdp_dme_configure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8" name="Google Shape;418;gc845219d45_0_4"/>
          <p:cNvCxnSpPr/>
          <p:nvPr/>
        </p:nvCxnSpPr>
        <p:spPr>
          <a:xfrm rot="10800000">
            <a:off x="4416232" y="4809951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9" name="Google Shape;419;gc845219d45_0_4"/>
          <p:cNvSpPr txBox="1"/>
          <p:nvPr/>
        </p:nvSpPr>
        <p:spPr>
          <a:xfrm>
            <a:off x="4960474" y="4428313"/>
            <a:ext cx="189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return 0 on succeed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0" name="Google Shape;420;gc845219d45_0_4"/>
          <p:cNvCxnSpPr/>
          <p:nvPr/>
        </p:nvCxnSpPr>
        <p:spPr>
          <a:xfrm>
            <a:off x="6760661" y="4354506"/>
            <a:ext cx="216300" cy="1224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21" name="Google Shape;421;gc845219d45_0_4"/>
          <p:cNvSpPr txBox="1"/>
          <p:nvPr/>
        </p:nvSpPr>
        <p:spPr>
          <a:xfrm>
            <a:off x="3351291" y="5808951"/>
            <a:ext cx="859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to do? (bypass preprocess/postprocess? ), input/output size/# of channels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c845219d45_0_6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DME mode</a:t>
            </a:r>
            <a:endParaRPr/>
          </a:p>
        </p:txBody>
      </p:sp>
      <p:cxnSp>
        <p:nvCxnSpPr>
          <p:cNvPr id="427" name="Google Shape;427;gc845219d45_0_62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gc845219d45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29" name="Google Shape;429;gc845219d45_0_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00" y="6149940"/>
            <a:ext cx="812985" cy="81298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gc845219d45_0_62"/>
          <p:cNvSpPr/>
          <p:nvPr/>
        </p:nvSpPr>
        <p:spPr>
          <a:xfrm>
            <a:off x="2313227" y="2077810"/>
            <a:ext cx="1645800" cy="3618300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c845219d45_0_62"/>
          <p:cNvSpPr/>
          <p:nvPr/>
        </p:nvSpPr>
        <p:spPr>
          <a:xfrm>
            <a:off x="7708128" y="2077810"/>
            <a:ext cx="1645800" cy="3618300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KL520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Host_com_thread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2" name="Google Shape;432;gc845219d45_0_62"/>
          <p:cNvCxnSpPr/>
          <p:nvPr/>
        </p:nvCxnSpPr>
        <p:spPr>
          <a:xfrm>
            <a:off x="4438979" y="2794088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3" name="Google Shape;433;gc845219d45_0_62"/>
          <p:cNvSpPr txBox="1"/>
          <p:nvPr/>
        </p:nvSpPr>
        <p:spPr>
          <a:xfrm>
            <a:off x="4960482" y="2486301"/>
            <a:ext cx="189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kdp_dme_inference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4" name="Google Shape;434;gc845219d45_0_62"/>
          <p:cNvCxnSpPr/>
          <p:nvPr/>
        </p:nvCxnSpPr>
        <p:spPr>
          <a:xfrm rot="10800000">
            <a:off x="4416232" y="3325292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5" name="Google Shape;435;gc845219d45_0_62"/>
          <p:cNvSpPr txBox="1"/>
          <p:nvPr/>
        </p:nvSpPr>
        <p:spPr>
          <a:xfrm>
            <a:off x="4960474" y="2974438"/>
            <a:ext cx="189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return 0 on succeed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6" name="Google Shape;436;gc845219d45_0_62"/>
          <p:cNvCxnSpPr/>
          <p:nvPr/>
        </p:nvCxnSpPr>
        <p:spPr>
          <a:xfrm flipH="1" rot="10800000">
            <a:off x="6232095" y="2099169"/>
            <a:ext cx="235500" cy="423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7" name="Google Shape;437;gc845219d45_0_62"/>
          <p:cNvSpPr txBox="1"/>
          <p:nvPr/>
        </p:nvSpPr>
        <p:spPr>
          <a:xfrm>
            <a:off x="5910823" y="1795025"/>
            <a:ext cx="179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send input Image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8" name="Google Shape;438;gc845219d45_0_62"/>
          <p:cNvCxnSpPr/>
          <p:nvPr/>
        </p:nvCxnSpPr>
        <p:spPr>
          <a:xfrm>
            <a:off x="4493079" y="4083813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9" name="Google Shape;439;gc845219d45_0_62"/>
          <p:cNvSpPr txBox="1"/>
          <p:nvPr/>
        </p:nvSpPr>
        <p:spPr>
          <a:xfrm>
            <a:off x="4664373" y="3733625"/>
            <a:ext cx="249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kdp_dme_get_status(polling)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0" name="Google Shape;440;gc845219d45_0_62"/>
          <p:cNvCxnSpPr/>
          <p:nvPr/>
        </p:nvCxnSpPr>
        <p:spPr>
          <a:xfrm rot="10800000">
            <a:off x="4416232" y="4581092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1" name="Google Shape;441;gc845219d45_0_62"/>
          <p:cNvSpPr txBox="1"/>
          <p:nvPr/>
        </p:nvSpPr>
        <p:spPr>
          <a:xfrm>
            <a:off x="4664375" y="4176238"/>
            <a:ext cx="977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status == 0 means unfinished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c845219d45_0_8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DME mode</a:t>
            </a:r>
            <a:endParaRPr/>
          </a:p>
        </p:txBody>
      </p:sp>
      <p:cxnSp>
        <p:nvCxnSpPr>
          <p:cNvPr id="447" name="Google Shape;447;gc845219d45_0_88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gc845219d45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49" name="Google Shape;449;gc845219d45_0_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00" y="6149940"/>
            <a:ext cx="812985" cy="81298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c845219d45_0_88"/>
          <p:cNvSpPr/>
          <p:nvPr/>
        </p:nvSpPr>
        <p:spPr>
          <a:xfrm>
            <a:off x="2313227" y="2077810"/>
            <a:ext cx="1645800" cy="3618300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c845219d45_0_88"/>
          <p:cNvSpPr/>
          <p:nvPr/>
        </p:nvSpPr>
        <p:spPr>
          <a:xfrm>
            <a:off x="7708128" y="2077810"/>
            <a:ext cx="1645800" cy="3618300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KL520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Host_com_thread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2" name="Google Shape;452;gc845219d45_0_88"/>
          <p:cNvCxnSpPr/>
          <p:nvPr/>
        </p:nvCxnSpPr>
        <p:spPr>
          <a:xfrm>
            <a:off x="4408204" y="2810663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53" name="Google Shape;453;gc845219d45_0_88"/>
          <p:cNvSpPr txBox="1"/>
          <p:nvPr/>
        </p:nvSpPr>
        <p:spPr>
          <a:xfrm>
            <a:off x="4579498" y="2460475"/>
            <a:ext cx="249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kdp_dme_get_status(polling)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4" name="Google Shape;454;gc845219d45_0_88"/>
          <p:cNvCxnSpPr/>
          <p:nvPr/>
        </p:nvCxnSpPr>
        <p:spPr>
          <a:xfrm rot="10800000">
            <a:off x="4331357" y="3307942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55" name="Google Shape;455;gc845219d45_0_88"/>
          <p:cNvSpPr txBox="1"/>
          <p:nvPr/>
        </p:nvSpPr>
        <p:spPr>
          <a:xfrm>
            <a:off x="4579500" y="2903088"/>
            <a:ext cx="977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status == 1 means finished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6" name="Google Shape;456;gc845219d45_0_88"/>
          <p:cNvCxnSpPr/>
          <p:nvPr/>
        </p:nvCxnSpPr>
        <p:spPr>
          <a:xfrm>
            <a:off x="4416229" y="4287138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7" name="Google Shape;457;gc845219d45_0_88"/>
          <p:cNvCxnSpPr/>
          <p:nvPr/>
        </p:nvCxnSpPr>
        <p:spPr>
          <a:xfrm rot="10800000">
            <a:off x="4416232" y="4852317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58" name="Google Shape;458;gc845219d45_0_88"/>
          <p:cNvSpPr txBox="1"/>
          <p:nvPr/>
        </p:nvSpPr>
        <p:spPr>
          <a:xfrm>
            <a:off x="4849948" y="3939363"/>
            <a:ext cx="249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kdp_dme_retrieve_res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c845219d45_0_88"/>
          <p:cNvSpPr txBox="1"/>
          <p:nvPr/>
        </p:nvSpPr>
        <p:spPr>
          <a:xfrm>
            <a:off x="4894625" y="4421213"/>
            <a:ext cx="977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return 0 on succeed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850855df1_3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TA</a:t>
            </a:r>
            <a:endParaRPr/>
          </a:p>
        </p:txBody>
      </p:sp>
      <p:sp>
        <p:nvSpPr>
          <p:cNvPr id="106" name="Google Shape;106;gc850855df1_3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黃瀚群 (Han-Qun, Huang)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Email : hanqun0723@gmail.com </a:t>
            </a:r>
            <a:endParaRPr/>
          </a:p>
        </p:txBody>
      </p:sp>
      <p:cxnSp>
        <p:nvCxnSpPr>
          <p:cNvPr id="107" name="Google Shape;107;gc850855df1_3_6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108" name="Google Shape;108;gc850855df1_3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c850855df1_3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c845219d45_0_1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DME mode</a:t>
            </a:r>
            <a:endParaRPr/>
          </a:p>
        </p:txBody>
      </p:sp>
      <p:cxnSp>
        <p:nvCxnSpPr>
          <p:cNvPr id="465" name="Google Shape;465;gc845219d45_0_115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6" name="Google Shape;466;gc845219d45_0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67" name="Google Shape;467;gc845219d45_0_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00" y="6149940"/>
            <a:ext cx="812985" cy="81298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c845219d45_0_115"/>
          <p:cNvSpPr/>
          <p:nvPr/>
        </p:nvSpPr>
        <p:spPr>
          <a:xfrm>
            <a:off x="2313227" y="2077810"/>
            <a:ext cx="1645800" cy="3618300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c845219d45_0_115"/>
          <p:cNvSpPr/>
          <p:nvPr/>
        </p:nvSpPr>
        <p:spPr>
          <a:xfrm>
            <a:off x="7708128" y="2077810"/>
            <a:ext cx="1645800" cy="3618300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KL520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Host_com_thread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0" name="Google Shape;470;gc845219d45_0_115"/>
          <p:cNvCxnSpPr/>
          <p:nvPr/>
        </p:nvCxnSpPr>
        <p:spPr>
          <a:xfrm>
            <a:off x="4425179" y="3710363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1" name="Google Shape;471;gc845219d45_0_115"/>
          <p:cNvSpPr txBox="1"/>
          <p:nvPr/>
        </p:nvSpPr>
        <p:spPr>
          <a:xfrm>
            <a:off x="5139673" y="3342225"/>
            <a:ext cx="249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kdp_end_dme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2" name="Google Shape;472;gc845219d45_0_115"/>
          <p:cNvCxnSpPr/>
          <p:nvPr/>
        </p:nvCxnSpPr>
        <p:spPr>
          <a:xfrm rot="10800000">
            <a:off x="4348332" y="4207642"/>
            <a:ext cx="28347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3" name="Google Shape;473;gc845219d45_0_115"/>
          <p:cNvSpPr txBox="1"/>
          <p:nvPr/>
        </p:nvSpPr>
        <p:spPr>
          <a:xfrm>
            <a:off x="4952950" y="3770700"/>
            <a:ext cx="977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return 0 on succeed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DME mode</a:t>
            </a:r>
            <a:endParaRPr/>
          </a:p>
        </p:txBody>
      </p:sp>
      <p:cxnSp>
        <p:nvCxnSpPr>
          <p:cNvPr id="479" name="Google Shape;479;p25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0" name="Google Shape;4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81" name="Google Shape;48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00" y="6149940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482" name="Google Shape;482;p25"/>
          <p:cNvPicPr preferRelativeResize="0"/>
          <p:nvPr/>
        </p:nvPicPr>
        <p:blipFill rotWithShape="1">
          <a:blip r:embed="rId5">
            <a:alphaModFix/>
          </a:blip>
          <a:srcRect b="0" l="1068" r="0" t="882"/>
          <a:stretch/>
        </p:blipFill>
        <p:spPr>
          <a:xfrm>
            <a:off x="4675345" y="764696"/>
            <a:ext cx="6766486" cy="505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DME mode</a:t>
            </a:r>
            <a:endParaRPr/>
          </a:p>
        </p:txBody>
      </p:sp>
      <p:cxnSp>
        <p:nvCxnSpPr>
          <p:cNvPr id="488" name="Google Shape;488;p26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9" name="Google Shape;4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90" name="Google Shape;49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00" y="6149940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491" name="Google Shape;491;p26"/>
          <p:cNvPicPr preferRelativeResize="0"/>
          <p:nvPr/>
        </p:nvPicPr>
        <p:blipFill rotWithShape="1">
          <a:blip r:embed="rId5">
            <a:alphaModFix/>
          </a:blip>
          <a:srcRect b="0" l="1068" r="0" t="882"/>
          <a:stretch/>
        </p:blipFill>
        <p:spPr>
          <a:xfrm>
            <a:off x="4587314" y="773162"/>
            <a:ext cx="6766487" cy="50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26"/>
          <p:cNvSpPr/>
          <p:nvPr/>
        </p:nvSpPr>
        <p:spPr>
          <a:xfrm>
            <a:off x="4587313" y="2601942"/>
            <a:ext cx="2103097" cy="1554463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DME mode</a:t>
            </a:r>
            <a:endParaRPr/>
          </a:p>
        </p:txBody>
      </p:sp>
      <p:cxnSp>
        <p:nvCxnSpPr>
          <p:cNvPr id="498" name="Google Shape;498;p32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9" name="Google Shape;49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500" name="Google Shape;50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00" y="6149940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501" name="Google Shape;501;p32"/>
          <p:cNvPicPr preferRelativeResize="0"/>
          <p:nvPr/>
        </p:nvPicPr>
        <p:blipFill rotWithShape="1">
          <a:blip r:embed="rId5">
            <a:alphaModFix/>
          </a:blip>
          <a:srcRect b="0" l="1068" r="0" t="882"/>
          <a:stretch/>
        </p:blipFill>
        <p:spPr>
          <a:xfrm>
            <a:off x="4587314" y="740009"/>
            <a:ext cx="6766486" cy="50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2"/>
          <p:cNvSpPr/>
          <p:nvPr/>
        </p:nvSpPr>
        <p:spPr>
          <a:xfrm>
            <a:off x="5776021" y="2568789"/>
            <a:ext cx="914391" cy="1568303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2"/>
          <p:cNvSpPr txBox="1"/>
          <p:nvPr/>
        </p:nvSpPr>
        <p:spPr>
          <a:xfrm>
            <a:off x="5419531" y="3483179"/>
            <a:ext cx="16273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kdp_app_dme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DME mode</a:t>
            </a:r>
            <a:endParaRPr/>
          </a:p>
        </p:txBody>
      </p:sp>
      <p:cxnSp>
        <p:nvCxnSpPr>
          <p:cNvPr id="509" name="Google Shape;509;p39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0" name="Google Shape;51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511" name="Google Shape;51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00" y="6149940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512" name="Google Shape;512;p39"/>
          <p:cNvPicPr preferRelativeResize="0"/>
          <p:nvPr/>
        </p:nvPicPr>
        <p:blipFill rotWithShape="1">
          <a:blip r:embed="rId5">
            <a:alphaModFix/>
          </a:blip>
          <a:srcRect b="0" l="1068" r="0" t="882"/>
          <a:stretch/>
        </p:blipFill>
        <p:spPr>
          <a:xfrm>
            <a:off x="4653089" y="900587"/>
            <a:ext cx="6766486" cy="50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39"/>
          <p:cNvSpPr/>
          <p:nvPr/>
        </p:nvSpPr>
        <p:spPr>
          <a:xfrm>
            <a:off x="8310649" y="1083465"/>
            <a:ext cx="828947" cy="2011658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DME mode</a:t>
            </a:r>
            <a:endParaRPr/>
          </a:p>
        </p:txBody>
      </p:sp>
      <p:cxnSp>
        <p:nvCxnSpPr>
          <p:cNvPr id="519" name="Google Shape;519;p40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0" name="Google Shape;52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521" name="Google Shape;52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00" y="6149940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522" name="Google Shape;522;p40"/>
          <p:cNvPicPr preferRelativeResize="0"/>
          <p:nvPr/>
        </p:nvPicPr>
        <p:blipFill rotWithShape="1">
          <a:blip r:embed="rId5">
            <a:alphaModFix/>
          </a:blip>
          <a:srcRect b="0" l="1068" r="0" t="882"/>
          <a:stretch/>
        </p:blipFill>
        <p:spPr>
          <a:xfrm>
            <a:off x="4587314" y="824675"/>
            <a:ext cx="6766486" cy="50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40"/>
          <p:cNvSpPr/>
          <p:nvPr/>
        </p:nvSpPr>
        <p:spPr>
          <a:xfrm>
            <a:off x="10256532" y="4335664"/>
            <a:ext cx="822951" cy="54863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DME mode</a:t>
            </a:r>
            <a:endParaRPr/>
          </a:p>
        </p:txBody>
      </p:sp>
      <p:cxnSp>
        <p:nvCxnSpPr>
          <p:cNvPr id="529" name="Google Shape;529;p43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0" name="Google Shape;53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531" name="Google Shape;53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00" y="6149940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532" name="Google Shape;532;p43"/>
          <p:cNvPicPr preferRelativeResize="0"/>
          <p:nvPr/>
        </p:nvPicPr>
        <p:blipFill rotWithShape="1">
          <a:blip r:embed="rId5">
            <a:alphaModFix/>
          </a:blip>
          <a:srcRect b="0" l="1068" r="0" t="882"/>
          <a:stretch/>
        </p:blipFill>
        <p:spPr>
          <a:xfrm>
            <a:off x="4587314" y="884431"/>
            <a:ext cx="6766486" cy="50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43"/>
          <p:cNvSpPr/>
          <p:nvPr/>
        </p:nvSpPr>
        <p:spPr>
          <a:xfrm>
            <a:off x="8287400" y="3206437"/>
            <a:ext cx="822900" cy="146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DME mode</a:t>
            </a:r>
            <a:endParaRPr/>
          </a:p>
        </p:txBody>
      </p:sp>
      <p:cxnSp>
        <p:nvCxnSpPr>
          <p:cNvPr id="539" name="Google Shape;539;p45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0" name="Google Shape;54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541" name="Google Shape;54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00" y="6149940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542" name="Google Shape;542;p45"/>
          <p:cNvPicPr preferRelativeResize="0"/>
          <p:nvPr/>
        </p:nvPicPr>
        <p:blipFill rotWithShape="1">
          <a:blip r:embed="rId5">
            <a:alphaModFix/>
          </a:blip>
          <a:srcRect b="0" l="1068" r="0" t="882"/>
          <a:stretch/>
        </p:blipFill>
        <p:spPr>
          <a:xfrm>
            <a:off x="4587314" y="782342"/>
            <a:ext cx="6766486" cy="50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5"/>
          <p:cNvSpPr/>
          <p:nvPr/>
        </p:nvSpPr>
        <p:spPr>
          <a:xfrm>
            <a:off x="4587314" y="2549337"/>
            <a:ext cx="2103097" cy="1616247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7"/>
          <p:cNvSpPr txBox="1"/>
          <p:nvPr>
            <p:ph type="title"/>
          </p:nvPr>
        </p:nvSpPr>
        <p:spPr>
          <a:xfrm>
            <a:off x="812985" y="25596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Kneron ToolChain</a:t>
            </a:r>
            <a:endParaRPr/>
          </a:p>
        </p:txBody>
      </p:sp>
      <p:pic>
        <p:nvPicPr>
          <p:cNvPr descr="A close up of a logo&#10;&#10;Description automatically generated" id="549" name="Google Shape;54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Environment Setup</a:t>
            </a:r>
            <a:endParaRPr/>
          </a:p>
        </p:txBody>
      </p:sp>
      <p:cxnSp>
        <p:nvCxnSpPr>
          <p:cNvPr id="557" name="Google Shape;557;p29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558" name="Google Shape;55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29"/>
          <p:cNvSpPr txBox="1"/>
          <p:nvPr>
            <p:ph idx="1" type="body"/>
          </p:nvPr>
        </p:nvSpPr>
        <p:spPr>
          <a:xfrm>
            <a:off x="812985" y="2034252"/>
            <a:ext cx="4626300" cy="3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Docker installation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/>
              <a:t>$ sudo apt-get install docker.io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/>
              <a:t>$ sudo docker run hello-world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600"/>
          </a:p>
        </p:txBody>
      </p:sp>
      <p:pic>
        <p:nvPicPr>
          <p:cNvPr id="561" name="Google Shape;56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3557" y="1970546"/>
            <a:ext cx="6467475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type="title"/>
          </p:nvPr>
        </p:nvSpPr>
        <p:spPr>
          <a:xfrm>
            <a:off x="812985" y="25596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Environment Setup</a:t>
            </a:r>
            <a:endParaRPr/>
          </a:p>
        </p:txBody>
      </p:sp>
      <p:pic>
        <p:nvPicPr>
          <p:cNvPr descr="A close up of a logo&#10;&#10;Description automatically generated"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Environment Setup</a:t>
            </a:r>
            <a:endParaRPr/>
          </a:p>
        </p:txBody>
      </p:sp>
      <p:cxnSp>
        <p:nvCxnSpPr>
          <p:cNvPr id="567" name="Google Shape;567;p30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568" name="Google Shape;56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0"/>
          <p:cNvSpPr txBox="1"/>
          <p:nvPr>
            <p:ph idx="1" type="body"/>
          </p:nvPr>
        </p:nvSpPr>
        <p:spPr>
          <a:xfrm>
            <a:off x="812985" y="2034252"/>
            <a:ext cx="10858084" cy="3534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Pull the ToolChain container from Dockerhub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/>
              <a:t>$ sudo docker pull kneron/toolchain:520</a:t>
            </a:r>
            <a:endParaRPr sz="2200"/>
          </a:p>
        </p:txBody>
      </p:sp>
      <p:pic>
        <p:nvPicPr>
          <p:cNvPr id="571" name="Google Shape;57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78375" y="3716113"/>
            <a:ext cx="7620000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c705296626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Environment Setup</a:t>
            </a:r>
            <a:endParaRPr/>
          </a:p>
        </p:txBody>
      </p:sp>
      <p:cxnSp>
        <p:nvCxnSpPr>
          <p:cNvPr id="577" name="Google Shape;577;gc705296626_0_0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578" name="Google Shape;578;gc70529662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gc70529662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gc705296626_0_0"/>
          <p:cNvSpPr txBox="1"/>
          <p:nvPr>
            <p:ph idx="1" type="body"/>
          </p:nvPr>
        </p:nvSpPr>
        <p:spPr>
          <a:xfrm>
            <a:off x="812985" y="2034252"/>
            <a:ext cx="10858084" cy="3534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400"/>
              <a:t>Open the container and set the interactive folder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$ cd ~/Lab3_code/toolchain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$ sudo docker run -it --rm -v $PWD:/data1 kneron/toolchain:520</a:t>
            </a:r>
            <a:endParaRPr sz="2400"/>
          </a:p>
        </p:txBody>
      </p:sp>
      <p:pic>
        <p:nvPicPr>
          <p:cNvPr id="581" name="Google Shape;581;gc705296626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14500" y="4255013"/>
            <a:ext cx="8763000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ToolChain Workflow</a:t>
            </a:r>
            <a:endParaRPr/>
          </a:p>
        </p:txBody>
      </p:sp>
      <p:cxnSp>
        <p:nvCxnSpPr>
          <p:cNvPr id="587" name="Google Shape;587;p28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588" name="Google Shape;58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28"/>
          <p:cNvSpPr/>
          <p:nvPr/>
        </p:nvSpPr>
        <p:spPr>
          <a:xfrm>
            <a:off x="3535708" y="1980276"/>
            <a:ext cx="5120584" cy="811216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 model (Keras, Caffe, Pytorch, Tensorflow)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1" name="Google Shape;591;p28"/>
          <p:cNvCxnSpPr/>
          <p:nvPr/>
        </p:nvCxnSpPr>
        <p:spPr>
          <a:xfrm>
            <a:off x="6096000" y="2930242"/>
            <a:ext cx="0" cy="54863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92" name="Google Shape;592;p28"/>
          <p:cNvSpPr txBox="1"/>
          <p:nvPr/>
        </p:nvSpPr>
        <p:spPr>
          <a:xfrm>
            <a:off x="6213446" y="2971943"/>
            <a:ext cx="1186543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8"/>
          <p:cNvSpPr/>
          <p:nvPr/>
        </p:nvSpPr>
        <p:spPr>
          <a:xfrm>
            <a:off x="4813690" y="3659327"/>
            <a:ext cx="2468853" cy="731512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 model(.onnx)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4" name="Google Shape;594;p28"/>
          <p:cNvCxnSpPr/>
          <p:nvPr/>
        </p:nvCxnSpPr>
        <p:spPr>
          <a:xfrm>
            <a:off x="6095999" y="4484705"/>
            <a:ext cx="0" cy="54863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95" name="Google Shape;595;p28"/>
          <p:cNvSpPr txBox="1"/>
          <p:nvPr/>
        </p:nvSpPr>
        <p:spPr>
          <a:xfrm>
            <a:off x="6213446" y="4571290"/>
            <a:ext cx="3020379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fpAnalyser &amp; Batch Compiler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8"/>
          <p:cNvSpPr/>
          <p:nvPr/>
        </p:nvSpPr>
        <p:spPr>
          <a:xfrm>
            <a:off x="3294330" y="5289506"/>
            <a:ext cx="1737336" cy="731512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all_model.bin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8"/>
          <p:cNvSpPr/>
          <p:nvPr/>
        </p:nvSpPr>
        <p:spPr>
          <a:xfrm>
            <a:off x="5227331" y="5289506"/>
            <a:ext cx="1737336" cy="731512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fw_info.bin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8"/>
          <p:cNvSpPr/>
          <p:nvPr/>
        </p:nvSpPr>
        <p:spPr>
          <a:xfrm>
            <a:off x="7160332" y="5289506"/>
            <a:ext cx="1737336" cy="731512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fw_info.txt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8"/>
          <p:cNvSpPr/>
          <p:nvPr/>
        </p:nvSpPr>
        <p:spPr>
          <a:xfrm>
            <a:off x="1770624" y="4125011"/>
            <a:ext cx="2771289" cy="7333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1.input_params.json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2.batch_input_params.json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0" name="Google Shape;600;p28"/>
          <p:cNvCxnSpPr>
            <a:stCxn id="599" idx="3"/>
          </p:cNvCxnSpPr>
          <p:nvPr/>
        </p:nvCxnSpPr>
        <p:spPr>
          <a:xfrm>
            <a:off x="4541913" y="4491661"/>
            <a:ext cx="1269300" cy="55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c727d5b4f6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ToolChain Workflow</a:t>
            </a:r>
            <a:endParaRPr/>
          </a:p>
        </p:txBody>
      </p:sp>
      <p:cxnSp>
        <p:nvCxnSpPr>
          <p:cNvPr id="606" name="Google Shape;606;gc727d5b4f6_0_0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607" name="Google Shape;607;gc727d5b4f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gc727d5b4f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gc727d5b4f6_0_0"/>
          <p:cNvSpPr/>
          <p:nvPr/>
        </p:nvSpPr>
        <p:spPr>
          <a:xfrm>
            <a:off x="3535708" y="1980276"/>
            <a:ext cx="5120700" cy="8112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 model (Keras, Caffe, Pytorch, Tensorflow)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0" name="Google Shape;610;gc727d5b4f6_0_0"/>
          <p:cNvCxnSpPr/>
          <p:nvPr/>
        </p:nvCxnSpPr>
        <p:spPr>
          <a:xfrm>
            <a:off x="6096000" y="2930242"/>
            <a:ext cx="0" cy="54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11" name="Google Shape;611;gc727d5b4f6_0_0"/>
          <p:cNvSpPr txBox="1"/>
          <p:nvPr/>
        </p:nvSpPr>
        <p:spPr>
          <a:xfrm>
            <a:off x="6213446" y="2971943"/>
            <a:ext cx="11865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gc727d5b4f6_0_0"/>
          <p:cNvSpPr/>
          <p:nvPr/>
        </p:nvSpPr>
        <p:spPr>
          <a:xfrm>
            <a:off x="4813690" y="3659327"/>
            <a:ext cx="2469000" cy="7314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 model(.onnx)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3" name="Google Shape;613;gc727d5b4f6_0_0"/>
          <p:cNvCxnSpPr/>
          <p:nvPr/>
        </p:nvCxnSpPr>
        <p:spPr>
          <a:xfrm>
            <a:off x="6095999" y="4484705"/>
            <a:ext cx="0" cy="54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14" name="Google Shape;614;gc727d5b4f6_0_0"/>
          <p:cNvSpPr txBox="1"/>
          <p:nvPr/>
        </p:nvSpPr>
        <p:spPr>
          <a:xfrm>
            <a:off x="6213446" y="4571290"/>
            <a:ext cx="30204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fpAnalyser&amp;Batch Compiler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gc727d5b4f6_0_0"/>
          <p:cNvSpPr/>
          <p:nvPr/>
        </p:nvSpPr>
        <p:spPr>
          <a:xfrm>
            <a:off x="3294330" y="5289506"/>
            <a:ext cx="1737300" cy="7314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all_model.bin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gc727d5b4f6_0_0"/>
          <p:cNvSpPr/>
          <p:nvPr/>
        </p:nvSpPr>
        <p:spPr>
          <a:xfrm>
            <a:off x="5227331" y="5289506"/>
            <a:ext cx="1737300" cy="7314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fw_info.bin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gc727d5b4f6_0_0"/>
          <p:cNvSpPr/>
          <p:nvPr/>
        </p:nvSpPr>
        <p:spPr>
          <a:xfrm>
            <a:off x="7160332" y="5289506"/>
            <a:ext cx="1737300" cy="7314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fw_info.txt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c727d5b4f6_0_0"/>
          <p:cNvSpPr/>
          <p:nvPr/>
        </p:nvSpPr>
        <p:spPr>
          <a:xfrm>
            <a:off x="1770624" y="4125011"/>
            <a:ext cx="2771400" cy="7332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1.input_params.json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2.batch_input_params.json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9" name="Google Shape;619;gc727d5b4f6_0_0"/>
          <p:cNvCxnSpPr>
            <a:stCxn id="618" idx="3"/>
          </p:cNvCxnSpPr>
          <p:nvPr/>
        </p:nvCxnSpPr>
        <p:spPr>
          <a:xfrm>
            <a:off x="4542024" y="4491611"/>
            <a:ext cx="1269300" cy="55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20" name="Google Shape;620;gc727d5b4f6_0_0"/>
          <p:cNvSpPr/>
          <p:nvPr/>
        </p:nvSpPr>
        <p:spPr>
          <a:xfrm>
            <a:off x="3343550" y="1860063"/>
            <a:ext cx="5505000" cy="25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c727d5b4f6_0_0"/>
          <p:cNvSpPr txBox="1"/>
          <p:nvPr/>
        </p:nvSpPr>
        <p:spPr>
          <a:xfrm>
            <a:off x="552950" y="1956150"/>
            <a:ext cx="2741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step, prepare your model and convert it to “kneron” onnx formats.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c7693b2534_0_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Prepare model</a:t>
            </a:r>
            <a:endParaRPr/>
          </a:p>
        </p:txBody>
      </p:sp>
      <p:cxnSp>
        <p:nvCxnSpPr>
          <p:cNvPr id="627" name="Google Shape;627;gc7693b2534_0_19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628" name="Google Shape;628;gc7693b2534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gc7693b2534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gc7693b2534_0_19"/>
          <p:cNvSpPr txBox="1"/>
          <p:nvPr>
            <p:ph idx="1" type="body"/>
          </p:nvPr>
        </p:nvSpPr>
        <p:spPr>
          <a:xfrm>
            <a:off x="812985" y="2034252"/>
            <a:ext cx="10515600" cy="3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Option1 : Download the open source model from Keras (Tensorflow , Pytorch, ...etc)</a:t>
            </a:r>
            <a:endParaRPr sz="22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(container)$ cd /data1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(container)$ python MobileNetV2.py</a:t>
            </a:r>
            <a:endParaRPr sz="2200"/>
          </a:p>
        </p:txBody>
      </p:sp>
      <p:pic>
        <p:nvPicPr>
          <p:cNvPr id="631" name="Google Shape;631;gc7693b2534_0_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188" y="3903438"/>
            <a:ext cx="543877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gc7693b2534_0_19"/>
          <p:cNvSpPr txBox="1"/>
          <p:nvPr/>
        </p:nvSpPr>
        <p:spPr>
          <a:xfrm>
            <a:off x="1477850" y="4941675"/>
            <a:ext cx="550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~/Lab3_code/toolchain/MobileNetV2.py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3" name="Google Shape;633;gc7693b2534_0_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1550" y="2552950"/>
            <a:ext cx="4878025" cy="32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gc7693b2534_0_19"/>
          <p:cNvSpPr txBox="1"/>
          <p:nvPr/>
        </p:nvSpPr>
        <p:spPr>
          <a:xfrm>
            <a:off x="6979550" y="5699263"/>
            <a:ext cx="550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https://awesomeopensource.com/projects/keras-models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c7693b2534_0_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Prepare model</a:t>
            </a:r>
            <a:endParaRPr/>
          </a:p>
        </p:txBody>
      </p:sp>
      <p:cxnSp>
        <p:nvCxnSpPr>
          <p:cNvPr id="640" name="Google Shape;640;gc7693b2534_0_28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641" name="Google Shape;641;gc7693b2534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gc7693b2534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gc7693b2534_0_28"/>
          <p:cNvSpPr txBox="1"/>
          <p:nvPr>
            <p:ph idx="1" type="body"/>
          </p:nvPr>
        </p:nvSpPr>
        <p:spPr>
          <a:xfrm>
            <a:off x="812975" y="1938950"/>
            <a:ext cx="10515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Option2 : Build the model by yourself</a:t>
            </a:r>
            <a:endParaRPr sz="2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(container)$ cd /data1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(container)$ python mnist.py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</p:txBody>
      </p:sp>
      <p:pic>
        <p:nvPicPr>
          <p:cNvPr id="644" name="Google Shape;644;gc7693b2534_0_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6100" y="3408013"/>
            <a:ext cx="786765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gc7693b2534_0_28"/>
          <p:cNvSpPr txBox="1"/>
          <p:nvPr/>
        </p:nvSpPr>
        <p:spPr>
          <a:xfrm>
            <a:off x="5823800" y="5665325"/>
            <a:ext cx="550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~/Lab3_code/toolchain/mnist.py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gc7693b2534_0_28"/>
          <p:cNvSpPr txBox="1"/>
          <p:nvPr/>
        </p:nvSpPr>
        <p:spPr>
          <a:xfrm>
            <a:off x="-687700" y="-143275"/>
            <a:ext cx="55017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gc7693b2534_0_28"/>
          <p:cNvSpPr/>
          <p:nvPr/>
        </p:nvSpPr>
        <p:spPr>
          <a:xfrm>
            <a:off x="3646100" y="5438875"/>
            <a:ext cx="2177700" cy="274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: Simple CNN Model</a:t>
            </a:r>
            <a:endParaRPr/>
          </a:p>
        </p:txBody>
      </p:sp>
      <p:cxnSp>
        <p:nvCxnSpPr>
          <p:cNvPr id="653" name="Google Shape;653;p36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654" name="Google Shape;65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36"/>
          <p:cNvSpPr txBox="1"/>
          <p:nvPr>
            <p:ph idx="1" type="body"/>
          </p:nvPr>
        </p:nvSpPr>
        <p:spPr>
          <a:xfrm>
            <a:off x="812975" y="2034250"/>
            <a:ext cx="4867800" cy="3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useful tool: netron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$ sudo snap install netron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$ netron </a:t>
            </a:r>
            <a:r>
              <a:rPr lang="en-US" sz="2200"/>
              <a:t>mnist</a:t>
            </a:r>
            <a:r>
              <a:rPr lang="en-US"/>
              <a:t>.h5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able to visualize the model file in lots of format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657" name="Google Shape;65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3175" y="1843088"/>
            <a:ext cx="5262397" cy="4234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: Simple CNN Model</a:t>
            </a:r>
            <a:endParaRPr/>
          </a:p>
        </p:txBody>
      </p:sp>
      <p:cxnSp>
        <p:nvCxnSpPr>
          <p:cNvPr id="663" name="Google Shape;663;p35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664" name="Google Shape;6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5"/>
          <p:cNvSpPr txBox="1"/>
          <p:nvPr>
            <p:ph idx="1" type="body"/>
          </p:nvPr>
        </p:nvSpPr>
        <p:spPr>
          <a:xfrm>
            <a:off x="812975" y="2043525"/>
            <a:ext cx="5340600" cy="3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(container) /data1 # python /workspace/libs/ONNX_Convertor/keras-onnx/generate_onnx.py -o mnist.h5.onnx -O --duplicate-shared-weights mnist.h5</a:t>
            </a:r>
            <a:endParaRPr sz="2200"/>
          </a:p>
        </p:txBody>
      </p:sp>
      <p:pic>
        <p:nvPicPr>
          <p:cNvPr id="667" name="Google Shape;66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09900" y="1833088"/>
            <a:ext cx="1965950" cy="4306349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35"/>
          <p:cNvSpPr txBox="1"/>
          <p:nvPr/>
        </p:nvSpPr>
        <p:spPr>
          <a:xfrm>
            <a:off x="6617025" y="5829400"/>
            <a:ext cx="533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.h5 (keras)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9" name="Google Shape;669;p35"/>
          <p:cNvCxnSpPr/>
          <p:nvPr/>
        </p:nvCxnSpPr>
        <p:spPr>
          <a:xfrm>
            <a:off x="8396425" y="3947975"/>
            <a:ext cx="778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670" name="Google Shape;670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10125" y="1795151"/>
            <a:ext cx="1563296" cy="41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35"/>
          <p:cNvSpPr txBox="1"/>
          <p:nvPr/>
        </p:nvSpPr>
        <p:spPr>
          <a:xfrm>
            <a:off x="9793150" y="5829400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.onnx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35"/>
          <p:cNvSpPr txBox="1"/>
          <p:nvPr/>
        </p:nvSpPr>
        <p:spPr>
          <a:xfrm>
            <a:off x="8396425" y="3947975"/>
            <a:ext cx="8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Convert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c727d5b4f6_0_8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: Simple CNN Model</a:t>
            </a:r>
            <a:endParaRPr/>
          </a:p>
        </p:txBody>
      </p:sp>
      <p:cxnSp>
        <p:nvCxnSpPr>
          <p:cNvPr id="678" name="Google Shape;678;gc727d5b4f6_0_89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679" name="Google Shape;679;gc727d5b4f6_0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gc727d5b4f6_0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gc727d5b4f6_0_89"/>
          <p:cNvSpPr txBox="1"/>
          <p:nvPr>
            <p:ph idx="1" type="body"/>
          </p:nvPr>
        </p:nvSpPr>
        <p:spPr>
          <a:xfrm>
            <a:off x="683225" y="1960100"/>
            <a:ext cx="5739300" cy="3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KL520 cannot process softmax layer, so we need to move the softmax layer to the post-processing of the network (bypass postprocess)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Optimization ( e.g. Conv+BN layer fusion)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4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4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4"/>
              <a:buNone/>
            </a:pPr>
            <a:r>
              <a:rPr lang="en-US" sz="2200"/>
              <a:t>(container) /data1 #python /workspace/libs/ONNX_Convertor/optimizer_scripts/onnx2onnx.py mnist.h5.onnx -o mnist_opt.h5.onnx -t</a:t>
            </a:r>
            <a:endParaRPr sz="2200"/>
          </a:p>
        </p:txBody>
      </p:sp>
      <p:pic>
        <p:nvPicPr>
          <p:cNvPr id="682" name="Google Shape;682;gc727d5b4f6_0_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2300" y="1769039"/>
            <a:ext cx="1563296" cy="41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gc727d5b4f6_0_89"/>
          <p:cNvSpPr txBox="1"/>
          <p:nvPr/>
        </p:nvSpPr>
        <p:spPr>
          <a:xfrm>
            <a:off x="6855325" y="5803288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.onnx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Google Shape;684;gc727d5b4f6_0_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18125" y="1795023"/>
            <a:ext cx="1255450" cy="3956199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gc727d5b4f6_0_89"/>
          <p:cNvSpPr txBox="1"/>
          <p:nvPr/>
        </p:nvSpPr>
        <p:spPr>
          <a:xfrm>
            <a:off x="9118125" y="5790300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.onnx (kneron)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6" name="Google Shape;686;gc727d5b4f6_0_89"/>
          <p:cNvCxnSpPr/>
          <p:nvPr/>
        </p:nvCxnSpPr>
        <p:spPr>
          <a:xfrm>
            <a:off x="8155450" y="3873850"/>
            <a:ext cx="667200" cy="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7" name="Google Shape;687;gc727d5b4f6_0_89"/>
          <p:cNvSpPr txBox="1"/>
          <p:nvPr/>
        </p:nvSpPr>
        <p:spPr>
          <a:xfrm>
            <a:off x="8155450" y="3883150"/>
            <a:ext cx="101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convert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c727d5b4f6_0_6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ToolChain Workflow</a:t>
            </a:r>
            <a:endParaRPr b="1"/>
          </a:p>
        </p:txBody>
      </p:sp>
      <p:cxnSp>
        <p:nvCxnSpPr>
          <p:cNvPr id="693" name="Google Shape;693;gc727d5b4f6_0_60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694" name="Google Shape;694;gc727d5b4f6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gc727d5b4f6_0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gc727d5b4f6_0_60"/>
          <p:cNvSpPr/>
          <p:nvPr/>
        </p:nvSpPr>
        <p:spPr>
          <a:xfrm>
            <a:off x="3535708" y="1980276"/>
            <a:ext cx="5120700" cy="8112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 model (Keras, Caffe, Pytorch, Tensorflow)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7" name="Google Shape;697;gc727d5b4f6_0_60"/>
          <p:cNvCxnSpPr/>
          <p:nvPr/>
        </p:nvCxnSpPr>
        <p:spPr>
          <a:xfrm>
            <a:off x="6096000" y="2930242"/>
            <a:ext cx="0" cy="54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98" name="Google Shape;698;gc727d5b4f6_0_60"/>
          <p:cNvSpPr txBox="1"/>
          <p:nvPr/>
        </p:nvSpPr>
        <p:spPr>
          <a:xfrm>
            <a:off x="6213446" y="2971943"/>
            <a:ext cx="11865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gc727d5b4f6_0_60"/>
          <p:cNvSpPr/>
          <p:nvPr/>
        </p:nvSpPr>
        <p:spPr>
          <a:xfrm>
            <a:off x="4813690" y="3659327"/>
            <a:ext cx="2469000" cy="7314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 model(.onnx)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0" name="Google Shape;700;gc727d5b4f6_0_60"/>
          <p:cNvCxnSpPr/>
          <p:nvPr/>
        </p:nvCxnSpPr>
        <p:spPr>
          <a:xfrm>
            <a:off x="6095999" y="4484705"/>
            <a:ext cx="0" cy="54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01" name="Google Shape;701;gc727d5b4f6_0_60"/>
          <p:cNvSpPr txBox="1"/>
          <p:nvPr/>
        </p:nvSpPr>
        <p:spPr>
          <a:xfrm>
            <a:off x="6213446" y="4571290"/>
            <a:ext cx="30204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fpAnalyser&amp;Batch Compiler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gc727d5b4f6_0_60"/>
          <p:cNvSpPr/>
          <p:nvPr/>
        </p:nvSpPr>
        <p:spPr>
          <a:xfrm>
            <a:off x="3294330" y="5289506"/>
            <a:ext cx="1737300" cy="7314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all_model.bin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gc727d5b4f6_0_60"/>
          <p:cNvSpPr/>
          <p:nvPr/>
        </p:nvSpPr>
        <p:spPr>
          <a:xfrm>
            <a:off x="5227331" y="5289506"/>
            <a:ext cx="1737300" cy="7314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fw_info.bin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c727d5b4f6_0_60"/>
          <p:cNvSpPr/>
          <p:nvPr/>
        </p:nvSpPr>
        <p:spPr>
          <a:xfrm>
            <a:off x="7160332" y="5289506"/>
            <a:ext cx="1737300" cy="7314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fw_info.txt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c727d5b4f6_0_60"/>
          <p:cNvSpPr/>
          <p:nvPr/>
        </p:nvSpPr>
        <p:spPr>
          <a:xfrm>
            <a:off x="1770624" y="4125011"/>
            <a:ext cx="2771400" cy="7332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1.input_params.json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2.batch_input_params.json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6" name="Google Shape;706;gc727d5b4f6_0_60"/>
          <p:cNvCxnSpPr>
            <a:stCxn id="705" idx="3"/>
          </p:cNvCxnSpPr>
          <p:nvPr/>
        </p:nvCxnSpPr>
        <p:spPr>
          <a:xfrm>
            <a:off x="4542024" y="4491611"/>
            <a:ext cx="1269300" cy="55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07" name="Google Shape;707;gc727d5b4f6_0_60"/>
          <p:cNvSpPr/>
          <p:nvPr/>
        </p:nvSpPr>
        <p:spPr>
          <a:xfrm>
            <a:off x="1698775" y="3557225"/>
            <a:ext cx="8557800" cy="25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gc727d5b4f6_0_60"/>
          <p:cNvSpPr txBox="1"/>
          <p:nvPr/>
        </p:nvSpPr>
        <p:spPr>
          <a:xfrm>
            <a:off x="342250" y="1877975"/>
            <a:ext cx="31239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 step, prepare your onnx file and json configuration file to compile the binary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Environment setup</a:t>
            </a:r>
            <a:endParaRPr/>
          </a:p>
        </p:txBody>
      </p:sp>
      <p:sp>
        <p:nvSpPr>
          <p:cNvPr id="122" name="Google Shape;122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Hardware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Kneron KL520 USB AI dongle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One PC or Laptop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Camera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Operating System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Ubuntu18.04(Recommended) or Windows10  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123" name="Google Shape;123;p31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124" name="Google Shape;12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1150" y="2201390"/>
            <a:ext cx="3278717" cy="3152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fpAnalyser </a:t>
            </a:r>
            <a:endParaRPr/>
          </a:p>
        </p:txBody>
      </p:sp>
      <p:cxnSp>
        <p:nvCxnSpPr>
          <p:cNvPr id="714" name="Google Shape;714;p41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715" name="Google Shape;71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41"/>
          <p:cNvSpPr txBox="1"/>
          <p:nvPr>
            <p:ph idx="1" type="body"/>
          </p:nvPr>
        </p:nvSpPr>
        <p:spPr>
          <a:xfrm>
            <a:off x="812974" y="2034249"/>
            <a:ext cx="10540800" cy="3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fpAnalyser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NPU only supports Int8, so we need to convert weights in floating point to fixed point </a:t>
            </a:r>
            <a:endParaRPr sz="2000"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If we want to compile the floating point model to fixed-point, we need to prepare some training images (suggest 100 images) to perform fixed-point analysis</a:t>
            </a:r>
            <a:endParaRPr sz="2000"/>
          </a:p>
        </p:txBody>
      </p:sp>
      <p:pic>
        <p:nvPicPr>
          <p:cNvPr id="718" name="Google Shape;71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2875" y="3533400"/>
            <a:ext cx="5146251" cy="26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66b032f87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Batch Compiler</a:t>
            </a:r>
            <a:endParaRPr/>
          </a:p>
        </p:txBody>
      </p:sp>
      <p:cxnSp>
        <p:nvCxnSpPr>
          <p:cNvPr id="724" name="Google Shape;724;gc66b032f87_0_0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725" name="Google Shape;725;gc66b032f8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gc66b032f8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gc66b032f87_0_0"/>
          <p:cNvSpPr txBox="1"/>
          <p:nvPr>
            <p:ph idx="1" type="body"/>
          </p:nvPr>
        </p:nvSpPr>
        <p:spPr>
          <a:xfrm>
            <a:off x="736774" y="2034249"/>
            <a:ext cx="10540800" cy="3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Batch Compiler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Generate three files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all_model.bin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fw_info.bin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fw_info.txt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Example : Simple CNN Model</a:t>
            </a:r>
            <a:endParaRPr/>
          </a:p>
        </p:txBody>
      </p:sp>
      <p:cxnSp>
        <p:nvCxnSpPr>
          <p:cNvPr id="733" name="Google Shape;733;p37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734" name="Google Shape;73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37"/>
          <p:cNvSpPr txBox="1"/>
          <p:nvPr>
            <p:ph idx="1" type="body"/>
          </p:nvPr>
        </p:nvSpPr>
        <p:spPr>
          <a:xfrm>
            <a:off x="812985" y="2034252"/>
            <a:ext cx="10515600" cy="3534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The model compilation process requires two configuration files, input_params.json and batch_input_params.json. </a:t>
            </a:r>
            <a:endParaRPr sz="2200"/>
          </a:p>
        </p:txBody>
      </p:sp>
      <p:sp>
        <p:nvSpPr>
          <p:cNvPr id="737" name="Google Shape;737;p37"/>
          <p:cNvSpPr txBox="1"/>
          <p:nvPr/>
        </p:nvSpPr>
        <p:spPr>
          <a:xfrm>
            <a:off x="7614938" y="5781500"/>
            <a:ext cx="166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input_params.json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37"/>
          <p:cNvSpPr txBox="1"/>
          <p:nvPr/>
        </p:nvSpPr>
        <p:spPr>
          <a:xfrm>
            <a:off x="2447241" y="5781488"/>
            <a:ext cx="208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batch_input_params.json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9" name="Google Shape;739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3925" y="2691963"/>
            <a:ext cx="3039250" cy="3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99250" y="2956613"/>
            <a:ext cx="3702150" cy="258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Preprocess Method</a:t>
            </a:r>
            <a:endParaRPr/>
          </a:p>
        </p:txBody>
      </p:sp>
      <p:cxnSp>
        <p:nvCxnSpPr>
          <p:cNvPr id="746" name="Google Shape;746;p6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747" name="Google Shape;7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6"/>
          <p:cNvSpPr txBox="1"/>
          <p:nvPr>
            <p:ph idx="1" type="body"/>
          </p:nvPr>
        </p:nvSpPr>
        <p:spPr>
          <a:xfrm>
            <a:off x="812974" y="2034249"/>
            <a:ext cx="10763507" cy="4010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 sz="2600"/>
              <a:t>img_preprocess_method and radix</a:t>
            </a:r>
            <a:endParaRPr b="1" sz="2600"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How did you preprocess your training data?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What should the range of values of input pixels be? 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“kneron”: RGB/256 - 0.5,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“tensorflow”: RGB/127.5 - 1.0,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“yolo”: RGB/255.0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“pytorch”: (RGB/255. -[0.485, 0.456, 0.406]) / [0.229, 0.224, 0.225]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“caffe”(BGR format) BGR - [103.939, 116.779, 123.68]</a:t>
            </a:r>
            <a:endParaRPr sz="22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c63816bf45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Fixed point</a:t>
            </a:r>
            <a:endParaRPr/>
          </a:p>
        </p:txBody>
      </p:sp>
      <p:cxnSp>
        <p:nvCxnSpPr>
          <p:cNvPr id="755" name="Google Shape;755;gc63816bf45_1_0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756" name="Google Shape;756;gc63816bf45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gc63816bf45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gc63816bf45_1_0"/>
          <p:cNvSpPr txBox="1"/>
          <p:nvPr/>
        </p:nvSpPr>
        <p:spPr>
          <a:xfrm>
            <a:off x="5393274" y="5028213"/>
            <a:ext cx="163020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001.01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gc63816bf45_1_0"/>
          <p:cNvSpPr/>
          <p:nvPr/>
        </p:nvSpPr>
        <p:spPr>
          <a:xfrm>
            <a:off x="5393274" y="4972351"/>
            <a:ext cx="1371585" cy="640637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gc63816bf45_1_0"/>
          <p:cNvSpPr txBox="1"/>
          <p:nvPr/>
        </p:nvSpPr>
        <p:spPr>
          <a:xfrm>
            <a:off x="5541404" y="4676386"/>
            <a:ext cx="3818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gc63816bf45_1_0"/>
          <p:cNvSpPr/>
          <p:nvPr/>
        </p:nvSpPr>
        <p:spPr>
          <a:xfrm>
            <a:off x="6208375" y="4742162"/>
            <a:ext cx="556484" cy="1109002"/>
          </a:xfrm>
          <a:prstGeom prst="rect">
            <a:avLst/>
          </a:prstGeom>
          <a:noFill/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gc63816bf45_1_0"/>
          <p:cNvSpPr txBox="1"/>
          <p:nvPr/>
        </p:nvSpPr>
        <p:spPr>
          <a:xfrm>
            <a:off x="6418697" y="4459446"/>
            <a:ext cx="3064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gc63816bf45_1_0"/>
          <p:cNvSpPr txBox="1"/>
          <p:nvPr/>
        </p:nvSpPr>
        <p:spPr>
          <a:xfrm>
            <a:off x="838200" y="1960345"/>
            <a:ext cx="10807510" cy="329320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015" r="0" t="-16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c63816bf45_1_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Floating Point to Fixed Point</a:t>
            </a:r>
            <a:endParaRPr/>
          </a:p>
        </p:txBody>
      </p:sp>
      <p:cxnSp>
        <p:nvCxnSpPr>
          <p:cNvPr id="769" name="Google Shape;769;gc63816bf45_1_15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770" name="Google Shape;770;gc63816bf45_1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gc63816bf45_1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gc63816bf45_1_15"/>
          <p:cNvSpPr txBox="1"/>
          <p:nvPr/>
        </p:nvSpPr>
        <p:spPr>
          <a:xfrm>
            <a:off x="838199" y="1826898"/>
            <a:ext cx="10515599" cy="382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we only have three bits(Int3), a.k.a (3, F)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73" name="Google Shape;773;gc63816bf45_1_15"/>
          <p:cNvGraphicFramePr/>
          <p:nvPr/>
        </p:nvGraphicFramePr>
        <p:xfrm>
          <a:off x="1319160" y="26137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{4FBC2C5C-DC8A-4640-9645-90F9AFD274F6}</a:tableStyleId>
              </a:tblPr>
              <a:tblGrid>
                <a:gridCol w="980450"/>
                <a:gridCol w="980450"/>
              </a:tblGrid>
              <a:tr h="3251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(3, 1)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10.0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-2.0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10.1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-1.5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11.0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-1.0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11.1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-0.5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00.0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00.1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01.0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01.1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1.5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774" name="Google Shape;774;gc63816bf45_1_15"/>
          <p:cNvGraphicFramePr/>
          <p:nvPr/>
        </p:nvGraphicFramePr>
        <p:xfrm>
          <a:off x="5136534" y="261972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{4FBC2C5C-DC8A-4640-9645-90F9AFD274F6}</a:tableStyleId>
              </a:tblPr>
              <a:tblGrid>
                <a:gridCol w="980450"/>
                <a:gridCol w="980450"/>
              </a:tblGrid>
              <a:tr h="3251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(3, 2)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1.00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1.01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-0.75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1.10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-0.5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1.11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-0.25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0.00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0.01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0.25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0.10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0.11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0.75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775" name="Google Shape;775;gc63816bf45_1_15"/>
          <p:cNvSpPr txBox="1"/>
          <p:nvPr/>
        </p:nvSpPr>
        <p:spPr>
          <a:xfrm>
            <a:off x="7318349" y="3157215"/>
            <a:ext cx="210666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W1 = 0.7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(3, 1): 0.5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(3, 2): 0.75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W2 = 1.87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(3, 1): 1.5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(3, 2): 0.75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c63816bf45_1_15"/>
          <p:cNvSpPr txBox="1"/>
          <p:nvPr/>
        </p:nvSpPr>
        <p:spPr>
          <a:xfrm>
            <a:off x="4933524" y="5724195"/>
            <a:ext cx="32239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accurate, smaller range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gc63816bf45_1_15"/>
          <p:cNvSpPr txBox="1"/>
          <p:nvPr/>
        </p:nvSpPr>
        <p:spPr>
          <a:xfrm>
            <a:off x="1153006" y="5724195"/>
            <a:ext cx="30027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 accurate, larger range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6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NPU Input Format</a:t>
            </a:r>
            <a:endParaRPr/>
          </a:p>
        </p:txBody>
      </p:sp>
      <p:cxnSp>
        <p:nvCxnSpPr>
          <p:cNvPr id="783" name="Google Shape;783;p60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784" name="Google Shape;78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60"/>
          <p:cNvSpPr/>
          <p:nvPr/>
        </p:nvSpPr>
        <p:spPr>
          <a:xfrm>
            <a:off x="9398975" y="3282266"/>
            <a:ext cx="822951" cy="822951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NPU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60"/>
          <p:cNvSpPr/>
          <p:nvPr/>
        </p:nvSpPr>
        <p:spPr>
          <a:xfrm>
            <a:off x="2583853" y="2957972"/>
            <a:ext cx="1554463" cy="14630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 image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60"/>
          <p:cNvSpPr txBox="1"/>
          <p:nvPr/>
        </p:nvSpPr>
        <p:spPr>
          <a:xfrm>
            <a:off x="2597062" y="4420996"/>
            <a:ext cx="15280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Width*height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format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60"/>
          <p:cNvSpPr/>
          <p:nvPr/>
        </p:nvSpPr>
        <p:spPr>
          <a:xfrm>
            <a:off x="4358447" y="2351206"/>
            <a:ext cx="914390" cy="2612362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60"/>
          <p:cNvSpPr/>
          <p:nvPr/>
        </p:nvSpPr>
        <p:spPr>
          <a:xfrm>
            <a:off x="5447742" y="2370890"/>
            <a:ext cx="914390" cy="2612362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SCPU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60"/>
          <p:cNvSpPr/>
          <p:nvPr/>
        </p:nvSpPr>
        <p:spPr>
          <a:xfrm>
            <a:off x="6537037" y="2351206"/>
            <a:ext cx="914390" cy="2612362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NCPU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60"/>
          <p:cNvSpPr/>
          <p:nvPr/>
        </p:nvSpPr>
        <p:spPr>
          <a:xfrm>
            <a:off x="7626332" y="2925875"/>
            <a:ext cx="1554463" cy="14630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 image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60"/>
          <p:cNvSpPr txBox="1"/>
          <p:nvPr/>
        </p:nvSpPr>
        <p:spPr>
          <a:xfrm>
            <a:off x="7638400" y="4420996"/>
            <a:ext cx="1554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Width*height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4 channel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 bits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fixed point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NPU Input Format</a:t>
            </a:r>
            <a:endParaRPr/>
          </a:p>
        </p:txBody>
      </p:sp>
      <p:cxnSp>
        <p:nvCxnSpPr>
          <p:cNvPr id="799" name="Google Shape;799;p8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800" name="Google Shape;8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8"/>
          <p:cNvSpPr/>
          <p:nvPr/>
        </p:nvSpPr>
        <p:spPr>
          <a:xfrm>
            <a:off x="7174276" y="2781477"/>
            <a:ext cx="2340487" cy="2612362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NPU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8"/>
          <p:cNvSpPr/>
          <p:nvPr/>
        </p:nvSpPr>
        <p:spPr>
          <a:xfrm>
            <a:off x="2473961" y="3868251"/>
            <a:ext cx="914390" cy="9600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 image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8"/>
          <p:cNvSpPr txBox="1"/>
          <p:nvPr/>
        </p:nvSpPr>
        <p:spPr>
          <a:xfrm>
            <a:off x="1898977" y="4851267"/>
            <a:ext cx="20201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28*28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Gray scale: 0~255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8"/>
          <p:cNvSpPr/>
          <p:nvPr/>
        </p:nvSpPr>
        <p:spPr>
          <a:xfrm>
            <a:off x="3906392" y="2781477"/>
            <a:ext cx="914390" cy="2612362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8"/>
          <p:cNvSpPr/>
          <p:nvPr/>
        </p:nvSpPr>
        <p:spPr>
          <a:xfrm>
            <a:off x="4995687" y="2801161"/>
            <a:ext cx="914390" cy="2612362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SCPU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8"/>
          <p:cNvSpPr/>
          <p:nvPr/>
        </p:nvSpPr>
        <p:spPr>
          <a:xfrm>
            <a:off x="6084982" y="2781477"/>
            <a:ext cx="914390" cy="2612362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NCPU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8"/>
          <p:cNvSpPr/>
          <p:nvPr/>
        </p:nvSpPr>
        <p:spPr>
          <a:xfrm>
            <a:off x="7174276" y="3868250"/>
            <a:ext cx="914390" cy="9600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 image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8"/>
          <p:cNvSpPr txBox="1"/>
          <p:nvPr/>
        </p:nvSpPr>
        <p:spPr>
          <a:xfrm>
            <a:off x="6977046" y="4767192"/>
            <a:ext cx="127791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28*28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 channels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0~1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8"/>
          <p:cNvSpPr txBox="1"/>
          <p:nvPr>
            <p:ph idx="1" type="body"/>
          </p:nvPr>
        </p:nvSpPr>
        <p:spPr>
          <a:xfrm>
            <a:off x="838200" y="1872800"/>
            <a:ext cx="10515600" cy="3977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/>
              <a:t>Let’s get back to our example, if we choose “yolo”…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NPU Input Format</a:t>
            </a:r>
            <a:endParaRPr/>
          </a:p>
        </p:txBody>
      </p:sp>
      <p:cxnSp>
        <p:nvCxnSpPr>
          <p:cNvPr id="816" name="Google Shape;816;p9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817" name="Google Shape;8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9"/>
          <p:cNvSpPr/>
          <p:nvPr/>
        </p:nvSpPr>
        <p:spPr>
          <a:xfrm>
            <a:off x="7156520" y="2583850"/>
            <a:ext cx="2340487" cy="2612362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NPU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9"/>
          <p:cNvSpPr/>
          <p:nvPr/>
        </p:nvSpPr>
        <p:spPr>
          <a:xfrm>
            <a:off x="2456205" y="3670624"/>
            <a:ext cx="914390" cy="9600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 image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9"/>
          <p:cNvSpPr txBox="1"/>
          <p:nvPr/>
        </p:nvSpPr>
        <p:spPr>
          <a:xfrm>
            <a:off x="1881221" y="4653640"/>
            <a:ext cx="20201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28*28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Gray scale: 0~255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9"/>
          <p:cNvSpPr/>
          <p:nvPr/>
        </p:nvSpPr>
        <p:spPr>
          <a:xfrm>
            <a:off x="3888636" y="2583850"/>
            <a:ext cx="914390" cy="2612362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9"/>
          <p:cNvSpPr/>
          <p:nvPr/>
        </p:nvSpPr>
        <p:spPr>
          <a:xfrm>
            <a:off x="4977931" y="2603534"/>
            <a:ext cx="914390" cy="2612362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SCPU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9"/>
          <p:cNvSpPr/>
          <p:nvPr/>
        </p:nvSpPr>
        <p:spPr>
          <a:xfrm>
            <a:off x="6067226" y="2583850"/>
            <a:ext cx="914390" cy="2612362"/>
          </a:xfrm>
          <a:prstGeom prst="roundRect">
            <a:avLst>
              <a:gd fmla="val 16667" name="adj"/>
            </a:avLst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NCPU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9"/>
          <p:cNvSpPr/>
          <p:nvPr/>
        </p:nvSpPr>
        <p:spPr>
          <a:xfrm>
            <a:off x="7156520" y="3670623"/>
            <a:ext cx="914390" cy="9600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 image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9"/>
          <p:cNvSpPr txBox="1"/>
          <p:nvPr/>
        </p:nvSpPr>
        <p:spPr>
          <a:xfrm>
            <a:off x="6959291" y="4569565"/>
            <a:ext cx="127791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28*28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 channels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0~1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9"/>
          <p:cNvSpPr txBox="1"/>
          <p:nvPr/>
        </p:nvSpPr>
        <p:spPr>
          <a:xfrm>
            <a:off x="2349570" y="3677925"/>
            <a:ext cx="11592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00001000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9"/>
          <p:cNvSpPr txBox="1"/>
          <p:nvPr/>
        </p:nvSpPr>
        <p:spPr>
          <a:xfrm>
            <a:off x="1975039" y="5583269"/>
            <a:ext cx="70920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Fixed point representation! Where the decimal point should be at?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Hint: range 0~1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NPU Input Format</a:t>
            </a:r>
            <a:endParaRPr/>
          </a:p>
        </p:txBody>
      </p:sp>
      <p:cxnSp>
        <p:nvCxnSpPr>
          <p:cNvPr id="834" name="Google Shape;834;p61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835" name="Google Shape;83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37" name="Google Shape;837;p61"/>
          <p:cNvGraphicFramePr/>
          <p:nvPr/>
        </p:nvGraphicFramePr>
        <p:xfrm>
          <a:off x="1797844" y="19292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{4FBC2C5C-DC8A-4640-9645-90F9AFD274F6}</a:tableStyleId>
              </a:tblPr>
              <a:tblGrid>
                <a:gridCol w="2865425"/>
                <a:gridCol w="2865425"/>
                <a:gridCol w="28654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Max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Min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(8, 8)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.01111111 = 0.49609375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.10000000 = -0.5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(8, 7)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0.1111111 = 0.99218750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1.0000000 = -1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38" name="Google Shape;838;p61"/>
          <p:cNvSpPr txBox="1"/>
          <p:nvPr/>
        </p:nvSpPr>
        <p:spPr>
          <a:xfrm>
            <a:off x="1064945" y="3429000"/>
            <a:ext cx="22797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00001000 =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0.00001000 = 8/255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61"/>
          <p:cNvSpPr txBox="1"/>
          <p:nvPr/>
        </p:nvSpPr>
        <p:spPr>
          <a:xfrm>
            <a:off x="2386115" y="4425124"/>
            <a:ext cx="51395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fixed point (8, 7) to represent 0.00001000: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0.0000100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61"/>
          <p:cNvSpPr txBox="1"/>
          <p:nvPr/>
        </p:nvSpPr>
        <p:spPr>
          <a:xfrm>
            <a:off x="1034473" y="5064199"/>
            <a:ext cx="34996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compare to the input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00001000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61"/>
          <p:cNvSpPr txBox="1"/>
          <p:nvPr/>
        </p:nvSpPr>
        <p:spPr>
          <a:xfrm>
            <a:off x="1526745" y="5541252"/>
            <a:ext cx="34291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need to right shift one bit!!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61"/>
          <p:cNvSpPr/>
          <p:nvPr/>
        </p:nvSpPr>
        <p:spPr>
          <a:xfrm>
            <a:off x="2417736" y="2557602"/>
            <a:ext cx="461800" cy="457195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Environment setup</a:t>
            </a:r>
            <a:endParaRPr/>
          </a:p>
        </p:txBody>
      </p:sp>
      <p:sp>
        <p:nvSpPr>
          <p:cNvPr id="132" name="Google Shape;132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133" name="Google Shape;133;p4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134" name="Google Shape;1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8810" y="2260657"/>
            <a:ext cx="3278717" cy="31521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7" name="Google Shape;137;p4"/>
          <p:cNvGraphicFramePr/>
          <p:nvPr/>
        </p:nvGraphicFramePr>
        <p:xfrm>
          <a:off x="635000" y="18055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{900F8790-20C0-41BA-98C6-8A94C5998AB5}</a:tableStyleId>
              </a:tblPr>
              <a:tblGrid>
                <a:gridCol w="1775625"/>
                <a:gridCol w="5271925"/>
              </a:tblGrid>
              <a:tr h="49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Processor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ARM Cortex - M4@200MHz for system control</a:t>
                      </a:r>
                      <a:b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</a:b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ARM Cortex-M4@250MHz as AI -processor</a:t>
                      </a:r>
                      <a:endParaRPr b="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0CECE"/>
                    </a:solidFill>
                  </a:tcPr>
                </a:tc>
              </a:tr>
              <a:tr h="69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NPU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Maximum Frequency@300 MHz</a:t>
                      </a:r>
                      <a:br>
                        <a:rPr lang="en-US" sz="1400" u="none" cap="none" strike="noStrike"/>
                      </a:br>
                      <a:r>
                        <a:rPr lang="en-US" sz="1400" u="none" cap="none" strike="noStrike"/>
                        <a:t>Peak throughput of 8-bit mode</a:t>
                      </a:r>
                      <a:br>
                        <a:rPr lang="en-US" sz="1400" u="none" cap="none" strike="noStrike"/>
                      </a:br>
                      <a:r>
                        <a:rPr lang="en-US" sz="1400" u="none" cap="none" strike="noStrike"/>
                        <a:t>345 GOPS, 576MAC/cycle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Flash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32MB SPI NOR Flash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Memory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64MB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53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Peripheral Interface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USB2.0 type 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9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Supported AI</a:t>
                      </a:r>
                      <a:br>
                        <a:rPr lang="en-US" sz="1400" u="none" cap="none" strike="noStrike"/>
                      </a:br>
                      <a:r>
                        <a:rPr lang="en-US" sz="1400" u="none" cap="none" strike="noStrike"/>
                        <a:t>framework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ONNX/Caffe/Keras/Pytorch/TensorFlow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Dimension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55 x 20.5 x 10 mm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Weight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18g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53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Working temperature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 °C to 45°C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2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Status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NPU Input Format</a:t>
            </a:r>
            <a:endParaRPr/>
          </a:p>
        </p:txBody>
      </p:sp>
      <p:cxnSp>
        <p:nvCxnSpPr>
          <p:cNvPr id="848" name="Google Shape;848;p62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849" name="Google Shape;84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62"/>
          <p:cNvSpPr txBox="1"/>
          <p:nvPr/>
        </p:nvSpPr>
        <p:spPr>
          <a:xfrm>
            <a:off x="838199" y="1853159"/>
            <a:ext cx="10600267" cy="1568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NPU doesn’t support right shift operation. We have two options then: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RGBA and right shifted image directly and bypass NCPU preprocess (preprocess on host)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right shift operation on NCPU (need to register a preprocess method)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62"/>
          <p:cNvSpPr/>
          <p:nvPr/>
        </p:nvSpPr>
        <p:spPr>
          <a:xfrm>
            <a:off x="7870580" y="4459198"/>
            <a:ext cx="822951" cy="822951"/>
          </a:xfrm>
          <a:prstGeom prst="roundRect">
            <a:avLst>
              <a:gd fmla="val 16667" name="adj"/>
            </a:avLst>
          </a:prstGeom>
          <a:solidFill>
            <a:srgbClr val="7570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NPU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62"/>
          <p:cNvSpPr/>
          <p:nvPr/>
        </p:nvSpPr>
        <p:spPr>
          <a:xfrm>
            <a:off x="2757498" y="4084295"/>
            <a:ext cx="1554463" cy="1463024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 image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62"/>
          <p:cNvSpPr/>
          <p:nvPr/>
        </p:nvSpPr>
        <p:spPr>
          <a:xfrm>
            <a:off x="4532092" y="3477529"/>
            <a:ext cx="914390" cy="2612362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62"/>
          <p:cNvSpPr/>
          <p:nvPr/>
        </p:nvSpPr>
        <p:spPr>
          <a:xfrm>
            <a:off x="5621387" y="3497213"/>
            <a:ext cx="914390" cy="2612362"/>
          </a:xfrm>
          <a:prstGeom prst="roundRect">
            <a:avLst>
              <a:gd fmla="val 16667" name="adj"/>
            </a:avLst>
          </a:prstGeom>
          <a:solidFill>
            <a:srgbClr val="7570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SCPU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62"/>
          <p:cNvSpPr/>
          <p:nvPr/>
        </p:nvSpPr>
        <p:spPr>
          <a:xfrm>
            <a:off x="6710682" y="3477529"/>
            <a:ext cx="914390" cy="2612362"/>
          </a:xfrm>
          <a:prstGeom prst="roundRect">
            <a:avLst>
              <a:gd fmla="val 16667" name="adj"/>
            </a:avLst>
          </a:prstGeom>
          <a:solidFill>
            <a:srgbClr val="7570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NCPU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62"/>
          <p:cNvSpPr/>
          <p:nvPr/>
        </p:nvSpPr>
        <p:spPr>
          <a:xfrm>
            <a:off x="1793332" y="2288277"/>
            <a:ext cx="8256600" cy="6636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62"/>
          <p:cNvSpPr txBox="1"/>
          <p:nvPr/>
        </p:nvSpPr>
        <p:spPr>
          <a:xfrm>
            <a:off x="10049932" y="2790202"/>
            <a:ext cx="1770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this example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c66b032f87_0_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NPU Input Format</a:t>
            </a:r>
            <a:endParaRPr/>
          </a:p>
        </p:txBody>
      </p:sp>
      <p:cxnSp>
        <p:nvCxnSpPr>
          <p:cNvPr id="864" name="Google Shape;864;gc66b032f87_0_18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5" name="Google Shape;865;gc66b032f87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gc66b032f87_0_18"/>
          <p:cNvSpPr txBox="1"/>
          <p:nvPr/>
        </p:nvSpPr>
        <p:spPr>
          <a:xfrm>
            <a:off x="838200" y="1864475"/>
            <a:ext cx="4483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Bypass preprocess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7" name="Google Shape;867;gc66b032f87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8463" y="2514650"/>
            <a:ext cx="6315075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gc66b032f87_0_18"/>
          <p:cNvSpPr txBox="1"/>
          <p:nvPr/>
        </p:nvSpPr>
        <p:spPr>
          <a:xfrm>
            <a:off x="5144750" y="5488825"/>
            <a:ext cx="444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dme_mnist.py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c66b032f87_0_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NPU Input Format</a:t>
            </a:r>
            <a:endParaRPr/>
          </a:p>
        </p:txBody>
      </p:sp>
      <p:cxnSp>
        <p:nvCxnSpPr>
          <p:cNvPr id="874" name="Google Shape;874;gc66b032f87_0_38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5" name="Google Shape;875;gc66b032f87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gc66b032f87_0_38"/>
          <p:cNvSpPr txBox="1"/>
          <p:nvPr/>
        </p:nvSpPr>
        <p:spPr>
          <a:xfrm>
            <a:off x="838200" y="1864475"/>
            <a:ext cx="4483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dme configuration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7" name="Google Shape;877;gc66b032f87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2813" y="2850975"/>
            <a:ext cx="52863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gc66b032f87_0_38"/>
          <p:cNvSpPr txBox="1"/>
          <p:nvPr/>
        </p:nvSpPr>
        <p:spPr>
          <a:xfrm>
            <a:off x="5083025" y="4763675"/>
            <a:ext cx="444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kdp_wrapper_mnist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.py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NPU Input Format</a:t>
            </a:r>
            <a:endParaRPr/>
          </a:p>
        </p:txBody>
      </p:sp>
      <p:cxnSp>
        <p:nvCxnSpPr>
          <p:cNvPr id="884" name="Google Shape;884;p11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885" name="Google Shape;8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11"/>
          <p:cNvSpPr txBox="1"/>
          <p:nvPr/>
        </p:nvSpPr>
        <p:spPr>
          <a:xfrm>
            <a:off x="1595350" y="2375278"/>
            <a:ext cx="11849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yolo 0 ~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11"/>
          <p:cNvSpPr txBox="1"/>
          <p:nvPr/>
        </p:nvSpPr>
        <p:spPr>
          <a:xfrm>
            <a:off x="1595350" y="3142366"/>
            <a:ext cx="24000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image: 0 ~ 255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1"/>
          <p:cNvSpPr txBox="1"/>
          <p:nvPr/>
        </p:nvSpPr>
        <p:spPr>
          <a:xfrm>
            <a:off x="1595350" y="3742244"/>
            <a:ext cx="23936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uint8: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00000000 ~ 11111111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1"/>
          <p:cNvSpPr txBox="1"/>
          <p:nvPr/>
        </p:nvSpPr>
        <p:spPr>
          <a:xfrm>
            <a:off x="4155642" y="4019243"/>
            <a:ext cx="3914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1"/>
          <p:cNvSpPr txBox="1"/>
          <p:nvPr/>
        </p:nvSpPr>
        <p:spPr>
          <a:xfrm>
            <a:off x="4705027" y="4024924"/>
            <a:ext cx="23936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00000000 ~ 01111111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1"/>
          <p:cNvSpPr txBox="1"/>
          <p:nvPr/>
        </p:nvSpPr>
        <p:spPr>
          <a:xfrm>
            <a:off x="3749281" y="3742244"/>
            <a:ext cx="12041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shift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1"/>
          <p:cNvSpPr txBox="1"/>
          <p:nvPr/>
        </p:nvSpPr>
        <p:spPr>
          <a:xfrm>
            <a:off x="5435996" y="3142366"/>
            <a:ext cx="931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~ 127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11"/>
          <p:cNvSpPr txBox="1"/>
          <p:nvPr/>
        </p:nvSpPr>
        <p:spPr>
          <a:xfrm>
            <a:off x="1701285" y="4878664"/>
            <a:ext cx="30267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int8 fixed point, radix 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 ~ 0 ~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1.000000 ~ 0.0000000 ~ 0.1111111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"/>
          <p:cNvSpPr txBox="1"/>
          <p:nvPr/>
        </p:nvSpPr>
        <p:spPr>
          <a:xfrm>
            <a:off x="1034473" y="2066324"/>
            <a:ext cx="6431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Host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11"/>
          <p:cNvSpPr txBox="1"/>
          <p:nvPr/>
        </p:nvSpPr>
        <p:spPr>
          <a:xfrm>
            <a:off x="1091823" y="4503651"/>
            <a:ext cx="6094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NPU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NPU Input Format</a:t>
            </a:r>
            <a:endParaRPr/>
          </a:p>
        </p:txBody>
      </p:sp>
      <p:cxnSp>
        <p:nvCxnSpPr>
          <p:cNvPr id="902" name="Google Shape;902;p19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903" name="Google Shape;90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19"/>
          <p:cNvSpPr txBox="1"/>
          <p:nvPr/>
        </p:nvSpPr>
        <p:spPr>
          <a:xfrm>
            <a:off x="1205022" y="2295991"/>
            <a:ext cx="19656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kneron -0.5 ~ 0.5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9"/>
          <p:cNvSpPr txBox="1"/>
          <p:nvPr/>
        </p:nvSpPr>
        <p:spPr>
          <a:xfrm>
            <a:off x="1595350" y="3063079"/>
            <a:ext cx="24000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image: 0 ~ 255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19"/>
          <p:cNvSpPr txBox="1"/>
          <p:nvPr/>
        </p:nvSpPr>
        <p:spPr>
          <a:xfrm>
            <a:off x="1595350" y="3662957"/>
            <a:ext cx="23936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00000000 ~ 11111111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9"/>
          <p:cNvSpPr txBox="1"/>
          <p:nvPr/>
        </p:nvSpPr>
        <p:spPr>
          <a:xfrm>
            <a:off x="1701285" y="4799377"/>
            <a:ext cx="26500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int8 fixed point, radix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-0.5 ~ 0.5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.10000000 ~ .01111111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9"/>
          <p:cNvSpPr txBox="1"/>
          <p:nvPr/>
        </p:nvSpPr>
        <p:spPr>
          <a:xfrm>
            <a:off x="1595350" y="3398395"/>
            <a:ext cx="8018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uint8: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19"/>
          <p:cNvSpPr txBox="1"/>
          <p:nvPr/>
        </p:nvSpPr>
        <p:spPr>
          <a:xfrm>
            <a:off x="3988954" y="3493940"/>
            <a:ext cx="13195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XOR 10000000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1" name="Google Shape;911;p19"/>
          <p:cNvCxnSpPr/>
          <p:nvPr/>
        </p:nvCxnSpPr>
        <p:spPr>
          <a:xfrm>
            <a:off x="4351369" y="3886030"/>
            <a:ext cx="548634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12" name="Google Shape;912;p19"/>
          <p:cNvSpPr txBox="1"/>
          <p:nvPr/>
        </p:nvSpPr>
        <p:spPr>
          <a:xfrm>
            <a:off x="1034473" y="1987037"/>
            <a:ext cx="6431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Host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9"/>
          <p:cNvSpPr txBox="1"/>
          <p:nvPr/>
        </p:nvSpPr>
        <p:spPr>
          <a:xfrm>
            <a:off x="1091823" y="4424364"/>
            <a:ext cx="6094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NPU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19"/>
          <p:cNvSpPr txBox="1"/>
          <p:nvPr/>
        </p:nvSpPr>
        <p:spPr>
          <a:xfrm>
            <a:off x="5308546" y="3699796"/>
            <a:ext cx="23936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10000000 ~ 01111111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9"/>
          <p:cNvSpPr txBox="1"/>
          <p:nvPr/>
        </p:nvSpPr>
        <p:spPr>
          <a:xfrm>
            <a:off x="1815505" y="5722707"/>
            <a:ext cx="23936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00000000 ~ 11111111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9"/>
          <p:cNvSpPr txBox="1"/>
          <p:nvPr/>
        </p:nvSpPr>
        <p:spPr>
          <a:xfrm>
            <a:off x="1815505" y="5722707"/>
            <a:ext cx="23936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10000000 ~ 01111111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9"/>
          <p:cNvSpPr txBox="1"/>
          <p:nvPr/>
        </p:nvSpPr>
        <p:spPr>
          <a:xfrm>
            <a:off x="5801544" y="1880492"/>
            <a:ext cx="291938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method2: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image (0 ~255) - 128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10000000 ~ 01111111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Example : Simple CNN Model</a:t>
            </a:r>
            <a:endParaRPr/>
          </a:p>
        </p:txBody>
      </p:sp>
      <p:cxnSp>
        <p:nvCxnSpPr>
          <p:cNvPr id="923" name="Google Shape;923;p38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924" name="Google Shape;92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38"/>
          <p:cNvSpPr txBox="1"/>
          <p:nvPr>
            <p:ph idx="1" type="body"/>
          </p:nvPr>
        </p:nvSpPr>
        <p:spPr>
          <a:xfrm>
            <a:off x="812975" y="2034250"/>
            <a:ext cx="4867800" cy="3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200"/>
              <a:t>batch_input_params.json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27" name="Google Shape;927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2600" y="1948291"/>
            <a:ext cx="3977575" cy="407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c727d5b4f6_0_5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Example : Simple CNN Model</a:t>
            </a:r>
            <a:endParaRPr/>
          </a:p>
        </p:txBody>
      </p:sp>
      <p:cxnSp>
        <p:nvCxnSpPr>
          <p:cNvPr id="933" name="Google Shape;933;gc727d5b4f6_0_50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934" name="Google Shape;934;gc727d5b4f6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gc727d5b4f6_0_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gc727d5b4f6_0_50"/>
          <p:cNvSpPr txBox="1"/>
          <p:nvPr>
            <p:ph idx="1" type="body"/>
          </p:nvPr>
        </p:nvSpPr>
        <p:spPr>
          <a:xfrm>
            <a:off x="812975" y="2034250"/>
            <a:ext cx="4867800" cy="3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200"/>
              <a:t>input_params.json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37" name="Google Shape;937;gc727d5b4f6_0_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3950" y="2170075"/>
            <a:ext cx="4867800" cy="3399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6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NPU Input Format</a:t>
            </a:r>
            <a:endParaRPr/>
          </a:p>
        </p:txBody>
      </p:sp>
      <p:cxnSp>
        <p:nvCxnSpPr>
          <p:cNvPr id="943" name="Google Shape;943;p63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944" name="Google Shape;9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63"/>
          <p:cNvSpPr txBox="1"/>
          <p:nvPr/>
        </p:nvSpPr>
        <p:spPr>
          <a:xfrm>
            <a:off x="1159933" y="1913467"/>
            <a:ext cx="1043093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input image width needs to be aligned 16, so we need to extend the input image to 28*32 (height*width) by padding zero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47" name="Google Shape;947;p63"/>
          <p:cNvGraphicFramePr/>
          <p:nvPr/>
        </p:nvGraphicFramePr>
        <p:xfrm>
          <a:off x="2032000" y="35747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{4FBC2C5C-DC8A-4640-9645-90F9AFD274F6}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0.9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48" name="Google Shape;948;p63"/>
          <p:cNvSpPr txBox="1"/>
          <p:nvPr/>
        </p:nvSpPr>
        <p:spPr>
          <a:xfrm>
            <a:off x="2032000" y="3924235"/>
            <a:ext cx="428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63"/>
          <p:cNvSpPr txBox="1"/>
          <p:nvPr/>
        </p:nvSpPr>
        <p:spPr>
          <a:xfrm>
            <a:off x="9693972" y="3924235"/>
            <a:ext cx="428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63"/>
          <p:cNvSpPr txBox="1"/>
          <p:nvPr/>
        </p:nvSpPr>
        <p:spPr>
          <a:xfrm>
            <a:off x="7673527" y="3918146"/>
            <a:ext cx="428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63"/>
          <p:cNvSpPr txBox="1"/>
          <p:nvPr/>
        </p:nvSpPr>
        <p:spPr>
          <a:xfrm>
            <a:off x="1834306" y="3839951"/>
            <a:ext cx="3545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: Simple CNN Model</a:t>
            </a:r>
            <a:endParaRPr/>
          </a:p>
        </p:txBody>
      </p:sp>
      <p:cxnSp>
        <p:nvCxnSpPr>
          <p:cNvPr id="957" name="Google Shape;957;p24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958" name="Google Shape;9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24"/>
          <p:cNvSpPr txBox="1"/>
          <p:nvPr>
            <p:ph idx="1" type="body"/>
          </p:nvPr>
        </p:nvSpPr>
        <p:spPr>
          <a:xfrm>
            <a:off x="582175" y="1898450"/>
            <a:ext cx="10515600" cy="4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Container :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/data1 # python /workspace/scripts/fpAnalyserBatchCompile_520.py -t 8(number of threads)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	/data1 # cd batch_compile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       /batch_compile  # cp fw_info.bin all_models.bin ../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Host :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$ cp fw_info.bin all_models.bin ../python/mnist_bin/</a:t>
            </a:r>
            <a:endParaRPr sz="2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: Simple CNN Model</a:t>
            </a:r>
            <a:endParaRPr/>
          </a:p>
        </p:txBody>
      </p:sp>
      <p:cxnSp>
        <p:nvCxnSpPr>
          <p:cNvPr id="966" name="Google Shape;966;p22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967" name="Google Shape;9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22"/>
          <p:cNvSpPr txBox="1"/>
          <p:nvPr>
            <p:ph idx="1" type="body"/>
          </p:nvPr>
        </p:nvSpPr>
        <p:spPr>
          <a:xfrm>
            <a:off x="582175" y="1898450"/>
            <a:ext cx="10515600" cy="4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600"/>
              <a:t>Run the dme mode</a:t>
            </a:r>
            <a:endParaRPr sz="2600"/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$ cd ~/Lab3_code/python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$ sudo python3 dme_mnist.py </a:t>
            </a:r>
            <a:endParaRPr/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-3429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400"/>
              <a:t>If dme mode executed successfully, it means we deployed our CNN model on KL520, and did the inference. The result is already sent back to our host PC.</a:t>
            </a:r>
            <a:endParaRPr sz="2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Environment setup</a:t>
            </a:r>
            <a:endParaRPr/>
          </a:p>
        </p:txBody>
      </p:sp>
      <p:sp>
        <p:nvSpPr>
          <p:cNvPr id="144" name="Google Shape;144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this section, all steps are done in </a:t>
            </a:r>
            <a:r>
              <a:rPr b="1" lang="en-US"/>
              <a:t>Ubuntu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Download Lab3 code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CASLAB website</a:t>
            </a:r>
            <a:endParaRPr u="sng">
              <a:solidFill>
                <a:schemeClr val="hlink"/>
              </a:solidFill>
              <a:hlinkClick r:id="rId4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Folder Tree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/home/{username}/Lab3_code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         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145" name="Google Shape;145;p5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146" name="Google Shape;14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11263" y="2966675"/>
            <a:ext cx="4181475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3"/>
          <p:cNvSpPr txBox="1"/>
          <p:nvPr>
            <p:ph type="title"/>
          </p:nvPr>
        </p:nvSpPr>
        <p:spPr>
          <a:xfrm>
            <a:off x="838200" y="762002"/>
            <a:ext cx="10515600" cy="928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br>
              <a:rPr lang="en-US"/>
            </a:br>
            <a:r>
              <a:rPr lang="en-US"/>
              <a:t>Reference</a:t>
            </a:r>
            <a:br>
              <a:rPr lang="en-US"/>
            </a:br>
            <a:endParaRPr/>
          </a:p>
        </p:txBody>
      </p:sp>
      <p:cxnSp>
        <p:nvCxnSpPr>
          <p:cNvPr id="975" name="Google Shape;975;p33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976" name="Google Shape;97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hlinkClick r:id="rId5"/>
              </a:rPr>
              <a:t>GitHub - kneron/Kneron_Computer_Lab</a:t>
            </a:r>
            <a:endParaRPr sz="26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</a:rPr>
              <a:t>https://www.kneron.com/tw/support/developers/</a:t>
            </a:r>
            <a:endParaRPr sz="26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https://www.kneron.com/tw/support/developers/</a:t>
            </a:r>
            <a:endParaRPr sz="2600" u="sng">
              <a:solidFill>
                <a:schemeClr val="hlink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https://developers.google.com/machine-learning/crash-course/ml-intro</a:t>
            </a:r>
            <a:endParaRPr sz="2600" u="sng">
              <a:solidFill>
                <a:schemeClr val="hlink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https</a:t>
            </a:r>
            <a:r>
              <a:rPr lang="en-US" sz="26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://developers.google.com/machine-learning/glossary</a:t>
            </a:r>
            <a:endParaRPr sz="2600" u="sng">
              <a:solidFill>
                <a:schemeClr val="hlink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Contacts</a:t>
            </a:r>
            <a:endParaRPr/>
          </a:p>
        </p:txBody>
      </p:sp>
      <p:sp>
        <p:nvSpPr>
          <p:cNvPr id="984" name="Google Shape;984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計算機架構與系統實驗室 CASLab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EE 6F room 92617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陳中和教授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Lab3 TAs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cxnSp>
        <p:nvCxnSpPr>
          <p:cNvPr id="985" name="Google Shape;985;p46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986" name="Google Shape;98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992" name="Google Shape;99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47"/>
          <p:cNvSpPr txBox="1"/>
          <p:nvPr/>
        </p:nvSpPr>
        <p:spPr>
          <a:xfrm>
            <a:off x="1524000" y="1703548"/>
            <a:ext cx="9144000" cy="1938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your listening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767a60566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Environment setup</a:t>
            </a:r>
            <a:endParaRPr/>
          </a:p>
        </p:txBody>
      </p:sp>
      <p:sp>
        <p:nvSpPr>
          <p:cNvPr id="155" name="Google Shape;155;gc767a60566_0_0"/>
          <p:cNvSpPr txBox="1"/>
          <p:nvPr>
            <p:ph idx="1" type="body"/>
          </p:nvPr>
        </p:nvSpPr>
        <p:spPr>
          <a:xfrm>
            <a:off x="838200" y="1810675"/>
            <a:ext cx="11157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1526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Check your python version is above 3.8.6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50"/>
              <a:t>$ sudo add-apt-repository ppa:deadsnakes/ppa</a:t>
            </a:r>
            <a:endParaRPr sz="25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550"/>
              <a:t>$ sudo apt-get update</a:t>
            </a:r>
            <a:endParaRPr sz="25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50"/>
              <a:t>$ sudo apt-get install python3.8</a:t>
            </a:r>
            <a:endParaRPr sz="25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50"/>
              <a:t>$ sudo update-alternatives --install /usr/bin/python3 python3 /usr/bin/python3.8 1</a:t>
            </a:r>
            <a:endParaRPr sz="25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50"/>
              <a:t>$ sudo update-alternatives --install /usr/bin/python3 python3 /usr/bin/python3.6 2</a:t>
            </a:r>
            <a:endParaRPr sz="25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50"/>
              <a:t>$ sudo update-alternatives --config python3</a:t>
            </a:r>
            <a:endParaRPr sz="25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50"/>
              <a:t>   (select python version 3.8)</a:t>
            </a:r>
            <a:endParaRPr sz="255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156" name="Google Shape;156;gc767a60566_0_0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157" name="Google Shape;157;gc767a6056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c767a6056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9" cy="4449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gc767a60566_0_0"/>
          <p:cNvGrpSpPr/>
          <p:nvPr/>
        </p:nvGrpSpPr>
        <p:grpSpPr>
          <a:xfrm>
            <a:off x="6543272" y="5440771"/>
            <a:ext cx="5452517" cy="604246"/>
            <a:chOff x="4869358" y="4616810"/>
            <a:chExt cx="5452517" cy="604246"/>
          </a:xfrm>
        </p:grpSpPr>
        <p:pic>
          <p:nvPicPr>
            <p:cNvPr id="160" name="Google Shape;160;gc767a60566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69358" y="4616810"/>
              <a:ext cx="5452517" cy="604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gc767a60566_0_0"/>
            <p:cNvSpPr/>
            <p:nvPr/>
          </p:nvSpPr>
          <p:spPr>
            <a:xfrm>
              <a:off x="4869358" y="4884156"/>
              <a:ext cx="2199000" cy="3369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>
            <p:ph type="title"/>
          </p:nvPr>
        </p:nvSpPr>
        <p:spPr>
          <a:xfrm>
            <a:off x="889675" y="3346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Environment setup</a:t>
            </a:r>
            <a:endParaRPr/>
          </a:p>
        </p:txBody>
      </p:sp>
      <p:sp>
        <p:nvSpPr>
          <p:cNvPr id="167" name="Google Shape;167;p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168" name="Google Shape;168;p7"/>
          <p:cNvCxnSpPr/>
          <p:nvPr/>
        </p:nvCxnSpPr>
        <p:spPr>
          <a:xfrm>
            <a:off x="838200" y="174293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 up of a logo&#10;&#10;Description automatically generated" id="169" name="Google Shape;1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45015"/>
            <a:ext cx="812985" cy="81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73" y="6229600"/>
            <a:ext cx="11157527" cy="4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889675" y="1936900"/>
            <a:ext cx="105156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 txBox="1"/>
          <p:nvPr>
            <p:ph idx="1" type="body"/>
          </p:nvPr>
        </p:nvSpPr>
        <p:spPr>
          <a:xfrm>
            <a:off x="838200" y="1810675"/>
            <a:ext cx="10567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If your terminal cannot open after install python 3.8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$ cd /usr/bin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$ sudo gedit gnome-terminal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change #!/usr/bin/python3 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to #!/usr/bin/python3.6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2825" y="2986513"/>
            <a:ext cx="19431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10838" y="3048425"/>
            <a:ext cx="242887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/>
          <p:nvPr/>
        </p:nvSpPr>
        <p:spPr>
          <a:xfrm>
            <a:off x="5362925" y="3424175"/>
            <a:ext cx="1659000" cy="202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8310850" y="3448325"/>
            <a:ext cx="1788000" cy="202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7494600" y="3549575"/>
            <a:ext cx="646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2021-02-20T07:47:44Z</dcterms:created>
  <dc:creator>oscar kai</dc:creator>
</cp:coreProperties>
</file>